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2" r:id="rId2"/>
    <p:sldId id="257" r:id="rId3"/>
    <p:sldId id="384" r:id="rId4"/>
    <p:sldId id="289" r:id="rId5"/>
    <p:sldId id="385" r:id="rId6"/>
    <p:sldId id="386" r:id="rId7"/>
    <p:sldId id="387" r:id="rId8"/>
    <p:sldId id="389" r:id="rId9"/>
    <p:sldId id="276" r:id="rId10"/>
    <p:sldId id="391" r:id="rId11"/>
    <p:sldId id="388" r:id="rId12"/>
    <p:sldId id="392" r:id="rId13"/>
    <p:sldId id="340" r:id="rId14"/>
    <p:sldId id="390" r:id="rId15"/>
    <p:sldId id="367"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7755" autoAdjust="0"/>
  </p:normalViewPr>
  <p:slideViewPr>
    <p:cSldViewPr snapToGrid="0">
      <p:cViewPr varScale="1">
        <p:scale>
          <a:sx n="128" d="100"/>
          <a:sy n="128" d="100"/>
        </p:scale>
        <p:origin x="1350" y="132"/>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a:t>
            </a:r>
            <a:r>
              <a:rPr lang="en-US" dirty="0" smtClean="0"/>
              <a:t>Research Data </a:t>
            </a:r>
            <a:r>
              <a:rPr lang="en-US" dirty="0" smtClean="0"/>
              <a:t>Warehouse effort on</a:t>
            </a:r>
            <a:r>
              <a:rPr lang="en-US" baseline="0" dirty="0" smtClean="0"/>
              <a:t> campus.  I started as a conventional statistician and researcher, and based on experience with integrating our investigations with state agency data , our group moved into the world of EMRs and </a:t>
            </a:r>
            <a:r>
              <a:rPr lang="en-US" baseline="0" dirty="0" smtClean="0"/>
              <a:t>warehouses.</a:t>
            </a:r>
            <a:endParaRPr lang="en-US" baseline="0" dirty="0" smtClean="0"/>
          </a:p>
          <a:p>
            <a:endParaRPr lang="en-US" baseline="0" dirty="0" smtClean="0"/>
          </a:p>
          <a:p>
            <a:r>
              <a:rPr lang="en-US" baseline="0" dirty="0" smtClean="0"/>
              <a:t>I think these experiences have allowed our group to relate well with current PIs, as well as build a </a:t>
            </a:r>
            <a:r>
              <a:rPr lang="en-US" baseline="0" dirty="0" smtClean="0"/>
              <a:t>CRDW </a:t>
            </a:r>
            <a:r>
              <a:rPr lang="en-US" baseline="0" dirty="0" smtClean="0"/>
              <a:t>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Julie’s.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a:t>
            </a:r>
            <a:r>
              <a:rPr lang="en-US" baseline="0" dirty="0" smtClean="0"/>
              <a:t>2 </a:t>
            </a:r>
            <a:r>
              <a:rPr lang="en-US" baseline="0" dirty="0" smtClean="0"/>
              <a:t>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13</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12/16/2020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ohdsi.org/data-standardization/the-common-data-mode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Research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Dec 2020</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11704320" cy="5795124"/>
          </a:xfrm>
        </p:spPr>
        <p:txBody>
          <a:bodyPr>
            <a:normAutofit/>
          </a:bodyPr>
          <a:lstStyle/>
          <a:p>
            <a:r>
              <a:rPr lang="en-US" dirty="0" smtClean="0"/>
              <a:t>Working closely </a:t>
            </a:r>
            <a:r>
              <a:rPr lang="en-US" dirty="0" smtClean="0"/>
              <a:t>with Jimmie Hackworth (in Allen Smith’s group).</a:t>
            </a:r>
            <a:endParaRPr lang="en-US" dirty="0"/>
          </a:p>
          <a:p>
            <a:pPr lvl="1"/>
            <a:r>
              <a:rPr lang="en-US" dirty="0" smtClean="0"/>
              <a:t>He’s awesome –knowledge, skill, and patience. He anticipates &amp; avoids many problems.</a:t>
            </a:r>
          </a:p>
          <a:p>
            <a:r>
              <a:rPr lang="en-US" dirty="0" smtClean="0"/>
              <a:t>Reviewed </a:t>
            </a:r>
            <a:r>
              <a:rPr lang="en-US" dirty="0" smtClean="0"/>
              <a:t>the last two years of </a:t>
            </a:r>
            <a:r>
              <a:rPr lang="en-US" dirty="0" smtClean="0"/>
              <a:t>CRDW requests </a:t>
            </a:r>
            <a:r>
              <a:rPr lang="en-US" dirty="0" smtClean="0"/>
              <a:t>and built a superset </a:t>
            </a:r>
            <a:r>
              <a:rPr lang="en-US" dirty="0" smtClean="0"/>
              <a:t>covering:</a:t>
            </a:r>
          </a:p>
          <a:p>
            <a:pPr lvl="1"/>
            <a:r>
              <a:rPr lang="en-US" dirty="0" smtClean="0"/>
              <a:t>Variables</a:t>
            </a:r>
          </a:p>
          <a:p>
            <a:pPr lvl="1"/>
            <a:r>
              <a:rPr lang="en-US" dirty="0" smtClean="0"/>
              <a:t>Transition</a:t>
            </a:r>
            <a:r>
              <a:rPr lang="en-US" dirty="0"/>
              <a:t> </a:t>
            </a:r>
            <a:r>
              <a:rPr lang="en-US" dirty="0" smtClean="0"/>
              <a:t>&amp; Events within an Admission</a:t>
            </a:r>
            <a:endParaRPr lang="en-US" dirty="0" smtClean="0"/>
          </a:p>
          <a:p>
            <a:r>
              <a:rPr lang="en-US" dirty="0" smtClean="0"/>
              <a:t>We’ve started </a:t>
            </a:r>
            <a:r>
              <a:rPr lang="en-US" dirty="0" smtClean="0"/>
              <a:t>using </a:t>
            </a:r>
            <a:r>
              <a:rPr lang="en-US" dirty="0" smtClean="0"/>
              <a:t>it </a:t>
            </a:r>
            <a:r>
              <a:rPr lang="en-US" dirty="0" smtClean="0"/>
              <a:t>for 3 projects –to identify </a:t>
            </a:r>
            <a:r>
              <a:rPr lang="en-US" dirty="0" smtClean="0"/>
              <a:t>additional features we need</a:t>
            </a:r>
          </a:p>
          <a:p>
            <a:r>
              <a:rPr lang="en-US" dirty="0" smtClean="0"/>
              <a:t>Morning routine</a:t>
            </a:r>
          </a:p>
          <a:p>
            <a:pPr lvl="1"/>
            <a:r>
              <a:rPr lang="en-US" dirty="0" smtClean="0"/>
              <a:t>Text </a:t>
            </a:r>
            <a:r>
              <a:rPr lang="en-US" dirty="0" smtClean="0"/>
              <a:t>files are saved to OUM’s ftp </a:t>
            </a:r>
            <a:r>
              <a:rPr lang="en-US" dirty="0" smtClean="0"/>
              <a:t>server by Jimmie &amp; Richie around 1am.</a:t>
            </a:r>
          </a:p>
          <a:p>
            <a:pPr lvl="1"/>
            <a:r>
              <a:rPr lang="en-US" dirty="0" smtClean="0"/>
              <a:t>CRDW downloads</a:t>
            </a:r>
            <a:r>
              <a:rPr lang="en-US" dirty="0"/>
              <a:t>, grooms, &amp; </a:t>
            </a:r>
            <a:r>
              <a:rPr lang="en-US" dirty="0" smtClean="0"/>
              <a:t>ingests </a:t>
            </a:r>
            <a:r>
              <a:rPr lang="en-US" dirty="0" smtClean="0"/>
              <a:t>them into the .</a:t>
            </a:r>
            <a:endParaRPr lang="en-US" dirty="0" smtClean="0"/>
          </a:p>
          <a:p>
            <a:r>
              <a:rPr lang="en-US" dirty="0" smtClean="0"/>
              <a:t>Eventual tables</a:t>
            </a:r>
            <a:r>
              <a:rPr lang="en-US" dirty="0" smtClean="0"/>
              <a:t>: </a:t>
            </a:r>
            <a:r>
              <a:rPr lang="en-US" dirty="0"/>
              <a:t>patient, admission, </a:t>
            </a:r>
            <a:r>
              <a:rPr lang="en-US" dirty="0" smtClean="0"/>
              <a:t>admission-event, dx, med, labs, operation, procedure, blood-product, </a:t>
            </a:r>
            <a:r>
              <a:rPr lang="en-US" dirty="0" err="1" smtClean="0"/>
              <a:t>obs</a:t>
            </a:r>
            <a:r>
              <a:rPr lang="en-US" dirty="0" smtClean="0"/>
              <a:t>-nurse, &amp; dictionaries.</a:t>
            </a:r>
            <a:endParaRPr lang="en-US" dirty="0" smtClean="0"/>
          </a:p>
          <a:p>
            <a:r>
              <a:rPr lang="en-US" dirty="0" smtClean="0"/>
              <a:t>Role </a:t>
            </a:r>
            <a:r>
              <a:rPr lang="en-US" dirty="0" smtClean="0"/>
              <a:t>in the future Data Lake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Meditech </a:t>
            </a:r>
            <a:r>
              <a:rPr lang="en-US" sz="3600" b="1" i="1" dirty="0" smtClean="0">
                <a:solidFill>
                  <a:srgbClr val="0070C0"/>
                </a:solidFill>
              </a:rPr>
              <a:t>in the </a:t>
            </a:r>
            <a:r>
              <a:rPr lang="en-US" sz="3600" b="1" i="1" dirty="0" smtClean="0">
                <a:solidFill>
                  <a:srgbClr val="0070C0"/>
                </a:solidFill>
              </a:rPr>
              <a:t>CRDW</a:t>
            </a:r>
            <a:endParaRPr lang="en-US" sz="3600" b="1" i="1" dirty="0">
              <a:solidFill>
                <a:srgbClr val="0070C0"/>
              </a:solidFill>
            </a:endParaRPr>
          </a:p>
        </p:txBody>
      </p:sp>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85" y="25934"/>
            <a:ext cx="10515600" cy="806214"/>
          </a:xfrm>
        </p:spPr>
        <p:txBody>
          <a:bodyPr>
            <a:normAutofit/>
          </a:bodyPr>
          <a:lstStyle/>
          <a:p>
            <a:r>
              <a:rPr lang="en-US" sz="3600" b="1" i="1" dirty="0" smtClean="0">
                <a:solidFill>
                  <a:srgbClr val="0070C0"/>
                </a:solidFill>
              </a:rPr>
              <a:t>National Registry Projects</a:t>
            </a:r>
            <a:endParaRPr lang="en-US" sz="3600" b="1" i="1" dirty="0">
              <a:solidFill>
                <a:srgbClr val="0070C0"/>
              </a:solidFill>
            </a:endParaRPr>
          </a:p>
        </p:txBody>
      </p:sp>
      <p:sp>
        <p:nvSpPr>
          <p:cNvPr id="3" name="Content Placeholder 2"/>
          <p:cNvSpPr>
            <a:spLocks noGrp="1"/>
          </p:cNvSpPr>
          <p:nvPr>
            <p:ph idx="1"/>
          </p:nvPr>
        </p:nvSpPr>
        <p:spPr>
          <a:xfrm>
            <a:off x="9627" y="750772"/>
            <a:ext cx="11935325" cy="5986912"/>
          </a:xfrm>
        </p:spPr>
        <p:txBody>
          <a:bodyPr>
            <a:normAutofit fontScale="92500" lnSpcReduction="20000"/>
          </a:bodyPr>
          <a:lstStyle/>
          <a:p>
            <a:pPr marL="0" indent="0">
              <a:buNone/>
            </a:pPr>
            <a:r>
              <a:rPr lang="en-US" dirty="0">
                <a:latin typeface="+mj-lt"/>
              </a:rPr>
              <a:t>ORIEN </a:t>
            </a:r>
            <a:r>
              <a:rPr lang="en-US" dirty="0" smtClean="0">
                <a:latin typeface="+mj-lt"/>
              </a:rPr>
              <a:t>(</a:t>
            </a:r>
            <a:r>
              <a:rPr lang="en-US" dirty="0" smtClean="0">
                <a:latin typeface="+mj-lt"/>
                <a:ea typeface="+mj-ea"/>
                <a:cs typeface="+mj-cs"/>
              </a:rPr>
              <a:t>Oncology Research Information Exchange Network) -</a:t>
            </a:r>
            <a:r>
              <a:rPr lang="en-US" sz="2000" dirty="0" smtClean="0">
                <a:latin typeface="+mj-lt"/>
                <a:ea typeface="+mj-ea"/>
                <a:cs typeface="+mj-cs"/>
              </a:rPr>
              <a:t>Stephenson Cancer Center</a:t>
            </a:r>
            <a:endParaRPr lang="en-US" dirty="0" smtClean="0">
              <a:latin typeface="+mj-lt"/>
              <a:ea typeface="+mj-ea"/>
              <a:cs typeface="+mj-cs"/>
            </a:endParaRPr>
          </a:p>
          <a:p>
            <a:r>
              <a:rPr lang="en-US" sz="2000" dirty="0" smtClean="0">
                <a:solidFill>
                  <a:schemeClr val="bg1">
                    <a:lumMod val="50000"/>
                  </a:schemeClr>
                </a:solidFill>
                <a:ea typeface="+mj-ea"/>
                <a:cs typeface="+mj-cs"/>
              </a:rPr>
              <a:t>This is a study designed to create a centralized clinical data and tissue repository. Clinical data, to include demographics, medical history, cancer classification, medical treatment, pathology records, long-term outcomes, quality of life, general health, laboratory, pathology, radiographic data/images, and cause of death, will be collected on all enrolled patients from the time of initial entry into the study and continue as long as the study remains in progress.</a:t>
            </a:r>
          </a:p>
          <a:p>
            <a:r>
              <a:rPr lang="en-US" sz="2000" dirty="0" smtClean="0">
                <a:solidFill>
                  <a:schemeClr val="bg1">
                    <a:lumMod val="50000"/>
                  </a:schemeClr>
                </a:solidFill>
                <a:ea typeface="+mj-ea"/>
                <a:cs typeface="+mj-cs"/>
              </a:rPr>
              <a:t>Given the scope, manual data abstraction proved to be very resource intensive. The CRDW team was consulted to explore the feasibility of extracting pathology records. </a:t>
            </a:r>
          </a:p>
          <a:p>
            <a:r>
              <a:rPr lang="en-US" sz="2000" dirty="0" smtClean="0">
                <a:solidFill>
                  <a:schemeClr val="bg1">
                    <a:lumMod val="50000"/>
                  </a:schemeClr>
                </a:solidFill>
                <a:ea typeface="+mj-ea"/>
                <a:cs typeface="+mj-cs"/>
              </a:rPr>
              <a:t>The data specifications required more than the pathology result value (e.g. reference range, critical value, etc.), which necessitated the use of ‘</a:t>
            </a:r>
            <a:r>
              <a:rPr lang="en-US" sz="2000" dirty="0" err="1" smtClean="0">
                <a:solidFill>
                  <a:schemeClr val="bg1">
                    <a:lumMod val="50000"/>
                  </a:schemeClr>
                </a:solidFill>
                <a:ea typeface="+mj-ea"/>
                <a:cs typeface="+mj-cs"/>
              </a:rPr>
              <a:t>docdata</a:t>
            </a:r>
            <a:r>
              <a:rPr lang="en-US" sz="2000" dirty="0" smtClean="0">
                <a:solidFill>
                  <a:schemeClr val="bg1">
                    <a:lumMod val="50000"/>
                  </a:schemeClr>
                </a:solidFill>
                <a:ea typeface="+mj-ea"/>
                <a:cs typeface="+mj-cs"/>
              </a:rPr>
              <a:t>’, regexes for text parsing,… </a:t>
            </a:r>
          </a:p>
          <a:p>
            <a:endParaRPr lang="en-US" sz="2600" b="1" i="1" dirty="0" smtClean="0">
              <a:latin typeface="+mj-lt"/>
              <a:ea typeface="+mj-ea"/>
              <a:cs typeface="+mj-cs"/>
            </a:endParaRPr>
          </a:p>
          <a:p>
            <a:pPr marL="0" indent="0">
              <a:buNone/>
            </a:pPr>
            <a:r>
              <a:rPr lang="en-US" dirty="0" smtClean="0">
                <a:latin typeface="+mj-lt"/>
                <a:ea typeface="+mj-ea"/>
                <a:cs typeface="+mj-cs"/>
              </a:rPr>
              <a:t>Oncologic Outcomes in Renal Cell Carcinoma</a:t>
            </a:r>
            <a:r>
              <a:rPr lang="en-US" sz="2400" b="1" dirty="0" smtClean="0">
                <a:latin typeface="+mj-lt"/>
                <a:ea typeface="+mj-ea"/>
                <a:cs typeface="+mj-cs"/>
              </a:rPr>
              <a:t> -</a:t>
            </a:r>
            <a:r>
              <a:rPr lang="en-US" sz="2000" dirty="0" smtClean="0">
                <a:latin typeface="+mj-lt"/>
                <a:ea typeface="+mj-ea"/>
                <a:cs typeface="+mj-cs"/>
              </a:rPr>
              <a:t>OUHSC Department of Urology</a:t>
            </a:r>
            <a:endParaRPr lang="en-US" sz="2400" dirty="0" smtClean="0">
              <a:latin typeface="+mj-lt"/>
              <a:ea typeface="+mj-ea"/>
              <a:cs typeface="+mj-cs"/>
            </a:endParaRPr>
          </a:p>
          <a:p>
            <a:r>
              <a:rPr lang="en-US" sz="2000" dirty="0" smtClean="0">
                <a:solidFill>
                  <a:schemeClr val="bg1">
                    <a:lumMod val="50000"/>
                  </a:schemeClr>
                </a:solidFill>
                <a:ea typeface="+mj-ea"/>
                <a:cs typeface="+mj-cs"/>
              </a:rPr>
              <a:t>The </a:t>
            </a:r>
            <a:r>
              <a:rPr lang="en-US" sz="2000" dirty="0">
                <a:solidFill>
                  <a:schemeClr val="bg1">
                    <a:lumMod val="50000"/>
                  </a:schemeClr>
                </a:solidFill>
                <a:ea typeface="+mj-ea"/>
                <a:cs typeface="+mj-cs"/>
              </a:rPr>
              <a:t>primary objective of this study is to establish a kidney cancer registry to enable investigations of patients evaluated and treated for kidney cancer, with emphasis on efficacy of surgical technique, postoperative complication rates, response to immunotherapy, and utility of biomarkers/genomic tests. </a:t>
            </a:r>
            <a:endParaRPr lang="en-US" sz="2000" dirty="0" smtClean="0">
              <a:solidFill>
                <a:schemeClr val="bg1">
                  <a:lumMod val="50000"/>
                </a:schemeClr>
              </a:solidFill>
              <a:ea typeface="+mj-ea"/>
              <a:cs typeface="+mj-cs"/>
            </a:endParaRPr>
          </a:p>
          <a:p>
            <a:r>
              <a:rPr lang="en-US" sz="2000" dirty="0" smtClean="0">
                <a:solidFill>
                  <a:schemeClr val="bg1">
                    <a:lumMod val="50000"/>
                  </a:schemeClr>
                </a:solidFill>
                <a:ea typeface="+mj-ea"/>
                <a:cs typeface="+mj-cs"/>
              </a:rPr>
              <a:t>The CDW was asked to assemble a list of patients diagnosed with kidney cancer since 2010. The study team will retrospectively populate a </a:t>
            </a:r>
            <a:r>
              <a:rPr lang="en-US" sz="2000" dirty="0" err="1" smtClean="0">
                <a:solidFill>
                  <a:schemeClr val="bg1">
                    <a:lumMod val="50000"/>
                  </a:schemeClr>
                </a:solidFill>
                <a:ea typeface="+mj-ea"/>
                <a:cs typeface="+mj-cs"/>
              </a:rPr>
              <a:t>REDCap</a:t>
            </a:r>
            <a:r>
              <a:rPr lang="en-US" sz="2000" dirty="0" smtClean="0">
                <a:solidFill>
                  <a:schemeClr val="bg1">
                    <a:lumMod val="50000"/>
                  </a:schemeClr>
                </a:solidFill>
                <a:ea typeface="+mj-ea"/>
                <a:cs typeface="+mj-cs"/>
              </a:rPr>
              <a:t> project with the desired clinical data for this cohort as well as prospectively enroll current and future patients.</a:t>
            </a:r>
            <a:endParaRPr lang="en-US" sz="2000" dirty="0">
              <a:solidFill>
                <a:schemeClr val="bg1">
                  <a:lumMod val="50000"/>
                </a:schemeClr>
              </a:solidFill>
              <a:ea typeface="+mj-ea"/>
              <a:cs typeface="+mj-cs"/>
            </a:endParaRPr>
          </a:p>
          <a:p>
            <a:pPr lvl="1"/>
            <a:endParaRPr lang="en-US" sz="2200" b="1" i="1" dirty="0" smtClean="0">
              <a:latin typeface="+mj-lt"/>
              <a:ea typeface="+mj-ea"/>
              <a:cs typeface="+mj-cs"/>
            </a:endParaRPr>
          </a:p>
          <a:p>
            <a:pPr marL="0" indent="0">
              <a:buNone/>
            </a:pPr>
            <a:r>
              <a:rPr lang="en-US" dirty="0">
                <a:latin typeface="+mj-lt"/>
              </a:rPr>
              <a:t>N3C (National COVID Cohort Collaborative</a:t>
            </a:r>
            <a:r>
              <a:rPr lang="en-US" dirty="0" smtClean="0">
                <a:latin typeface="+mj-lt"/>
              </a:rPr>
              <a:t>)</a:t>
            </a:r>
            <a:r>
              <a:rPr lang="en-US" dirty="0">
                <a:latin typeface="+mj-lt"/>
              </a:rPr>
              <a:t> </a:t>
            </a:r>
            <a:r>
              <a:rPr lang="en-US" sz="2400" b="1" dirty="0" smtClean="0">
                <a:latin typeface="+mj-lt"/>
              </a:rPr>
              <a:t>-</a:t>
            </a:r>
            <a:r>
              <a:rPr lang="en-US" sz="2000" dirty="0">
                <a:latin typeface="+mj-lt"/>
              </a:rPr>
              <a:t>OUHSC </a:t>
            </a:r>
            <a:endParaRPr lang="en-US" dirty="0">
              <a:latin typeface="+mj-lt"/>
            </a:endParaRPr>
          </a:p>
          <a:p>
            <a:pPr lvl="1"/>
            <a:endParaRPr lang="en-US" sz="2200" b="1" i="1" dirty="0">
              <a:latin typeface="+mj-lt"/>
              <a:ea typeface="+mj-ea"/>
              <a:cs typeface="+mj-cs"/>
            </a:endParaRPr>
          </a:p>
        </p:txBody>
      </p:sp>
    </p:spTree>
    <p:extLst>
      <p:ext uri="{BB962C8B-B14F-4D97-AF65-F5344CB8AC3E}">
        <p14:creationId xmlns:p14="http://schemas.microsoft.com/office/powerpoint/2010/main" val="17262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11704320" cy="5795124"/>
          </a:xfrm>
        </p:spPr>
        <p:txBody>
          <a:bodyPr>
            <a:normAutofit/>
          </a:bodyPr>
          <a:lstStyle/>
          <a:p>
            <a:r>
              <a:rPr lang="en-US" dirty="0" smtClean="0"/>
              <a:t>People expect that national collaborations will be more common and important. This design has better coverage and detection of phenomena.</a:t>
            </a:r>
          </a:p>
          <a:p>
            <a:r>
              <a:rPr lang="en-US" dirty="0" smtClean="0"/>
              <a:t>The CRDW has invested in supporting these more efficiently.</a:t>
            </a:r>
          </a:p>
          <a:p>
            <a:endParaRPr lang="en-US" dirty="0" smtClean="0"/>
          </a:p>
          <a:p>
            <a:r>
              <a:rPr lang="en-US" dirty="0" smtClean="0"/>
              <a:t>The 1</a:t>
            </a:r>
            <a:r>
              <a:rPr lang="en-US" baseline="30000" dirty="0" smtClean="0"/>
              <a:t>st</a:t>
            </a:r>
            <a:r>
              <a:rPr lang="en-US" dirty="0" smtClean="0"/>
              <a:t> two registries use a structure specific to their project.</a:t>
            </a:r>
          </a:p>
          <a:p>
            <a:r>
              <a:rPr lang="en-US" dirty="0" smtClean="0"/>
              <a:t>N3C uses OHDSI’s </a:t>
            </a:r>
            <a:r>
              <a:rPr lang="en-US" dirty="0" smtClean="0">
                <a:hlinkClick r:id="rId2"/>
              </a:rPr>
              <a:t>OMOP</a:t>
            </a:r>
            <a:r>
              <a:rPr lang="en-US" dirty="0" smtClean="0"/>
              <a:t>, which is designed to accommodate many institutions and scientific questions.  The barrier to contribute to OMOP registries is much lower than registries with a </a:t>
            </a:r>
            <a:r>
              <a:rPr lang="en-US" smtClean="0"/>
              <a:t>one-off structure.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OMOP, N3C, and the future of large investigations</a:t>
            </a:r>
            <a:endParaRPr lang="en-US" sz="3600" b="1" i="1" dirty="0">
              <a:solidFill>
                <a:srgbClr val="0070C0"/>
              </a:solidFill>
            </a:endParaRPr>
          </a:p>
        </p:txBody>
      </p:sp>
    </p:spTree>
    <p:extLst>
      <p:ext uri="{BB962C8B-B14F-4D97-AF65-F5344CB8AC3E}">
        <p14:creationId xmlns:p14="http://schemas.microsoft.com/office/powerpoint/2010/main" val="1168428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Chief Research Information 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BBMC Director of 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a:solidFill>
                  <a:schemeClr val="bg1">
                    <a:lumMod val="50000"/>
                  </a:schemeClr>
                </a:solidFill>
              </a:rPr>
              <a:t>joined the </a:t>
            </a:r>
            <a:r>
              <a:rPr lang="en-US" sz="2100" dirty="0" smtClean="0">
                <a:solidFill>
                  <a:schemeClr val="bg1">
                    <a:lumMod val="50000"/>
                  </a:schemeClr>
                </a:solidFill>
              </a:rPr>
              <a:t>CRDW team in August 2020 after </a:t>
            </a:r>
            <a:r>
              <a:rPr lang="en-US" sz="2100" dirty="0">
                <a:solidFill>
                  <a:schemeClr val="bg1">
                    <a:lumMod val="50000"/>
                  </a:schemeClr>
                </a:solidFill>
              </a:rPr>
              <a:t>spending 8 years </a:t>
            </a:r>
            <a:r>
              <a:rPr lang="en-US" sz="2100" dirty="0" smtClean="0">
                <a:solidFill>
                  <a:schemeClr val="bg1">
                    <a:lumMod val="50000"/>
                  </a:schemeClr>
                </a:solidFill>
              </a:rPr>
              <a:t>supporting </a:t>
            </a:r>
            <a:r>
              <a:rPr lang="en-US" sz="2100" dirty="0">
                <a:solidFill>
                  <a:schemeClr val="bg1">
                    <a:lumMod val="50000"/>
                  </a:schemeClr>
                </a:solidFill>
              </a:rPr>
              <a:t>academic research </a:t>
            </a:r>
            <a:r>
              <a:rPr lang="en-US" sz="2100" dirty="0" smtClean="0">
                <a:solidFill>
                  <a:schemeClr val="bg1">
                    <a:lumMod val="50000"/>
                  </a:schemeClr>
                </a:solidFill>
              </a:rPr>
              <a:t>led by </a:t>
            </a:r>
            <a:r>
              <a:rPr lang="en-US" sz="2100" dirty="0">
                <a:solidFill>
                  <a:schemeClr val="bg1">
                    <a:lumMod val="50000"/>
                  </a:schemeClr>
                </a:solidFill>
              </a:rPr>
              <a:t>Drs. Bard and Beasley. </a:t>
            </a:r>
            <a:r>
              <a:rPr lang="en-US" sz="2100" dirty="0" smtClean="0">
                <a:solidFill>
                  <a:schemeClr val="bg1">
                    <a:lumMod val="50000"/>
                  </a:schemeClr>
                </a:solidFill>
              </a:rPr>
              <a:t>Her experience includes the </a:t>
            </a:r>
            <a:r>
              <a:rPr lang="en-US" sz="2100" dirty="0">
                <a:solidFill>
                  <a:schemeClr val="bg1">
                    <a:lumMod val="50000"/>
                  </a:schemeClr>
                </a:solidFill>
              </a:rPr>
              <a:t>expansion and upkeep of a data pipeline using R and SQL to combine </a:t>
            </a:r>
            <a:r>
              <a:rPr lang="en-US" sz="2100" dirty="0" smtClean="0">
                <a:solidFill>
                  <a:schemeClr val="bg1">
                    <a:lumMod val="50000"/>
                  </a:schemeClr>
                </a:solidFill>
              </a:rPr>
              <a:t>datasets </a:t>
            </a:r>
            <a:r>
              <a:rPr lang="en-US" sz="2100" dirty="0">
                <a:solidFill>
                  <a:schemeClr val="bg1">
                    <a:lumMod val="50000"/>
                  </a:schemeClr>
                </a:solidFill>
              </a:rPr>
              <a:t>for the Maternal, Infant, and Early Childhood Home Visiting programs evaluation, as well as </a:t>
            </a:r>
            <a:r>
              <a:rPr lang="en-US" sz="2100" dirty="0" smtClean="0">
                <a:solidFill>
                  <a:schemeClr val="bg1">
                    <a:lumMod val="50000"/>
                  </a:schemeClr>
                </a:solidFill>
              </a:rPr>
              <a:t>working </a:t>
            </a:r>
            <a:r>
              <a:rPr lang="en-US" sz="2100" dirty="0">
                <a:solidFill>
                  <a:schemeClr val="bg1">
                    <a:lumMod val="50000"/>
                  </a:schemeClr>
                </a:solidFill>
              </a:rPr>
              <a:t>with biostatisticians to create and streamline a common set of procedures and functions in R for performing multiple imputation, elastic net variable selection, analysis, and visualization on these data. </a:t>
            </a:r>
            <a:r>
              <a:rPr lang="en-US" sz="2100" dirty="0" smtClean="0">
                <a:solidFill>
                  <a:schemeClr val="bg1">
                    <a:lumMod val="50000"/>
                  </a:schemeClr>
                </a:solidFill>
              </a:rPr>
              <a:t>Geneva anticipates graduating </a:t>
            </a:r>
            <a:r>
              <a:rPr lang="en-US" sz="2100" dirty="0">
                <a:solidFill>
                  <a:schemeClr val="bg1">
                    <a:lumMod val="50000"/>
                  </a:schemeClr>
                </a:solidFill>
              </a:rPr>
              <a:t>OSU in May with a MS in Business Analytics and an emphasis in Data Science.</a:t>
            </a:r>
          </a:p>
          <a:p>
            <a:pPr marL="231775" indent="-231775">
              <a:buNone/>
            </a:pPr>
            <a:r>
              <a:rPr lang="en-US" sz="2200" b="1" dirty="0">
                <a:latin typeface="+mj-lt"/>
                <a:ea typeface="+mj-ea"/>
                <a:cs typeface="+mj-cs"/>
              </a:rPr>
              <a:t>Ashley Thumann, </a:t>
            </a:r>
            <a:r>
              <a:rPr lang="en-US" sz="2200" b="1" dirty="0" smtClean="0">
                <a:latin typeface="+mj-lt"/>
                <a:ea typeface="+mj-ea"/>
                <a:cs typeface="+mj-cs"/>
              </a:rPr>
              <a:t>MHA </a:t>
            </a:r>
            <a:r>
              <a:rPr lang="en-US" sz="2100" dirty="0" smtClean="0">
                <a:solidFill>
                  <a:schemeClr val="bg1">
                    <a:lumMod val="50000"/>
                  </a:schemeClr>
                </a:solidFill>
              </a:rPr>
              <a:t>has 15 years of healthcare administration experience. Prior to joining the CRDW team in October 2017, she served as a Clinic Administrator and Quality Manager for OU Physicians. Ashley has end-user experience with many of the data systems on campus and is the CRDW’s 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transformed to facilitate analyses of a specific research project</a:t>
            </a:r>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CRDW</a:t>
            </a:r>
            <a:r>
              <a:rPr lang="en-US" sz="2800" dirty="0" smtClean="0">
                <a:solidFill>
                  <a:schemeClr val="tx1">
                    <a:lumMod val="50000"/>
                    <a:lumOff val="50000"/>
                  </a:schemeClr>
                </a:solidFill>
              </a:rPr>
              <a:t> (Clinical Research Data 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 xmlns:a16="http://schemas.microsoft.com/office/drawing/2014/main" val="1356431335"/>
                    </a:ext>
                  </a:extLst>
                </a:gridCol>
                <a:gridCol w="1175819">
                  <a:extLst>
                    <a:ext uri="{9D8B030D-6E8A-4147-A177-3AD203B41FA5}">
                      <a16:colId xmlns="" xmlns:a16="http://schemas.microsoft.com/office/drawing/2014/main" val="4074852346"/>
                    </a:ext>
                  </a:extLst>
                </a:gridCol>
                <a:gridCol w="1175819">
                  <a:extLst>
                    <a:ext uri="{9D8B030D-6E8A-4147-A177-3AD203B41FA5}">
                      <a16:colId xmlns=""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48785687"/>
                  </a:ext>
                </a:extLst>
              </a:tr>
              <a:tr h="232212">
                <a:tc>
                  <a:txBody>
                    <a:bodyPr/>
                    <a:lstStyle/>
                    <a:p>
                      <a:pPr algn="l" fontAlgn="b"/>
                      <a:r>
                        <a:rPr lang="en-US" sz="1100" u="none" strike="noStrike">
                          <a:effectLst/>
                        </a:rPr>
                        <a:t>Pediatric Diabetic Ketoacidosis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22670053"/>
                  </a:ext>
                </a:extLst>
              </a:tr>
              <a:tr h="232212">
                <a:tc>
                  <a:txBody>
                    <a:bodyPr/>
                    <a:lstStyle/>
                    <a:p>
                      <a:pPr algn="l" fontAlgn="b"/>
                      <a:r>
                        <a:rPr lang="en-US" sz="1100" u="none" strike="noStrike">
                          <a:effectLst/>
                        </a:rPr>
                        <a:t>Obesity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2047643"/>
                  </a:ext>
                </a:extLst>
              </a:tr>
              <a:tr h="232212">
                <a:tc>
                  <a:txBody>
                    <a:bodyPr/>
                    <a:lstStyle/>
                    <a:p>
                      <a:pPr algn="l" fontAlgn="b"/>
                      <a:r>
                        <a:rPr lang="en-US" sz="1100" u="none" strike="noStrike">
                          <a:effectLst/>
                        </a:rPr>
                        <a:t>Avulsion Fractures (Tibia &amp; Fibula)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51953881"/>
                  </a:ext>
                </a:extLst>
              </a:tr>
              <a:tr h="232212">
                <a:tc>
                  <a:txBody>
                    <a:bodyPr/>
                    <a:lstStyle/>
                    <a:p>
                      <a:pPr algn="l" fontAlgn="b"/>
                      <a:r>
                        <a:rPr lang="en-US" sz="1100" u="none" strike="noStrike">
                          <a:effectLst/>
                        </a:rPr>
                        <a:t>STI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10581365"/>
                  </a:ext>
                </a:extLst>
              </a:tr>
              <a:tr h="232212">
                <a:tc>
                  <a:txBody>
                    <a:bodyPr/>
                    <a:lstStyle/>
                    <a:p>
                      <a:pPr algn="l" fontAlgn="b"/>
                      <a:r>
                        <a:rPr lang="en-US" sz="1100" u="none" strike="noStrike">
                          <a:effectLst/>
                        </a:rPr>
                        <a:t>Pharmacist-Led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06176452"/>
                  </a:ext>
                </a:extLst>
              </a:tr>
              <a:tr h="232212">
                <a:tc>
                  <a:txBody>
                    <a:bodyPr/>
                    <a:lstStyle/>
                    <a:p>
                      <a:pPr algn="l" fontAlgn="b"/>
                      <a:r>
                        <a:rPr lang="en-US" sz="1100" u="none" strike="noStrike">
                          <a:effectLst/>
                        </a:rPr>
                        <a:t>NAMCS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71168545"/>
                  </a:ext>
                </a:extLst>
              </a:tr>
              <a:tr h="232212">
                <a:tc>
                  <a:txBody>
                    <a:bodyPr/>
                    <a:lstStyle/>
                    <a:p>
                      <a:pPr algn="l" fontAlgn="b"/>
                      <a:r>
                        <a:rPr lang="en-US" sz="1100" u="none" strike="noStrike">
                          <a:effectLst/>
                        </a:rPr>
                        <a:t>Psychology Consults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247627454"/>
                  </a:ext>
                </a:extLst>
              </a:tr>
              <a:tr h="232212">
                <a:tc>
                  <a:txBody>
                    <a:bodyPr/>
                    <a:lstStyle/>
                    <a:p>
                      <a:pPr algn="l" fontAlgn="b"/>
                      <a:r>
                        <a:rPr lang="en-US" sz="1100" u="none" strike="noStrike">
                          <a:effectLst/>
                        </a:rPr>
                        <a:t>Cancer Patient Navigation Program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 xmlns:a16="http://schemas.microsoft.com/office/drawing/2014/main" val="1022886225"/>
                    </a:ext>
                  </a:extLst>
                </a:gridCol>
                <a:gridCol w="1181705">
                  <a:extLst>
                    <a:ext uri="{9D8B030D-6E8A-4147-A177-3AD203B41FA5}">
                      <a16:colId xmlns="" xmlns:a16="http://schemas.microsoft.com/office/drawing/2014/main" val="2020208361"/>
                    </a:ext>
                  </a:extLst>
                </a:gridCol>
                <a:gridCol w="1181705">
                  <a:extLst>
                    <a:ext uri="{9D8B030D-6E8A-4147-A177-3AD203B41FA5}">
                      <a16:colId xmlns="" xmlns:a16="http://schemas.microsoft.com/office/drawing/2014/main"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727132500"/>
                  </a:ext>
                </a:extLst>
              </a:tr>
              <a:tr h="222453">
                <a:tc>
                  <a:txBody>
                    <a:bodyPr/>
                    <a:lstStyle/>
                    <a:p>
                      <a:pPr algn="l" fontAlgn="b"/>
                      <a:r>
                        <a:rPr lang="en-US" sz="1100" u="none" strike="noStrike">
                          <a:effectLst/>
                        </a:rPr>
                        <a:t>Pelvis &amp; Acetabulum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29237673"/>
                  </a:ext>
                </a:extLst>
              </a:tr>
              <a:tr h="222453">
                <a:tc>
                  <a:txBody>
                    <a:bodyPr/>
                    <a:lstStyle/>
                    <a:p>
                      <a:pPr algn="l" fontAlgn="b"/>
                      <a:r>
                        <a:rPr lang="en-US" sz="1100" u="none" strike="noStrike">
                          <a:effectLst/>
                        </a:rPr>
                        <a:t>Fragile X Syndrome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971138859"/>
                  </a:ext>
                </a:extLst>
              </a:tr>
              <a:tr h="222453">
                <a:tc>
                  <a:txBody>
                    <a:bodyPr/>
                    <a:lstStyle/>
                    <a:p>
                      <a:pPr algn="l" fontAlgn="b"/>
                      <a:r>
                        <a:rPr lang="en-US" sz="1100" u="none" strike="noStrike">
                          <a:effectLst/>
                        </a:rPr>
                        <a:t>Humeral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386013325"/>
                  </a:ext>
                </a:extLst>
              </a:tr>
              <a:tr h="222453">
                <a:tc>
                  <a:txBody>
                    <a:bodyPr/>
                    <a:lstStyle/>
                    <a:p>
                      <a:pPr algn="l" fontAlgn="b"/>
                      <a:r>
                        <a:rPr lang="en-US" sz="1100" u="none" strike="noStrike">
                          <a:effectLst/>
                        </a:rPr>
                        <a:t>Utility of Chest X-Rays for Asthma in the 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31206225"/>
                  </a:ext>
                </a:extLst>
              </a:tr>
              <a:tr h="222453">
                <a:tc>
                  <a:txBody>
                    <a:bodyPr/>
                    <a:lstStyle/>
                    <a:p>
                      <a:pPr algn="l" fontAlgn="b"/>
                      <a:r>
                        <a:rPr lang="en-US" sz="1100" u="none" strike="noStrike">
                          <a:effectLst/>
                        </a:rPr>
                        <a:t>OxyContin Study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673049777"/>
                  </a:ext>
                </a:extLst>
              </a:tr>
              <a:tr h="222453">
                <a:tc>
                  <a:txBody>
                    <a:bodyPr/>
                    <a:lstStyle/>
                    <a:p>
                      <a:pPr algn="l" fontAlgn="b"/>
                      <a:r>
                        <a:rPr lang="en-US" sz="1100" u="none" strike="noStrike">
                          <a:effectLst/>
                        </a:rPr>
                        <a:t>Transition of Care Clinic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98139637"/>
                  </a:ext>
                </a:extLst>
              </a:tr>
              <a:tr h="222453">
                <a:tc>
                  <a:txBody>
                    <a:bodyPr/>
                    <a:lstStyle/>
                    <a:p>
                      <a:pPr algn="l" fontAlgn="b"/>
                      <a:r>
                        <a:rPr lang="en-US" sz="1100" u="none" strike="noStrike">
                          <a:effectLst/>
                        </a:rPr>
                        <a:t>Lipid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929276156"/>
                  </a:ext>
                </a:extLst>
              </a:tr>
              <a:tr h="222453">
                <a:tc>
                  <a:txBody>
                    <a:bodyPr/>
                    <a:lstStyle/>
                    <a:p>
                      <a:pPr algn="l" fontAlgn="b"/>
                      <a:r>
                        <a:rPr lang="en-US" sz="1100" u="none" strike="noStrike">
                          <a:effectLst/>
                        </a:rPr>
                        <a:t>Sickle Cell Port 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81763618"/>
                  </a:ext>
                </a:extLst>
              </a:tr>
              <a:tr h="222453">
                <a:tc>
                  <a:txBody>
                    <a:bodyPr/>
                    <a:lstStyle/>
                    <a:p>
                      <a:pPr algn="l" fontAlgn="b"/>
                      <a:r>
                        <a:rPr lang="en-US" sz="1100" u="none" strike="noStrike">
                          <a:effectLst/>
                        </a:rPr>
                        <a:t>Tranexamic Acid in Ankle Replacement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0454722"/>
                  </a:ext>
                </a:extLst>
              </a:tr>
              <a:tr h="222453">
                <a:tc>
                  <a:txBody>
                    <a:bodyPr/>
                    <a:lstStyle/>
                    <a:p>
                      <a:pPr algn="l" fontAlgn="b"/>
                      <a:r>
                        <a:rPr lang="en-US" sz="1100" u="none" strike="noStrike">
                          <a:effectLst/>
                        </a:rPr>
                        <a:t>Newborn Metabolic Screenings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488362082"/>
                  </a:ext>
                </a:extLst>
              </a:tr>
              <a:tr h="222453">
                <a:tc>
                  <a:txBody>
                    <a:bodyPr/>
                    <a:lstStyle/>
                    <a:p>
                      <a:pPr algn="l" fontAlgn="b"/>
                      <a:r>
                        <a:rPr lang="en-US" sz="1100" u="none" strike="noStrike">
                          <a:effectLst/>
                        </a:rPr>
                        <a:t>Scapula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40069665"/>
                  </a:ext>
                </a:extLst>
              </a:tr>
              <a:tr h="222453">
                <a:tc>
                  <a:txBody>
                    <a:bodyPr/>
                    <a:lstStyle/>
                    <a:p>
                      <a:pPr algn="l" fontAlgn="b"/>
                      <a:r>
                        <a:rPr lang="en-US" sz="1100" u="none" strike="noStrike">
                          <a:effectLst/>
                        </a:rPr>
                        <a:t>Adrenal Insufficiency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85474525"/>
                  </a:ext>
                </a:extLst>
              </a:tr>
              <a:tr h="222453">
                <a:tc>
                  <a:txBody>
                    <a:bodyPr/>
                    <a:lstStyle/>
                    <a:p>
                      <a:pPr algn="l" fontAlgn="b"/>
                      <a:r>
                        <a:rPr lang="en-US" sz="1100" u="none" strike="noStrike">
                          <a:effectLst/>
                        </a:rPr>
                        <a:t>Brain Metastases with Ovarian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784109591"/>
                  </a:ext>
                </a:extLst>
              </a:tr>
              <a:tr h="222453">
                <a:tc>
                  <a:txBody>
                    <a:bodyPr/>
                    <a:lstStyle/>
                    <a:p>
                      <a:pPr algn="l" fontAlgn="b"/>
                      <a:r>
                        <a:rPr lang="en-US" sz="1100" u="none" strike="noStrike">
                          <a:effectLst/>
                        </a:rPr>
                        <a:t>Sever's Disease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 xmlns:a16="http://schemas.microsoft.com/office/drawing/2014/main" val="1356431335"/>
                    </a:ext>
                  </a:extLst>
                </a:gridCol>
                <a:gridCol w="912804">
                  <a:extLst>
                    <a:ext uri="{9D8B030D-6E8A-4147-A177-3AD203B41FA5}">
                      <a16:colId xmlns="" xmlns:a16="http://schemas.microsoft.com/office/drawing/2014/main" val="4074852346"/>
                    </a:ext>
                  </a:extLst>
                </a:gridCol>
                <a:gridCol w="1175819">
                  <a:extLst>
                    <a:ext uri="{9D8B030D-6E8A-4147-A177-3AD203B41FA5}">
                      <a16:colId xmlns=""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 xmlns:a16="http://schemas.microsoft.com/office/drawing/2014/main" val="1356431335"/>
                    </a:ext>
                  </a:extLst>
                </a:gridCol>
                <a:gridCol w="751115">
                  <a:extLst>
                    <a:ext uri="{9D8B030D-6E8A-4147-A177-3AD203B41FA5}">
                      <a16:colId xmlns="" xmlns:a16="http://schemas.microsoft.com/office/drawing/2014/main" val="4074852346"/>
                    </a:ext>
                  </a:extLst>
                </a:gridCol>
                <a:gridCol w="1053326">
                  <a:extLst>
                    <a:ext uri="{9D8B030D-6E8A-4147-A177-3AD203B41FA5}">
                      <a16:colId xmlns=""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 xmlns:a16="http://schemas.microsoft.com/office/drawing/2014/main" val="1356431335"/>
                    </a:ext>
                  </a:extLst>
                </a:gridCol>
                <a:gridCol w="869736">
                  <a:extLst>
                    <a:ext uri="{9D8B030D-6E8A-4147-A177-3AD203B41FA5}">
                      <a16:colId xmlns="" xmlns:a16="http://schemas.microsoft.com/office/drawing/2014/main" val="4074852346"/>
                    </a:ext>
                  </a:extLst>
                </a:gridCol>
                <a:gridCol w="1169901">
                  <a:extLst>
                    <a:ext uri="{9D8B030D-6E8A-4147-A177-3AD203B41FA5}">
                      <a16:colId xmlns=""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 xmlns:a16="http://schemas.microsoft.com/office/drawing/2014/main" val="1356431335"/>
                    </a:ext>
                  </a:extLst>
                </a:gridCol>
                <a:gridCol w="1175819">
                  <a:extLst>
                    <a:ext uri="{9D8B030D-6E8A-4147-A177-3AD203B41FA5}">
                      <a16:colId xmlns="" xmlns:a16="http://schemas.microsoft.com/office/drawing/2014/main" val="4074852346"/>
                    </a:ext>
                  </a:extLst>
                </a:gridCol>
                <a:gridCol w="1175819">
                  <a:extLst>
                    <a:ext uri="{9D8B030D-6E8A-4147-A177-3AD203B41FA5}">
                      <a16:colId xmlns="" xmlns:a16="http://schemas.microsoft.com/office/drawing/2014/main"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32487341"/>
                  </a:ext>
                </a:extLst>
              </a:tr>
            </a:tbl>
          </a:graphicData>
        </a:graphic>
      </p:graphicFrame>
      <p:sp>
        <p:nvSpPr>
          <p:cNvPr id="5" name="Rectangle 4"/>
          <p:cNvSpPr/>
          <p:nvPr/>
        </p:nvSpPr>
        <p:spPr>
          <a:xfrm>
            <a:off x="11332296" y="44745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332296" y="582123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54745939"/>
              </p:ext>
            </p:extLst>
          </p:nvPr>
        </p:nvGraphicFramePr>
        <p:xfrm>
          <a:off x="462810" y="1345919"/>
          <a:ext cx="5373220" cy="4492352"/>
        </p:xfrm>
        <a:graphic>
          <a:graphicData uri="http://schemas.openxmlformats.org/drawingml/2006/table">
            <a:tbl>
              <a:tblPr>
                <a:tableStyleId>{5C22544A-7EE6-4342-B048-85BDC9FD1C3A}</a:tableStyleId>
              </a:tblPr>
              <a:tblGrid>
                <a:gridCol w="3333583">
                  <a:extLst>
                    <a:ext uri="{9D8B030D-6E8A-4147-A177-3AD203B41FA5}">
                      <a16:colId xmlns="" xmlns:a16="http://schemas.microsoft.com/office/drawing/2014/main" val="1356431335"/>
                    </a:ext>
                  </a:extLst>
                </a:gridCol>
                <a:gridCol w="869736">
                  <a:extLst>
                    <a:ext uri="{9D8B030D-6E8A-4147-A177-3AD203B41FA5}">
                      <a16:colId xmlns="" xmlns:a16="http://schemas.microsoft.com/office/drawing/2014/main" val="4074852346"/>
                    </a:ext>
                  </a:extLst>
                </a:gridCol>
                <a:gridCol w="1169901">
                  <a:extLst>
                    <a:ext uri="{9D8B030D-6E8A-4147-A177-3AD203B41FA5}">
                      <a16:colId xmlns=""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7116854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11604</TotalTime>
  <Words>3299</Words>
  <Application>Microsoft Office PowerPoint</Application>
  <PresentationFormat>Widescreen</PresentationFormat>
  <Paragraphs>557</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Leveraging OUHSC Clinical Research Data Warehouse to Inform Research &amp; Practice</vt:lpstr>
      <vt:lpstr>Ecosystem Architecture</vt:lpstr>
      <vt:lpstr>HSC Data Sources</vt:lpstr>
      <vt:lpstr>PowerPoint Presentation</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PowerPoint Presentation</vt:lpstr>
      <vt:lpstr>PowerPoint Presentation</vt:lpstr>
      <vt:lpstr>National Registry Projects</vt:lpstr>
      <vt:lpstr>PowerPoint Presentation</vt:lpstr>
      <vt:lpstr>IRB and Privacy Review Guidance</vt:lpstr>
      <vt:lpstr>CDW Faculty &amp; Staff</vt:lpstr>
      <vt:lpstr>Thank you</vt:lpstr>
      <vt:lpstr>Extra Slides</vt:lpstr>
    </vt:vector>
  </TitlesOfParts>
  <Company>OUHSC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267</cp:revision>
  <dcterms:created xsi:type="dcterms:W3CDTF">2019-06-04T17:44:43Z</dcterms:created>
  <dcterms:modified xsi:type="dcterms:W3CDTF">2020-12-16T17:50:06Z</dcterms:modified>
</cp:coreProperties>
</file>