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92" r:id="rId2"/>
    <p:sldId id="393" r:id="rId3"/>
    <p:sldId id="385" r:id="rId4"/>
    <p:sldId id="386" r:id="rId5"/>
    <p:sldId id="387" r:id="rId6"/>
    <p:sldId id="389" r:id="rId7"/>
    <p:sldId id="396" r:id="rId8"/>
    <p:sldId id="424" r:id="rId9"/>
    <p:sldId id="421" r:id="rId10"/>
    <p:sldId id="423" r:id="rId11"/>
    <p:sldId id="401" r:id="rId12"/>
    <p:sldId id="391" r:id="rId13"/>
    <p:sldId id="420" r:id="rId14"/>
    <p:sldId id="415" r:id="rId15"/>
    <p:sldId id="394" r:id="rId16"/>
    <p:sldId id="395" r:id="rId17"/>
    <p:sldId id="397" r:id="rId18"/>
    <p:sldId id="398" r:id="rId19"/>
    <p:sldId id="399" r:id="rId20"/>
    <p:sldId id="402" r:id="rId21"/>
    <p:sldId id="404" r:id="rId22"/>
    <p:sldId id="403" r:id="rId23"/>
    <p:sldId id="405" r:id="rId24"/>
    <p:sldId id="406" r:id="rId25"/>
    <p:sldId id="407" r:id="rId26"/>
    <p:sldId id="408" r:id="rId27"/>
    <p:sldId id="409" r:id="rId28"/>
    <p:sldId id="410" r:id="rId29"/>
    <p:sldId id="412" r:id="rId30"/>
    <p:sldId id="413" r:id="rId31"/>
    <p:sldId id="416" r:id="rId32"/>
    <p:sldId id="417" r:id="rId33"/>
    <p:sldId id="418" r:id="rId34"/>
    <p:sldId id="414" r:id="rId35"/>
    <p:sldId id="367" r:id="rId36"/>
    <p:sldId id="296" r:id="rId37"/>
    <p:sldId id="276" r:id="rId38"/>
    <p:sldId id="340" r:id="rId39"/>
    <p:sldId id="257" r:id="rId40"/>
    <p:sldId id="390" r:id="rId41"/>
    <p:sldId id="289" r:id="rId42"/>
    <p:sldId id="384" r:id="rId43"/>
    <p:sldId id="400"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d, David E. (HSC)" initials="BDE(" lastIdx="1" clrIdx="0">
    <p:extLst>
      <p:ext uri="{19B8F6BF-5375-455C-9EA6-DF929625EA0E}">
        <p15:presenceInfo xmlns:p15="http://schemas.microsoft.com/office/powerpoint/2012/main" userId="S-1-5-21-598231604-1040596609-1897138802-151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9966"/>
    <a:srgbClr val="000000"/>
    <a:srgbClr val="A1C6E7"/>
    <a:srgbClr val="FEFEEC"/>
    <a:srgbClr val="A8EDF6"/>
    <a:srgbClr val="C1FBF8"/>
    <a:srgbClr val="5CB886"/>
    <a:srgbClr val="66E0C0"/>
    <a:srgbClr val="95EF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2350" autoAdjust="0"/>
  </p:normalViewPr>
  <p:slideViewPr>
    <p:cSldViewPr snapToGrid="0">
      <p:cViewPr varScale="1">
        <p:scale>
          <a:sx n="151" d="100"/>
          <a:sy n="151" d="100"/>
        </p:scale>
        <p:origin x="552" y="144"/>
      </p:cViewPr>
      <p:guideLst/>
    </p:cSldViewPr>
  </p:slideViewPr>
  <p:notesTextViewPr>
    <p:cViewPr>
      <p:scale>
        <a:sx n="150" d="100"/>
        <a:sy n="15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348084926192711"/>
          <c:y val="0.12267684590741547"/>
          <c:w val="0.44599540810286575"/>
          <c:h val="0.74261089754311782"/>
        </c:manualLayout>
      </c:layout>
      <c:pieChart>
        <c:varyColors val="1"/>
        <c:ser>
          <c:idx val="0"/>
          <c:order val="0"/>
          <c:tx>
            <c:strRef>
              <c:f>Sheet1!$B$1</c:f>
              <c:strCache>
                <c:ptCount val="1"/>
                <c:pt idx="0">
                  <c:v>Perecent</c:v>
                </c:pt>
              </c:strCache>
            </c:strRef>
          </c:tx>
          <c:dPt>
            <c:idx val="0"/>
            <c:bubble3D val="0"/>
            <c:explosion val="5"/>
            <c:spPr>
              <a:solidFill>
                <a:schemeClr val="accent1"/>
              </a:solidFill>
              <a:ln w="19050">
                <a:solidFill>
                  <a:schemeClr val="lt1"/>
                </a:solidFill>
              </a:ln>
              <a:effectLst/>
            </c:spPr>
            <c:extLst>
              <c:ext xmlns:c16="http://schemas.microsoft.com/office/drawing/2014/chart" uri="{C3380CC4-5D6E-409C-BE32-E72D297353CC}">
                <c16:uniqueId val="{00000001-BB46-4D98-B237-5DC8A24BC178}"/>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BB46-4D98-B237-5DC8A24BC178}"/>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5-BB46-4D98-B237-5DC8A24BC178}"/>
              </c:ext>
            </c:extLst>
          </c:dPt>
          <c:dPt>
            <c:idx val="3"/>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7-BB46-4D98-B237-5DC8A24BC178}"/>
              </c:ext>
            </c:extLst>
          </c:dPt>
          <c:dLbls>
            <c:dLbl>
              <c:idx val="0"/>
              <c:layout>
                <c:manualLayout>
                  <c:x val="-0.1004531567300775"/>
                  <c:y val="-0.36186357435585675"/>
                </c:manualLayout>
              </c:layou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1-BB46-4D98-B237-5DC8A24BC178}"/>
                </c:ext>
              </c:extLst>
            </c:dLbl>
            <c:dLbl>
              <c:idx val="1"/>
              <c:layout>
                <c:manualLayout>
                  <c:x val="1.1132895851759297E-2"/>
                  <c:y val="-3.9252970590479046E-2"/>
                </c:manualLayout>
              </c:layou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3-BB46-4D98-B237-5DC8A24BC178}"/>
                </c:ext>
              </c:extLst>
            </c:dLbl>
            <c:dLbl>
              <c:idx val="2"/>
              <c:layout>
                <c:manualLayout>
                  <c:x val="-1.0700577345123077E-2"/>
                  <c:y val="-5.0487126138211054E-3"/>
                </c:manualLayout>
              </c:layou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5-BB46-4D98-B237-5DC8A24BC178}"/>
                </c:ext>
              </c:extLst>
            </c:dLbl>
            <c:dLbl>
              <c:idx val="3"/>
              <c:layout>
                <c:manualLayout>
                  <c:x val="-2.6023501315873367E-2"/>
                  <c:y val="-1.9907706406107922E-2"/>
                </c:manualLayout>
              </c:layou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7-BB46-4D98-B237-5DC8A24BC17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Complete</c:v>
                </c:pt>
                <c:pt idx="1">
                  <c:v>Withdrawn</c:v>
                </c:pt>
                <c:pt idx="2">
                  <c:v>Ongoing</c:v>
                </c:pt>
                <c:pt idx="3">
                  <c:v>In Process</c:v>
                </c:pt>
              </c:strCache>
            </c:strRef>
          </c:cat>
          <c:val>
            <c:numRef>
              <c:f>Sheet1!$B$2:$B$5</c:f>
              <c:numCache>
                <c:formatCode>General</c:formatCode>
                <c:ptCount val="4"/>
                <c:pt idx="0">
                  <c:v>52</c:v>
                </c:pt>
                <c:pt idx="1">
                  <c:v>14</c:v>
                </c:pt>
                <c:pt idx="2">
                  <c:v>10</c:v>
                </c:pt>
                <c:pt idx="3">
                  <c:v>24</c:v>
                </c:pt>
              </c:numCache>
            </c:numRef>
          </c:val>
          <c:extLst>
            <c:ext xmlns:c16="http://schemas.microsoft.com/office/drawing/2014/chart" uri="{C3380CC4-5D6E-409C-BE32-E72D297353CC}">
              <c16:uniqueId val="{00000008-BB46-4D98-B237-5DC8A24BC178}"/>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644697283312895"/>
          <c:y val="0.36624861464891528"/>
          <c:w val="0.21938140106869261"/>
          <c:h val="0.2675025133813270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74E90C-A3F5-4C40-8CEB-46B153A00DEE}" type="doc">
      <dgm:prSet loTypeId="urn:microsoft.com/office/officeart/2009/3/layout/StepUpProcess" loCatId="process" qsTypeId="urn:microsoft.com/office/officeart/2005/8/quickstyle/simple5" qsCatId="simple" csTypeId="urn:microsoft.com/office/officeart/2005/8/colors/accent1_2" csCatId="accent1" phldr="1"/>
      <dgm:spPr/>
    </dgm:pt>
    <dgm:pt modelId="{0010D89C-854E-448B-8127-DA3929F939E8}">
      <dgm:prSet phldrT="[Text]" custT="1"/>
      <dgm:spPr/>
      <dgm:t>
        <a:bodyPr/>
        <a:lstStyle/>
        <a:p>
          <a:pPr algn="l"/>
          <a:r>
            <a:rPr lang="en-US" sz="1100" b="1" dirty="0" smtClean="0">
              <a:latin typeface="+mj-lt"/>
            </a:rPr>
            <a:t>Intake via BBMC request form</a:t>
          </a:r>
          <a:endParaRPr lang="en-US" sz="1100" b="1" dirty="0">
            <a:latin typeface="+mj-lt"/>
          </a:endParaRPr>
        </a:p>
      </dgm:t>
    </dgm:pt>
    <dgm:pt modelId="{0A053686-71FD-4CB5-9AAD-451389B5416F}" type="parTrans" cxnId="{AE93B38B-123E-4548-AF4E-284A6E7104D1}">
      <dgm:prSet/>
      <dgm:spPr/>
      <dgm:t>
        <a:bodyPr/>
        <a:lstStyle/>
        <a:p>
          <a:endParaRPr lang="en-US"/>
        </a:p>
      </dgm:t>
    </dgm:pt>
    <dgm:pt modelId="{815CBACE-0264-47A5-A415-F84E67CE62D1}" type="sibTrans" cxnId="{AE93B38B-123E-4548-AF4E-284A6E7104D1}">
      <dgm:prSet/>
      <dgm:spPr/>
      <dgm:t>
        <a:bodyPr/>
        <a:lstStyle/>
        <a:p>
          <a:endParaRPr lang="en-US"/>
        </a:p>
      </dgm:t>
    </dgm:pt>
    <dgm:pt modelId="{01F32B2A-131E-4E9C-A1D5-1461015E0B2C}">
      <dgm:prSet phldrT="[Text]" custT="1"/>
      <dgm:spPr/>
      <dgm:t>
        <a:bodyPr/>
        <a:lstStyle/>
        <a:p>
          <a:pPr algn="l"/>
          <a:r>
            <a:rPr lang="en-US" sz="1100" b="1" dirty="0" smtClean="0">
              <a:latin typeface="+mj-lt"/>
            </a:rPr>
            <a:t>Meet with investigator to determine data needs, feasibility</a:t>
          </a:r>
          <a:endParaRPr lang="en-US" sz="1100" b="1" dirty="0">
            <a:latin typeface="+mj-lt"/>
          </a:endParaRPr>
        </a:p>
      </dgm:t>
    </dgm:pt>
    <dgm:pt modelId="{C513A95C-F65A-45F8-BA4C-B38C763C8C9C}" type="parTrans" cxnId="{15B38CD7-8A1E-468F-8DE6-5AEE996A15FA}">
      <dgm:prSet/>
      <dgm:spPr/>
      <dgm:t>
        <a:bodyPr/>
        <a:lstStyle/>
        <a:p>
          <a:endParaRPr lang="en-US"/>
        </a:p>
      </dgm:t>
    </dgm:pt>
    <dgm:pt modelId="{86B05AE7-D473-4F37-BE51-3CE8676E20FC}" type="sibTrans" cxnId="{15B38CD7-8A1E-468F-8DE6-5AEE996A15FA}">
      <dgm:prSet/>
      <dgm:spPr/>
      <dgm:t>
        <a:bodyPr/>
        <a:lstStyle/>
        <a:p>
          <a:endParaRPr lang="en-US"/>
        </a:p>
      </dgm:t>
    </dgm:pt>
    <dgm:pt modelId="{9F2B29A3-676C-48AE-825C-3DC60DBF2AE2}">
      <dgm:prSet phldrT="[Text]" custT="1"/>
      <dgm:spPr/>
      <dgm:t>
        <a:bodyPr/>
        <a:lstStyle/>
        <a:p>
          <a:pPr algn="l"/>
          <a:r>
            <a:rPr lang="en-US" sz="1100" b="1" dirty="0" smtClean="0">
              <a:latin typeface="+mj-lt"/>
            </a:rPr>
            <a:t>Back and forth with investigator</a:t>
          </a:r>
          <a:endParaRPr lang="en-US" sz="1100" b="1" dirty="0">
            <a:latin typeface="+mj-lt"/>
          </a:endParaRPr>
        </a:p>
      </dgm:t>
    </dgm:pt>
    <dgm:pt modelId="{3B7E9C7A-3EA1-4A88-A8B1-9E17FD1DBB3E}" type="parTrans" cxnId="{61DE9222-ED43-4411-A227-A9576786E346}">
      <dgm:prSet/>
      <dgm:spPr/>
      <dgm:t>
        <a:bodyPr/>
        <a:lstStyle/>
        <a:p>
          <a:endParaRPr lang="en-US"/>
        </a:p>
      </dgm:t>
    </dgm:pt>
    <dgm:pt modelId="{05F740F7-02EF-46A6-BCD4-1932D8C87C34}" type="sibTrans" cxnId="{61DE9222-ED43-4411-A227-A9576786E346}">
      <dgm:prSet/>
      <dgm:spPr/>
      <dgm:t>
        <a:bodyPr/>
        <a:lstStyle/>
        <a:p>
          <a:endParaRPr lang="en-US"/>
        </a:p>
      </dgm:t>
    </dgm:pt>
    <dgm:pt modelId="{CE924409-C179-4A2D-B64D-C1667C924238}">
      <dgm:prSet phldrT="[Text]" custT="1"/>
      <dgm:spPr/>
      <dgm:t>
        <a:bodyPr/>
        <a:lstStyle/>
        <a:p>
          <a:pPr algn="l"/>
          <a:r>
            <a:rPr lang="en-US" sz="1100" b="1" dirty="0" smtClean="0">
              <a:latin typeface="+mj-lt"/>
            </a:rPr>
            <a:t>Develop Pipeline</a:t>
          </a:r>
          <a:endParaRPr lang="en-US" sz="1100" b="1" dirty="0">
            <a:latin typeface="+mj-lt"/>
          </a:endParaRPr>
        </a:p>
      </dgm:t>
    </dgm:pt>
    <dgm:pt modelId="{75A1A668-D881-42BC-92F5-74B80995D5C7}" type="parTrans" cxnId="{B3134007-4773-4C24-B20E-F02605591D9D}">
      <dgm:prSet/>
      <dgm:spPr/>
      <dgm:t>
        <a:bodyPr/>
        <a:lstStyle/>
        <a:p>
          <a:endParaRPr lang="en-US"/>
        </a:p>
      </dgm:t>
    </dgm:pt>
    <dgm:pt modelId="{FB48574C-4914-4B07-BE09-AF8B154B2CB4}" type="sibTrans" cxnId="{B3134007-4773-4C24-B20E-F02605591D9D}">
      <dgm:prSet/>
      <dgm:spPr/>
      <dgm:t>
        <a:bodyPr/>
        <a:lstStyle/>
        <a:p>
          <a:endParaRPr lang="en-US"/>
        </a:p>
      </dgm:t>
    </dgm:pt>
    <dgm:pt modelId="{037EC5A9-860F-45A9-97E8-A8AEEA9BB793}">
      <dgm:prSet phldrT="[Text]" custT="1"/>
      <dgm:spPr/>
      <dgm:t>
        <a:bodyPr/>
        <a:lstStyle/>
        <a:p>
          <a:pPr algn="l"/>
          <a:r>
            <a:rPr lang="en-US" sz="1100" b="1" dirty="0" smtClean="0">
              <a:latin typeface="+mj-lt"/>
            </a:rPr>
            <a:t>Review with investigator and distribute via approved method</a:t>
          </a:r>
          <a:endParaRPr lang="en-US" sz="1100" b="1" dirty="0">
            <a:latin typeface="+mj-lt"/>
          </a:endParaRPr>
        </a:p>
      </dgm:t>
    </dgm:pt>
    <dgm:pt modelId="{965C5703-C172-43BA-A947-D2654C3E41F8}" type="parTrans" cxnId="{63E1B369-A07A-4AF4-8ACA-6D0289E80719}">
      <dgm:prSet/>
      <dgm:spPr/>
      <dgm:t>
        <a:bodyPr/>
        <a:lstStyle/>
        <a:p>
          <a:endParaRPr lang="en-US"/>
        </a:p>
      </dgm:t>
    </dgm:pt>
    <dgm:pt modelId="{C02B8F31-CDDD-4163-8613-368B89AB05F2}" type="sibTrans" cxnId="{63E1B369-A07A-4AF4-8ACA-6D0289E80719}">
      <dgm:prSet/>
      <dgm:spPr/>
      <dgm:t>
        <a:bodyPr/>
        <a:lstStyle/>
        <a:p>
          <a:endParaRPr lang="en-US"/>
        </a:p>
      </dgm:t>
    </dgm:pt>
    <dgm:pt modelId="{751AAAA0-FD1A-474D-A8CA-BF7C3BFEE3B9}">
      <dgm:prSet phldrT="[Text]" custT="1"/>
      <dgm:spPr/>
      <dgm:t>
        <a:bodyPr/>
        <a:lstStyle/>
        <a:p>
          <a:pPr algn="l"/>
          <a:r>
            <a:rPr lang="en-US" sz="1100" b="0" dirty="0" smtClean="0">
              <a:latin typeface="+mj-lt"/>
            </a:rPr>
            <a:t>Structured vs. unstructured?</a:t>
          </a:r>
          <a:endParaRPr lang="en-US" sz="1100" b="0" dirty="0">
            <a:latin typeface="+mj-lt"/>
          </a:endParaRPr>
        </a:p>
      </dgm:t>
    </dgm:pt>
    <dgm:pt modelId="{53846A0A-0F2A-438C-9E20-486F2C404199}" type="parTrans" cxnId="{E3A269AE-4240-4AC0-80AC-44E8AA301791}">
      <dgm:prSet/>
      <dgm:spPr/>
      <dgm:t>
        <a:bodyPr/>
        <a:lstStyle/>
        <a:p>
          <a:endParaRPr lang="en-US"/>
        </a:p>
      </dgm:t>
    </dgm:pt>
    <dgm:pt modelId="{80BAE9E0-019A-4BA0-849D-AF902A506F59}" type="sibTrans" cxnId="{E3A269AE-4240-4AC0-80AC-44E8AA301791}">
      <dgm:prSet/>
      <dgm:spPr/>
      <dgm:t>
        <a:bodyPr/>
        <a:lstStyle/>
        <a:p>
          <a:endParaRPr lang="en-US"/>
        </a:p>
      </dgm:t>
    </dgm:pt>
    <dgm:pt modelId="{8E0C9345-2A16-4BE3-8E86-AA4D49067A7F}">
      <dgm:prSet phldrT="[Text]" custT="1"/>
      <dgm:spPr/>
      <dgm:t>
        <a:bodyPr/>
        <a:lstStyle/>
        <a:p>
          <a:pPr algn="l"/>
          <a:r>
            <a:rPr lang="en-US" sz="1100" b="0" dirty="0" smtClean="0">
              <a:latin typeface="+mj-lt"/>
            </a:rPr>
            <a:t>How well meet project needs with what’s available?</a:t>
          </a:r>
          <a:endParaRPr lang="en-US" sz="1100" b="0" dirty="0">
            <a:latin typeface="+mj-lt"/>
          </a:endParaRPr>
        </a:p>
      </dgm:t>
    </dgm:pt>
    <dgm:pt modelId="{14FAA190-32F9-42BB-A65D-2307C322D396}" type="parTrans" cxnId="{8E4ADBF6-7252-48FC-8390-A3990FA1EF4B}">
      <dgm:prSet/>
      <dgm:spPr/>
      <dgm:t>
        <a:bodyPr/>
        <a:lstStyle/>
        <a:p>
          <a:endParaRPr lang="en-US"/>
        </a:p>
      </dgm:t>
    </dgm:pt>
    <dgm:pt modelId="{927B7B74-25E4-436C-ADF8-AEE73E6E8340}" type="sibTrans" cxnId="{8E4ADBF6-7252-48FC-8390-A3990FA1EF4B}">
      <dgm:prSet/>
      <dgm:spPr/>
      <dgm:t>
        <a:bodyPr/>
        <a:lstStyle/>
        <a:p>
          <a:endParaRPr lang="en-US"/>
        </a:p>
      </dgm:t>
    </dgm:pt>
    <dgm:pt modelId="{DA143095-1394-4517-9AD3-54285DD8A43B}">
      <dgm:prSet phldrT="[Text]" custT="1"/>
      <dgm:spPr/>
      <dgm:t>
        <a:bodyPr/>
        <a:lstStyle/>
        <a:p>
          <a:pPr algn="l"/>
          <a:r>
            <a:rPr lang="en-US" sz="1100" b="0" smtClean="0">
              <a:latin typeface="+mj-lt"/>
            </a:rPr>
            <a:t>IRB considerations</a:t>
          </a:r>
          <a:endParaRPr lang="en-US" sz="1100" b="0" dirty="0">
            <a:latin typeface="+mj-lt"/>
          </a:endParaRPr>
        </a:p>
      </dgm:t>
    </dgm:pt>
    <dgm:pt modelId="{6210CABA-2451-4C98-9705-462D0DB659AE}" type="parTrans" cxnId="{27ACC6B0-7789-4841-9A6F-B22539B9A744}">
      <dgm:prSet/>
      <dgm:spPr/>
      <dgm:t>
        <a:bodyPr/>
        <a:lstStyle/>
        <a:p>
          <a:endParaRPr lang="en-US"/>
        </a:p>
      </dgm:t>
    </dgm:pt>
    <dgm:pt modelId="{36D015D5-5AD9-461D-832A-6EA994E789B8}" type="sibTrans" cxnId="{27ACC6B0-7789-4841-9A6F-B22539B9A744}">
      <dgm:prSet/>
      <dgm:spPr/>
      <dgm:t>
        <a:bodyPr/>
        <a:lstStyle/>
        <a:p>
          <a:endParaRPr lang="en-US"/>
        </a:p>
      </dgm:t>
    </dgm:pt>
    <dgm:pt modelId="{E8E0BA16-10CE-416E-9136-84998F596AE2}">
      <dgm:prSet custT="1"/>
      <dgm:spPr/>
      <dgm:t>
        <a:bodyPr/>
        <a:lstStyle/>
        <a:p>
          <a:pPr algn="l"/>
          <a:r>
            <a:rPr lang="en-US" sz="1100" b="0" dirty="0" smtClean="0">
              <a:latin typeface="+mj-lt"/>
            </a:rPr>
            <a:t>Metadata files (such as identifying ICD codes, medications)</a:t>
          </a:r>
          <a:endParaRPr lang="en-US" sz="1100" b="0" dirty="0">
            <a:latin typeface="+mj-lt"/>
          </a:endParaRPr>
        </a:p>
      </dgm:t>
    </dgm:pt>
    <dgm:pt modelId="{6D3E105B-45E6-424E-B1D5-A553183D47AE}" type="parTrans" cxnId="{0BF5620A-B547-450F-9BA4-3A5421A8E374}">
      <dgm:prSet/>
      <dgm:spPr/>
      <dgm:t>
        <a:bodyPr/>
        <a:lstStyle/>
        <a:p>
          <a:endParaRPr lang="en-US"/>
        </a:p>
      </dgm:t>
    </dgm:pt>
    <dgm:pt modelId="{B7C06EB8-35FC-4988-9A19-996AFBDCA4DB}" type="sibTrans" cxnId="{0BF5620A-B547-450F-9BA4-3A5421A8E374}">
      <dgm:prSet/>
      <dgm:spPr/>
      <dgm:t>
        <a:bodyPr/>
        <a:lstStyle/>
        <a:p>
          <a:endParaRPr lang="en-US"/>
        </a:p>
      </dgm:t>
    </dgm:pt>
    <dgm:pt modelId="{E951F7F4-3E2F-40F5-BC80-BFE018C1F4DB}">
      <dgm:prSet custT="1"/>
      <dgm:spPr/>
      <dgm:t>
        <a:bodyPr/>
        <a:lstStyle/>
        <a:p>
          <a:pPr algn="l"/>
          <a:r>
            <a:rPr lang="en-US" sz="1100" b="0" dirty="0" smtClean="0">
              <a:latin typeface="+mj-lt"/>
            </a:rPr>
            <a:t>Verifying data formats</a:t>
          </a:r>
          <a:endParaRPr lang="en-US" sz="1100" b="0" dirty="0">
            <a:latin typeface="+mj-lt"/>
          </a:endParaRPr>
        </a:p>
      </dgm:t>
    </dgm:pt>
    <dgm:pt modelId="{F1248C2D-57B5-4C80-A1CE-5E7E6F471B15}" type="parTrans" cxnId="{B970CDA8-6C09-486D-87F3-10BA87CC10C3}">
      <dgm:prSet/>
      <dgm:spPr/>
      <dgm:t>
        <a:bodyPr/>
        <a:lstStyle/>
        <a:p>
          <a:endParaRPr lang="en-US"/>
        </a:p>
      </dgm:t>
    </dgm:pt>
    <dgm:pt modelId="{4CAFAB52-14FC-433C-948B-9D2D22B128B3}" type="sibTrans" cxnId="{B970CDA8-6C09-486D-87F3-10BA87CC10C3}">
      <dgm:prSet/>
      <dgm:spPr/>
      <dgm:t>
        <a:bodyPr/>
        <a:lstStyle/>
        <a:p>
          <a:endParaRPr lang="en-US"/>
        </a:p>
      </dgm:t>
    </dgm:pt>
    <dgm:pt modelId="{B97F914E-93D2-4D63-AE6C-21B1DB78616D}">
      <dgm:prSet custT="1"/>
      <dgm:spPr/>
      <dgm:t>
        <a:bodyPr/>
        <a:lstStyle/>
        <a:p>
          <a:pPr algn="l"/>
          <a:r>
            <a:rPr lang="en-US" sz="1100" b="0" dirty="0" smtClean="0">
              <a:latin typeface="+mj-lt"/>
            </a:rPr>
            <a:t>Automated daily data pulls </a:t>
          </a:r>
          <a:endParaRPr lang="en-US" sz="1100" b="0" dirty="0">
            <a:latin typeface="+mj-lt"/>
          </a:endParaRPr>
        </a:p>
      </dgm:t>
    </dgm:pt>
    <dgm:pt modelId="{0665C497-B18A-4EDC-93C5-AC6876B09A17}" type="parTrans" cxnId="{F4F9CAF1-01F4-4AB6-9EC0-6D602469B096}">
      <dgm:prSet/>
      <dgm:spPr/>
      <dgm:t>
        <a:bodyPr/>
        <a:lstStyle/>
        <a:p>
          <a:endParaRPr lang="en-US"/>
        </a:p>
      </dgm:t>
    </dgm:pt>
    <dgm:pt modelId="{8189EBEF-3309-4294-8D03-6642E2CD037A}" type="sibTrans" cxnId="{F4F9CAF1-01F4-4AB6-9EC0-6D602469B096}">
      <dgm:prSet/>
      <dgm:spPr/>
      <dgm:t>
        <a:bodyPr/>
        <a:lstStyle/>
        <a:p>
          <a:endParaRPr lang="en-US"/>
        </a:p>
      </dgm:t>
    </dgm:pt>
    <dgm:pt modelId="{97A95825-49E0-4C73-8F5F-F18D87E69E6C}">
      <dgm:prSet custT="1"/>
      <dgm:spPr/>
      <dgm:t>
        <a:bodyPr/>
        <a:lstStyle/>
        <a:p>
          <a:pPr algn="l"/>
          <a:r>
            <a:rPr lang="en-US" sz="1100" b="0" smtClean="0">
              <a:latin typeface="+mj-lt"/>
            </a:rPr>
            <a:t>Varies vastly in complexity by project, data sources, etc.</a:t>
          </a:r>
          <a:endParaRPr lang="en-US" sz="1100" b="0" dirty="0">
            <a:latin typeface="+mj-lt"/>
          </a:endParaRPr>
        </a:p>
      </dgm:t>
    </dgm:pt>
    <dgm:pt modelId="{043D2A7A-B426-42D5-8E97-E57ABA5CD506}" type="parTrans" cxnId="{19BE8CA6-AC47-47AF-B71E-521FD4CFFA24}">
      <dgm:prSet/>
      <dgm:spPr/>
      <dgm:t>
        <a:bodyPr/>
        <a:lstStyle/>
        <a:p>
          <a:endParaRPr lang="en-US"/>
        </a:p>
      </dgm:t>
    </dgm:pt>
    <dgm:pt modelId="{ADF8E347-7E86-4DF6-B9F1-F5F0B780096C}" type="sibTrans" cxnId="{19BE8CA6-AC47-47AF-B71E-521FD4CFFA24}">
      <dgm:prSet/>
      <dgm:spPr/>
      <dgm:t>
        <a:bodyPr/>
        <a:lstStyle/>
        <a:p>
          <a:endParaRPr lang="en-US"/>
        </a:p>
      </dgm:t>
    </dgm:pt>
    <dgm:pt modelId="{1DD8B8D3-226B-49C2-8005-4A91E508846C}">
      <dgm:prSet custT="1"/>
      <dgm:spPr/>
      <dgm:t>
        <a:bodyPr/>
        <a:lstStyle/>
        <a:p>
          <a:pPr algn="l"/>
          <a:endParaRPr lang="en-US" sz="1100" b="0" dirty="0">
            <a:solidFill>
              <a:schemeClr val="tx1"/>
            </a:solidFill>
            <a:latin typeface="+mj-lt"/>
          </a:endParaRPr>
        </a:p>
      </dgm:t>
    </dgm:pt>
    <dgm:pt modelId="{C70B4F40-4E1E-4421-BAC4-7B503CCAF138}" type="parTrans" cxnId="{596440C4-7175-4B94-9C3E-479BC33E36C6}">
      <dgm:prSet/>
      <dgm:spPr/>
      <dgm:t>
        <a:bodyPr/>
        <a:lstStyle/>
        <a:p>
          <a:endParaRPr lang="en-US"/>
        </a:p>
      </dgm:t>
    </dgm:pt>
    <dgm:pt modelId="{6E835272-27B6-4018-964C-93E39AD1AD6A}" type="sibTrans" cxnId="{596440C4-7175-4B94-9C3E-479BC33E36C6}">
      <dgm:prSet/>
      <dgm:spPr/>
      <dgm:t>
        <a:bodyPr/>
        <a:lstStyle/>
        <a:p>
          <a:endParaRPr lang="en-US"/>
        </a:p>
      </dgm:t>
    </dgm:pt>
    <dgm:pt modelId="{922EFE4D-47F8-46C3-B467-3FB1F4D3DAE7}">
      <dgm:prSet custT="1"/>
      <dgm:spPr/>
      <dgm:t>
        <a:bodyPr/>
        <a:lstStyle/>
        <a:p>
          <a:pPr algn="l"/>
          <a:r>
            <a:rPr lang="en-US" sz="1100" b="0" dirty="0" smtClean="0">
              <a:latin typeface="+mj-lt"/>
            </a:rPr>
            <a:t>CSV tables via SFT</a:t>
          </a:r>
          <a:endParaRPr lang="en-US" sz="1100" b="0" dirty="0">
            <a:latin typeface="+mj-lt"/>
          </a:endParaRPr>
        </a:p>
      </dgm:t>
    </dgm:pt>
    <dgm:pt modelId="{B562972B-83BB-4C51-AE66-6611FC0484BC}" type="parTrans" cxnId="{26B98641-5BB7-468A-A496-259B5263EB31}">
      <dgm:prSet/>
      <dgm:spPr/>
      <dgm:t>
        <a:bodyPr/>
        <a:lstStyle/>
        <a:p>
          <a:endParaRPr lang="en-US"/>
        </a:p>
      </dgm:t>
    </dgm:pt>
    <dgm:pt modelId="{A1353CEC-4052-4C7C-A1D4-61FF73AD4BF3}" type="sibTrans" cxnId="{26B98641-5BB7-468A-A496-259B5263EB31}">
      <dgm:prSet/>
      <dgm:spPr/>
      <dgm:t>
        <a:bodyPr/>
        <a:lstStyle/>
        <a:p>
          <a:endParaRPr lang="en-US"/>
        </a:p>
      </dgm:t>
    </dgm:pt>
    <dgm:pt modelId="{266FBCAC-8055-4D37-AE88-C83AA214ACFC}">
      <dgm:prSet custT="1"/>
      <dgm:spPr/>
      <dgm:t>
        <a:bodyPr/>
        <a:lstStyle/>
        <a:p>
          <a:pPr algn="l"/>
          <a:r>
            <a:rPr lang="en-US" sz="1100" b="0" dirty="0" smtClean="0">
              <a:latin typeface="+mj-lt"/>
            </a:rPr>
            <a:t>Push to REDCap</a:t>
          </a:r>
          <a:endParaRPr lang="en-US" sz="1100" b="0" dirty="0">
            <a:latin typeface="+mj-lt"/>
          </a:endParaRPr>
        </a:p>
      </dgm:t>
    </dgm:pt>
    <dgm:pt modelId="{EF20783E-2A4A-4E1F-8E4B-60244D876521}" type="parTrans" cxnId="{86B4FB07-3C60-4EBD-8E76-5E72C2E0AB90}">
      <dgm:prSet/>
      <dgm:spPr/>
      <dgm:t>
        <a:bodyPr/>
        <a:lstStyle/>
        <a:p>
          <a:endParaRPr lang="en-US"/>
        </a:p>
      </dgm:t>
    </dgm:pt>
    <dgm:pt modelId="{39F87B8E-0C0E-4761-B82F-E2DDCD7410C5}" type="sibTrans" cxnId="{86B4FB07-3C60-4EBD-8E76-5E72C2E0AB90}">
      <dgm:prSet/>
      <dgm:spPr/>
      <dgm:t>
        <a:bodyPr/>
        <a:lstStyle/>
        <a:p>
          <a:endParaRPr lang="en-US"/>
        </a:p>
      </dgm:t>
    </dgm:pt>
    <dgm:pt modelId="{5461AE26-F7D0-458B-AEB1-88F36C1DCC9B}">
      <dgm:prSet custT="1"/>
      <dgm:spPr/>
      <dgm:t>
        <a:bodyPr/>
        <a:lstStyle/>
        <a:p>
          <a:pPr algn="l"/>
          <a:r>
            <a:rPr lang="en-US" sz="1100" b="0" dirty="0" smtClean="0">
              <a:latin typeface="+mj-lt"/>
            </a:rPr>
            <a:t>Dashboards</a:t>
          </a:r>
          <a:endParaRPr lang="en-US" sz="1100" b="0" dirty="0">
            <a:latin typeface="+mj-lt"/>
          </a:endParaRPr>
        </a:p>
      </dgm:t>
    </dgm:pt>
    <dgm:pt modelId="{395CF524-AC1D-4E72-A1BD-16D8B39E7530}" type="parTrans" cxnId="{D6E0EDDD-0A64-4261-A6DE-CF6D90E87EB7}">
      <dgm:prSet/>
      <dgm:spPr/>
      <dgm:t>
        <a:bodyPr/>
        <a:lstStyle/>
        <a:p>
          <a:endParaRPr lang="en-US"/>
        </a:p>
      </dgm:t>
    </dgm:pt>
    <dgm:pt modelId="{47B01F7C-6179-4482-8701-9A07A89D779E}" type="sibTrans" cxnId="{D6E0EDDD-0A64-4261-A6DE-CF6D90E87EB7}">
      <dgm:prSet/>
      <dgm:spPr/>
      <dgm:t>
        <a:bodyPr/>
        <a:lstStyle/>
        <a:p>
          <a:endParaRPr lang="en-US"/>
        </a:p>
      </dgm:t>
    </dgm:pt>
    <dgm:pt modelId="{9299490E-690A-47A2-BF79-343CFAE5FE79}">
      <dgm:prSet phldrT="[Text]" custT="1"/>
      <dgm:spPr/>
      <dgm:t>
        <a:bodyPr/>
        <a:lstStyle/>
        <a:p>
          <a:pPr algn="l"/>
          <a:r>
            <a:rPr lang="en-US" sz="1100" b="1" dirty="0" smtClean="0">
              <a:latin typeface="+mj-lt"/>
            </a:rPr>
            <a:t>Assign project to BBMC analyst based on skills, workload, &amp; interests</a:t>
          </a:r>
          <a:endParaRPr lang="en-US" sz="1100" b="1" dirty="0">
            <a:latin typeface="+mj-lt"/>
          </a:endParaRPr>
        </a:p>
      </dgm:t>
    </dgm:pt>
    <dgm:pt modelId="{5519E34E-0331-4FED-B2C5-80A87D5E3315}" type="parTrans" cxnId="{C14F12D1-CD57-46AA-A6D1-2F64C42F76B3}">
      <dgm:prSet/>
      <dgm:spPr/>
      <dgm:t>
        <a:bodyPr/>
        <a:lstStyle/>
        <a:p>
          <a:endParaRPr lang="en-US"/>
        </a:p>
      </dgm:t>
    </dgm:pt>
    <dgm:pt modelId="{CA92195C-701C-44C3-9ABA-F4B7BC75B593}" type="sibTrans" cxnId="{C14F12D1-CD57-46AA-A6D1-2F64C42F76B3}">
      <dgm:prSet/>
      <dgm:spPr/>
      <dgm:t>
        <a:bodyPr/>
        <a:lstStyle/>
        <a:p>
          <a:endParaRPr lang="en-US"/>
        </a:p>
      </dgm:t>
    </dgm:pt>
    <dgm:pt modelId="{FCE84D98-F65E-4313-A996-C9B3D7EBDD34}">
      <dgm:prSet phldrT="[Text]" custT="1"/>
      <dgm:spPr/>
      <dgm:t>
        <a:bodyPr/>
        <a:lstStyle/>
        <a:p>
          <a:pPr algn="l"/>
          <a:r>
            <a:rPr lang="en-US" sz="1100" b="0" dirty="0" smtClean="0">
              <a:latin typeface="+mj-lt"/>
            </a:rPr>
            <a:t>Some projects may involve multiple analysts</a:t>
          </a:r>
          <a:endParaRPr lang="en-US" sz="1100" b="0" dirty="0">
            <a:latin typeface="+mj-lt"/>
          </a:endParaRPr>
        </a:p>
      </dgm:t>
    </dgm:pt>
    <dgm:pt modelId="{87D56A33-4A12-4823-BB95-BF0B8AD83D55}" type="parTrans" cxnId="{88F9E9EF-7EC7-41F2-B426-2BA2B98415A5}">
      <dgm:prSet/>
      <dgm:spPr/>
      <dgm:t>
        <a:bodyPr/>
        <a:lstStyle/>
        <a:p>
          <a:endParaRPr lang="en-US"/>
        </a:p>
      </dgm:t>
    </dgm:pt>
    <dgm:pt modelId="{D77242C3-146A-4E7E-896D-2903DB57AA5F}" type="sibTrans" cxnId="{88F9E9EF-7EC7-41F2-B426-2BA2B98415A5}">
      <dgm:prSet/>
      <dgm:spPr/>
      <dgm:t>
        <a:bodyPr/>
        <a:lstStyle/>
        <a:p>
          <a:endParaRPr lang="en-US"/>
        </a:p>
      </dgm:t>
    </dgm:pt>
    <dgm:pt modelId="{2E844D7E-8FE8-4447-9546-5BF641386BE4}">
      <dgm:prSet custT="1"/>
      <dgm:spPr/>
      <dgm:t>
        <a:bodyPr/>
        <a:lstStyle/>
        <a:p>
          <a:pPr algn="l"/>
          <a:r>
            <a:rPr lang="en-US" sz="1100" b="0" dirty="0" smtClean="0">
              <a:latin typeface="+mj-lt"/>
            </a:rPr>
            <a:t>Identifying locations and sources of data</a:t>
          </a:r>
          <a:endParaRPr lang="en-US" sz="1100" b="0" dirty="0">
            <a:latin typeface="+mj-lt"/>
          </a:endParaRPr>
        </a:p>
      </dgm:t>
    </dgm:pt>
    <dgm:pt modelId="{59DF7492-F831-4A41-9DBF-A863285816D7}" type="parTrans" cxnId="{40F0A875-0765-4769-8E84-FF710BEDC598}">
      <dgm:prSet/>
      <dgm:spPr/>
      <dgm:t>
        <a:bodyPr/>
        <a:lstStyle/>
        <a:p>
          <a:endParaRPr lang="en-US"/>
        </a:p>
      </dgm:t>
    </dgm:pt>
    <dgm:pt modelId="{EB6B44AC-7AB4-40A2-AC5F-711AEE692A6B}" type="sibTrans" cxnId="{40F0A875-0765-4769-8E84-FF710BEDC598}">
      <dgm:prSet/>
      <dgm:spPr/>
      <dgm:t>
        <a:bodyPr/>
        <a:lstStyle/>
        <a:p>
          <a:endParaRPr lang="en-US"/>
        </a:p>
      </dgm:t>
    </dgm:pt>
    <dgm:pt modelId="{2EBE0A9F-2B2E-4C90-ACF1-A3020FD7B251}">
      <dgm:prSet custT="1"/>
      <dgm:spPr/>
      <dgm:t>
        <a:bodyPr/>
        <a:lstStyle/>
        <a:p>
          <a:pPr algn="l"/>
          <a:r>
            <a:rPr lang="en-US" sz="1100" b="0" dirty="0" smtClean="0">
              <a:latin typeface="+mj-lt"/>
            </a:rPr>
            <a:t>SQL, R, &amp; Python</a:t>
          </a:r>
          <a:endParaRPr lang="en-US" sz="1100" b="0" dirty="0">
            <a:latin typeface="+mj-lt"/>
          </a:endParaRPr>
        </a:p>
      </dgm:t>
    </dgm:pt>
    <dgm:pt modelId="{1C17A13E-522B-472E-B60D-ED0B56F458C9}" type="parTrans" cxnId="{714F4B39-6556-4C0C-A8F4-1AFFCBBC1CCF}">
      <dgm:prSet/>
      <dgm:spPr/>
      <dgm:t>
        <a:bodyPr/>
        <a:lstStyle/>
        <a:p>
          <a:endParaRPr lang="en-US"/>
        </a:p>
      </dgm:t>
    </dgm:pt>
    <dgm:pt modelId="{0B787E35-75DD-415C-8C78-69DFE5BDD12D}" type="sibTrans" cxnId="{714F4B39-6556-4C0C-A8F4-1AFFCBBC1CCF}">
      <dgm:prSet/>
      <dgm:spPr/>
      <dgm:t>
        <a:bodyPr/>
        <a:lstStyle/>
        <a:p>
          <a:endParaRPr lang="en-US"/>
        </a:p>
      </dgm:t>
    </dgm:pt>
    <dgm:pt modelId="{4BE9C7D6-461A-44C8-B607-EDEF2EA077EC}">
      <dgm:prSet custT="1"/>
      <dgm:spPr/>
      <dgm:t>
        <a:bodyPr/>
        <a:lstStyle/>
        <a:p>
          <a:pPr algn="l"/>
          <a:r>
            <a:rPr lang="en-US" sz="1100" b="0" dirty="0" smtClean="0">
              <a:latin typeface="+mj-lt"/>
            </a:rPr>
            <a:t>Follows HIPAA &amp; least privileges principles</a:t>
          </a:r>
          <a:endParaRPr lang="en-US" sz="1100" b="0" dirty="0">
            <a:latin typeface="+mj-lt"/>
          </a:endParaRPr>
        </a:p>
      </dgm:t>
    </dgm:pt>
    <dgm:pt modelId="{21ED4C84-2CAB-47DE-B1D0-EEEEB48B552F}" type="parTrans" cxnId="{323DD34C-9266-49AD-83BA-374612208AEC}">
      <dgm:prSet/>
      <dgm:spPr/>
      <dgm:t>
        <a:bodyPr/>
        <a:lstStyle/>
        <a:p>
          <a:endParaRPr lang="en-US"/>
        </a:p>
      </dgm:t>
    </dgm:pt>
    <dgm:pt modelId="{A31ACD74-4C55-4E1B-8BF0-1A889A0EBBCF}" type="sibTrans" cxnId="{323DD34C-9266-49AD-83BA-374612208AEC}">
      <dgm:prSet/>
      <dgm:spPr/>
      <dgm:t>
        <a:bodyPr/>
        <a:lstStyle/>
        <a:p>
          <a:endParaRPr lang="en-US"/>
        </a:p>
      </dgm:t>
    </dgm:pt>
    <dgm:pt modelId="{BD10A304-1F73-43DD-9545-9D1E21226479}">
      <dgm:prSet phldrT="[Text]" custT="1"/>
      <dgm:spPr/>
      <dgm:t>
        <a:bodyPr/>
        <a:lstStyle/>
        <a:p>
          <a:pPr algn="l"/>
          <a:r>
            <a:rPr lang="en-US" sz="1100" b="1" dirty="0" smtClean="0">
              <a:latin typeface="+mj-lt"/>
            </a:rPr>
            <a:t>BBMC Triage to services:</a:t>
          </a:r>
          <a:endParaRPr lang="en-US" sz="1100" b="1" dirty="0">
            <a:latin typeface="+mj-lt"/>
          </a:endParaRPr>
        </a:p>
      </dgm:t>
    </dgm:pt>
    <dgm:pt modelId="{FF06F63D-4F49-40CC-B0EE-81F5A9E5E354}" type="parTrans" cxnId="{E22326DC-AAAD-429A-BBB8-9CAFD1F3E29A}">
      <dgm:prSet/>
      <dgm:spPr/>
      <dgm:t>
        <a:bodyPr/>
        <a:lstStyle/>
        <a:p>
          <a:endParaRPr lang="en-US"/>
        </a:p>
      </dgm:t>
    </dgm:pt>
    <dgm:pt modelId="{BD5CE1BD-F027-429D-A35F-548BC446F45F}" type="sibTrans" cxnId="{E22326DC-AAAD-429A-BBB8-9CAFD1F3E29A}">
      <dgm:prSet/>
      <dgm:spPr/>
      <dgm:t>
        <a:bodyPr/>
        <a:lstStyle/>
        <a:p>
          <a:endParaRPr lang="en-US"/>
        </a:p>
      </dgm:t>
    </dgm:pt>
    <dgm:pt modelId="{25953BB6-850A-47EF-A2B2-98ACD9BBD186}">
      <dgm:prSet phldrT="[Text]" custT="1"/>
      <dgm:spPr/>
      <dgm:t>
        <a:bodyPr/>
        <a:lstStyle/>
        <a:p>
          <a:pPr algn="l"/>
          <a:r>
            <a:rPr lang="en-US" sz="1100" b="0" dirty="0" smtClean="0">
              <a:latin typeface="+mj-lt"/>
            </a:rPr>
            <a:t>Feasibility</a:t>
          </a:r>
          <a:endParaRPr lang="en-US" sz="1100" b="0" dirty="0">
            <a:latin typeface="+mj-lt"/>
          </a:endParaRPr>
        </a:p>
      </dgm:t>
    </dgm:pt>
    <dgm:pt modelId="{A77C307B-DC84-4B4B-B3E4-1E1EAB8380EF}" type="parTrans" cxnId="{CB71E6A5-97F7-42E4-80D3-DEBCA96FF241}">
      <dgm:prSet/>
      <dgm:spPr/>
      <dgm:t>
        <a:bodyPr/>
        <a:lstStyle/>
        <a:p>
          <a:endParaRPr lang="en-US"/>
        </a:p>
      </dgm:t>
    </dgm:pt>
    <dgm:pt modelId="{85E0FC6C-0E1F-4A68-938D-E103717A4CE3}" type="sibTrans" cxnId="{CB71E6A5-97F7-42E4-80D3-DEBCA96FF241}">
      <dgm:prSet/>
      <dgm:spPr/>
      <dgm:t>
        <a:bodyPr/>
        <a:lstStyle/>
        <a:p>
          <a:endParaRPr lang="en-US"/>
        </a:p>
      </dgm:t>
    </dgm:pt>
    <dgm:pt modelId="{EE6CC463-806B-49F1-9D27-85973620214C}">
      <dgm:prSet phldrT="[Text]" custT="1"/>
      <dgm:spPr/>
      <dgm:t>
        <a:bodyPr/>
        <a:lstStyle/>
        <a:p>
          <a:pPr algn="l"/>
          <a:r>
            <a:rPr lang="en-US" sz="1100" b="0" dirty="0" smtClean="0">
              <a:latin typeface="+mj-lt"/>
            </a:rPr>
            <a:t>Program Evaluation</a:t>
          </a:r>
          <a:endParaRPr lang="en-US" sz="1100" b="0" dirty="0">
            <a:latin typeface="+mj-lt"/>
          </a:endParaRPr>
        </a:p>
      </dgm:t>
    </dgm:pt>
    <dgm:pt modelId="{EDB78E5F-2374-4BE3-9191-627E4C1A88C2}" type="parTrans" cxnId="{6CD03455-961E-4C9D-A840-748AA20E2BAB}">
      <dgm:prSet/>
      <dgm:spPr/>
      <dgm:t>
        <a:bodyPr/>
        <a:lstStyle/>
        <a:p>
          <a:endParaRPr lang="en-US"/>
        </a:p>
      </dgm:t>
    </dgm:pt>
    <dgm:pt modelId="{CD35F4D9-030E-448B-8470-FAEF90CD08CD}" type="sibTrans" cxnId="{6CD03455-961E-4C9D-A840-748AA20E2BAB}">
      <dgm:prSet/>
      <dgm:spPr/>
      <dgm:t>
        <a:bodyPr/>
        <a:lstStyle/>
        <a:p>
          <a:endParaRPr lang="en-US"/>
        </a:p>
      </dgm:t>
    </dgm:pt>
    <dgm:pt modelId="{CF4F6786-0163-44E8-A7A2-DFEB228CDE01}">
      <dgm:prSet phldrT="[Text]" custT="1"/>
      <dgm:spPr/>
      <dgm:t>
        <a:bodyPr/>
        <a:lstStyle/>
        <a:p>
          <a:pPr algn="l"/>
          <a:r>
            <a:rPr lang="en-US" sz="1100" b="0" dirty="0" smtClean="0">
              <a:latin typeface="+mj-lt"/>
            </a:rPr>
            <a:t>Recruitment</a:t>
          </a:r>
          <a:endParaRPr lang="en-US" sz="1100" b="0" dirty="0">
            <a:latin typeface="+mj-lt"/>
          </a:endParaRPr>
        </a:p>
      </dgm:t>
    </dgm:pt>
    <dgm:pt modelId="{E840309A-1748-4175-8942-B0F4A5C27DCF}" type="parTrans" cxnId="{BD74EBA8-41FF-4F7A-A9BA-3F7D1C992210}">
      <dgm:prSet/>
      <dgm:spPr/>
      <dgm:t>
        <a:bodyPr/>
        <a:lstStyle/>
        <a:p>
          <a:endParaRPr lang="en-US"/>
        </a:p>
      </dgm:t>
    </dgm:pt>
    <dgm:pt modelId="{96706024-6147-4AE0-A8D3-2D288121A0CD}" type="sibTrans" cxnId="{BD74EBA8-41FF-4F7A-A9BA-3F7D1C992210}">
      <dgm:prSet/>
      <dgm:spPr/>
      <dgm:t>
        <a:bodyPr/>
        <a:lstStyle/>
        <a:p>
          <a:endParaRPr lang="en-US"/>
        </a:p>
      </dgm:t>
    </dgm:pt>
    <dgm:pt modelId="{0CD4120B-D47E-4785-9E77-E9C10337775D}">
      <dgm:prSet phldrT="[Text]" custT="1"/>
      <dgm:spPr/>
      <dgm:t>
        <a:bodyPr/>
        <a:lstStyle/>
        <a:p>
          <a:pPr algn="l"/>
          <a:r>
            <a:rPr lang="en-US" sz="1100" b="0" dirty="0" smtClean="0">
              <a:latin typeface="+mj-lt"/>
            </a:rPr>
            <a:t>Retrospective Analysis</a:t>
          </a:r>
          <a:endParaRPr lang="en-US" sz="1100" b="0" dirty="0">
            <a:latin typeface="+mj-lt"/>
          </a:endParaRPr>
        </a:p>
      </dgm:t>
    </dgm:pt>
    <dgm:pt modelId="{775394F6-A4A9-4424-A0E8-6D46946F5B58}" type="parTrans" cxnId="{082AE83C-0F42-43B0-BB02-A36D712BAF7A}">
      <dgm:prSet/>
      <dgm:spPr/>
      <dgm:t>
        <a:bodyPr/>
        <a:lstStyle/>
        <a:p>
          <a:endParaRPr lang="en-US"/>
        </a:p>
      </dgm:t>
    </dgm:pt>
    <dgm:pt modelId="{5E9CC7AC-8D8C-4DFA-A2B9-17F05C5AB103}" type="sibTrans" cxnId="{082AE83C-0F42-43B0-BB02-A36D712BAF7A}">
      <dgm:prSet/>
      <dgm:spPr/>
      <dgm:t>
        <a:bodyPr/>
        <a:lstStyle/>
        <a:p>
          <a:endParaRPr lang="en-US"/>
        </a:p>
      </dgm:t>
    </dgm:pt>
    <dgm:pt modelId="{13FBA582-C461-4BAD-99B9-26AE7DA54835}">
      <dgm:prSet phldrT="[Text]" custT="1"/>
      <dgm:spPr/>
      <dgm:t>
        <a:bodyPr/>
        <a:lstStyle/>
        <a:p>
          <a:pPr algn="l"/>
          <a:r>
            <a:rPr lang="en-US" sz="1100" b="0" dirty="0" smtClean="0">
              <a:latin typeface="+mj-lt"/>
            </a:rPr>
            <a:t>Facilitate Abstraction</a:t>
          </a:r>
          <a:endParaRPr lang="en-US" sz="1100" b="0" dirty="0">
            <a:latin typeface="+mj-lt"/>
          </a:endParaRPr>
        </a:p>
      </dgm:t>
    </dgm:pt>
    <dgm:pt modelId="{60D8CB22-A372-49CC-84E0-2B2A39EDFCFC}" type="parTrans" cxnId="{B77C2D82-C179-4C63-AA57-D1DFEEF5A433}">
      <dgm:prSet/>
      <dgm:spPr/>
      <dgm:t>
        <a:bodyPr/>
        <a:lstStyle/>
        <a:p>
          <a:endParaRPr lang="en-US"/>
        </a:p>
      </dgm:t>
    </dgm:pt>
    <dgm:pt modelId="{47ED8F71-952F-4462-88BC-1BE7EB6F9E7F}" type="sibTrans" cxnId="{B77C2D82-C179-4C63-AA57-D1DFEEF5A433}">
      <dgm:prSet/>
      <dgm:spPr/>
      <dgm:t>
        <a:bodyPr/>
        <a:lstStyle/>
        <a:p>
          <a:endParaRPr lang="en-US"/>
        </a:p>
      </dgm:t>
    </dgm:pt>
    <dgm:pt modelId="{FA66AFF8-B7BF-47D8-920B-4AE5F5CCB30A}">
      <dgm:prSet phldrT="[Text]" custT="1"/>
      <dgm:spPr/>
      <dgm:t>
        <a:bodyPr/>
        <a:lstStyle/>
        <a:p>
          <a:pPr algn="l"/>
          <a:r>
            <a:rPr lang="en-US" sz="1100" b="0" dirty="0" smtClean="0">
              <a:latin typeface="+mj-lt"/>
            </a:rPr>
            <a:t>Preparatory to Research</a:t>
          </a:r>
          <a:endParaRPr lang="en-US" sz="1100" b="0" dirty="0">
            <a:latin typeface="+mj-lt"/>
          </a:endParaRPr>
        </a:p>
      </dgm:t>
    </dgm:pt>
    <dgm:pt modelId="{D1FBB999-A92C-469D-A5BC-0B4C22197FEC}" type="parTrans" cxnId="{AD9DED57-426F-4AF7-B9FD-95F1E64433AE}">
      <dgm:prSet/>
      <dgm:spPr/>
      <dgm:t>
        <a:bodyPr/>
        <a:lstStyle/>
        <a:p>
          <a:endParaRPr lang="en-US"/>
        </a:p>
      </dgm:t>
    </dgm:pt>
    <dgm:pt modelId="{926B8AE4-2FB8-4F61-8AC4-54E6D434A7F2}" type="sibTrans" cxnId="{AD9DED57-426F-4AF7-B9FD-95F1E64433AE}">
      <dgm:prSet/>
      <dgm:spPr/>
      <dgm:t>
        <a:bodyPr/>
        <a:lstStyle/>
        <a:p>
          <a:endParaRPr lang="en-US"/>
        </a:p>
      </dgm:t>
    </dgm:pt>
    <dgm:pt modelId="{A1286503-101C-4D1A-BFA0-02F11B235340}">
      <dgm:prSet phldrT="[Text]" custT="1"/>
      <dgm:spPr/>
      <dgm:t>
        <a:bodyPr/>
        <a:lstStyle/>
        <a:p>
          <a:pPr algn="l"/>
          <a:r>
            <a:rPr lang="en-US" sz="1100" b="0" dirty="0" smtClean="0">
              <a:latin typeface="+mj-lt"/>
            </a:rPr>
            <a:t>QI</a:t>
          </a:r>
          <a:endParaRPr lang="en-US" sz="1100" b="0" dirty="0">
            <a:latin typeface="+mj-lt"/>
          </a:endParaRPr>
        </a:p>
      </dgm:t>
    </dgm:pt>
    <dgm:pt modelId="{A09C0865-2C33-4203-A575-3FB8B0463913}" type="parTrans" cxnId="{796A9A11-4EE8-4CB6-A640-23509BC79688}">
      <dgm:prSet/>
      <dgm:spPr/>
      <dgm:t>
        <a:bodyPr/>
        <a:lstStyle/>
        <a:p>
          <a:endParaRPr lang="en-US"/>
        </a:p>
      </dgm:t>
    </dgm:pt>
    <dgm:pt modelId="{26949491-263A-4D5F-B058-36C67CBF157A}" type="sibTrans" cxnId="{796A9A11-4EE8-4CB6-A640-23509BC79688}">
      <dgm:prSet/>
      <dgm:spPr/>
      <dgm:t>
        <a:bodyPr/>
        <a:lstStyle/>
        <a:p>
          <a:endParaRPr lang="en-US"/>
        </a:p>
      </dgm:t>
    </dgm:pt>
    <dgm:pt modelId="{7E4FA352-9615-4E98-B8A3-FD4448E55B02}">
      <dgm:prSet phldrT="[Text]" custT="1"/>
      <dgm:spPr/>
      <dgm:t>
        <a:bodyPr/>
        <a:lstStyle/>
        <a:p>
          <a:pPr algn="l"/>
          <a:r>
            <a:rPr lang="en-US" sz="1100" b="0" dirty="0" smtClean="0">
              <a:latin typeface="+mj-lt"/>
            </a:rPr>
            <a:t>Registry</a:t>
          </a:r>
          <a:endParaRPr lang="en-US" sz="1100" b="0" dirty="0">
            <a:latin typeface="+mj-lt"/>
          </a:endParaRPr>
        </a:p>
      </dgm:t>
    </dgm:pt>
    <dgm:pt modelId="{E9B88198-E08C-4D72-9544-96832FE5773B}" type="parTrans" cxnId="{43B400F0-125B-45F3-9730-F32F17E195DA}">
      <dgm:prSet/>
      <dgm:spPr/>
      <dgm:t>
        <a:bodyPr/>
        <a:lstStyle/>
        <a:p>
          <a:endParaRPr lang="en-US"/>
        </a:p>
      </dgm:t>
    </dgm:pt>
    <dgm:pt modelId="{DFA308B2-D334-4058-86F6-4B030916BD87}" type="sibTrans" cxnId="{43B400F0-125B-45F3-9730-F32F17E195DA}">
      <dgm:prSet/>
      <dgm:spPr/>
      <dgm:t>
        <a:bodyPr/>
        <a:lstStyle/>
        <a:p>
          <a:endParaRPr lang="en-US"/>
        </a:p>
      </dgm:t>
    </dgm:pt>
    <dgm:pt modelId="{B8CD9E79-3CCF-4E7E-8116-56B764458029}" type="pres">
      <dgm:prSet presAssocID="{6474E90C-A3F5-4C40-8CEB-46B153A00DEE}" presName="rootnode" presStyleCnt="0">
        <dgm:presLayoutVars>
          <dgm:chMax/>
          <dgm:chPref/>
          <dgm:dir/>
          <dgm:animLvl val="lvl"/>
        </dgm:presLayoutVars>
      </dgm:prSet>
      <dgm:spPr/>
    </dgm:pt>
    <dgm:pt modelId="{CFBD1DC5-E9B3-4ADF-B430-C3CC6449018F}" type="pres">
      <dgm:prSet presAssocID="{0010D89C-854E-448B-8127-DA3929F939E8}" presName="composite" presStyleCnt="0"/>
      <dgm:spPr/>
    </dgm:pt>
    <dgm:pt modelId="{96BAAB4C-475F-4B8D-8BB8-95B0A9B849EF}" type="pres">
      <dgm:prSet presAssocID="{0010D89C-854E-448B-8127-DA3929F939E8}" presName="LShape" presStyleLbl="alignNode1" presStyleIdx="0" presStyleCnt="13" custLinFactNeighborY="1090"/>
      <dgm:spPr/>
    </dgm:pt>
    <dgm:pt modelId="{5C43E3DF-F0B8-40ED-80D3-88AAF8CEA4CB}" type="pres">
      <dgm:prSet presAssocID="{0010D89C-854E-448B-8127-DA3929F939E8}" presName="ParentText" presStyleLbl="revTx" presStyleIdx="0" presStyleCnt="7" custLinFactNeighborY="828">
        <dgm:presLayoutVars>
          <dgm:chMax val="0"/>
          <dgm:chPref val="0"/>
          <dgm:bulletEnabled val="1"/>
        </dgm:presLayoutVars>
      </dgm:prSet>
      <dgm:spPr/>
      <dgm:t>
        <a:bodyPr/>
        <a:lstStyle/>
        <a:p>
          <a:endParaRPr lang="en-US"/>
        </a:p>
      </dgm:t>
    </dgm:pt>
    <dgm:pt modelId="{C24CF265-89BA-4CC5-B2E0-D2EB87594CC8}" type="pres">
      <dgm:prSet presAssocID="{0010D89C-854E-448B-8127-DA3929F939E8}" presName="Triangle" presStyleLbl="alignNode1" presStyleIdx="1" presStyleCnt="13" custLinFactNeighborY="3848"/>
      <dgm:spPr/>
    </dgm:pt>
    <dgm:pt modelId="{34FD71BF-A89D-4F44-A5DC-13648D81324E}" type="pres">
      <dgm:prSet presAssocID="{815CBACE-0264-47A5-A415-F84E67CE62D1}" presName="sibTrans" presStyleCnt="0"/>
      <dgm:spPr/>
    </dgm:pt>
    <dgm:pt modelId="{EEE6C403-3CF2-45A0-BE62-AC3E40AD6C24}" type="pres">
      <dgm:prSet presAssocID="{815CBACE-0264-47A5-A415-F84E67CE62D1}" presName="space" presStyleCnt="0"/>
      <dgm:spPr/>
    </dgm:pt>
    <dgm:pt modelId="{2E1783C1-79ED-4460-B791-F5DFCA384133}" type="pres">
      <dgm:prSet presAssocID="{BD10A304-1F73-43DD-9545-9D1E21226479}" presName="composite" presStyleCnt="0"/>
      <dgm:spPr/>
    </dgm:pt>
    <dgm:pt modelId="{28CC26EE-CBBB-4595-B8EC-241E6791614B}" type="pres">
      <dgm:prSet presAssocID="{BD10A304-1F73-43DD-9545-9D1E21226479}" presName="LShape" presStyleLbl="alignNode1" presStyleIdx="2" presStyleCnt="13" custLinFactNeighborY="-2692"/>
      <dgm:spPr/>
    </dgm:pt>
    <dgm:pt modelId="{074DB80F-68BF-4581-AF84-D0386B780F14}" type="pres">
      <dgm:prSet presAssocID="{BD10A304-1F73-43DD-9545-9D1E21226479}" presName="ParentText" presStyleLbl="revTx" presStyleIdx="1" presStyleCnt="7" custScaleX="102693" custScaleY="92362">
        <dgm:presLayoutVars>
          <dgm:chMax val="0"/>
          <dgm:chPref val="0"/>
          <dgm:bulletEnabled val="1"/>
        </dgm:presLayoutVars>
      </dgm:prSet>
      <dgm:spPr/>
      <dgm:t>
        <a:bodyPr/>
        <a:lstStyle/>
        <a:p>
          <a:endParaRPr lang="en-US"/>
        </a:p>
      </dgm:t>
    </dgm:pt>
    <dgm:pt modelId="{9FF3722C-A49D-4CC5-8B70-771495A0D233}" type="pres">
      <dgm:prSet presAssocID="{BD10A304-1F73-43DD-9545-9D1E21226479}" presName="Triangle" presStyleLbl="alignNode1" presStyleIdx="3" presStyleCnt="13"/>
      <dgm:spPr/>
    </dgm:pt>
    <dgm:pt modelId="{7715722C-42DD-4ED1-9635-DAD310E785DD}" type="pres">
      <dgm:prSet presAssocID="{BD5CE1BD-F027-429D-A35F-548BC446F45F}" presName="sibTrans" presStyleCnt="0"/>
      <dgm:spPr/>
    </dgm:pt>
    <dgm:pt modelId="{61BA461A-AD45-44A5-AB1C-78B6DF4FDDE9}" type="pres">
      <dgm:prSet presAssocID="{BD5CE1BD-F027-429D-A35F-548BC446F45F}" presName="space" presStyleCnt="0"/>
      <dgm:spPr/>
    </dgm:pt>
    <dgm:pt modelId="{3878D67D-3186-4E27-99BC-B36EFF6FCF62}" type="pres">
      <dgm:prSet presAssocID="{01F32B2A-131E-4E9C-A1D5-1461015E0B2C}" presName="composite" presStyleCnt="0"/>
      <dgm:spPr/>
    </dgm:pt>
    <dgm:pt modelId="{5F65C369-6736-41D3-BD8C-D3B08A2B9C12}" type="pres">
      <dgm:prSet presAssocID="{01F32B2A-131E-4E9C-A1D5-1461015E0B2C}" presName="LShape" presStyleLbl="alignNode1" presStyleIdx="4" presStyleCnt="13" custLinFactNeighborY="1090"/>
      <dgm:spPr/>
    </dgm:pt>
    <dgm:pt modelId="{12426410-9ECE-4540-990B-004F5AD61A12}" type="pres">
      <dgm:prSet presAssocID="{01F32B2A-131E-4E9C-A1D5-1461015E0B2C}" presName="ParentText" presStyleLbl="revTx" presStyleIdx="2" presStyleCnt="7" custLinFactNeighborY="828">
        <dgm:presLayoutVars>
          <dgm:chMax val="0"/>
          <dgm:chPref val="0"/>
          <dgm:bulletEnabled val="1"/>
        </dgm:presLayoutVars>
      </dgm:prSet>
      <dgm:spPr/>
      <dgm:t>
        <a:bodyPr/>
        <a:lstStyle/>
        <a:p>
          <a:endParaRPr lang="en-US"/>
        </a:p>
      </dgm:t>
    </dgm:pt>
    <dgm:pt modelId="{3A7C4B3F-4FAC-4EF5-9512-913D53308C24}" type="pres">
      <dgm:prSet presAssocID="{01F32B2A-131E-4E9C-A1D5-1461015E0B2C}" presName="Triangle" presStyleLbl="alignNode1" presStyleIdx="5" presStyleCnt="13" custLinFactNeighborY="3848"/>
      <dgm:spPr/>
    </dgm:pt>
    <dgm:pt modelId="{D777C379-BDE8-49F1-B74D-CBF4F5B15053}" type="pres">
      <dgm:prSet presAssocID="{86B05AE7-D473-4F37-BE51-3CE8676E20FC}" presName="sibTrans" presStyleCnt="0"/>
      <dgm:spPr/>
    </dgm:pt>
    <dgm:pt modelId="{18490AC7-9201-4C10-B85F-C24CC77EFFBA}" type="pres">
      <dgm:prSet presAssocID="{86B05AE7-D473-4F37-BE51-3CE8676E20FC}" presName="space" presStyleCnt="0"/>
      <dgm:spPr/>
    </dgm:pt>
    <dgm:pt modelId="{1618F534-5B6D-40AB-BBB8-3F10BDE716F4}" type="pres">
      <dgm:prSet presAssocID="{9F2B29A3-676C-48AE-825C-3DC60DBF2AE2}" presName="composite" presStyleCnt="0"/>
      <dgm:spPr/>
    </dgm:pt>
    <dgm:pt modelId="{4822FC76-EADF-42E6-A829-DEAC9A84C0DE}" type="pres">
      <dgm:prSet presAssocID="{9F2B29A3-676C-48AE-825C-3DC60DBF2AE2}" presName="LShape" presStyleLbl="alignNode1" presStyleIdx="6" presStyleCnt="13" custLinFactNeighborY="1090"/>
      <dgm:spPr/>
    </dgm:pt>
    <dgm:pt modelId="{BE86AFED-F9A0-4F8A-8A27-B836B6B098D1}" type="pres">
      <dgm:prSet presAssocID="{9F2B29A3-676C-48AE-825C-3DC60DBF2AE2}" presName="ParentText" presStyleLbl="revTx" presStyleIdx="3" presStyleCnt="7" custLinFactNeighborY="828">
        <dgm:presLayoutVars>
          <dgm:chMax val="0"/>
          <dgm:chPref val="0"/>
          <dgm:bulletEnabled val="1"/>
        </dgm:presLayoutVars>
      </dgm:prSet>
      <dgm:spPr/>
      <dgm:t>
        <a:bodyPr/>
        <a:lstStyle/>
        <a:p>
          <a:endParaRPr lang="en-US"/>
        </a:p>
      </dgm:t>
    </dgm:pt>
    <dgm:pt modelId="{EDA7D529-A34E-4829-9CB2-E4F3E98F14B1}" type="pres">
      <dgm:prSet presAssocID="{9F2B29A3-676C-48AE-825C-3DC60DBF2AE2}" presName="Triangle" presStyleLbl="alignNode1" presStyleIdx="7" presStyleCnt="13" custLinFactNeighborY="3848"/>
      <dgm:spPr/>
    </dgm:pt>
    <dgm:pt modelId="{2BBFD3C7-0AE9-4438-B951-03CCC74EDAD2}" type="pres">
      <dgm:prSet presAssocID="{05F740F7-02EF-46A6-BCD4-1932D8C87C34}" presName="sibTrans" presStyleCnt="0"/>
      <dgm:spPr/>
    </dgm:pt>
    <dgm:pt modelId="{A9F34E50-4222-4338-9AA9-4350DE9D7935}" type="pres">
      <dgm:prSet presAssocID="{05F740F7-02EF-46A6-BCD4-1932D8C87C34}" presName="space" presStyleCnt="0"/>
      <dgm:spPr/>
    </dgm:pt>
    <dgm:pt modelId="{C3C49C79-A105-4D81-9471-A6257F4D5D6F}" type="pres">
      <dgm:prSet presAssocID="{9299490E-690A-47A2-BF79-343CFAE5FE79}" presName="composite" presStyleCnt="0"/>
      <dgm:spPr/>
    </dgm:pt>
    <dgm:pt modelId="{ADE833BD-FD1A-4856-9066-0C48D2DD5D6F}" type="pres">
      <dgm:prSet presAssocID="{9299490E-690A-47A2-BF79-343CFAE5FE79}" presName="LShape" presStyleLbl="alignNode1" presStyleIdx="8" presStyleCnt="13" custLinFactNeighborY="1090"/>
      <dgm:spPr/>
    </dgm:pt>
    <dgm:pt modelId="{170748FF-6039-443C-8193-92C430D0DFAA}" type="pres">
      <dgm:prSet presAssocID="{9299490E-690A-47A2-BF79-343CFAE5FE79}" presName="ParentText" presStyleLbl="revTx" presStyleIdx="4" presStyleCnt="7" custLinFactNeighborY="828">
        <dgm:presLayoutVars>
          <dgm:chMax val="0"/>
          <dgm:chPref val="0"/>
          <dgm:bulletEnabled val="1"/>
        </dgm:presLayoutVars>
      </dgm:prSet>
      <dgm:spPr/>
      <dgm:t>
        <a:bodyPr/>
        <a:lstStyle/>
        <a:p>
          <a:endParaRPr lang="en-US"/>
        </a:p>
      </dgm:t>
    </dgm:pt>
    <dgm:pt modelId="{8570A94F-040C-4CB8-9C06-F728965276B3}" type="pres">
      <dgm:prSet presAssocID="{9299490E-690A-47A2-BF79-343CFAE5FE79}" presName="Triangle" presStyleLbl="alignNode1" presStyleIdx="9" presStyleCnt="13" custLinFactNeighborY="3848"/>
      <dgm:spPr/>
    </dgm:pt>
    <dgm:pt modelId="{4506C7E7-C37E-4C11-9126-2A89DA413BEC}" type="pres">
      <dgm:prSet presAssocID="{CA92195C-701C-44C3-9ABA-F4B7BC75B593}" presName="sibTrans" presStyleCnt="0"/>
      <dgm:spPr/>
    </dgm:pt>
    <dgm:pt modelId="{EE5EA8CC-FEAF-4A9A-AE6C-E6BF538724AB}" type="pres">
      <dgm:prSet presAssocID="{CA92195C-701C-44C3-9ABA-F4B7BC75B593}" presName="space" presStyleCnt="0"/>
      <dgm:spPr/>
    </dgm:pt>
    <dgm:pt modelId="{99079E01-8011-4982-ACF6-1F29E4521D0B}" type="pres">
      <dgm:prSet presAssocID="{CE924409-C179-4A2D-B64D-C1667C924238}" presName="composite" presStyleCnt="0"/>
      <dgm:spPr/>
    </dgm:pt>
    <dgm:pt modelId="{5B438569-CCE2-4AAC-8E0A-5743FF9B6502}" type="pres">
      <dgm:prSet presAssocID="{CE924409-C179-4A2D-B64D-C1667C924238}" presName="LShape" presStyleLbl="alignNode1" presStyleIdx="10" presStyleCnt="13" custLinFactNeighborY="1090"/>
      <dgm:spPr/>
    </dgm:pt>
    <dgm:pt modelId="{C5F5F110-BA5D-47A9-BE05-32B627697E7C}" type="pres">
      <dgm:prSet presAssocID="{CE924409-C179-4A2D-B64D-C1667C924238}" presName="ParentText" presStyleLbl="revTx" presStyleIdx="5" presStyleCnt="7" custLinFactNeighborY="828">
        <dgm:presLayoutVars>
          <dgm:chMax val="0"/>
          <dgm:chPref val="0"/>
          <dgm:bulletEnabled val="1"/>
        </dgm:presLayoutVars>
      </dgm:prSet>
      <dgm:spPr/>
      <dgm:t>
        <a:bodyPr/>
        <a:lstStyle/>
        <a:p>
          <a:endParaRPr lang="en-US"/>
        </a:p>
      </dgm:t>
    </dgm:pt>
    <dgm:pt modelId="{6971FD88-FFEC-4FBF-B3CC-DD255AA67870}" type="pres">
      <dgm:prSet presAssocID="{CE924409-C179-4A2D-B64D-C1667C924238}" presName="Triangle" presStyleLbl="alignNode1" presStyleIdx="11" presStyleCnt="13" custLinFactNeighborY="3848"/>
      <dgm:spPr/>
    </dgm:pt>
    <dgm:pt modelId="{E82C6AE2-34A5-482B-8458-815B10394D18}" type="pres">
      <dgm:prSet presAssocID="{FB48574C-4914-4B07-BE09-AF8B154B2CB4}" presName="sibTrans" presStyleCnt="0"/>
      <dgm:spPr/>
    </dgm:pt>
    <dgm:pt modelId="{ABF156C6-7ABD-4853-BB26-787616A57FBE}" type="pres">
      <dgm:prSet presAssocID="{FB48574C-4914-4B07-BE09-AF8B154B2CB4}" presName="space" presStyleCnt="0"/>
      <dgm:spPr/>
    </dgm:pt>
    <dgm:pt modelId="{3AEBF6BB-C684-4E2F-BDA9-A61E3427424E}" type="pres">
      <dgm:prSet presAssocID="{037EC5A9-860F-45A9-97E8-A8AEEA9BB793}" presName="composite" presStyleCnt="0"/>
      <dgm:spPr/>
    </dgm:pt>
    <dgm:pt modelId="{68E5A9CD-3D01-4E1E-A131-2E66042604FF}" type="pres">
      <dgm:prSet presAssocID="{037EC5A9-860F-45A9-97E8-A8AEEA9BB793}" presName="LShape" presStyleLbl="alignNode1" presStyleIdx="12" presStyleCnt="13" custLinFactNeighborY="1090"/>
      <dgm:spPr/>
    </dgm:pt>
    <dgm:pt modelId="{7577EDBA-79C8-47EE-9C48-8258D6199F02}" type="pres">
      <dgm:prSet presAssocID="{037EC5A9-860F-45A9-97E8-A8AEEA9BB793}" presName="ParentText" presStyleLbl="revTx" presStyleIdx="6" presStyleCnt="7" custLinFactNeighborY="828">
        <dgm:presLayoutVars>
          <dgm:chMax val="0"/>
          <dgm:chPref val="0"/>
          <dgm:bulletEnabled val="1"/>
        </dgm:presLayoutVars>
      </dgm:prSet>
      <dgm:spPr/>
      <dgm:t>
        <a:bodyPr/>
        <a:lstStyle/>
        <a:p>
          <a:endParaRPr lang="en-US"/>
        </a:p>
      </dgm:t>
    </dgm:pt>
  </dgm:ptLst>
  <dgm:cxnLst>
    <dgm:cxn modelId="{B3134007-4773-4C24-B20E-F02605591D9D}" srcId="{6474E90C-A3F5-4C40-8CEB-46B153A00DEE}" destId="{CE924409-C179-4A2D-B64D-C1667C924238}" srcOrd="5" destOrd="0" parTransId="{75A1A668-D881-42BC-92F5-74B80995D5C7}" sibTransId="{FB48574C-4914-4B07-BE09-AF8B154B2CB4}"/>
    <dgm:cxn modelId="{F73E479E-5383-4652-83E4-6AAC254B8592}" type="presOf" srcId="{751AAAA0-FD1A-474D-A8CA-BF7C3BFEE3B9}" destId="{12426410-9ECE-4540-990B-004F5AD61A12}" srcOrd="0" destOrd="1" presId="urn:microsoft.com/office/officeart/2009/3/layout/StepUpProcess"/>
    <dgm:cxn modelId="{D0794A49-4C58-4D75-AD10-20CD20475A2B}" type="presOf" srcId="{A1286503-101C-4D1A-BFA0-02F11B235340}" destId="{074DB80F-68BF-4581-AF84-D0386B780F14}" srcOrd="0" destOrd="4" presId="urn:microsoft.com/office/officeart/2009/3/layout/StepUpProcess"/>
    <dgm:cxn modelId="{2298BF1B-966E-4966-8AD9-B0EDD901F0B7}" type="presOf" srcId="{E8E0BA16-10CE-416E-9136-84998F596AE2}" destId="{BE86AFED-F9A0-4F8A-8A27-B836B6B098D1}" srcOrd="0" destOrd="1" presId="urn:microsoft.com/office/officeart/2009/3/layout/StepUpProcess"/>
    <dgm:cxn modelId="{F1BAA056-6CB8-42B2-A552-47FF74E31AB2}" type="presOf" srcId="{4BE9C7D6-461A-44C8-B607-EDEF2EA077EC}" destId="{7577EDBA-79C8-47EE-9C48-8258D6199F02}" srcOrd="0" destOrd="4" presId="urn:microsoft.com/office/officeart/2009/3/layout/StepUpProcess"/>
    <dgm:cxn modelId="{97CC5824-09CC-465D-AFF4-18B539F9D065}" type="presOf" srcId="{0010D89C-854E-448B-8127-DA3929F939E8}" destId="{5C43E3DF-F0B8-40ED-80D3-88AAF8CEA4CB}" srcOrd="0" destOrd="0" presId="urn:microsoft.com/office/officeart/2009/3/layout/StepUpProcess"/>
    <dgm:cxn modelId="{19BE8CA6-AC47-47AF-B71E-521FD4CFFA24}" srcId="{CE924409-C179-4A2D-B64D-C1667C924238}" destId="{97A95825-49E0-4C73-8F5F-F18D87E69E6C}" srcOrd="2" destOrd="0" parTransId="{043D2A7A-B426-42D5-8E97-E57ABA5CD506}" sibTransId="{ADF8E347-7E86-4DF6-B9F1-F5F0B780096C}"/>
    <dgm:cxn modelId="{C3A44365-9B22-4CD9-9BF5-55706FA57043}" type="presOf" srcId="{01F32B2A-131E-4E9C-A1D5-1461015E0B2C}" destId="{12426410-9ECE-4540-990B-004F5AD61A12}" srcOrd="0" destOrd="0" presId="urn:microsoft.com/office/officeart/2009/3/layout/StepUpProcess"/>
    <dgm:cxn modelId="{B99C4A80-4DB8-405B-9732-4BE6FAECA59E}" type="presOf" srcId="{97A95825-49E0-4C73-8F5F-F18D87E69E6C}" destId="{C5F5F110-BA5D-47A9-BE05-32B627697E7C}" srcOrd="0" destOrd="3" presId="urn:microsoft.com/office/officeart/2009/3/layout/StepUpProcess"/>
    <dgm:cxn modelId="{596440C4-7175-4B94-9C3E-479BC33E36C6}" srcId="{CE924409-C179-4A2D-B64D-C1667C924238}" destId="{1DD8B8D3-226B-49C2-8005-4A91E508846C}" srcOrd="3" destOrd="0" parTransId="{C70B4F40-4E1E-4421-BAC4-7B503CCAF138}" sibTransId="{6E835272-27B6-4018-964C-93E39AD1AD6A}"/>
    <dgm:cxn modelId="{0BF5620A-B547-450F-9BA4-3A5421A8E374}" srcId="{9F2B29A3-676C-48AE-825C-3DC60DBF2AE2}" destId="{E8E0BA16-10CE-416E-9136-84998F596AE2}" srcOrd="0" destOrd="0" parTransId="{6D3E105B-45E6-424E-B1D5-A553183D47AE}" sibTransId="{B7C06EB8-35FC-4988-9A19-996AFBDCA4DB}"/>
    <dgm:cxn modelId="{86B4FB07-3C60-4EBD-8E76-5E72C2E0AB90}" srcId="{037EC5A9-860F-45A9-97E8-A8AEEA9BB793}" destId="{266FBCAC-8055-4D37-AE88-C83AA214ACFC}" srcOrd="1" destOrd="0" parTransId="{EF20783E-2A4A-4E1F-8E4B-60244D876521}" sibTransId="{39F87B8E-0C0E-4761-B82F-E2DDCD7410C5}"/>
    <dgm:cxn modelId="{4A47BA19-6F43-48D7-808A-4FFD39949DC7}" type="presOf" srcId="{B97F914E-93D2-4D63-AE6C-21B1DB78616D}" destId="{C5F5F110-BA5D-47A9-BE05-32B627697E7C}" srcOrd="0" destOrd="2" presId="urn:microsoft.com/office/officeart/2009/3/layout/StepUpProcess"/>
    <dgm:cxn modelId="{CB71E6A5-97F7-42E4-80D3-DEBCA96FF241}" srcId="{BD10A304-1F73-43DD-9545-9D1E21226479}" destId="{25953BB6-850A-47EF-A2B2-98ACD9BBD186}" srcOrd="0" destOrd="0" parTransId="{A77C307B-DC84-4B4B-B3E4-1E1EAB8380EF}" sibTransId="{85E0FC6C-0E1F-4A68-938D-E103717A4CE3}"/>
    <dgm:cxn modelId="{43B400F0-125B-45F3-9730-F32F17E195DA}" srcId="{BD10A304-1F73-43DD-9545-9D1E21226479}" destId="{7E4FA352-9615-4E98-B8A3-FD4448E55B02}" srcOrd="6" destOrd="0" parTransId="{E9B88198-E08C-4D72-9544-96832FE5773B}" sibTransId="{DFA308B2-D334-4058-86F6-4B030916BD87}"/>
    <dgm:cxn modelId="{0258DA0D-C91C-443D-81F4-7B6A5C31306D}" type="presOf" srcId="{9F2B29A3-676C-48AE-825C-3DC60DBF2AE2}" destId="{BE86AFED-F9A0-4F8A-8A27-B836B6B098D1}" srcOrd="0" destOrd="0" presId="urn:microsoft.com/office/officeart/2009/3/layout/StepUpProcess"/>
    <dgm:cxn modelId="{AD9DED57-426F-4AF7-B9FD-95F1E64433AE}" srcId="{BD10A304-1F73-43DD-9545-9D1E21226479}" destId="{FA66AFF8-B7BF-47D8-920B-4AE5F5CCB30A}" srcOrd="1" destOrd="0" parTransId="{D1FBB999-A92C-469D-A5BC-0B4C22197FEC}" sibTransId="{926B8AE4-2FB8-4F61-8AC4-54E6D434A7F2}"/>
    <dgm:cxn modelId="{63E1B369-A07A-4AF4-8ACA-6D0289E80719}" srcId="{6474E90C-A3F5-4C40-8CEB-46B153A00DEE}" destId="{037EC5A9-860F-45A9-97E8-A8AEEA9BB793}" srcOrd="6" destOrd="0" parTransId="{965C5703-C172-43BA-A947-D2654C3E41F8}" sibTransId="{C02B8F31-CDDD-4163-8613-368B89AB05F2}"/>
    <dgm:cxn modelId="{082AE83C-0F42-43B0-BB02-A36D712BAF7A}" srcId="{BD10A304-1F73-43DD-9545-9D1E21226479}" destId="{0CD4120B-D47E-4785-9E77-E9C10337775D}" srcOrd="5" destOrd="0" parTransId="{775394F6-A4A9-4424-A0E8-6D46946F5B58}" sibTransId="{5E9CC7AC-8D8C-4DFA-A2B9-17F05C5AB103}"/>
    <dgm:cxn modelId="{D273A2A0-0911-405A-BBA4-F8AC2D4015CC}" type="presOf" srcId="{FA66AFF8-B7BF-47D8-920B-4AE5F5CCB30A}" destId="{074DB80F-68BF-4581-AF84-D0386B780F14}" srcOrd="0" destOrd="2" presId="urn:microsoft.com/office/officeart/2009/3/layout/StepUpProcess"/>
    <dgm:cxn modelId="{FE883C88-B8CC-4A57-A60C-7CBE3578F379}" type="presOf" srcId="{FCE84D98-F65E-4313-A996-C9B3D7EBDD34}" destId="{170748FF-6039-443C-8193-92C430D0DFAA}" srcOrd="0" destOrd="1" presId="urn:microsoft.com/office/officeart/2009/3/layout/StepUpProcess"/>
    <dgm:cxn modelId="{4E7777BC-B488-4932-A07D-1D8DDA805C99}" type="presOf" srcId="{037EC5A9-860F-45A9-97E8-A8AEEA9BB793}" destId="{7577EDBA-79C8-47EE-9C48-8258D6199F02}" srcOrd="0" destOrd="0" presId="urn:microsoft.com/office/officeart/2009/3/layout/StepUpProcess"/>
    <dgm:cxn modelId="{B77C2D82-C179-4C63-AA57-D1DFEEF5A433}" srcId="{BD10A304-1F73-43DD-9545-9D1E21226479}" destId="{13FBA582-C461-4BAD-99B9-26AE7DA54835}" srcOrd="7" destOrd="0" parTransId="{60D8CB22-A372-49CC-84E0-2B2A39EDFCFC}" sibTransId="{47ED8F71-952F-4462-88BC-1BE7EB6F9E7F}"/>
    <dgm:cxn modelId="{61DE9222-ED43-4411-A227-A9576786E346}" srcId="{6474E90C-A3F5-4C40-8CEB-46B153A00DEE}" destId="{9F2B29A3-676C-48AE-825C-3DC60DBF2AE2}" srcOrd="3" destOrd="0" parTransId="{3B7E9C7A-3EA1-4A88-A8B1-9E17FD1DBB3E}" sibTransId="{05F740F7-02EF-46A6-BCD4-1932D8C87C34}"/>
    <dgm:cxn modelId="{15D482B8-ABBF-4B83-9697-86A32B42E76C}" type="presOf" srcId="{6474E90C-A3F5-4C40-8CEB-46B153A00DEE}" destId="{B8CD9E79-3CCF-4E7E-8116-56B764458029}" srcOrd="0" destOrd="0" presId="urn:microsoft.com/office/officeart/2009/3/layout/StepUpProcess"/>
    <dgm:cxn modelId="{7915E895-3B0F-42D5-BDE8-26DB43D3BE57}" type="presOf" srcId="{922EFE4D-47F8-46C3-B467-3FB1F4D3DAE7}" destId="{7577EDBA-79C8-47EE-9C48-8258D6199F02}" srcOrd="0" destOrd="1" presId="urn:microsoft.com/office/officeart/2009/3/layout/StepUpProcess"/>
    <dgm:cxn modelId="{9136108E-BD9C-441B-B53A-14CF87E18AF7}" type="presOf" srcId="{BD10A304-1F73-43DD-9545-9D1E21226479}" destId="{074DB80F-68BF-4581-AF84-D0386B780F14}" srcOrd="0" destOrd="0" presId="urn:microsoft.com/office/officeart/2009/3/layout/StepUpProcess"/>
    <dgm:cxn modelId="{6C885D36-EA41-4E3E-AB2F-530415C94F72}" type="presOf" srcId="{2E844D7E-8FE8-4447-9546-5BF641386BE4}" destId="{BE86AFED-F9A0-4F8A-8A27-B836B6B098D1}" srcOrd="0" destOrd="3" presId="urn:microsoft.com/office/officeart/2009/3/layout/StepUpProcess"/>
    <dgm:cxn modelId="{C896745D-32AB-4630-A4C9-46AE35CAEA16}" type="presOf" srcId="{CE924409-C179-4A2D-B64D-C1667C924238}" destId="{C5F5F110-BA5D-47A9-BE05-32B627697E7C}" srcOrd="0" destOrd="0" presId="urn:microsoft.com/office/officeart/2009/3/layout/StepUpProcess"/>
    <dgm:cxn modelId="{B970CDA8-6C09-486D-87F3-10BA87CC10C3}" srcId="{9F2B29A3-676C-48AE-825C-3DC60DBF2AE2}" destId="{E951F7F4-3E2F-40F5-BC80-BFE018C1F4DB}" srcOrd="1" destOrd="0" parTransId="{F1248C2D-57B5-4C80-A1CE-5E7E6F471B15}" sibTransId="{4CAFAB52-14FC-433C-948B-9D2D22B128B3}"/>
    <dgm:cxn modelId="{AE93B38B-123E-4548-AF4E-284A6E7104D1}" srcId="{6474E90C-A3F5-4C40-8CEB-46B153A00DEE}" destId="{0010D89C-854E-448B-8127-DA3929F939E8}" srcOrd="0" destOrd="0" parTransId="{0A053686-71FD-4CB5-9AAD-451389B5416F}" sibTransId="{815CBACE-0264-47A5-A415-F84E67CE62D1}"/>
    <dgm:cxn modelId="{5B05E056-4355-4C9E-8588-F0CD70C6A39D}" type="presOf" srcId="{EE6CC463-806B-49F1-9D27-85973620214C}" destId="{074DB80F-68BF-4581-AF84-D0386B780F14}" srcOrd="0" destOrd="3" presId="urn:microsoft.com/office/officeart/2009/3/layout/StepUpProcess"/>
    <dgm:cxn modelId="{FBFD0AA0-9810-4D8B-90EB-308D7010E43E}" type="presOf" srcId="{7E4FA352-9615-4E98-B8A3-FD4448E55B02}" destId="{074DB80F-68BF-4581-AF84-D0386B780F14}" srcOrd="0" destOrd="7" presId="urn:microsoft.com/office/officeart/2009/3/layout/StepUpProcess"/>
    <dgm:cxn modelId="{15B38CD7-8A1E-468F-8DE6-5AEE996A15FA}" srcId="{6474E90C-A3F5-4C40-8CEB-46B153A00DEE}" destId="{01F32B2A-131E-4E9C-A1D5-1461015E0B2C}" srcOrd="2" destOrd="0" parTransId="{C513A95C-F65A-45F8-BA4C-B38C763C8C9C}" sibTransId="{86B05AE7-D473-4F37-BE51-3CE8676E20FC}"/>
    <dgm:cxn modelId="{8E4ADBF6-7252-48FC-8390-A3990FA1EF4B}" srcId="{01F32B2A-131E-4E9C-A1D5-1461015E0B2C}" destId="{8E0C9345-2A16-4BE3-8E86-AA4D49067A7F}" srcOrd="1" destOrd="0" parTransId="{14FAA190-32F9-42BB-A65D-2307C322D396}" sibTransId="{927B7B74-25E4-436C-ADF8-AEE73E6E8340}"/>
    <dgm:cxn modelId="{88F9E9EF-7EC7-41F2-B426-2BA2B98415A5}" srcId="{9299490E-690A-47A2-BF79-343CFAE5FE79}" destId="{FCE84D98-F65E-4313-A996-C9B3D7EBDD34}" srcOrd="0" destOrd="0" parTransId="{87D56A33-4A12-4823-BB95-BF0B8AD83D55}" sibTransId="{D77242C3-146A-4E7E-896D-2903DB57AA5F}"/>
    <dgm:cxn modelId="{D5D9D066-03C7-499E-BC25-10844D15C44B}" type="presOf" srcId="{8E0C9345-2A16-4BE3-8E86-AA4D49067A7F}" destId="{12426410-9ECE-4540-990B-004F5AD61A12}" srcOrd="0" destOrd="2" presId="urn:microsoft.com/office/officeart/2009/3/layout/StepUpProcess"/>
    <dgm:cxn modelId="{CD848CF2-E4A3-45DB-B9BB-FBC287BDE59C}" type="presOf" srcId="{2EBE0A9F-2B2E-4C90-ACF1-A3020FD7B251}" destId="{C5F5F110-BA5D-47A9-BE05-32B627697E7C}" srcOrd="0" destOrd="1" presId="urn:microsoft.com/office/officeart/2009/3/layout/StepUpProcess"/>
    <dgm:cxn modelId="{3FDD9922-917A-4B8C-8227-A2B10608F731}" type="presOf" srcId="{25953BB6-850A-47EF-A2B2-98ACD9BBD186}" destId="{074DB80F-68BF-4581-AF84-D0386B780F14}" srcOrd="0" destOrd="1" presId="urn:microsoft.com/office/officeart/2009/3/layout/StepUpProcess"/>
    <dgm:cxn modelId="{6CD03455-961E-4C9D-A840-748AA20E2BAB}" srcId="{BD10A304-1F73-43DD-9545-9D1E21226479}" destId="{EE6CC463-806B-49F1-9D27-85973620214C}" srcOrd="2" destOrd="0" parTransId="{EDB78E5F-2374-4BE3-9191-627E4C1A88C2}" sibTransId="{CD35F4D9-030E-448B-8470-FAEF90CD08CD}"/>
    <dgm:cxn modelId="{323DD34C-9266-49AD-83BA-374612208AEC}" srcId="{037EC5A9-860F-45A9-97E8-A8AEEA9BB793}" destId="{4BE9C7D6-461A-44C8-B607-EDEF2EA077EC}" srcOrd="3" destOrd="0" parTransId="{21ED4C84-2CAB-47DE-B1D0-EEEEB48B552F}" sibTransId="{A31ACD74-4C55-4E1B-8BF0-1A889A0EBBCF}"/>
    <dgm:cxn modelId="{26B98641-5BB7-468A-A496-259B5263EB31}" srcId="{037EC5A9-860F-45A9-97E8-A8AEEA9BB793}" destId="{922EFE4D-47F8-46C3-B467-3FB1F4D3DAE7}" srcOrd="0" destOrd="0" parTransId="{B562972B-83BB-4C51-AE66-6611FC0484BC}" sibTransId="{A1353CEC-4052-4C7C-A1D4-61FF73AD4BF3}"/>
    <dgm:cxn modelId="{C14F12D1-CD57-46AA-A6D1-2F64C42F76B3}" srcId="{6474E90C-A3F5-4C40-8CEB-46B153A00DEE}" destId="{9299490E-690A-47A2-BF79-343CFAE5FE79}" srcOrd="4" destOrd="0" parTransId="{5519E34E-0331-4FED-B2C5-80A87D5E3315}" sibTransId="{CA92195C-701C-44C3-9ABA-F4B7BC75B593}"/>
    <dgm:cxn modelId="{44E7C80A-C63B-4697-BEEC-F40FE819AFB5}" type="presOf" srcId="{1DD8B8D3-226B-49C2-8005-4A91E508846C}" destId="{C5F5F110-BA5D-47A9-BE05-32B627697E7C}" srcOrd="0" destOrd="4" presId="urn:microsoft.com/office/officeart/2009/3/layout/StepUpProcess"/>
    <dgm:cxn modelId="{714F4B39-6556-4C0C-A8F4-1AFFCBBC1CCF}" srcId="{CE924409-C179-4A2D-B64D-C1667C924238}" destId="{2EBE0A9F-2B2E-4C90-ACF1-A3020FD7B251}" srcOrd="0" destOrd="0" parTransId="{1C17A13E-522B-472E-B60D-ED0B56F458C9}" sibTransId="{0B787E35-75DD-415C-8C78-69DFE5BDD12D}"/>
    <dgm:cxn modelId="{796A9A11-4EE8-4CB6-A640-23509BC79688}" srcId="{BD10A304-1F73-43DD-9545-9D1E21226479}" destId="{A1286503-101C-4D1A-BFA0-02F11B235340}" srcOrd="3" destOrd="0" parTransId="{A09C0865-2C33-4203-A575-3FB8B0463913}" sibTransId="{26949491-263A-4D5F-B058-36C67CBF157A}"/>
    <dgm:cxn modelId="{F4F9CAF1-01F4-4AB6-9EC0-6D602469B096}" srcId="{CE924409-C179-4A2D-B64D-C1667C924238}" destId="{B97F914E-93D2-4D63-AE6C-21B1DB78616D}" srcOrd="1" destOrd="0" parTransId="{0665C497-B18A-4EDC-93C5-AC6876B09A17}" sibTransId="{8189EBEF-3309-4294-8D03-6642E2CD037A}"/>
    <dgm:cxn modelId="{CF4C2B66-FD39-45E9-BE5C-B464C37250E9}" type="presOf" srcId="{266FBCAC-8055-4D37-AE88-C83AA214ACFC}" destId="{7577EDBA-79C8-47EE-9C48-8258D6199F02}" srcOrd="0" destOrd="2" presId="urn:microsoft.com/office/officeart/2009/3/layout/StepUpProcess"/>
    <dgm:cxn modelId="{89447D9C-8E4E-4578-9CA2-7AA1F4CE77E7}" type="presOf" srcId="{5461AE26-F7D0-458B-AEB1-88F36C1DCC9B}" destId="{7577EDBA-79C8-47EE-9C48-8258D6199F02}" srcOrd="0" destOrd="3" presId="urn:microsoft.com/office/officeart/2009/3/layout/StepUpProcess"/>
    <dgm:cxn modelId="{BD74EBA8-41FF-4F7A-A9BA-3F7D1C992210}" srcId="{BD10A304-1F73-43DD-9545-9D1E21226479}" destId="{CF4F6786-0163-44E8-A7A2-DFEB228CDE01}" srcOrd="4" destOrd="0" parTransId="{E840309A-1748-4175-8942-B0F4A5C27DCF}" sibTransId="{96706024-6147-4AE0-A8D3-2D288121A0CD}"/>
    <dgm:cxn modelId="{E22326DC-AAAD-429A-BBB8-9CAFD1F3E29A}" srcId="{6474E90C-A3F5-4C40-8CEB-46B153A00DEE}" destId="{BD10A304-1F73-43DD-9545-9D1E21226479}" srcOrd="1" destOrd="0" parTransId="{FF06F63D-4F49-40CC-B0EE-81F5A9E5E354}" sibTransId="{BD5CE1BD-F027-429D-A35F-548BC446F45F}"/>
    <dgm:cxn modelId="{C5E55304-620F-404E-82A8-9A6F75606ECF}" type="presOf" srcId="{9299490E-690A-47A2-BF79-343CFAE5FE79}" destId="{170748FF-6039-443C-8193-92C430D0DFAA}" srcOrd="0" destOrd="0" presId="urn:microsoft.com/office/officeart/2009/3/layout/StepUpProcess"/>
    <dgm:cxn modelId="{60232E93-8FB7-41A4-87C7-7EDFDF74BB7A}" type="presOf" srcId="{E951F7F4-3E2F-40F5-BC80-BFE018C1F4DB}" destId="{BE86AFED-F9A0-4F8A-8A27-B836B6B098D1}" srcOrd="0" destOrd="2" presId="urn:microsoft.com/office/officeart/2009/3/layout/StepUpProcess"/>
    <dgm:cxn modelId="{E3A269AE-4240-4AC0-80AC-44E8AA301791}" srcId="{01F32B2A-131E-4E9C-A1D5-1461015E0B2C}" destId="{751AAAA0-FD1A-474D-A8CA-BF7C3BFEE3B9}" srcOrd="0" destOrd="0" parTransId="{53846A0A-0F2A-438C-9E20-486F2C404199}" sibTransId="{80BAE9E0-019A-4BA0-849D-AF902A506F59}"/>
    <dgm:cxn modelId="{A4597088-4B87-4820-81FE-B0BAE363DB15}" type="presOf" srcId="{0CD4120B-D47E-4785-9E77-E9C10337775D}" destId="{074DB80F-68BF-4581-AF84-D0386B780F14}" srcOrd="0" destOrd="6" presId="urn:microsoft.com/office/officeart/2009/3/layout/StepUpProcess"/>
    <dgm:cxn modelId="{6E4B2691-D38D-4043-A8AF-A0CF0F7A372D}" type="presOf" srcId="{DA143095-1394-4517-9AD3-54285DD8A43B}" destId="{12426410-9ECE-4540-990B-004F5AD61A12}" srcOrd="0" destOrd="3" presId="urn:microsoft.com/office/officeart/2009/3/layout/StepUpProcess"/>
    <dgm:cxn modelId="{D6E0EDDD-0A64-4261-A6DE-CF6D90E87EB7}" srcId="{037EC5A9-860F-45A9-97E8-A8AEEA9BB793}" destId="{5461AE26-F7D0-458B-AEB1-88F36C1DCC9B}" srcOrd="2" destOrd="0" parTransId="{395CF524-AC1D-4E72-A1BD-16D8B39E7530}" sibTransId="{47B01F7C-6179-4482-8701-9A07A89D779E}"/>
    <dgm:cxn modelId="{8DFF85C7-89BF-4185-A1A8-802B62F42F9F}" type="presOf" srcId="{CF4F6786-0163-44E8-A7A2-DFEB228CDE01}" destId="{074DB80F-68BF-4581-AF84-D0386B780F14}" srcOrd="0" destOrd="5" presId="urn:microsoft.com/office/officeart/2009/3/layout/StepUpProcess"/>
    <dgm:cxn modelId="{D0D5B7E0-C92C-4B9E-9816-357ED6E27279}" type="presOf" srcId="{13FBA582-C461-4BAD-99B9-26AE7DA54835}" destId="{074DB80F-68BF-4581-AF84-D0386B780F14}" srcOrd="0" destOrd="8" presId="urn:microsoft.com/office/officeart/2009/3/layout/StepUpProcess"/>
    <dgm:cxn modelId="{27ACC6B0-7789-4841-9A6F-B22539B9A744}" srcId="{01F32B2A-131E-4E9C-A1D5-1461015E0B2C}" destId="{DA143095-1394-4517-9AD3-54285DD8A43B}" srcOrd="2" destOrd="0" parTransId="{6210CABA-2451-4C98-9705-462D0DB659AE}" sibTransId="{36D015D5-5AD9-461D-832A-6EA994E789B8}"/>
    <dgm:cxn modelId="{40F0A875-0765-4769-8E84-FF710BEDC598}" srcId="{9F2B29A3-676C-48AE-825C-3DC60DBF2AE2}" destId="{2E844D7E-8FE8-4447-9546-5BF641386BE4}" srcOrd="2" destOrd="0" parTransId="{59DF7492-F831-4A41-9DBF-A863285816D7}" sibTransId="{EB6B44AC-7AB4-40A2-AC5F-711AEE692A6B}"/>
    <dgm:cxn modelId="{52184B58-EAFF-42F7-AE45-073BF2481115}" type="presParOf" srcId="{B8CD9E79-3CCF-4E7E-8116-56B764458029}" destId="{CFBD1DC5-E9B3-4ADF-B430-C3CC6449018F}" srcOrd="0" destOrd="0" presId="urn:microsoft.com/office/officeart/2009/3/layout/StepUpProcess"/>
    <dgm:cxn modelId="{61589B01-A5E3-48B5-8D24-595BCF134110}" type="presParOf" srcId="{CFBD1DC5-E9B3-4ADF-B430-C3CC6449018F}" destId="{96BAAB4C-475F-4B8D-8BB8-95B0A9B849EF}" srcOrd="0" destOrd="0" presId="urn:microsoft.com/office/officeart/2009/3/layout/StepUpProcess"/>
    <dgm:cxn modelId="{8480CCCD-A33E-4D6C-AD5C-9B6944EF7FAD}" type="presParOf" srcId="{CFBD1DC5-E9B3-4ADF-B430-C3CC6449018F}" destId="{5C43E3DF-F0B8-40ED-80D3-88AAF8CEA4CB}" srcOrd="1" destOrd="0" presId="urn:microsoft.com/office/officeart/2009/3/layout/StepUpProcess"/>
    <dgm:cxn modelId="{F1980C16-2528-4588-93A7-8E1D2447FD26}" type="presParOf" srcId="{CFBD1DC5-E9B3-4ADF-B430-C3CC6449018F}" destId="{C24CF265-89BA-4CC5-B2E0-D2EB87594CC8}" srcOrd="2" destOrd="0" presId="urn:microsoft.com/office/officeart/2009/3/layout/StepUpProcess"/>
    <dgm:cxn modelId="{231E5565-B64E-4901-8517-CF8C0E8C676A}" type="presParOf" srcId="{B8CD9E79-3CCF-4E7E-8116-56B764458029}" destId="{34FD71BF-A89D-4F44-A5DC-13648D81324E}" srcOrd="1" destOrd="0" presId="urn:microsoft.com/office/officeart/2009/3/layout/StepUpProcess"/>
    <dgm:cxn modelId="{8440FA4D-5094-4748-95CA-41A0430E9674}" type="presParOf" srcId="{34FD71BF-A89D-4F44-A5DC-13648D81324E}" destId="{EEE6C403-3CF2-45A0-BE62-AC3E40AD6C24}" srcOrd="0" destOrd="0" presId="urn:microsoft.com/office/officeart/2009/3/layout/StepUpProcess"/>
    <dgm:cxn modelId="{F9E27314-4362-4032-A9F1-E894FEC0DCF4}" type="presParOf" srcId="{B8CD9E79-3CCF-4E7E-8116-56B764458029}" destId="{2E1783C1-79ED-4460-B791-F5DFCA384133}" srcOrd="2" destOrd="0" presId="urn:microsoft.com/office/officeart/2009/3/layout/StepUpProcess"/>
    <dgm:cxn modelId="{341CBAB0-CC21-466A-9B5F-F3068D9C178B}" type="presParOf" srcId="{2E1783C1-79ED-4460-B791-F5DFCA384133}" destId="{28CC26EE-CBBB-4595-B8EC-241E6791614B}" srcOrd="0" destOrd="0" presId="urn:microsoft.com/office/officeart/2009/3/layout/StepUpProcess"/>
    <dgm:cxn modelId="{E1246984-2E6B-4B10-ABCA-C952C7013107}" type="presParOf" srcId="{2E1783C1-79ED-4460-B791-F5DFCA384133}" destId="{074DB80F-68BF-4581-AF84-D0386B780F14}" srcOrd="1" destOrd="0" presId="urn:microsoft.com/office/officeart/2009/3/layout/StepUpProcess"/>
    <dgm:cxn modelId="{70C8D71F-BFDB-4580-A84F-CF883152053C}" type="presParOf" srcId="{2E1783C1-79ED-4460-B791-F5DFCA384133}" destId="{9FF3722C-A49D-4CC5-8B70-771495A0D233}" srcOrd="2" destOrd="0" presId="urn:microsoft.com/office/officeart/2009/3/layout/StepUpProcess"/>
    <dgm:cxn modelId="{A654E570-2DD9-4B68-B9A1-7F7940379E12}" type="presParOf" srcId="{B8CD9E79-3CCF-4E7E-8116-56B764458029}" destId="{7715722C-42DD-4ED1-9635-DAD310E785DD}" srcOrd="3" destOrd="0" presId="urn:microsoft.com/office/officeart/2009/3/layout/StepUpProcess"/>
    <dgm:cxn modelId="{2CF5C6EC-B955-4E00-9BCF-C20506C2C49E}" type="presParOf" srcId="{7715722C-42DD-4ED1-9635-DAD310E785DD}" destId="{61BA461A-AD45-44A5-AB1C-78B6DF4FDDE9}" srcOrd="0" destOrd="0" presId="urn:microsoft.com/office/officeart/2009/3/layout/StepUpProcess"/>
    <dgm:cxn modelId="{901BC186-25C6-41C1-BE4E-3ED0AB37A31D}" type="presParOf" srcId="{B8CD9E79-3CCF-4E7E-8116-56B764458029}" destId="{3878D67D-3186-4E27-99BC-B36EFF6FCF62}" srcOrd="4" destOrd="0" presId="urn:microsoft.com/office/officeart/2009/3/layout/StepUpProcess"/>
    <dgm:cxn modelId="{C74445AE-1F97-4C1B-B7C3-ABE9CF8E3634}" type="presParOf" srcId="{3878D67D-3186-4E27-99BC-B36EFF6FCF62}" destId="{5F65C369-6736-41D3-BD8C-D3B08A2B9C12}" srcOrd="0" destOrd="0" presId="urn:microsoft.com/office/officeart/2009/3/layout/StepUpProcess"/>
    <dgm:cxn modelId="{CF8D1316-07DF-4B76-994A-A2120DC995B8}" type="presParOf" srcId="{3878D67D-3186-4E27-99BC-B36EFF6FCF62}" destId="{12426410-9ECE-4540-990B-004F5AD61A12}" srcOrd="1" destOrd="0" presId="urn:microsoft.com/office/officeart/2009/3/layout/StepUpProcess"/>
    <dgm:cxn modelId="{76C5136C-84EC-4B11-8D33-0893316A1828}" type="presParOf" srcId="{3878D67D-3186-4E27-99BC-B36EFF6FCF62}" destId="{3A7C4B3F-4FAC-4EF5-9512-913D53308C24}" srcOrd="2" destOrd="0" presId="urn:microsoft.com/office/officeart/2009/3/layout/StepUpProcess"/>
    <dgm:cxn modelId="{6C4F8DF6-7F37-40B3-B34B-E1CB6C46B32F}" type="presParOf" srcId="{B8CD9E79-3CCF-4E7E-8116-56B764458029}" destId="{D777C379-BDE8-49F1-B74D-CBF4F5B15053}" srcOrd="5" destOrd="0" presId="urn:microsoft.com/office/officeart/2009/3/layout/StepUpProcess"/>
    <dgm:cxn modelId="{AD82AA53-1672-4C92-8431-A54215E71C55}" type="presParOf" srcId="{D777C379-BDE8-49F1-B74D-CBF4F5B15053}" destId="{18490AC7-9201-4C10-B85F-C24CC77EFFBA}" srcOrd="0" destOrd="0" presId="urn:microsoft.com/office/officeart/2009/3/layout/StepUpProcess"/>
    <dgm:cxn modelId="{93605013-E961-49AD-B5C0-1220BF07D158}" type="presParOf" srcId="{B8CD9E79-3CCF-4E7E-8116-56B764458029}" destId="{1618F534-5B6D-40AB-BBB8-3F10BDE716F4}" srcOrd="6" destOrd="0" presId="urn:microsoft.com/office/officeart/2009/3/layout/StepUpProcess"/>
    <dgm:cxn modelId="{FE46F22A-F425-4EBF-9928-FBA773159DF6}" type="presParOf" srcId="{1618F534-5B6D-40AB-BBB8-3F10BDE716F4}" destId="{4822FC76-EADF-42E6-A829-DEAC9A84C0DE}" srcOrd="0" destOrd="0" presId="urn:microsoft.com/office/officeart/2009/3/layout/StepUpProcess"/>
    <dgm:cxn modelId="{E2503F7F-BC48-41F4-852E-1D0F8112EDCB}" type="presParOf" srcId="{1618F534-5B6D-40AB-BBB8-3F10BDE716F4}" destId="{BE86AFED-F9A0-4F8A-8A27-B836B6B098D1}" srcOrd="1" destOrd="0" presId="urn:microsoft.com/office/officeart/2009/3/layout/StepUpProcess"/>
    <dgm:cxn modelId="{C5E39FAA-147B-47A3-825B-8099A750EA3C}" type="presParOf" srcId="{1618F534-5B6D-40AB-BBB8-3F10BDE716F4}" destId="{EDA7D529-A34E-4829-9CB2-E4F3E98F14B1}" srcOrd="2" destOrd="0" presId="urn:microsoft.com/office/officeart/2009/3/layout/StepUpProcess"/>
    <dgm:cxn modelId="{6BCB25C9-F5FA-476B-BEEE-C53CD0B421F6}" type="presParOf" srcId="{B8CD9E79-3CCF-4E7E-8116-56B764458029}" destId="{2BBFD3C7-0AE9-4438-B951-03CCC74EDAD2}" srcOrd="7" destOrd="0" presId="urn:microsoft.com/office/officeart/2009/3/layout/StepUpProcess"/>
    <dgm:cxn modelId="{506FCB36-7907-4A4C-954A-B801F971503F}" type="presParOf" srcId="{2BBFD3C7-0AE9-4438-B951-03CCC74EDAD2}" destId="{A9F34E50-4222-4338-9AA9-4350DE9D7935}" srcOrd="0" destOrd="0" presId="urn:microsoft.com/office/officeart/2009/3/layout/StepUpProcess"/>
    <dgm:cxn modelId="{BFC784F5-9D83-41F8-AB6F-35BFE77B4337}" type="presParOf" srcId="{B8CD9E79-3CCF-4E7E-8116-56B764458029}" destId="{C3C49C79-A105-4D81-9471-A6257F4D5D6F}" srcOrd="8" destOrd="0" presId="urn:microsoft.com/office/officeart/2009/3/layout/StepUpProcess"/>
    <dgm:cxn modelId="{EAE9AF8B-C5A2-473A-BE64-2C8E30E44EB6}" type="presParOf" srcId="{C3C49C79-A105-4D81-9471-A6257F4D5D6F}" destId="{ADE833BD-FD1A-4856-9066-0C48D2DD5D6F}" srcOrd="0" destOrd="0" presId="urn:microsoft.com/office/officeart/2009/3/layout/StepUpProcess"/>
    <dgm:cxn modelId="{22EFC1EC-F0E7-4F20-A922-3BCFDC6452BA}" type="presParOf" srcId="{C3C49C79-A105-4D81-9471-A6257F4D5D6F}" destId="{170748FF-6039-443C-8193-92C430D0DFAA}" srcOrd="1" destOrd="0" presId="urn:microsoft.com/office/officeart/2009/3/layout/StepUpProcess"/>
    <dgm:cxn modelId="{CB205391-FC1B-4B81-ABAA-A1D9EDB13073}" type="presParOf" srcId="{C3C49C79-A105-4D81-9471-A6257F4D5D6F}" destId="{8570A94F-040C-4CB8-9C06-F728965276B3}" srcOrd="2" destOrd="0" presId="urn:microsoft.com/office/officeart/2009/3/layout/StepUpProcess"/>
    <dgm:cxn modelId="{D9FE28BD-6C79-42E7-BF09-DFDFD4EED534}" type="presParOf" srcId="{B8CD9E79-3CCF-4E7E-8116-56B764458029}" destId="{4506C7E7-C37E-4C11-9126-2A89DA413BEC}" srcOrd="9" destOrd="0" presId="urn:microsoft.com/office/officeart/2009/3/layout/StepUpProcess"/>
    <dgm:cxn modelId="{F4D1AF2F-5317-4AB9-8560-1155270E45B1}" type="presParOf" srcId="{4506C7E7-C37E-4C11-9126-2A89DA413BEC}" destId="{EE5EA8CC-FEAF-4A9A-AE6C-E6BF538724AB}" srcOrd="0" destOrd="0" presId="urn:microsoft.com/office/officeart/2009/3/layout/StepUpProcess"/>
    <dgm:cxn modelId="{AB4C406E-E2F4-4068-94DE-E40A5ABBB50C}" type="presParOf" srcId="{B8CD9E79-3CCF-4E7E-8116-56B764458029}" destId="{99079E01-8011-4982-ACF6-1F29E4521D0B}" srcOrd="10" destOrd="0" presId="urn:microsoft.com/office/officeart/2009/3/layout/StepUpProcess"/>
    <dgm:cxn modelId="{E852C548-E52E-47AD-B552-CA1E3966D690}" type="presParOf" srcId="{99079E01-8011-4982-ACF6-1F29E4521D0B}" destId="{5B438569-CCE2-4AAC-8E0A-5743FF9B6502}" srcOrd="0" destOrd="0" presId="urn:microsoft.com/office/officeart/2009/3/layout/StepUpProcess"/>
    <dgm:cxn modelId="{44A0B41F-F050-4CDF-95D6-AEDB63702421}" type="presParOf" srcId="{99079E01-8011-4982-ACF6-1F29E4521D0B}" destId="{C5F5F110-BA5D-47A9-BE05-32B627697E7C}" srcOrd="1" destOrd="0" presId="urn:microsoft.com/office/officeart/2009/3/layout/StepUpProcess"/>
    <dgm:cxn modelId="{127FC2F2-0AC0-4152-858E-7DC9E08FD33B}" type="presParOf" srcId="{99079E01-8011-4982-ACF6-1F29E4521D0B}" destId="{6971FD88-FFEC-4FBF-B3CC-DD255AA67870}" srcOrd="2" destOrd="0" presId="urn:microsoft.com/office/officeart/2009/3/layout/StepUpProcess"/>
    <dgm:cxn modelId="{5692A978-9BE8-41C5-B3CD-686B40C4744F}" type="presParOf" srcId="{B8CD9E79-3CCF-4E7E-8116-56B764458029}" destId="{E82C6AE2-34A5-482B-8458-815B10394D18}" srcOrd="11" destOrd="0" presId="urn:microsoft.com/office/officeart/2009/3/layout/StepUpProcess"/>
    <dgm:cxn modelId="{87248E5E-0993-4092-8E88-D7D052ACFAD1}" type="presParOf" srcId="{E82C6AE2-34A5-482B-8458-815B10394D18}" destId="{ABF156C6-7ABD-4853-BB26-787616A57FBE}" srcOrd="0" destOrd="0" presId="urn:microsoft.com/office/officeart/2009/3/layout/StepUpProcess"/>
    <dgm:cxn modelId="{B27DFA5F-DB32-4D7A-B137-A3F78CA135F0}" type="presParOf" srcId="{B8CD9E79-3CCF-4E7E-8116-56B764458029}" destId="{3AEBF6BB-C684-4E2F-BDA9-A61E3427424E}" srcOrd="12" destOrd="0" presId="urn:microsoft.com/office/officeart/2009/3/layout/StepUpProcess"/>
    <dgm:cxn modelId="{E9F47178-26FB-46EB-9E1E-162DDFEE318F}" type="presParOf" srcId="{3AEBF6BB-C684-4E2F-BDA9-A61E3427424E}" destId="{68E5A9CD-3D01-4E1E-A131-2E66042604FF}" srcOrd="0" destOrd="0" presId="urn:microsoft.com/office/officeart/2009/3/layout/StepUpProcess"/>
    <dgm:cxn modelId="{9027ADE4-DCB4-4006-B091-DB467F006701}" type="presParOf" srcId="{3AEBF6BB-C684-4E2F-BDA9-A61E3427424E}" destId="{7577EDBA-79C8-47EE-9C48-8258D6199F02}"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BAAB4C-475F-4B8D-8BB8-95B0A9B849EF}">
      <dsp:nvSpPr>
        <dsp:cNvPr id="0" name=""/>
        <dsp:cNvSpPr/>
      </dsp:nvSpPr>
      <dsp:spPr>
        <a:xfrm rot="5400000">
          <a:off x="312682" y="2448864"/>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C43E3DF-F0B8-40ED-80D3-88AAF8CEA4CB}">
      <dsp:nvSpPr>
        <dsp:cNvPr id="0" name=""/>
        <dsp:cNvSpPr/>
      </dsp:nvSpPr>
      <dsp:spPr>
        <a:xfrm>
          <a:off x="157269" y="2911751"/>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Intake via BBMC request form</a:t>
          </a:r>
          <a:endParaRPr lang="en-US" sz="1100" b="1" kern="1200" dirty="0">
            <a:latin typeface="+mj-lt"/>
          </a:endParaRPr>
        </a:p>
      </dsp:txBody>
      <dsp:txXfrm>
        <a:off x="157269" y="2911751"/>
        <a:ext cx="1398647" cy="1225996"/>
      </dsp:txXfrm>
    </dsp:sp>
    <dsp:sp modelId="{C24CF265-89BA-4CC5-B2E0-D2EB87594CC8}">
      <dsp:nvSpPr>
        <dsp:cNvPr id="0" name=""/>
        <dsp:cNvSpPr/>
      </dsp:nvSpPr>
      <dsp:spPr>
        <a:xfrm>
          <a:off x="1292021" y="2334815"/>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8CC26EE-CBBB-4595-B8EC-241E6791614B}">
      <dsp:nvSpPr>
        <dsp:cNvPr id="0" name=""/>
        <dsp:cNvSpPr/>
      </dsp:nvSpPr>
      <dsp:spPr>
        <a:xfrm rot="5400000">
          <a:off x="2024900" y="2036783"/>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74DB80F-68BF-4581-AF84-D0386B780F14}">
      <dsp:nvSpPr>
        <dsp:cNvPr id="0" name=""/>
        <dsp:cNvSpPr/>
      </dsp:nvSpPr>
      <dsp:spPr>
        <a:xfrm>
          <a:off x="1850654" y="2571552"/>
          <a:ext cx="1436313" cy="1132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BBMC Triage to services:</a:t>
          </a:r>
          <a:endParaRPr lang="en-US" sz="1100" b="1"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Feasibility</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Preparatory to Research</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Program Evaluation</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QI</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Recruitment</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Retrospective Analysis</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Registry</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Facilitate Abstraction</a:t>
          </a:r>
          <a:endParaRPr lang="en-US" sz="1100" b="0" kern="1200" dirty="0">
            <a:latin typeface="+mj-lt"/>
          </a:endParaRPr>
        </a:p>
      </dsp:txBody>
      <dsp:txXfrm>
        <a:off x="1850654" y="2571552"/>
        <a:ext cx="1436313" cy="1132355"/>
      </dsp:txXfrm>
    </dsp:sp>
    <dsp:sp modelId="{9FF3722C-A49D-4CC5-8B70-771495A0D233}">
      <dsp:nvSpPr>
        <dsp:cNvPr id="0" name=""/>
        <dsp:cNvSpPr/>
      </dsp:nvSpPr>
      <dsp:spPr>
        <a:xfrm>
          <a:off x="3004239" y="1947791"/>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F65C369-6736-41D3-BD8C-D3B08A2B9C12}">
      <dsp:nvSpPr>
        <dsp:cNvPr id="0" name=""/>
        <dsp:cNvSpPr/>
      </dsp:nvSpPr>
      <dsp:spPr>
        <a:xfrm rot="5400000">
          <a:off x="3737118" y="164830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2426410-9ECE-4540-990B-004F5AD61A12}">
      <dsp:nvSpPr>
        <dsp:cNvPr id="0" name=""/>
        <dsp:cNvSpPr/>
      </dsp:nvSpPr>
      <dsp:spPr>
        <a:xfrm>
          <a:off x="3581705" y="211119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Meet with investigator to determine data needs, feasibility</a:t>
          </a:r>
          <a:endParaRPr lang="en-US" sz="1100" b="1"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Structured vs. unstructured?</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How well meet project needs with what’s available?</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smtClean="0">
              <a:latin typeface="+mj-lt"/>
            </a:rPr>
            <a:t>IRB considerations</a:t>
          </a:r>
          <a:endParaRPr lang="en-US" sz="1100" b="0" kern="1200" dirty="0">
            <a:latin typeface="+mj-lt"/>
          </a:endParaRPr>
        </a:p>
      </dsp:txBody>
      <dsp:txXfrm>
        <a:off x="3581705" y="2111192"/>
        <a:ext cx="1398647" cy="1225996"/>
      </dsp:txXfrm>
    </dsp:sp>
    <dsp:sp modelId="{3A7C4B3F-4FAC-4EF5-9512-913D53308C24}">
      <dsp:nvSpPr>
        <dsp:cNvPr id="0" name=""/>
        <dsp:cNvSpPr/>
      </dsp:nvSpPr>
      <dsp:spPr>
        <a:xfrm>
          <a:off x="4716457" y="153425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822FC76-EADF-42E6-A829-DEAC9A84C0DE}">
      <dsp:nvSpPr>
        <dsp:cNvPr id="0" name=""/>
        <dsp:cNvSpPr/>
      </dsp:nvSpPr>
      <dsp:spPr>
        <a:xfrm rot="5400000">
          <a:off x="5449336" y="122461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E86AFED-F9A0-4F8A-8A27-B836B6B098D1}">
      <dsp:nvSpPr>
        <dsp:cNvPr id="0" name=""/>
        <dsp:cNvSpPr/>
      </dsp:nvSpPr>
      <dsp:spPr>
        <a:xfrm>
          <a:off x="5293923" y="168750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Back and forth with investigator</a:t>
          </a:r>
          <a:endParaRPr lang="en-US" sz="1100" b="1"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Metadata files (such as identifying ICD codes, medications)</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Verifying data formats</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Identifying locations and sources of data</a:t>
          </a:r>
          <a:endParaRPr lang="en-US" sz="1100" b="0" kern="1200" dirty="0">
            <a:latin typeface="+mj-lt"/>
          </a:endParaRPr>
        </a:p>
      </dsp:txBody>
      <dsp:txXfrm>
        <a:off x="5293923" y="1687502"/>
        <a:ext cx="1398647" cy="1225996"/>
      </dsp:txXfrm>
    </dsp:sp>
    <dsp:sp modelId="{EDA7D529-A34E-4829-9CB2-E4F3E98F14B1}">
      <dsp:nvSpPr>
        <dsp:cNvPr id="0" name=""/>
        <dsp:cNvSpPr/>
      </dsp:nvSpPr>
      <dsp:spPr>
        <a:xfrm>
          <a:off x="6428675" y="111056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DE833BD-FD1A-4856-9066-0C48D2DD5D6F}">
      <dsp:nvSpPr>
        <dsp:cNvPr id="0" name=""/>
        <dsp:cNvSpPr/>
      </dsp:nvSpPr>
      <dsp:spPr>
        <a:xfrm rot="5400000">
          <a:off x="7161555" y="80092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70748FF-6039-443C-8193-92C430D0DFAA}">
      <dsp:nvSpPr>
        <dsp:cNvPr id="0" name=""/>
        <dsp:cNvSpPr/>
      </dsp:nvSpPr>
      <dsp:spPr>
        <a:xfrm>
          <a:off x="7006142" y="126381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Assign project to BBMC analyst based on skills, workload, &amp; interests</a:t>
          </a:r>
          <a:endParaRPr lang="en-US" sz="1100" b="1"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Some projects may involve multiple analysts</a:t>
          </a:r>
          <a:endParaRPr lang="en-US" sz="1100" b="0" kern="1200" dirty="0">
            <a:latin typeface="+mj-lt"/>
          </a:endParaRPr>
        </a:p>
      </dsp:txBody>
      <dsp:txXfrm>
        <a:off x="7006142" y="1263812"/>
        <a:ext cx="1398647" cy="1225996"/>
      </dsp:txXfrm>
    </dsp:sp>
    <dsp:sp modelId="{8570A94F-040C-4CB8-9C06-F728965276B3}">
      <dsp:nvSpPr>
        <dsp:cNvPr id="0" name=""/>
        <dsp:cNvSpPr/>
      </dsp:nvSpPr>
      <dsp:spPr>
        <a:xfrm>
          <a:off x="8140894" y="68687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B438569-CCE2-4AAC-8E0A-5743FF9B6502}">
      <dsp:nvSpPr>
        <dsp:cNvPr id="0" name=""/>
        <dsp:cNvSpPr/>
      </dsp:nvSpPr>
      <dsp:spPr>
        <a:xfrm rot="5400000">
          <a:off x="8873773" y="37723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5F5F110-BA5D-47A9-BE05-32B627697E7C}">
      <dsp:nvSpPr>
        <dsp:cNvPr id="0" name=""/>
        <dsp:cNvSpPr/>
      </dsp:nvSpPr>
      <dsp:spPr>
        <a:xfrm>
          <a:off x="8718360" y="84012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Develop Pipeline</a:t>
          </a:r>
          <a:endParaRPr lang="en-US" sz="1100" b="1"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SQL, R, &amp; Python</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Automated daily data pulls </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smtClean="0">
              <a:latin typeface="+mj-lt"/>
            </a:rPr>
            <a:t>Varies vastly in complexity by project, data sources, etc.</a:t>
          </a:r>
          <a:endParaRPr lang="en-US" sz="1100" b="0" kern="1200" dirty="0">
            <a:latin typeface="+mj-lt"/>
          </a:endParaRPr>
        </a:p>
        <a:p>
          <a:pPr marL="57150" lvl="1" indent="-57150" algn="l" defTabSz="488950">
            <a:lnSpc>
              <a:spcPct val="90000"/>
            </a:lnSpc>
            <a:spcBef>
              <a:spcPct val="0"/>
            </a:spcBef>
            <a:spcAft>
              <a:spcPct val="15000"/>
            </a:spcAft>
            <a:buChar char="••"/>
          </a:pPr>
          <a:endParaRPr lang="en-US" sz="1100" b="0" kern="1200" dirty="0">
            <a:solidFill>
              <a:schemeClr val="tx1"/>
            </a:solidFill>
            <a:latin typeface="+mj-lt"/>
          </a:endParaRPr>
        </a:p>
      </dsp:txBody>
      <dsp:txXfrm>
        <a:off x="8718360" y="840122"/>
        <a:ext cx="1398647" cy="1225996"/>
      </dsp:txXfrm>
    </dsp:sp>
    <dsp:sp modelId="{6971FD88-FFEC-4FBF-B3CC-DD255AA67870}">
      <dsp:nvSpPr>
        <dsp:cNvPr id="0" name=""/>
        <dsp:cNvSpPr/>
      </dsp:nvSpPr>
      <dsp:spPr>
        <a:xfrm>
          <a:off x="9853112" y="263185"/>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8E5A9CD-3D01-4E1E-A131-2E66042604FF}">
      <dsp:nvSpPr>
        <dsp:cNvPr id="0" name=""/>
        <dsp:cNvSpPr/>
      </dsp:nvSpPr>
      <dsp:spPr>
        <a:xfrm rot="5400000">
          <a:off x="10585991" y="-46454"/>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577EDBA-79C8-47EE-9C48-8258D6199F02}">
      <dsp:nvSpPr>
        <dsp:cNvPr id="0" name=""/>
        <dsp:cNvSpPr/>
      </dsp:nvSpPr>
      <dsp:spPr>
        <a:xfrm>
          <a:off x="10430578" y="41643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Review with investigator and distribute via approved method</a:t>
          </a:r>
          <a:endParaRPr lang="en-US" sz="1100" b="1"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CSV tables via SFT</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Push to REDCap</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Dashboards</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Follows HIPAA &amp; least privileges principles</a:t>
          </a:r>
          <a:endParaRPr lang="en-US" sz="1100" b="0" kern="1200" dirty="0">
            <a:latin typeface="+mj-lt"/>
          </a:endParaRPr>
        </a:p>
      </dsp:txBody>
      <dsp:txXfrm>
        <a:off x="10430578" y="416432"/>
        <a:ext cx="1398647" cy="1225996"/>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B6824-7023-4228-BB04-DF38B9F7BAD4}" type="datetimeFigureOut">
              <a:rPr lang="en-US" smtClean="0"/>
              <a:t>3/9/2021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B4D55-8C27-4C2C-B1CD-E79AEC43B316}" type="slidenum">
              <a:rPr lang="en-US" smtClean="0"/>
              <a:t>‹#›</a:t>
            </a:fld>
            <a:endParaRPr lang="en-US"/>
          </a:p>
        </p:txBody>
      </p:sp>
    </p:spTree>
    <p:extLst>
      <p:ext uri="{BB962C8B-B14F-4D97-AF65-F5344CB8AC3E}">
        <p14:creationId xmlns:p14="http://schemas.microsoft.com/office/powerpoint/2010/main" val="2299718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I’m Will, and part of the Clinical Research Data Warehouse effort on</a:t>
            </a:r>
            <a:r>
              <a:rPr lang="en-US" baseline="0" dirty="0" smtClean="0"/>
              <a:t> campus.  I started as a conventional statistician and researcher, and based on experience with integrating our investigations with state agency data , our group moved into the world of EMRs and warehouses.</a:t>
            </a:r>
          </a:p>
          <a:p>
            <a:endParaRPr lang="en-US" baseline="0" dirty="0" smtClean="0"/>
          </a:p>
          <a:p>
            <a:r>
              <a:rPr lang="en-US" baseline="0" dirty="0" smtClean="0"/>
              <a:t>I think these experiences have allowed our group to relate well with current PIs, as well as build a CRDW ecosystem that works well with research.</a:t>
            </a:r>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580631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Here are the data sources for the research projects that we’ve assisted with.  Roughly in descending order of frequency. </a:t>
            </a:r>
            <a:endParaRPr lang="en-US" dirty="0" smtClean="0"/>
          </a:p>
          <a:p>
            <a:r>
              <a:rPr lang="en-US" dirty="0" smtClean="0"/>
              <a:t>Most of our projects</a:t>
            </a:r>
            <a:r>
              <a:rPr lang="en-US" baseline="0" dirty="0" smtClean="0"/>
              <a:t> involve inpatient EMRs, outpatient EMRs, and billing systems</a:t>
            </a:r>
            <a:r>
              <a:rPr lang="en-US" dirty="0" smtClean="0"/>
              <a:t>.</a:t>
            </a:r>
          </a:p>
          <a:p>
            <a:endParaRPr lang="en-US" baseline="0" dirty="0" smtClean="0"/>
          </a:p>
          <a:p>
            <a:r>
              <a:rPr lang="en-US" baseline="0" dirty="0" smtClean="0"/>
              <a:t>In some ways, our experience started with datasets from external collaborators, such as the </a:t>
            </a:r>
            <a:r>
              <a:rPr lang="en-US" baseline="0" dirty="0" err="1" smtClean="0"/>
              <a:t>Dept</a:t>
            </a:r>
            <a:r>
              <a:rPr lang="en-US" baseline="0" dirty="0" smtClean="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42</a:t>
            </a:fld>
            <a:endParaRPr lang="en-US"/>
          </a:p>
        </p:txBody>
      </p:sp>
    </p:spTree>
    <p:extLst>
      <p:ext uri="{BB962C8B-B14F-4D97-AF65-F5344CB8AC3E}">
        <p14:creationId xmlns:p14="http://schemas.microsoft.com/office/powerpoint/2010/main" val="1594876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projects have been spread across several research groups.  We</a:t>
            </a:r>
            <a:r>
              <a:rPr lang="en-US" baseline="0" dirty="0" smtClean="0"/>
              <a:t> haven’t done much marketing, so it makes sense that the majority come from our own department.</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a:t>
            </a:fld>
            <a:endParaRPr lang="en-US"/>
          </a:p>
        </p:txBody>
      </p:sp>
    </p:spTree>
    <p:extLst>
      <p:ext uri="{BB962C8B-B14F-4D97-AF65-F5344CB8AC3E}">
        <p14:creationId xmlns:p14="http://schemas.microsoft.com/office/powerpoint/2010/main" val="4220948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quick list of the CDW projects so far.  Some were wrapped</a:t>
            </a:r>
            <a:r>
              <a:rPr lang="en-US" baseline="0" dirty="0" smtClean="0"/>
              <a:t> up in less than a day.  Some, like POPS, have been ongoing for 2 years.</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3</a:t>
            </a:fld>
            <a:endParaRPr lang="en-US"/>
          </a:p>
        </p:txBody>
      </p:sp>
    </p:spTree>
    <p:extLst>
      <p:ext uri="{BB962C8B-B14F-4D97-AF65-F5344CB8AC3E}">
        <p14:creationId xmlns:p14="http://schemas.microsoft.com/office/powerpoint/2010/main" val="1517956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11</a:t>
            </a:fld>
            <a:endParaRPr lang="en-US"/>
          </a:p>
        </p:txBody>
      </p:sp>
    </p:spTree>
    <p:extLst>
      <p:ext uri="{BB962C8B-B14F-4D97-AF65-F5344CB8AC3E}">
        <p14:creationId xmlns:p14="http://schemas.microsoft.com/office/powerpoint/2010/main" val="3988755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35</a:t>
            </a:fld>
            <a:endParaRPr lang="en-US">
              <a:solidFill>
                <a:prstClr val="black"/>
              </a:solidFill>
            </a:endParaRPr>
          </a:p>
        </p:txBody>
      </p:sp>
    </p:spTree>
    <p:extLst>
      <p:ext uri="{BB962C8B-B14F-4D97-AF65-F5344CB8AC3E}">
        <p14:creationId xmlns:p14="http://schemas.microsoft.com/office/powerpoint/2010/main" val="3342317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services we provide.  This roughly reflects</a:t>
            </a:r>
            <a:r>
              <a:rPr lang="en-US" baseline="0" dirty="0" smtClean="0"/>
              <a:t> the needs of the campus, but it’s not one-to-one.  For example, I’m sure there are still a lot of manual chart reviews to create eligibility lists.  Also, there are several groups on campus, like BERD, that are great at analyzing the outcomes once the datasets is delivered in a suitable format.</a:t>
            </a:r>
          </a:p>
          <a:p>
            <a:endParaRPr lang="en-US" dirty="0" smtClean="0"/>
          </a:p>
          <a:p>
            <a:pPr marL="228600" indent="-228600">
              <a:buAutoNum type="arabicPeriod"/>
            </a:pPr>
            <a:r>
              <a:rPr lang="en-US" baseline="0" dirty="0" smtClean="0"/>
              <a:t>As PIs decide how big of a bite to take, some come to us to get a feel for the counts of patients meeting the conditions of interest.  These tasks typically not too heavy, so we can complete most within a day.</a:t>
            </a:r>
          </a:p>
          <a:p>
            <a:pPr marL="228600" indent="-228600">
              <a:buAutoNum type="arabicPeriod"/>
            </a:pPr>
            <a:r>
              <a:rPr lang="en-US" dirty="0" smtClean="0"/>
              <a:t>One-time eligibility is</a:t>
            </a:r>
            <a:r>
              <a:rPr lang="en-US" baseline="0" dirty="0" smtClean="0"/>
              <a:t> requested </a:t>
            </a:r>
            <a:r>
              <a:rPr lang="en-US" dirty="0" smtClean="0"/>
              <a:t>a lot, partly because we’ve built</a:t>
            </a:r>
            <a:r>
              <a:rPr lang="en-US" baseline="0" dirty="0" smtClean="0"/>
              <a:t> a little reputation around it.  And virtually all projects need that patient pool defined.  To create this pool our code doesn’t change much between active studies and retrospective studies.  We’ve designed our pipeline to reuse a lot.</a:t>
            </a:r>
          </a:p>
          <a:p>
            <a:pPr marL="228600" indent="-228600">
              <a:buAutoNum type="arabicPeriod"/>
            </a:pPr>
            <a:r>
              <a:rPr lang="en-US" baseline="0" dirty="0" smtClean="0"/>
              <a:t>If it’s not a one-time enrollment, it’s typically then an ongoing recruitment. That takes more time because a lot of factors need to be incorporated to keep it efficient for humans to process.  And even if it took zero seconds to develop, that daily automation inevitably requires some maintenance as those eligibility lists are deployed every morning.  Although most mornings, the automation is smooth and it’s a simple check for a human to review everything passed.</a:t>
            </a:r>
          </a:p>
          <a:p>
            <a:pPr marL="228600" indent="-228600">
              <a:buAutoNum type="arabicPeriod"/>
            </a:pPr>
            <a:r>
              <a:rPr lang="en-US" baseline="0" dirty="0" smtClean="0"/>
              <a:t>Clinical outcomes is what I thought would soak up the majority of our time, but that’s been fairly manageable so far.</a:t>
            </a:r>
          </a:p>
          <a:p>
            <a:pPr marL="228600" indent="-228600">
              <a:buAutoNum type="arabicPeriod"/>
            </a:pPr>
            <a:r>
              <a:rPr lang="en-US" baseline="0" dirty="0" smtClean="0"/>
              <a:t>And occasionally we get administrative and program </a:t>
            </a:r>
            <a:r>
              <a:rPr lang="en-US" baseline="0" dirty="0" err="1" smtClean="0"/>
              <a:t>eval</a:t>
            </a:r>
            <a:r>
              <a:rPr lang="en-US" baseline="0" dirty="0" smtClean="0"/>
              <a:t> tasks that fit inside a larger research project.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37</a:t>
            </a:fld>
            <a:endParaRPr lang="en-US"/>
          </a:p>
        </p:txBody>
      </p:sp>
    </p:spTree>
    <p:extLst>
      <p:ext uri="{BB962C8B-B14F-4D97-AF65-F5344CB8AC3E}">
        <p14:creationId xmlns:p14="http://schemas.microsoft.com/office/powerpoint/2010/main" val="87129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short, we work closely with the oversight boards to</a:t>
            </a:r>
            <a:r>
              <a:rPr lang="en-US" baseline="0" dirty="0" smtClean="0"/>
              <a:t> maintain compliance &amp; improve efficiency.  A new governance board is being created that’s co-chair by the informatics heads of the hospital and of the clinics.  I’m excited that this will speed up parts of our process for those studies that don’t require an IRB.</a:t>
            </a:r>
          </a:p>
          <a:p>
            <a:endParaRPr lang="en-US" baseline="0" dirty="0" smtClean="0"/>
          </a:p>
          <a:p>
            <a:r>
              <a:rPr lang="en-US" baseline="0" dirty="0" smtClean="0"/>
              <a:t>[8 min cumulative]</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38</a:t>
            </a:fld>
            <a:endParaRPr lang="en-US"/>
          </a:p>
        </p:txBody>
      </p:sp>
    </p:spTree>
    <p:extLst>
      <p:ext uri="{BB962C8B-B14F-4D97-AF65-F5344CB8AC3E}">
        <p14:creationId xmlns:p14="http://schemas.microsoft.com/office/powerpoint/2010/main" val="369336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entire ecosystem</a:t>
            </a:r>
            <a:r>
              <a:rPr lang="en-US" baseline="0" dirty="0" smtClean="0"/>
              <a:t> can be represented by these six columns.  The EMR and other collection databases sit in the 1</a:t>
            </a:r>
            <a:r>
              <a:rPr lang="en-US" baseline="30000" dirty="0" smtClean="0"/>
              <a:t>st</a:t>
            </a:r>
            <a:r>
              <a:rPr lang="en-US" baseline="0" dirty="0" smtClean="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a investigation is approved by the IRB, we can develop a tiny database in </a:t>
            </a:r>
            <a:r>
              <a:rPr lang="en-US" baseline="0" dirty="0" err="1" smtClean="0"/>
              <a:t>REDCap</a:t>
            </a:r>
            <a:r>
              <a:rPr lang="en-US" baseline="0" dirty="0" smtClean="0"/>
              <a:t> that contains the dataset needed for their analysis (5</a:t>
            </a:r>
            <a:r>
              <a:rPr lang="en-US" baseline="30000" dirty="0" smtClean="0"/>
              <a:t>th</a:t>
            </a:r>
            <a:r>
              <a:rPr lang="en-US" baseline="0" dirty="0" smtClean="0"/>
              <a:t> column).  There are a few reasons why </a:t>
            </a:r>
            <a:r>
              <a:rPr lang="en-US" baseline="0" dirty="0" err="1" smtClean="0"/>
              <a:t>REDCap</a:t>
            </a:r>
            <a:r>
              <a:rPr lang="en-US" baseline="0" dirty="0" smtClean="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39</a:t>
            </a:fld>
            <a:endParaRPr lang="en-US"/>
          </a:p>
        </p:txBody>
      </p:sp>
    </p:spTree>
    <p:extLst>
      <p:ext uri="{BB962C8B-B14F-4D97-AF65-F5344CB8AC3E}">
        <p14:creationId xmlns:p14="http://schemas.microsoft.com/office/powerpoint/2010/main" val="2935106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group, the BBMC, is a core of ~6 faculty statisticians and</a:t>
            </a:r>
            <a:r>
              <a:rPr lang="en-US" baseline="0" dirty="0" smtClean="0"/>
              <a:t> another ~10 staff with skills in health administration, analysis, research, and data science.</a:t>
            </a:r>
          </a:p>
          <a:p>
            <a:endParaRPr lang="en-US" baseline="0" dirty="0" smtClean="0"/>
          </a:p>
          <a:p>
            <a:r>
              <a:rPr lang="en-US" baseline="0" dirty="0" smtClean="0"/>
              <a:t>When we receive a request involving the CRDW, it’s reviewed by a triage team and assigned to a mix of people.  We assist with the project (ideally while the proposal is being written –not after it’s submitted).  Some of the time we’re also the statisticians, and some of the time the PI has their own statistician or is collaborating with a group like BERD.  </a:t>
            </a:r>
          </a:p>
          <a:p>
            <a:endParaRPr lang="en-US" baseline="0" dirty="0" smtClean="0"/>
          </a:p>
          <a:p>
            <a:r>
              <a:rPr lang="en-US" baseline="0" dirty="0" smtClean="0"/>
              <a:t>For a one-time retrospective research project, the output is usually a secured CSV.  For a project requiring rolling enrollment, we deploy updates every morning with REDCap and dynamic html reports.</a:t>
            </a:r>
          </a:p>
          <a:p>
            <a:endParaRPr lang="en-US" baseline="0" dirty="0" smtClean="0"/>
          </a:p>
          <a:p>
            <a:r>
              <a:rPr lang="en-US" baseline="0" dirty="0" smtClean="0"/>
              <a:t>I have few friends managing the CRDWs of other universities.  When we compare our situations, the biggest differences arise from the fact that our CDW was created by a group that’s primarily statisticians &amp; researchers, as opposed to being created by an IT group that brings in outside statisticians.  Pros &amp; cons to each origin story.  If you see differences between our approach and other institutions, this is a big reason.</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41</a:t>
            </a:fld>
            <a:endParaRPr lang="en-US"/>
          </a:p>
        </p:txBody>
      </p:sp>
    </p:spTree>
    <p:extLst>
      <p:ext uri="{BB962C8B-B14F-4D97-AF65-F5344CB8AC3E}">
        <p14:creationId xmlns:p14="http://schemas.microsoft.com/office/powerpoint/2010/main" val="2461015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pic>
        <p:nvPicPr>
          <p:cNvPr id="7" name="Picture 6" descr="Unknown.jpeg"/>
          <p:cNvPicPr>
            <a:picLocks noChangeAspect="1"/>
          </p:cNvPicPr>
          <p:nvPr userDrawn="1"/>
        </p:nvPicPr>
        <p:blipFill>
          <a:blip r:embed="rId2" cstate="print"/>
          <a:stretch>
            <a:fillRect/>
          </a:stretch>
        </p:blipFill>
        <p:spPr>
          <a:xfrm>
            <a:off x="4724401" y="6333067"/>
            <a:ext cx="2905125" cy="524933"/>
          </a:xfrm>
          <a:prstGeom prst="rect">
            <a:avLst/>
          </a:prstGeom>
        </p:spPr>
      </p:pic>
    </p:spTree>
    <p:extLst>
      <p:ext uri="{BB962C8B-B14F-4D97-AF65-F5344CB8AC3E}">
        <p14:creationId xmlns:p14="http://schemas.microsoft.com/office/powerpoint/2010/main" val="301851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2514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81333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7459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D8CAB9-F02B-405D-B26E-A393DAA55285}"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0233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D8CAB9-F02B-405D-B26E-A393DAA55285}"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39036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D8CAB9-F02B-405D-B26E-A393DAA55285}" type="datetimeFigureOut">
              <a:rPr lang="en-US" smtClean="0"/>
              <a:t>3/9/2021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96432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D8CAB9-F02B-405D-B26E-A393DAA55285}" type="datetimeFigureOut">
              <a:rPr lang="en-US" smtClean="0"/>
              <a:t>3/9/2021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62045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8CAB9-F02B-405D-B26E-A393DAA55285}" type="datetimeFigureOut">
              <a:rPr lang="en-US" smtClean="0"/>
              <a:t>3/9/2021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98922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29695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49211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8CAB9-F02B-405D-B26E-A393DAA55285}" type="datetimeFigureOut">
              <a:rPr lang="en-US" smtClean="0"/>
              <a:t>3/9/2021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53C88-F6F5-496B-A410-A8866B9216D0}" type="slidenum">
              <a:rPr lang="en-US" smtClean="0"/>
              <a:t>‹#›</a:t>
            </a:fld>
            <a:endParaRPr lang="en-US"/>
          </a:p>
        </p:txBody>
      </p:sp>
    </p:spTree>
    <p:extLst>
      <p:ext uri="{BB962C8B-B14F-4D97-AF65-F5344CB8AC3E}">
        <p14:creationId xmlns:p14="http://schemas.microsoft.com/office/powerpoint/2010/main" val="355926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redcap.link/bbmcrequest"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hyperlink" Target="https://trinetx.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ohdsi.org/atlas-a-unified-interface-for-the-ohdsi-tools/" TargetMode="External"/><Relationship Id="rId4" Type="http://schemas.openxmlformats.org/officeDocument/2006/relationships/hyperlink" Target="https://spark.apache.org/"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hyperlink" Target="https://gecb.ouphysicians.com/CFWeb/https:/github.com/OuhscBbmc/wendelboe-vte-1/blob/master/documentation/VTE-active-surveillance-variables.csv" TargetMode="Externa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hyperlink" Target="https://github.com/OuhscBbmc/prairie-outpost-public"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hyperlink" Target="https://ouhsc.edu/bbmc/"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2298718"/>
          </a:xfrm>
        </p:spPr>
        <p:txBody>
          <a:bodyPr>
            <a:noAutofit/>
          </a:bodyPr>
          <a:lstStyle/>
          <a:p>
            <a:r>
              <a:rPr lang="en-US" sz="4800" dirty="0" smtClean="0">
                <a:solidFill>
                  <a:srgbClr val="0070C0"/>
                </a:solidFill>
              </a:rPr>
              <a:t>Leveraging OUHSC</a:t>
            </a:r>
            <a:br>
              <a:rPr lang="en-US" sz="4800" dirty="0" smtClean="0">
                <a:solidFill>
                  <a:srgbClr val="0070C0"/>
                </a:solidFill>
              </a:rPr>
            </a:br>
            <a:r>
              <a:rPr lang="en-US" sz="4800" dirty="0" smtClean="0">
                <a:solidFill>
                  <a:srgbClr val="0070C0"/>
                </a:solidFill>
              </a:rPr>
              <a:t>Clinical Research Data Warehouse</a:t>
            </a:r>
            <a:br>
              <a:rPr lang="en-US" sz="4800" dirty="0" smtClean="0">
                <a:solidFill>
                  <a:srgbClr val="0070C0"/>
                </a:solidFill>
              </a:rPr>
            </a:br>
            <a:r>
              <a:rPr lang="en-US" sz="4800" dirty="0" smtClean="0">
                <a:solidFill>
                  <a:srgbClr val="0070C0"/>
                </a:solidFill>
              </a:rPr>
              <a:t>to Inform Research &amp; Practice</a:t>
            </a:r>
            <a:endParaRPr lang="en-US" sz="8800" dirty="0">
              <a:solidFill>
                <a:srgbClr val="0070C0"/>
              </a:solidFill>
            </a:endParaRPr>
          </a:p>
        </p:txBody>
      </p:sp>
      <p:sp>
        <p:nvSpPr>
          <p:cNvPr id="14" name="Subtitle 13"/>
          <p:cNvSpPr>
            <a:spLocks noGrp="1"/>
          </p:cNvSpPr>
          <p:nvPr>
            <p:ph type="subTitle" idx="1"/>
          </p:nvPr>
        </p:nvSpPr>
        <p:spPr>
          <a:xfrm>
            <a:off x="1066800" y="3813693"/>
            <a:ext cx="10058400" cy="2476738"/>
          </a:xfrm>
        </p:spPr>
        <p:txBody>
          <a:bodyPr>
            <a:normAutofit fontScale="77500" lnSpcReduction="20000"/>
          </a:bodyPr>
          <a:lstStyle/>
          <a:p>
            <a:r>
              <a:rPr lang="en-US" sz="2200" dirty="0" smtClean="0"/>
              <a:t>Will Beasley, </a:t>
            </a:r>
            <a:r>
              <a:rPr lang="en-US" sz="2200" dirty="0"/>
              <a:t>PhD</a:t>
            </a:r>
          </a:p>
          <a:p>
            <a:r>
              <a:rPr lang="en-US" sz="2200" dirty="0"/>
              <a:t>Ashley Thumann, MHA</a:t>
            </a:r>
          </a:p>
          <a:p>
            <a:r>
              <a:rPr lang="en-US" sz="2200" dirty="0" smtClean="0"/>
              <a:t>Geneva Marshall, MA</a:t>
            </a:r>
            <a:endParaRPr lang="en-US" sz="2200" dirty="0"/>
          </a:p>
          <a:p>
            <a:r>
              <a:rPr lang="en-US" sz="2200" dirty="0" smtClean="0"/>
              <a:t>Lise DeShea, PhD</a:t>
            </a:r>
            <a:endParaRPr lang="en-US" sz="2200" dirty="0"/>
          </a:p>
          <a:p>
            <a:r>
              <a:rPr lang="en-US" sz="2200" dirty="0" smtClean="0"/>
              <a:t>David </a:t>
            </a:r>
            <a:r>
              <a:rPr lang="en-US" sz="2200" dirty="0"/>
              <a:t>Bard, PhD</a:t>
            </a:r>
          </a:p>
          <a:p>
            <a:r>
              <a:rPr lang="en-US" sz="2200" dirty="0" smtClean="0"/>
              <a:t>University </a:t>
            </a:r>
            <a:r>
              <a:rPr lang="en-US" sz="2200" dirty="0"/>
              <a:t>of Oklahoma HSC</a:t>
            </a:r>
          </a:p>
          <a:p>
            <a:r>
              <a:rPr lang="en-US" sz="2200" dirty="0"/>
              <a:t>Biomedical &amp; Behavioral Methodology </a:t>
            </a:r>
            <a:r>
              <a:rPr lang="en-US" sz="2200" dirty="0" smtClean="0"/>
              <a:t>Core (BBMC)</a:t>
            </a:r>
          </a:p>
          <a:p>
            <a:r>
              <a:rPr lang="en-US" sz="2200" dirty="0" smtClean="0"/>
              <a:t>February 2021</a:t>
            </a:r>
            <a:endParaRPr lang="en-US" sz="2200" dirty="0"/>
          </a:p>
          <a:p>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smtClean="0">
                <a:latin typeface="Calibri" panose="020F0502020204030204" pitchFamily="34" charset="0"/>
                <a:ea typeface="Calibri" panose="020F0502020204030204" pitchFamily="34" charset="0"/>
                <a:cs typeface="Times New Roman" panose="02020603050405020304" pitchFamily="18" charset="0"/>
              </a:rPr>
              <a:t>Award Numbers: </a:t>
            </a:r>
            <a:r>
              <a:rPr lang="en-US" sz="1200" dirty="0">
                <a:latin typeface="Calibri" panose="020F0502020204030204" pitchFamily="34" charset="0"/>
                <a:ea typeface="Calibri" panose="020F0502020204030204" pitchFamily="34" charset="0"/>
                <a:cs typeface="Times New Roman" panose="02020603050405020304" pitchFamily="18" charset="0"/>
              </a:rPr>
              <a:t>UG1OD024950 </a:t>
            </a:r>
            <a:r>
              <a:rPr lang="en-US" sz="1200" dirty="0" smtClean="0">
                <a:latin typeface="Calibri" panose="020F0502020204030204" pitchFamily="34" charset="0"/>
                <a:ea typeface="Calibri" panose="020F0502020204030204" pitchFamily="34" charset="0"/>
                <a:cs typeface="Times New Roman" panose="02020603050405020304" pitchFamily="18" charset="0"/>
              </a:rPr>
              <a:t>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5916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 y="130175"/>
            <a:ext cx="10515600" cy="644525"/>
          </a:xfrm>
        </p:spPr>
        <p:txBody>
          <a:bodyPr>
            <a:normAutofit/>
          </a:bodyPr>
          <a:lstStyle/>
          <a:p>
            <a:r>
              <a:rPr lang="en-US" sz="3200" b="1" i="1" dirty="0" smtClean="0">
                <a:solidFill>
                  <a:srgbClr val="0070C0"/>
                </a:solidFill>
              </a:rPr>
              <a:t>BBMC Research Support Request Form (Proposed Update)</a:t>
            </a:r>
            <a:endParaRPr lang="en-US" sz="3200" b="1" i="1" dirty="0">
              <a:solidFill>
                <a:srgbClr val="0070C0"/>
              </a:solidFill>
            </a:endParaRPr>
          </a:p>
        </p:txBody>
      </p:sp>
      <p:sp>
        <p:nvSpPr>
          <p:cNvPr id="6" name="Content Placeholder 5"/>
          <p:cNvSpPr>
            <a:spLocks noGrp="1"/>
          </p:cNvSpPr>
          <p:nvPr>
            <p:ph idx="1"/>
          </p:nvPr>
        </p:nvSpPr>
        <p:spPr>
          <a:xfrm>
            <a:off x="165100" y="714375"/>
            <a:ext cx="4978400" cy="536575"/>
          </a:xfrm>
        </p:spPr>
        <p:txBody>
          <a:bodyPr/>
          <a:lstStyle/>
          <a:p>
            <a:pPr marL="0" indent="0">
              <a:buNone/>
            </a:pPr>
            <a:r>
              <a:rPr lang="en-US" dirty="0" smtClean="0">
                <a:hlinkClick r:id="rId2"/>
              </a:rPr>
              <a:t>https://redcap.link/bbmcrequest</a:t>
            </a: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a:p>
        </p:txBody>
      </p:sp>
      <p:pic>
        <p:nvPicPr>
          <p:cNvPr id="7" name="Picture 6"/>
          <p:cNvPicPr>
            <a:picLocks noChangeAspect="1"/>
          </p:cNvPicPr>
          <p:nvPr/>
        </p:nvPicPr>
        <p:blipFill>
          <a:blip r:embed="rId3"/>
          <a:stretch>
            <a:fillRect/>
          </a:stretch>
        </p:blipFill>
        <p:spPr>
          <a:xfrm>
            <a:off x="257174" y="1250950"/>
            <a:ext cx="6173403" cy="4743450"/>
          </a:xfrm>
          <a:prstGeom prst="rect">
            <a:avLst/>
          </a:prstGeom>
        </p:spPr>
      </p:pic>
      <p:pic>
        <p:nvPicPr>
          <p:cNvPr id="8" name="Picture 7"/>
          <p:cNvPicPr>
            <a:picLocks noChangeAspect="1"/>
          </p:cNvPicPr>
          <p:nvPr/>
        </p:nvPicPr>
        <p:blipFill>
          <a:blip r:embed="rId4"/>
          <a:stretch>
            <a:fillRect/>
          </a:stretch>
        </p:blipFill>
        <p:spPr>
          <a:xfrm>
            <a:off x="6522651" y="730250"/>
            <a:ext cx="4926399" cy="6090162"/>
          </a:xfrm>
          <a:prstGeom prst="rect">
            <a:avLst/>
          </a:prstGeom>
        </p:spPr>
      </p:pic>
    </p:spTree>
    <p:extLst>
      <p:ext uri="{BB962C8B-B14F-4D97-AF65-F5344CB8AC3E}">
        <p14:creationId xmlns:p14="http://schemas.microsoft.com/office/powerpoint/2010/main" val="1692879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1" y="70785"/>
            <a:ext cx="10515600" cy="640416"/>
          </a:xfrm>
        </p:spPr>
        <p:txBody>
          <a:bodyPr>
            <a:normAutofit/>
          </a:bodyPr>
          <a:lstStyle/>
          <a:p>
            <a:r>
              <a:rPr lang="en-US" sz="3600" b="1" i="1" dirty="0" smtClean="0">
                <a:solidFill>
                  <a:srgbClr val="0070C0"/>
                </a:solidFill>
              </a:rPr>
              <a:t>CRDW Requests</a:t>
            </a:r>
            <a:endParaRPr lang="en-US" sz="3600" b="1" i="1" dirty="0">
              <a:solidFill>
                <a:srgbClr val="0070C0"/>
              </a:solidFill>
            </a:endParaRPr>
          </a:p>
        </p:txBody>
      </p:sp>
      <p:sp>
        <p:nvSpPr>
          <p:cNvPr id="3" name="Content Placeholder 2"/>
          <p:cNvSpPr>
            <a:spLocks noGrp="1"/>
          </p:cNvSpPr>
          <p:nvPr>
            <p:ph idx="1"/>
          </p:nvPr>
        </p:nvSpPr>
        <p:spPr>
          <a:xfrm>
            <a:off x="565151" y="768351"/>
            <a:ext cx="10814050" cy="5918200"/>
          </a:xfrm>
        </p:spPr>
        <p:txBody>
          <a:bodyPr>
            <a:noAutofit/>
          </a:bodyPr>
          <a:lstStyle/>
          <a:p>
            <a:pPr marL="0" lvl="1" indent="0">
              <a:buNone/>
            </a:pPr>
            <a:r>
              <a:rPr lang="en-US" sz="2800" dirty="0" smtClean="0"/>
              <a:t>February 2021:</a:t>
            </a:r>
          </a:p>
          <a:p>
            <a:pPr marL="457200" lvl="1" indent="-457200">
              <a:buFontTx/>
              <a:buChar char="-"/>
            </a:pPr>
            <a:r>
              <a:rPr lang="en-US" sz="2200" dirty="0" smtClean="0"/>
              <a:t>Ideally</a:t>
            </a:r>
            <a:r>
              <a:rPr lang="en-US" sz="2200" dirty="0"/>
              <a:t>, IRB would implement a procedure to allow for CDRW upon initial approval without adding staff to KSP (e.g., a check-box on the application indicating use of CDRW to obtain </a:t>
            </a:r>
            <a:r>
              <a:rPr lang="en-US" sz="2200" dirty="0" smtClean="0"/>
              <a:t>data)</a:t>
            </a:r>
          </a:p>
          <a:p>
            <a:pPr marL="457200" lvl="1" indent="-457200">
              <a:buFontTx/>
              <a:buChar char="-"/>
            </a:pPr>
            <a:r>
              <a:rPr lang="en-US" sz="2200" dirty="0" smtClean="0"/>
              <a:t>We </a:t>
            </a:r>
            <a:r>
              <a:rPr lang="en-US" sz="2200" dirty="0" smtClean="0"/>
              <a:t>would like read-only access to the other Meditech warehouse (being developed by </a:t>
            </a:r>
            <a:r>
              <a:rPr lang="en-US" sz="2200" dirty="0" err="1" smtClean="0"/>
              <a:t>CereCore</a:t>
            </a:r>
            <a:r>
              <a:rPr lang="en-US" sz="2200" dirty="0" smtClean="0"/>
              <a:t>).  This would help validate our version of the warehouse, and occasionally fill-in holes for requests not covered by our research-focused </a:t>
            </a:r>
            <a:r>
              <a:rPr lang="en-US" sz="2200" dirty="0" smtClean="0"/>
              <a:t>warehouse.</a:t>
            </a:r>
          </a:p>
          <a:p>
            <a:pPr marL="457200" lvl="1" indent="-457200">
              <a:buFontTx/>
              <a:buChar char="-"/>
            </a:pPr>
            <a:r>
              <a:rPr lang="en-US" sz="2200" dirty="0" err="1" smtClean="0"/>
              <a:t>TriNetX</a:t>
            </a:r>
            <a:r>
              <a:rPr lang="en-US" sz="2200" dirty="0"/>
              <a:t> (</a:t>
            </a:r>
            <a:r>
              <a:rPr lang="en-US" sz="2200" dirty="0">
                <a:hlinkClick r:id="rId3"/>
              </a:rPr>
              <a:t>https://trinetx.com</a:t>
            </a:r>
            <a:r>
              <a:rPr lang="en-US" sz="2200" dirty="0" smtClean="0">
                <a:hlinkClick r:id="rId3"/>
              </a:rPr>
              <a:t>/</a:t>
            </a:r>
            <a:r>
              <a:rPr lang="en-US" sz="2200" dirty="0" smtClean="0"/>
              <a:t>)</a:t>
            </a:r>
            <a:endParaRPr lang="en-US" sz="2200" dirty="0" smtClean="0"/>
          </a:p>
          <a:p>
            <a:pPr marL="0" lvl="1" indent="0">
              <a:buNone/>
            </a:pPr>
            <a:endParaRPr lang="en-US" sz="1600" dirty="0" smtClean="0"/>
          </a:p>
          <a:p>
            <a:pPr marL="0" lvl="1" indent="0">
              <a:buNone/>
            </a:pPr>
            <a:r>
              <a:rPr lang="en-US" sz="2800" dirty="0" smtClean="0"/>
              <a:t>March 2021:</a:t>
            </a:r>
          </a:p>
          <a:p>
            <a:pPr marL="457200" lvl="1" indent="-457200">
              <a:buFontTx/>
              <a:buChar char="-"/>
            </a:pPr>
            <a:r>
              <a:rPr lang="en-US" sz="2200" dirty="0" smtClean="0"/>
              <a:t>Weekly ~1-hour meetings with an OUM Clinical Information Specialist / Application Analyst (someone like Megan Posada)</a:t>
            </a:r>
          </a:p>
          <a:p>
            <a:pPr marL="457200" lvl="1" indent="-457200">
              <a:buFontTx/>
              <a:buChar char="-"/>
            </a:pPr>
            <a:r>
              <a:rPr lang="en-US" sz="2200" dirty="0" err="1" smtClean="0"/>
              <a:t>Meditech</a:t>
            </a:r>
            <a:r>
              <a:rPr lang="en-US" sz="2200" dirty="0" smtClean="0"/>
              <a:t> Compiled HTML Help</a:t>
            </a:r>
          </a:p>
          <a:p>
            <a:pPr marL="457200" lvl="1" indent="-457200">
              <a:buFontTx/>
              <a:buChar char="-"/>
            </a:pPr>
            <a:r>
              <a:rPr lang="en-US" sz="2200" dirty="0" smtClean="0"/>
              <a:t>Ticketing system to manage incoming CRDW requests</a:t>
            </a:r>
          </a:p>
          <a:p>
            <a:pPr marL="457200" lvl="1" indent="-457200">
              <a:buFontTx/>
              <a:buChar char="-"/>
            </a:pPr>
            <a:r>
              <a:rPr lang="en-US" sz="2200" dirty="0" smtClean="0"/>
              <a:t>Spark </a:t>
            </a:r>
            <a:r>
              <a:rPr lang="en-US" sz="2200" dirty="0"/>
              <a:t>(</a:t>
            </a:r>
            <a:r>
              <a:rPr lang="en-US" sz="2200" dirty="0">
                <a:hlinkClick r:id="rId4"/>
              </a:rPr>
              <a:t>https://spark.apache.org</a:t>
            </a:r>
            <a:r>
              <a:rPr lang="en-US" sz="2200" dirty="0" smtClean="0">
                <a:hlinkClick r:id="rId4"/>
              </a:rPr>
              <a:t>/</a:t>
            </a:r>
            <a:r>
              <a:rPr lang="en-US" sz="2200" dirty="0" smtClean="0"/>
              <a:t>)</a:t>
            </a:r>
          </a:p>
          <a:p>
            <a:pPr marL="457200" lvl="1" indent="-457200">
              <a:buFontTx/>
              <a:buChar char="-"/>
            </a:pPr>
            <a:r>
              <a:rPr lang="en-US" sz="2200" dirty="0" smtClean="0"/>
              <a:t>OMOP’s Atlas Reporting Tool (</a:t>
            </a:r>
            <a:r>
              <a:rPr lang="en-US" sz="2200" dirty="0" smtClean="0">
                <a:hlinkClick r:id="rId5"/>
              </a:rPr>
              <a:t>https</a:t>
            </a:r>
            <a:r>
              <a:rPr lang="en-US" sz="2200" dirty="0">
                <a:hlinkClick r:id="rId5"/>
              </a:rPr>
              <a:t>://www.ohdsi.org/atlas-a-unified-interface-for-the-ohdsi-tools</a:t>
            </a:r>
            <a:r>
              <a:rPr lang="en-US" sz="2200" dirty="0" smtClean="0">
                <a:hlinkClick r:id="rId5"/>
              </a:rPr>
              <a:t>/</a:t>
            </a:r>
            <a:r>
              <a:rPr lang="en-US" sz="2200" dirty="0" smtClean="0"/>
              <a:t>)</a:t>
            </a:r>
          </a:p>
          <a:p>
            <a:pPr marL="457200" lvl="1" indent="-457200">
              <a:buFontTx/>
              <a:buChar char="-"/>
            </a:pPr>
            <a:endParaRPr lang="en-US" sz="2800" dirty="0" smtClean="0"/>
          </a:p>
          <a:p>
            <a:pPr marL="457200" lvl="1" indent="-457200">
              <a:buFontTx/>
              <a:buChar char="-"/>
            </a:pPr>
            <a:endParaRPr lang="en-US" sz="2800" dirty="0" smtClean="0"/>
          </a:p>
          <a:p>
            <a:pPr marL="457200" lvl="1" indent="-457200">
              <a:buFontTx/>
              <a:buChar char="-"/>
            </a:pPr>
            <a:endParaRPr lang="en-US" sz="2800" dirty="0" smtClean="0"/>
          </a:p>
          <a:p>
            <a:pPr marL="457200" lvl="1" indent="-457200">
              <a:buFontTx/>
              <a:buChar char="-"/>
            </a:pPr>
            <a:endParaRPr lang="en-US" sz="2800" dirty="0"/>
          </a:p>
        </p:txBody>
      </p:sp>
    </p:spTree>
    <p:extLst>
      <p:ext uri="{BB962C8B-B14F-4D97-AF65-F5344CB8AC3E}">
        <p14:creationId xmlns:p14="http://schemas.microsoft.com/office/powerpoint/2010/main" val="34795934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383" y="882994"/>
            <a:ext cx="8354410" cy="5795124"/>
          </a:xfrm>
        </p:spPr>
        <p:txBody>
          <a:bodyPr>
            <a:normAutofit/>
          </a:bodyPr>
          <a:lstStyle/>
          <a:p>
            <a:r>
              <a:rPr lang="en-US" dirty="0" smtClean="0"/>
              <a:t>Pipeline</a:t>
            </a:r>
            <a:endParaRPr lang="en-US" dirty="0" smtClean="0"/>
          </a:p>
          <a:p>
            <a:pPr lvl="1"/>
            <a:r>
              <a:rPr lang="en-US" dirty="0" smtClean="0"/>
              <a:t>Text files are saved to OUM’s ftp server around 1am</a:t>
            </a:r>
            <a:r>
              <a:rPr lang="en-US" dirty="0" smtClean="0"/>
              <a:t>.</a:t>
            </a:r>
          </a:p>
          <a:p>
            <a:pPr lvl="1"/>
            <a:r>
              <a:rPr lang="en-US" dirty="0" smtClean="0"/>
              <a:t>CRDW </a:t>
            </a:r>
            <a:r>
              <a:rPr lang="en-US" dirty="0" smtClean="0"/>
              <a:t>downloads</a:t>
            </a:r>
            <a:r>
              <a:rPr lang="en-US" dirty="0"/>
              <a:t>, grooms, &amp; </a:t>
            </a:r>
            <a:r>
              <a:rPr lang="en-US" dirty="0" smtClean="0"/>
              <a:t>ingests them into the warehouse</a:t>
            </a:r>
            <a:r>
              <a:rPr lang="en-US" dirty="0" smtClean="0"/>
              <a:t>.</a:t>
            </a:r>
          </a:p>
          <a:p>
            <a:pPr lvl="1"/>
            <a:r>
              <a:rPr lang="en-US" dirty="0" smtClean="0">
                <a:solidFill>
                  <a:srgbClr val="0070C0"/>
                </a:solidFill>
              </a:rPr>
              <a:t>NEW: Data available by </a:t>
            </a:r>
            <a:r>
              <a:rPr lang="en-US" dirty="0">
                <a:solidFill>
                  <a:srgbClr val="0070C0"/>
                </a:solidFill>
              </a:rPr>
              <a:t>4:30am every morning.</a:t>
            </a:r>
          </a:p>
          <a:p>
            <a:r>
              <a:rPr lang="en-US" dirty="0" smtClean="0"/>
              <a:t>Tables/views </a:t>
            </a:r>
            <a:r>
              <a:rPr lang="en-US" dirty="0" smtClean="0"/>
              <a:t>available: patient</a:t>
            </a:r>
            <a:r>
              <a:rPr lang="en-US" dirty="0"/>
              <a:t>, </a:t>
            </a:r>
            <a:r>
              <a:rPr lang="en-US" dirty="0" smtClean="0">
                <a:solidFill>
                  <a:srgbClr val="0070C0"/>
                </a:solidFill>
              </a:rPr>
              <a:t>visit, visit </a:t>
            </a:r>
            <a:r>
              <a:rPr lang="en-US" dirty="0" smtClean="0">
                <a:solidFill>
                  <a:srgbClr val="0070C0"/>
                </a:solidFill>
              </a:rPr>
              <a:t>event, </a:t>
            </a:r>
            <a:r>
              <a:rPr lang="en-US" dirty="0" smtClean="0"/>
              <a:t>diagnosis, lab, operation, procedure, blood product, </a:t>
            </a:r>
            <a:r>
              <a:rPr lang="en-US" dirty="0" err="1" smtClean="0"/>
              <a:t>obs</a:t>
            </a:r>
            <a:r>
              <a:rPr lang="en-US" dirty="0" smtClean="0"/>
              <a:t>, </a:t>
            </a:r>
            <a:r>
              <a:rPr lang="en-US" dirty="0" smtClean="0">
                <a:solidFill>
                  <a:srgbClr val="0070C0"/>
                </a:solidFill>
              </a:rPr>
              <a:t>order entry,</a:t>
            </a:r>
            <a:r>
              <a:rPr lang="en-US" dirty="0" smtClean="0"/>
              <a:t> </a:t>
            </a:r>
            <a:r>
              <a:rPr lang="en-US" dirty="0"/>
              <a:t>&amp; </a:t>
            </a:r>
            <a:r>
              <a:rPr lang="en-US" dirty="0" smtClean="0"/>
              <a:t>medication (from pharmacy).</a:t>
            </a:r>
          </a:p>
          <a:p>
            <a:r>
              <a:rPr lang="en-US" dirty="0" smtClean="0"/>
              <a:t>Tables to develop</a:t>
            </a:r>
            <a:r>
              <a:rPr lang="en-US" dirty="0" smtClean="0"/>
              <a:t>: </a:t>
            </a:r>
            <a:r>
              <a:rPr lang="en-US" dirty="0" smtClean="0"/>
              <a:t>images, room history, &amp; medication (from ‘</a:t>
            </a:r>
            <a:r>
              <a:rPr lang="en-US" dirty="0" err="1" smtClean="0"/>
              <a:t>rxm</a:t>
            </a:r>
            <a:r>
              <a:rPr lang="en-US" dirty="0" smtClean="0"/>
              <a:t>’)</a:t>
            </a:r>
          </a:p>
          <a:p>
            <a:r>
              <a:rPr lang="en-US" dirty="0" smtClean="0"/>
              <a:t>Role in the future Data Lake</a:t>
            </a:r>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smtClean="0">
                <a:solidFill>
                  <a:srgbClr val="0070C0"/>
                </a:solidFill>
              </a:rPr>
              <a:t>Meditech in the CRDW</a:t>
            </a:r>
            <a:endParaRPr lang="en-US" sz="3600" b="1" i="1" dirty="0">
              <a:solidFill>
                <a:srgbClr val="0070C0"/>
              </a:solidFill>
            </a:endParaRPr>
          </a:p>
        </p:txBody>
      </p:sp>
      <p:pic>
        <p:nvPicPr>
          <p:cNvPr id="5" name="Picture 4"/>
          <p:cNvPicPr>
            <a:picLocks noChangeAspect="1"/>
          </p:cNvPicPr>
          <p:nvPr/>
        </p:nvPicPr>
        <p:blipFill>
          <a:blip r:embed="rId2"/>
          <a:stretch>
            <a:fillRect/>
          </a:stretch>
        </p:blipFill>
        <p:spPr>
          <a:xfrm>
            <a:off x="9252703" y="116500"/>
            <a:ext cx="2043947" cy="6635750"/>
          </a:xfrm>
          <a:prstGeom prst="rect">
            <a:avLst/>
          </a:prstGeom>
        </p:spPr>
      </p:pic>
    </p:spTree>
    <p:extLst>
      <p:ext uri="{BB962C8B-B14F-4D97-AF65-F5344CB8AC3E}">
        <p14:creationId xmlns:p14="http://schemas.microsoft.com/office/powerpoint/2010/main" val="27082292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238659"/>
            <a:ext cx="11640246" cy="415786"/>
          </a:xfrm>
        </p:spPr>
        <p:txBody>
          <a:bodyPr>
            <a:noAutofit/>
          </a:bodyPr>
          <a:lstStyle/>
          <a:p>
            <a:r>
              <a:rPr lang="en-US" sz="3200" b="1" i="1" dirty="0">
                <a:solidFill>
                  <a:srgbClr val="0070C0"/>
                </a:solidFill>
              </a:rPr>
              <a:t>Predictors of Severe Sepsis in Patients with Intestinal Failure (POSSIPIF)</a:t>
            </a:r>
          </a:p>
        </p:txBody>
      </p:sp>
      <p:graphicFrame>
        <p:nvGraphicFramePr>
          <p:cNvPr id="5" name="Table 4"/>
          <p:cNvGraphicFramePr>
            <a:graphicFrameLocks noGrp="1"/>
          </p:cNvGraphicFramePr>
          <p:nvPr>
            <p:extLst>
              <p:ext uri="{D42A27DB-BD31-4B8C-83A1-F6EECF244321}">
                <p14:modId xmlns:p14="http://schemas.microsoft.com/office/powerpoint/2010/main" val="1070429715"/>
              </p:ext>
            </p:extLst>
          </p:nvPr>
        </p:nvGraphicFramePr>
        <p:xfrm>
          <a:off x="266515" y="1022212"/>
          <a:ext cx="7423335" cy="5278120"/>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Curtis</a:t>
                      </a:r>
                      <a:r>
                        <a:rPr lang="en-US" sz="1400" baseline="0" dirty="0" smtClean="0"/>
                        <a:t> Knoles</a:t>
                      </a:r>
                      <a:endParaRPr lang="en-US" sz="1400" dirty="0"/>
                    </a:p>
                  </a:txBody>
                  <a:tcPr/>
                </a:tc>
                <a:extLst>
                  <a:ext uri="{0D108BD9-81ED-4DB2-BD59-A6C34878D82A}">
                    <a16:rowId xmlns:a16="http://schemas.microsoft.com/office/drawing/2014/main" val="368542532"/>
                  </a:ext>
                </a:extLst>
              </a:tr>
              <a:tr h="283348">
                <a:tc>
                  <a:txBody>
                    <a:bodyPr/>
                    <a:lstStyle/>
                    <a:p>
                      <a:r>
                        <a:rPr lang="en-US" sz="1400" dirty="0" smtClean="0"/>
                        <a:t>Department</a:t>
                      </a:r>
                    </a:p>
                  </a:txBody>
                  <a:tcPr/>
                </a:tc>
                <a:tc>
                  <a:txBody>
                    <a:bodyPr/>
                    <a:lstStyle/>
                    <a:p>
                      <a:r>
                        <a:rPr lang="en-US" sz="1400" dirty="0" smtClean="0"/>
                        <a:t>Pediatrics</a:t>
                      </a:r>
                      <a:endParaRPr lang="en-US" sz="1400" dirty="0"/>
                    </a:p>
                  </a:txBody>
                  <a:tcPr/>
                </a:tc>
                <a:extLst>
                  <a:ext uri="{0D108BD9-81ED-4DB2-BD59-A6C34878D82A}">
                    <a16:rowId xmlns:a16="http://schemas.microsoft.com/office/drawing/2014/main" val="960286342"/>
                  </a:ext>
                </a:extLst>
              </a:tr>
              <a:tr h="296048">
                <a:tc>
                  <a:txBody>
                    <a:bodyPr/>
                    <a:lstStyle/>
                    <a:p>
                      <a:r>
                        <a:rPr lang="en-US" sz="1400" dirty="0" smtClean="0"/>
                        <a:t>Section/Program</a:t>
                      </a:r>
                      <a:endParaRPr lang="en-US" sz="1400" dirty="0"/>
                    </a:p>
                  </a:txBody>
                  <a:tcPr/>
                </a:tc>
                <a:tc>
                  <a:txBody>
                    <a:bodyPr/>
                    <a:lstStyle/>
                    <a:p>
                      <a:r>
                        <a:rPr lang="en-US" sz="1400" dirty="0" smtClean="0"/>
                        <a:t>Emergency Medicine</a:t>
                      </a:r>
                      <a:endParaRPr lang="en-US" sz="1400" dirty="0"/>
                    </a:p>
                  </a:txBody>
                  <a:tcPr/>
                </a:tc>
                <a:extLst>
                  <a:ext uri="{0D108BD9-81ED-4DB2-BD59-A6C34878D82A}">
                    <a16:rowId xmlns:a16="http://schemas.microsoft.com/office/drawing/2014/main" val="3060705834"/>
                  </a:ext>
                </a:extLst>
              </a:tr>
              <a:tr h="251598">
                <a:tc>
                  <a:txBody>
                    <a:bodyPr/>
                    <a:lstStyle/>
                    <a:p>
                      <a:r>
                        <a:rPr lang="en-US" sz="1400" dirty="0" smtClean="0"/>
                        <a:t>Request Date</a:t>
                      </a:r>
                      <a:endParaRPr lang="en-US" sz="1400" dirty="0"/>
                    </a:p>
                  </a:txBody>
                  <a:tcPr/>
                </a:tc>
                <a:tc>
                  <a:txBody>
                    <a:bodyPr/>
                    <a:lstStyle/>
                    <a:p>
                      <a:r>
                        <a:rPr lang="en-US" sz="1400" dirty="0" smtClean="0"/>
                        <a:t>9/22/2020</a:t>
                      </a:r>
                      <a:endParaRPr lang="en-US" sz="1400" dirty="0"/>
                    </a:p>
                  </a:txBody>
                  <a:tcPr/>
                </a:tc>
                <a:extLst>
                  <a:ext uri="{0D108BD9-81ED-4DB2-BD59-A6C34878D82A}">
                    <a16:rowId xmlns:a16="http://schemas.microsoft.com/office/drawing/2014/main" val="881160331"/>
                  </a:ext>
                </a:extLst>
              </a:tr>
              <a:tr h="264298">
                <a:tc>
                  <a:txBody>
                    <a:bodyPr/>
                    <a:lstStyle/>
                    <a:p>
                      <a:r>
                        <a:rPr lang="en-US" sz="1400" dirty="0" smtClean="0"/>
                        <a:t>Status</a:t>
                      </a:r>
                      <a:endParaRPr lang="en-US" sz="1400" dirty="0"/>
                    </a:p>
                  </a:txBody>
                  <a:tcPr/>
                </a:tc>
                <a:tc>
                  <a:txBody>
                    <a:bodyPr/>
                    <a:lstStyle/>
                    <a:p>
                      <a:r>
                        <a:rPr lang="en-US" sz="1400" dirty="0" smtClean="0"/>
                        <a:t>In Process</a:t>
                      </a:r>
                      <a:endParaRPr lang="en-US" sz="1400" dirty="0"/>
                    </a:p>
                  </a:txBody>
                  <a:tcPr/>
                </a:tc>
                <a:extLst>
                  <a:ext uri="{0D108BD9-81ED-4DB2-BD59-A6C34878D82A}">
                    <a16:rowId xmlns:a16="http://schemas.microsoft.com/office/drawing/2014/main" val="648041670"/>
                  </a:ext>
                </a:extLst>
              </a:tr>
              <a:tr h="270648">
                <a:tc>
                  <a:txBody>
                    <a:bodyPr/>
                    <a:lstStyle/>
                    <a:p>
                      <a:r>
                        <a:rPr lang="en-US" sz="1400" dirty="0" smtClean="0"/>
                        <a:t>Completion</a:t>
                      </a:r>
                      <a:r>
                        <a:rPr lang="en-US" sz="1400" baseline="0" dirty="0" smtClean="0"/>
                        <a:t> Date</a:t>
                      </a:r>
                      <a:endParaRPr lang="en-US" sz="1400" dirty="0"/>
                    </a:p>
                  </a:txBody>
                  <a:tcPr/>
                </a:tc>
                <a:tc>
                  <a:txBody>
                    <a:bodyPr/>
                    <a:lstStyle/>
                    <a:p>
                      <a:r>
                        <a:rPr lang="en-US" sz="1400" dirty="0" smtClean="0"/>
                        <a:t>3/15/2021 </a:t>
                      </a:r>
                      <a:r>
                        <a:rPr lang="en-US" sz="1400" i="1" dirty="0" smtClean="0"/>
                        <a:t>(estimated)</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342900" indent="-342900">
                        <a:buAutoNum type="arabicPeriod"/>
                      </a:pPr>
                      <a:r>
                        <a:rPr lang="en-US" sz="1400" dirty="0" smtClean="0"/>
                        <a:t>To explore patient-level</a:t>
                      </a:r>
                      <a:r>
                        <a:rPr lang="en-US" sz="1400" baseline="0" dirty="0" smtClean="0"/>
                        <a:t> factors associated with CLABSI more generally, and severe sepsis more specifically, among children with intestinal failure requiring parenteral nutrition through a central line presenting to the ED with fever.</a:t>
                      </a:r>
                    </a:p>
                    <a:p>
                      <a:pPr marL="342900" indent="-342900">
                        <a:buAutoNum type="arabicPeriod"/>
                      </a:pPr>
                      <a:r>
                        <a:rPr lang="en-US" sz="1400" baseline="0" dirty="0" smtClean="0"/>
                        <a:t>To examine hospital-level factors associated with time to empiric antibiotic administration among children with intestinal failure requiring parenteral nutrition through a central line presenting to the ED with fever.</a:t>
                      </a:r>
                    </a:p>
                    <a:p>
                      <a:pPr marL="342900" indent="-342900">
                        <a:buAutoNum type="arabicPeriod"/>
                      </a:pPr>
                      <a:r>
                        <a:rPr lang="en-US" sz="1400" baseline="0" dirty="0" smtClean="0"/>
                        <a:t>To develop an evidence-based guideline for the care of febrile children with intestinal failure to reduce variation and improve clinical care.</a:t>
                      </a:r>
                      <a:endParaRPr lang="en-US" sz="1400" dirty="0"/>
                    </a:p>
                  </a:txBody>
                  <a:tcPr/>
                </a:tc>
                <a:extLst>
                  <a:ext uri="{0D108BD9-81ED-4DB2-BD59-A6C34878D82A}">
                    <a16:rowId xmlns:a16="http://schemas.microsoft.com/office/drawing/2014/main" val="1053835359"/>
                  </a:ext>
                </a:extLst>
              </a:tr>
              <a:tr h="370840">
                <a:tc>
                  <a:txBody>
                    <a:bodyPr/>
                    <a:lstStyle/>
                    <a:p>
                      <a:r>
                        <a:rPr lang="en-US" sz="1400" dirty="0" smtClean="0"/>
                        <a:t>Comments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The majority of this request has been fulfilled.</a:t>
                      </a:r>
                      <a:r>
                        <a:rPr lang="en-US" sz="1400" baseline="0" dirty="0" smtClean="0"/>
                        <a:t> </a:t>
                      </a:r>
                      <a:r>
                        <a:rPr lang="en-US" sz="1400" dirty="0" smtClean="0"/>
                        <a:t>The</a:t>
                      </a:r>
                      <a:r>
                        <a:rPr lang="en-US" sz="1400" baseline="0" dirty="0" smtClean="0"/>
                        <a:t> CRDW does not yet have </a:t>
                      </a:r>
                      <a:r>
                        <a:rPr lang="en-US" sz="1400" baseline="0" dirty="0" err="1" smtClean="0"/>
                        <a:t>Meditech</a:t>
                      </a:r>
                      <a:r>
                        <a:rPr lang="en-US" sz="1400" baseline="0" dirty="0" smtClean="0"/>
                        <a:t> extracts </a:t>
                      </a:r>
                      <a:r>
                        <a:rPr lang="en-US" sz="1400" baseline="0" dirty="0" smtClean="0"/>
                        <a:t>images</a:t>
                      </a:r>
                      <a:r>
                        <a:rPr lang="en-US" sz="1400" baseline="0" dirty="0" smtClean="0"/>
                        <a:t>. We are also pending feedback from the investigators regarding the </a:t>
                      </a:r>
                      <a:r>
                        <a:rPr lang="en-US" sz="1400" baseline="0" dirty="0" err="1" smtClean="0"/>
                        <a:t>Meditech</a:t>
                      </a:r>
                      <a:r>
                        <a:rPr lang="en-US" sz="1400" baseline="0" dirty="0" smtClean="0"/>
                        <a:t> forms/assessments used to document the requested obs.</a:t>
                      </a:r>
                      <a:endParaRPr lang="en-US" sz="1400" dirty="0" smtClean="0"/>
                    </a:p>
                  </a:txBody>
                  <a:tcPr/>
                </a:tc>
                <a:extLst>
                  <a:ext uri="{0D108BD9-81ED-4DB2-BD59-A6C34878D82A}">
                    <a16:rowId xmlns:a16="http://schemas.microsoft.com/office/drawing/2014/main" val="1647707109"/>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62" name="Rectangle 61"/>
          <p:cNvSpPr/>
          <p:nvPr/>
        </p:nvSpPr>
        <p:spPr>
          <a:xfrm>
            <a:off x="7862366" y="2049214"/>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4" name="Rectangle 63"/>
          <p:cNvSpPr/>
          <p:nvPr/>
        </p:nvSpPr>
        <p:spPr>
          <a:xfrm>
            <a:off x="7854664" y="172660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5" name="Rectangle 64"/>
          <p:cNvSpPr/>
          <p:nvPr/>
        </p:nvSpPr>
        <p:spPr>
          <a:xfrm>
            <a:off x="7850935" y="238806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8" name="Rectangle 67"/>
          <p:cNvSpPr/>
          <p:nvPr/>
        </p:nvSpPr>
        <p:spPr>
          <a:xfrm>
            <a:off x="7858260" y="303273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9" name="Rectangle 68"/>
          <p:cNvSpPr/>
          <p:nvPr/>
        </p:nvSpPr>
        <p:spPr>
          <a:xfrm>
            <a:off x="7854531" y="3694198"/>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0" name="Rectangle 69"/>
          <p:cNvSpPr/>
          <p:nvPr/>
        </p:nvSpPr>
        <p:spPr>
          <a:xfrm>
            <a:off x="7866770" y="401346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1" name="Rectangle 70"/>
          <p:cNvSpPr/>
          <p:nvPr/>
        </p:nvSpPr>
        <p:spPr>
          <a:xfrm>
            <a:off x="7858260" y="4324016"/>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2" name="Rectangle 71"/>
          <p:cNvSpPr/>
          <p:nvPr/>
        </p:nvSpPr>
        <p:spPr>
          <a:xfrm>
            <a:off x="7858260" y="4970983"/>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3" name="Rectangle 72"/>
          <p:cNvSpPr/>
          <p:nvPr/>
        </p:nvSpPr>
        <p:spPr>
          <a:xfrm>
            <a:off x="7866770" y="531680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4" name="Rectangle 73"/>
          <p:cNvSpPr/>
          <p:nvPr/>
        </p:nvSpPr>
        <p:spPr>
          <a:xfrm>
            <a:off x="9858807" y="432680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5" name="Rectangle 74"/>
          <p:cNvSpPr/>
          <p:nvPr/>
        </p:nvSpPr>
        <p:spPr>
          <a:xfrm>
            <a:off x="9858772" y="205631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6" name="Rectangle 75"/>
          <p:cNvSpPr/>
          <p:nvPr/>
        </p:nvSpPr>
        <p:spPr>
          <a:xfrm>
            <a:off x="9848811" y="17292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 name="TextBox 7"/>
          <p:cNvSpPr txBox="1"/>
          <p:nvPr/>
        </p:nvSpPr>
        <p:spPr>
          <a:xfrm>
            <a:off x="10477685" y="6514210"/>
            <a:ext cx="1714315" cy="307777"/>
          </a:xfrm>
          <a:prstGeom prst="rect">
            <a:avLst/>
          </a:prstGeom>
          <a:noFill/>
        </p:spPr>
        <p:txBody>
          <a:bodyPr wrap="none" rtlCol="0">
            <a:spAutoFit/>
          </a:bodyPr>
          <a:lstStyle/>
          <a:p>
            <a:pPr latinLnBrk="1"/>
            <a:r>
              <a:rPr lang="en-US" sz="1400" i="1" dirty="0" smtClean="0">
                <a:solidFill>
                  <a:schemeClr val="bg1">
                    <a:lumMod val="85000"/>
                  </a:schemeClr>
                </a:solidFill>
              </a:rPr>
              <a:t>knoles-infection-ed-1</a:t>
            </a:r>
            <a:endParaRPr lang="en-US" sz="1400" i="1" dirty="0">
              <a:solidFill>
                <a:schemeClr val="bg1">
                  <a:lumMod val="85000"/>
                </a:schemeClr>
              </a:solidFill>
            </a:endParaRPr>
          </a:p>
        </p:txBody>
      </p:sp>
    </p:spTree>
    <p:extLst>
      <p:ext uri="{BB962C8B-B14F-4D97-AF65-F5344CB8AC3E}">
        <p14:creationId xmlns:p14="http://schemas.microsoft.com/office/powerpoint/2010/main" val="29313412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13050" y="238659"/>
            <a:ext cx="11640246" cy="651792"/>
          </a:xfrm>
        </p:spPr>
        <p:txBody>
          <a:bodyPr>
            <a:noAutofit/>
          </a:bodyPr>
          <a:lstStyle/>
          <a:p>
            <a:r>
              <a:rPr lang="en-US" sz="3200" b="1" i="1" dirty="0">
                <a:solidFill>
                  <a:srgbClr val="0070C0"/>
                </a:solidFill>
              </a:rPr>
              <a:t>Relationship Between Pretreatment Anxiety/Depression and Patient Decision-Making in Prostate Cancer Treatment</a:t>
            </a:r>
          </a:p>
        </p:txBody>
      </p:sp>
      <p:graphicFrame>
        <p:nvGraphicFramePr>
          <p:cNvPr id="5" name="Table 4"/>
          <p:cNvGraphicFramePr>
            <a:graphicFrameLocks noGrp="1"/>
          </p:cNvGraphicFramePr>
          <p:nvPr>
            <p:extLst>
              <p:ext uri="{D42A27DB-BD31-4B8C-83A1-F6EECF244321}">
                <p14:modId xmlns:p14="http://schemas.microsoft.com/office/powerpoint/2010/main" val="3729666463"/>
              </p:ext>
            </p:extLst>
          </p:nvPr>
        </p:nvGraphicFramePr>
        <p:xfrm>
          <a:off x="270568" y="1118011"/>
          <a:ext cx="7423335" cy="3850640"/>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Jonathan Heinlen</a:t>
                      </a:r>
                      <a:endParaRPr lang="en-US" sz="1400" dirty="0"/>
                    </a:p>
                  </a:txBody>
                  <a:tcPr/>
                </a:tc>
                <a:extLst>
                  <a:ext uri="{0D108BD9-81ED-4DB2-BD59-A6C34878D82A}">
                    <a16:rowId xmlns:a16="http://schemas.microsoft.com/office/drawing/2014/main" val="368542532"/>
                  </a:ext>
                </a:extLst>
              </a:tr>
              <a:tr h="283348">
                <a:tc>
                  <a:txBody>
                    <a:bodyPr/>
                    <a:lstStyle/>
                    <a:p>
                      <a:r>
                        <a:rPr lang="en-US" sz="1400" dirty="0" smtClean="0"/>
                        <a:t>Department</a:t>
                      </a:r>
                    </a:p>
                  </a:txBody>
                  <a:tcPr/>
                </a:tc>
                <a:tc>
                  <a:txBody>
                    <a:bodyPr/>
                    <a:lstStyle/>
                    <a:p>
                      <a:r>
                        <a:rPr lang="en-US" sz="1400" dirty="0" smtClean="0"/>
                        <a:t>Urology</a:t>
                      </a:r>
                      <a:endParaRPr lang="en-US" sz="1400" dirty="0"/>
                    </a:p>
                  </a:txBody>
                  <a:tcPr/>
                </a:tc>
                <a:extLst>
                  <a:ext uri="{0D108BD9-81ED-4DB2-BD59-A6C34878D82A}">
                    <a16:rowId xmlns:a16="http://schemas.microsoft.com/office/drawing/2014/main" val="960286342"/>
                  </a:ext>
                </a:extLst>
              </a:tr>
              <a:tr h="296048">
                <a:tc>
                  <a:txBody>
                    <a:bodyPr/>
                    <a:lstStyle/>
                    <a:p>
                      <a:r>
                        <a:rPr lang="en-US" sz="1400" dirty="0" smtClean="0"/>
                        <a:t>Section/Program</a:t>
                      </a:r>
                      <a:endParaRPr lang="en-US" sz="1400" dirty="0"/>
                    </a:p>
                  </a:txBody>
                  <a:tcPr/>
                </a:tc>
                <a:tc>
                  <a:txBody>
                    <a:bodyPr/>
                    <a:lstStyle/>
                    <a:p>
                      <a:endParaRPr lang="en-US" sz="1400" dirty="0"/>
                    </a:p>
                  </a:txBody>
                  <a:tcPr/>
                </a:tc>
                <a:extLst>
                  <a:ext uri="{0D108BD9-81ED-4DB2-BD59-A6C34878D82A}">
                    <a16:rowId xmlns:a16="http://schemas.microsoft.com/office/drawing/2014/main" val="3060705834"/>
                  </a:ext>
                </a:extLst>
              </a:tr>
              <a:tr h="251598">
                <a:tc>
                  <a:txBody>
                    <a:bodyPr/>
                    <a:lstStyle/>
                    <a:p>
                      <a:r>
                        <a:rPr lang="en-US" sz="1400" dirty="0" smtClean="0"/>
                        <a:t>Request Date</a:t>
                      </a:r>
                      <a:endParaRPr lang="en-US" sz="1400" dirty="0"/>
                    </a:p>
                  </a:txBody>
                  <a:tcPr/>
                </a:tc>
                <a:tc>
                  <a:txBody>
                    <a:bodyPr/>
                    <a:lstStyle/>
                    <a:p>
                      <a:r>
                        <a:rPr lang="en-US" sz="1400" dirty="0" smtClean="0"/>
                        <a:t>9/10/2020</a:t>
                      </a:r>
                      <a:endParaRPr lang="en-US" sz="1400" dirty="0"/>
                    </a:p>
                  </a:txBody>
                  <a:tcPr/>
                </a:tc>
                <a:extLst>
                  <a:ext uri="{0D108BD9-81ED-4DB2-BD59-A6C34878D82A}">
                    <a16:rowId xmlns:a16="http://schemas.microsoft.com/office/drawing/2014/main" val="881160331"/>
                  </a:ext>
                </a:extLst>
              </a:tr>
              <a:tr h="264298">
                <a:tc>
                  <a:txBody>
                    <a:bodyPr/>
                    <a:lstStyle/>
                    <a:p>
                      <a:r>
                        <a:rPr lang="en-US" sz="1400" dirty="0" smtClean="0"/>
                        <a:t>Status</a:t>
                      </a:r>
                      <a:endParaRPr lang="en-US" sz="1400" dirty="0"/>
                    </a:p>
                  </a:txBody>
                  <a:tcPr/>
                </a:tc>
                <a:tc>
                  <a:txBody>
                    <a:bodyPr/>
                    <a:lstStyle/>
                    <a:p>
                      <a:r>
                        <a:rPr lang="en-US" sz="1400" dirty="0" smtClean="0"/>
                        <a:t>In Process</a:t>
                      </a:r>
                      <a:endParaRPr lang="en-US" sz="1400" dirty="0"/>
                    </a:p>
                  </a:txBody>
                  <a:tcPr/>
                </a:tc>
                <a:extLst>
                  <a:ext uri="{0D108BD9-81ED-4DB2-BD59-A6C34878D82A}">
                    <a16:rowId xmlns:a16="http://schemas.microsoft.com/office/drawing/2014/main" val="648041670"/>
                  </a:ext>
                </a:extLst>
              </a:tr>
              <a:tr h="270648">
                <a:tc>
                  <a:txBody>
                    <a:bodyPr/>
                    <a:lstStyle/>
                    <a:p>
                      <a:r>
                        <a:rPr lang="en-US" sz="1400" dirty="0" smtClean="0"/>
                        <a:t>Completion</a:t>
                      </a:r>
                      <a:r>
                        <a:rPr lang="en-US" sz="1400" baseline="0" dirty="0" smtClean="0"/>
                        <a:t> Date</a:t>
                      </a:r>
                      <a:endParaRPr lang="en-US" sz="1400" dirty="0"/>
                    </a:p>
                  </a:txBody>
                  <a:tcPr/>
                </a:tc>
                <a:tc>
                  <a:txBody>
                    <a:bodyPr/>
                    <a:lstStyle/>
                    <a:p>
                      <a:r>
                        <a:rPr lang="en-US" sz="1400" i="0" dirty="0" smtClean="0"/>
                        <a:t>10/1/2020</a:t>
                      </a:r>
                      <a:endParaRPr lang="en-US" sz="1400" i="0"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342900" indent="-342900">
                        <a:buAutoNum type="arabicPeriod"/>
                      </a:pPr>
                      <a:r>
                        <a:rPr lang="en-US" sz="1400" b="0" i="0" kern="1200" dirty="0" smtClean="0">
                          <a:solidFill>
                            <a:schemeClr val="dk1"/>
                          </a:solidFill>
                          <a:effectLst/>
                          <a:latin typeface="+mn-lt"/>
                          <a:ea typeface="+mn-ea"/>
                          <a:cs typeface="+mn-cs"/>
                        </a:rPr>
                        <a:t>To retrospectively and prospectively collect all relevant clinical data as listed below on patients with kidney cancer to describe the quality of life and determine the factors that can improve their quality of life as well as their treatment and chronic management of their disease and comorbidities. </a:t>
                      </a:r>
                    </a:p>
                    <a:p>
                      <a:pPr marL="342900" indent="-342900">
                        <a:buAutoNum type="arabicPeriod"/>
                      </a:pPr>
                      <a:r>
                        <a:rPr lang="en-US" sz="1400" b="0" i="0" kern="1200" dirty="0" smtClean="0">
                          <a:solidFill>
                            <a:schemeClr val="dk1"/>
                          </a:solidFill>
                          <a:effectLst/>
                          <a:latin typeface="+mn-lt"/>
                          <a:ea typeface="+mn-ea"/>
                          <a:cs typeface="+mn-cs"/>
                        </a:rPr>
                        <a:t>To describe the incidence treatment strategies and complications of these patients while continuing this study. </a:t>
                      </a:r>
                      <a:endParaRPr lang="en-US" sz="1400" dirty="0"/>
                    </a:p>
                  </a:txBody>
                  <a:tcPr/>
                </a:tc>
                <a:extLst>
                  <a:ext uri="{0D108BD9-81ED-4DB2-BD59-A6C34878D82A}">
                    <a16:rowId xmlns:a16="http://schemas.microsoft.com/office/drawing/2014/main" val="1053835359"/>
                  </a:ext>
                </a:extLst>
              </a:tr>
              <a:tr h="370840">
                <a:tc>
                  <a:txBody>
                    <a:bodyPr/>
                    <a:lstStyle/>
                    <a:p>
                      <a:r>
                        <a:rPr lang="en-US" sz="1400" dirty="0" smtClean="0"/>
                        <a:t>Comments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smtClean="0"/>
                    </a:p>
                  </a:txBody>
                  <a:tcPr/>
                </a:tc>
                <a:extLst>
                  <a:ext uri="{0D108BD9-81ED-4DB2-BD59-A6C34878D82A}">
                    <a16:rowId xmlns:a16="http://schemas.microsoft.com/office/drawing/2014/main" val="1647707109"/>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Medicate</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	</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5" name="Rectangle 74"/>
          <p:cNvSpPr/>
          <p:nvPr/>
        </p:nvSpPr>
        <p:spPr>
          <a:xfrm>
            <a:off x="9858772" y="205631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6" name="Rectangle 75"/>
          <p:cNvSpPr/>
          <p:nvPr/>
        </p:nvSpPr>
        <p:spPr>
          <a:xfrm>
            <a:off x="9848811" y="17292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77" name="Rectangle 76"/>
          <p:cNvSpPr/>
          <p:nvPr/>
        </p:nvSpPr>
        <p:spPr>
          <a:xfrm>
            <a:off x="9858772" y="3357418"/>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8" name="Rectangle 77"/>
          <p:cNvSpPr/>
          <p:nvPr/>
        </p:nvSpPr>
        <p:spPr>
          <a:xfrm>
            <a:off x="9848811" y="3678866"/>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83" name="Rectangle 82"/>
          <p:cNvSpPr/>
          <p:nvPr/>
        </p:nvSpPr>
        <p:spPr>
          <a:xfrm>
            <a:off x="9981823" y="471798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84" name="Freeform 83"/>
          <p:cNvSpPr/>
          <p:nvPr/>
        </p:nvSpPr>
        <p:spPr>
          <a:xfrm>
            <a:off x="10114937" y="462501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sp>
        <p:nvSpPr>
          <p:cNvPr id="63" name="TextBox 62"/>
          <p:cNvSpPr txBox="1"/>
          <p:nvPr/>
        </p:nvSpPr>
        <p:spPr>
          <a:xfrm>
            <a:off x="9878806" y="6485848"/>
            <a:ext cx="2235805" cy="307777"/>
          </a:xfrm>
          <a:prstGeom prst="rect">
            <a:avLst/>
          </a:prstGeom>
          <a:noFill/>
        </p:spPr>
        <p:txBody>
          <a:bodyPr wrap="none" rtlCol="0">
            <a:spAutoFit/>
          </a:bodyPr>
          <a:lstStyle/>
          <a:p>
            <a:pPr latinLnBrk="1"/>
            <a:r>
              <a:rPr lang="en-US" sz="1400" i="1" dirty="0" smtClean="0">
                <a:solidFill>
                  <a:schemeClr val="bg1">
                    <a:lumMod val="85000"/>
                  </a:schemeClr>
                </a:solidFill>
              </a:rPr>
              <a:t>heinlen-cancer-depression-1</a:t>
            </a:r>
            <a:endParaRPr lang="en-US" sz="1400" i="1" dirty="0">
              <a:solidFill>
                <a:schemeClr val="bg1">
                  <a:lumMod val="85000"/>
                </a:schemeClr>
              </a:solidFill>
            </a:endParaRPr>
          </a:p>
        </p:txBody>
      </p:sp>
    </p:spTree>
    <p:extLst>
      <p:ext uri="{BB962C8B-B14F-4D97-AF65-F5344CB8AC3E}">
        <p14:creationId xmlns:p14="http://schemas.microsoft.com/office/powerpoint/2010/main" val="2318257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327" y="159020"/>
            <a:ext cx="11726365" cy="816707"/>
          </a:xfrm>
        </p:spPr>
        <p:txBody>
          <a:bodyPr>
            <a:normAutofit/>
          </a:bodyPr>
          <a:lstStyle/>
          <a:p>
            <a:r>
              <a:rPr lang="en-US" sz="2600" b="1" i="1" dirty="0">
                <a:solidFill>
                  <a:srgbClr val="0070C0"/>
                </a:solidFill>
              </a:rPr>
              <a:t>Clinical Presentations, Laboratory Findings, Treatment, </a:t>
            </a:r>
            <a:r>
              <a:rPr lang="en-US" sz="2600" b="1" i="1" dirty="0" smtClean="0">
                <a:solidFill>
                  <a:srgbClr val="0070C0"/>
                </a:solidFill>
              </a:rPr>
              <a:t>and </a:t>
            </a:r>
            <a:r>
              <a:rPr lang="en-US" sz="2600" b="1" i="1" dirty="0">
                <a:solidFill>
                  <a:srgbClr val="0070C0"/>
                </a:solidFill>
              </a:rPr>
              <a:t>Outcomes of Pediatric </a:t>
            </a:r>
            <a:r>
              <a:rPr lang="en-US" sz="2600" b="1" i="1" dirty="0" smtClean="0">
                <a:solidFill>
                  <a:srgbClr val="0070C0"/>
                </a:solidFill>
              </a:rPr>
              <a:t/>
            </a:r>
            <a:br>
              <a:rPr lang="en-US" sz="2600" b="1" i="1" dirty="0" smtClean="0">
                <a:solidFill>
                  <a:srgbClr val="0070C0"/>
                </a:solidFill>
              </a:rPr>
            </a:br>
            <a:r>
              <a:rPr lang="en-US" sz="2600" b="1" i="1" dirty="0" smtClean="0">
                <a:solidFill>
                  <a:srgbClr val="0070C0"/>
                </a:solidFill>
              </a:rPr>
              <a:t>COVID-19 </a:t>
            </a:r>
            <a:r>
              <a:rPr lang="en-US" sz="2600" b="1" i="1" dirty="0">
                <a:solidFill>
                  <a:srgbClr val="0070C0"/>
                </a:solidFill>
              </a:rPr>
              <a:t>Patients</a:t>
            </a:r>
          </a:p>
        </p:txBody>
      </p:sp>
      <p:graphicFrame>
        <p:nvGraphicFramePr>
          <p:cNvPr id="5" name="Table 4"/>
          <p:cNvGraphicFramePr>
            <a:graphicFrameLocks noGrp="1"/>
          </p:cNvGraphicFramePr>
          <p:nvPr>
            <p:extLst>
              <p:ext uri="{D42A27DB-BD31-4B8C-83A1-F6EECF244321}">
                <p14:modId xmlns:p14="http://schemas.microsoft.com/office/powerpoint/2010/main" val="406970431"/>
              </p:ext>
            </p:extLst>
          </p:nvPr>
        </p:nvGraphicFramePr>
        <p:xfrm>
          <a:off x="639648" y="1030143"/>
          <a:ext cx="6354367" cy="4902200"/>
        </p:xfrm>
        <a:graphic>
          <a:graphicData uri="http://schemas.openxmlformats.org/drawingml/2006/table">
            <a:tbl>
              <a:tblPr firstRow="1" bandRow="1">
                <a:tableStyleId>{5C22544A-7EE6-4342-B048-85BDC9FD1C3A}</a:tableStyleId>
              </a:tblPr>
              <a:tblGrid>
                <a:gridCol w="1719880">
                  <a:extLst>
                    <a:ext uri="{9D8B030D-6E8A-4147-A177-3AD203B41FA5}">
                      <a16:colId xmlns:a16="http://schemas.microsoft.com/office/drawing/2014/main" val="601924521"/>
                    </a:ext>
                  </a:extLst>
                </a:gridCol>
                <a:gridCol w="4634487">
                  <a:extLst>
                    <a:ext uri="{9D8B030D-6E8A-4147-A177-3AD203B41FA5}">
                      <a16:colId xmlns:a16="http://schemas.microsoft.com/office/drawing/2014/main" val="1772112701"/>
                    </a:ext>
                  </a:extLst>
                </a:gridCol>
              </a:tblGrid>
              <a:tr h="410374">
                <a:tc>
                  <a:txBody>
                    <a:bodyPr/>
                    <a:lstStyle/>
                    <a:p>
                      <a:r>
                        <a:rPr lang="en-US" sz="1400" dirty="0" smtClean="0"/>
                        <a:t>Principal Investigator</a:t>
                      </a:r>
                    </a:p>
                  </a:txBody>
                  <a:tcPr/>
                </a:tc>
                <a:tc>
                  <a:txBody>
                    <a:bodyPr/>
                    <a:lstStyle/>
                    <a:p>
                      <a:r>
                        <a:rPr lang="en-US" sz="1400" dirty="0" smtClean="0"/>
                        <a:t>Amanda Bogie</a:t>
                      </a:r>
                      <a:endParaRPr lang="en-US" sz="1400" dirty="0"/>
                    </a:p>
                  </a:txBody>
                  <a:tcPr/>
                </a:tc>
                <a:extLst>
                  <a:ext uri="{0D108BD9-81ED-4DB2-BD59-A6C34878D82A}">
                    <a16:rowId xmlns:a16="http://schemas.microsoft.com/office/drawing/2014/main" val="368542532"/>
                  </a:ext>
                </a:extLst>
              </a:tr>
              <a:tr h="370840">
                <a:tc>
                  <a:txBody>
                    <a:bodyPr/>
                    <a:lstStyle/>
                    <a:p>
                      <a:r>
                        <a:rPr lang="en-US" sz="1400" dirty="0" smtClean="0"/>
                        <a:t>Department</a:t>
                      </a:r>
                    </a:p>
                  </a:txBody>
                  <a:tcPr/>
                </a:tc>
                <a:tc>
                  <a:txBody>
                    <a:bodyPr/>
                    <a:lstStyle/>
                    <a:p>
                      <a:r>
                        <a:rPr lang="en-US" sz="1400" dirty="0" smtClean="0"/>
                        <a:t>Pediatrics</a:t>
                      </a:r>
                      <a:endParaRPr lang="en-US" sz="1400" dirty="0"/>
                    </a:p>
                  </a:txBody>
                  <a:tcPr/>
                </a:tc>
                <a:extLst>
                  <a:ext uri="{0D108BD9-81ED-4DB2-BD59-A6C34878D82A}">
                    <a16:rowId xmlns:a16="http://schemas.microsoft.com/office/drawing/2014/main" val="960286342"/>
                  </a:ext>
                </a:extLst>
              </a:tr>
              <a:tr h="370840">
                <a:tc>
                  <a:txBody>
                    <a:bodyPr/>
                    <a:lstStyle/>
                    <a:p>
                      <a:r>
                        <a:rPr lang="en-US" sz="1400" dirty="0" smtClean="0"/>
                        <a:t>Section/Program</a:t>
                      </a:r>
                      <a:endParaRPr lang="en-US" sz="1400" dirty="0"/>
                    </a:p>
                  </a:txBody>
                  <a:tcPr/>
                </a:tc>
                <a:tc>
                  <a:txBody>
                    <a:bodyPr/>
                    <a:lstStyle/>
                    <a:p>
                      <a:r>
                        <a:rPr lang="en-US" sz="1400" dirty="0" smtClean="0"/>
                        <a:t>Emergency Medicine</a:t>
                      </a:r>
                      <a:endParaRPr lang="en-US" sz="1400" dirty="0"/>
                    </a:p>
                  </a:txBody>
                  <a:tcPr/>
                </a:tc>
                <a:extLst>
                  <a:ext uri="{0D108BD9-81ED-4DB2-BD59-A6C34878D82A}">
                    <a16:rowId xmlns:a16="http://schemas.microsoft.com/office/drawing/2014/main" val="3060705834"/>
                  </a:ext>
                </a:extLst>
              </a:tr>
              <a:tr h="370840">
                <a:tc>
                  <a:txBody>
                    <a:bodyPr/>
                    <a:lstStyle/>
                    <a:p>
                      <a:r>
                        <a:rPr lang="en-US" sz="1400" dirty="0" smtClean="0"/>
                        <a:t>Request Date</a:t>
                      </a:r>
                      <a:endParaRPr lang="en-US" sz="1400" dirty="0"/>
                    </a:p>
                  </a:txBody>
                  <a:tcPr/>
                </a:tc>
                <a:tc>
                  <a:txBody>
                    <a:bodyPr/>
                    <a:lstStyle/>
                    <a:p>
                      <a:r>
                        <a:rPr lang="en-US" sz="1400" dirty="0" smtClean="0"/>
                        <a:t>10/22/2020</a:t>
                      </a:r>
                      <a:endParaRPr lang="en-US" sz="1400" dirty="0"/>
                    </a:p>
                  </a:txBody>
                  <a:tcPr/>
                </a:tc>
                <a:extLst>
                  <a:ext uri="{0D108BD9-81ED-4DB2-BD59-A6C34878D82A}">
                    <a16:rowId xmlns:a16="http://schemas.microsoft.com/office/drawing/2014/main" val="881160331"/>
                  </a:ext>
                </a:extLst>
              </a:tr>
              <a:tr h="370840">
                <a:tc>
                  <a:txBody>
                    <a:bodyPr/>
                    <a:lstStyle/>
                    <a:p>
                      <a:r>
                        <a:rPr lang="en-US" sz="1400" dirty="0" smtClean="0"/>
                        <a:t>Status</a:t>
                      </a:r>
                      <a:endParaRPr lang="en-US" sz="1400" dirty="0"/>
                    </a:p>
                  </a:txBody>
                  <a:tcPr/>
                </a:tc>
                <a:tc>
                  <a:txBody>
                    <a:bodyPr/>
                    <a:lstStyle/>
                    <a:p>
                      <a:r>
                        <a:rPr lang="en-US" sz="1400" dirty="0" smtClean="0"/>
                        <a:t>In Process</a:t>
                      </a:r>
                      <a:endParaRPr lang="en-US" sz="1400" dirty="0"/>
                    </a:p>
                  </a:txBody>
                  <a:tcPr/>
                </a:tc>
                <a:extLst>
                  <a:ext uri="{0D108BD9-81ED-4DB2-BD59-A6C34878D82A}">
                    <a16:rowId xmlns:a16="http://schemas.microsoft.com/office/drawing/2014/main" val="648041670"/>
                  </a:ext>
                </a:extLst>
              </a:tr>
              <a:tr h="370840">
                <a:tc>
                  <a:txBody>
                    <a:bodyPr/>
                    <a:lstStyle/>
                    <a:p>
                      <a:r>
                        <a:rPr lang="en-US" sz="1400" dirty="0" smtClean="0"/>
                        <a:t>Completion</a:t>
                      </a:r>
                      <a:r>
                        <a:rPr lang="en-US" sz="1400" baseline="0" dirty="0" smtClean="0"/>
                        <a:t> Date</a:t>
                      </a:r>
                      <a:endParaRPr lang="en-US" sz="1400" dirty="0"/>
                    </a:p>
                  </a:txBody>
                  <a:tcPr/>
                </a:tc>
                <a:tc>
                  <a:txBody>
                    <a:bodyPr/>
                    <a:lstStyle/>
                    <a:p>
                      <a:r>
                        <a:rPr lang="en-US" sz="1400" dirty="0" smtClean="0"/>
                        <a:t>3/15/2021 </a:t>
                      </a:r>
                      <a:r>
                        <a:rPr lang="en-US" sz="1400" i="1" dirty="0" smtClean="0"/>
                        <a:t>(estimated)</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342900" indent="-342900">
                        <a:buAutoNum type="arabicPeriod"/>
                      </a:pPr>
                      <a:r>
                        <a:rPr lang="en-US" sz="1400" b="0" i="0" kern="1200" dirty="0" smtClean="0">
                          <a:solidFill>
                            <a:schemeClr val="dk1"/>
                          </a:solidFill>
                          <a:effectLst/>
                          <a:latin typeface="+mn-lt"/>
                          <a:ea typeface="+mn-ea"/>
                          <a:cs typeface="+mn-cs"/>
                        </a:rPr>
                        <a:t>Describe the clinical presentations, course of illness, treatments, and outcomes of pediatric patients who test positive for the COVID-19 virus at TCH at OU Medical Center.</a:t>
                      </a:r>
                    </a:p>
                    <a:p>
                      <a:pPr marL="342900" indent="-342900">
                        <a:buAutoNum type="arabicPeriod"/>
                      </a:pPr>
                      <a:r>
                        <a:rPr lang="en-US" sz="1400" b="0" i="0" kern="1200" dirty="0" smtClean="0">
                          <a:solidFill>
                            <a:schemeClr val="dk1"/>
                          </a:solidFill>
                          <a:effectLst/>
                          <a:latin typeface="+mn-lt"/>
                          <a:ea typeface="+mn-ea"/>
                          <a:cs typeface="+mn-cs"/>
                        </a:rPr>
                        <a:t>Correlate laboratory and radiographic findings to hospitalization duration and mortality.</a:t>
                      </a:r>
                      <a:endParaRPr lang="en-US" sz="1400" dirty="0"/>
                    </a:p>
                  </a:txBody>
                  <a:tcPr/>
                </a:tc>
                <a:extLst>
                  <a:ext uri="{0D108BD9-81ED-4DB2-BD59-A6C34878D82A}">
                    <a16:rowId xmlns:a16="http://schemas.microsoft.com/office/drawing/2014/main" val="3329494400"/>
                  </a:ext>
                </a:extLst>
              </a:tr>
              <a:tr h="370840">
                <a:tc>
                  <a:txBody>
                    <a:bodyPr/>
                    <a:lstStyle/>
                    <a:p>
                      <a:r>
                        <a:rPr lang="en-US" sz="1400" dirty="0" smtClean="0"/>
                        <a:t>Comments</a:t>
                      </a:r>
                      <a:endParaRPr lang="en-US" sz="1400" dirty="0"/>
                    </a:p>
                  </a:txBody>
                  <a:tcPr/>
                </a:tc>
                <a:tc>
                  <a:txBody>
                    <a:bodyPr/>
                    <a:lstStyle/>
                    <a:p>
                      <a:r>
                        <a:rPr lang="en-US" sz="1400" dirty="0" smtClean="0"/>
                        <a:t>The majority of this request has been fulfilled.</a:t>
                      </a:r>
                      <a:r>
                        <a:rPr lang="en-US" sz="1400" baseline="0" dirty="0" smtClean="0"/>
                        <a:t> </a:t>
                      </a:r>
                      <a:r>
                        <a:rPr lang="en-US" sz="1400" dirty="0" smtClean="0"/>
                        <a:t>The</a:t>
                      </a:r>
                      <a:r>
                        <a:rPr lang="en-US" sz="1400" baseline="0" dirty="0" smtClean="0"/>
                        <a:t> CRDW does not yet have </a:t>
                      </a:r>
                      <a:r>
                        <a:rPr lang="en-US" sz="1400" baseline="0" dirty="0" err="1" smtClean="0"/>
                        <a:t>Meditech</a:t>
                      </a:r>
                      <a:r>
                        <a:rPr lang="en-US" sz="1400" baseline="0" dirty="0" smtClean="0"/>
                        <a:t> extracts </a:t>
                      </a:r>
                      <a:r>
                        <a:rPr lang="en-US" sz="1400" baseline="0" dirty="0" smtClean="0"/>
                        <a:t>for </a:t>
                      </a:r>
                      <a:r>
                        <a:rPr lang="en-US" sz="1400" baseline="0" dirty="0" smtClean="0"/>
                        <a:t>images. We are also pending feedback from the investigators regarding the </a:t>
                      </a:r>
                      <a:r>
                        <a:rPr lang="en-US" sz="1400" baseline="0" dirty="0" err="1" smtClean="0"/>
                        <a:t>Meditech</a:t>
                      </a:r>
                      <a:r>
                        <a:rPr lang="en-US" sz="1400" baseline="0" dirty="0" smtClean="0"/>
                        <a:t> forms/assessments used to document the requested obs.</a:t>
                      </a:r>
                      <a:endParaRPr lang="en-US" sz="1400" dirty="0"/>
                    </a:p>
                  </a:txBody>
                  <a:tcPr/>
                </a:tc>
                <a:extLst>
                  <a:ext uri="{0D108BD9-81ED-4DB2-BD59-A6C34878D82A}">
                    <a16:rowId xmlns:a16="http://schemas.microsoft.com/office/drawing/2014/main" val="1647707109"/>
                  </a:ext>
                </a:extLst>
              </a:tr>
            </a:tbl>
          </a:graphicData>
        </a:graphic>
      </p:graphicFrame>
      <p:grpSp>
        <p:nvGrpSpPr>
          <p:cNvPr id="4" name="Group 3"/>
          <p:cNvGrpSpPr/>
          <p:nvPr/>
        </p:nvGrpSpPr>
        <p:grpSpPr>
          <a:xfrm>
            <a:off x="7846004" y="1030143"/>
            <a:ext cx="4053896" cy="5278120"/>
            <a:chOff x="7899400" y="1022212"/>
            <a:chExt cx="4053896" cy="5278120"/>
          </a:xfrm>
        </p:grpSpPr>
        <p:sp>
          <p:nvSpPr>
            <p:cNvPr id="6" name="Rectangle 5"/>
            <p:cNvSpPr/>
            <p:nvPr/>
          </p:nvSpPr>
          <p:spPr>
            <a:xfrm>
              <a:off x="7899400" y="1022212"/>
              <a:ext cx="4053896" cy="5278120"/>
            </a:xfrm>
            <a:prstGeom prst="rect">
              <a:avLst/>
            </a:prstGeom>
            <a:ln>
              <a:noFill/>
            </a:ln>
          </p:spPr>
        </p:sp>
        <p:sp>
          <p:nvSpPr>
            <p:cNvPr id="7" name="Freeform 6"/>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8" name="Rectangle 7"/>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 name="Freeform 8"/>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0" name="Rectangle 9"/>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2" name="Rectangle 11"/>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4" name="Rectangle 13"/>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6" name="Rectangle 15"/>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18" name="Rectangle 17"/>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0" name="Rectangle 19"/>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2" name="Rectangle 21"/>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4" name="Rectangle 23"/>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6" name="Rectangle 25"/>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28" name="Rectangle 27"/>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0" name="Rectangle 29"/>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2" name="Rectangle 31"/>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4" name="Rectangle 33"/>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36" name="Freeform 35"/>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37" name="Rectangle 36"/>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8" name="Freeform 37"/>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39" name="Rectangle 38"/>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0" name="Freeform 39"/>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1" name="Rectangle 40"/>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3" name="Rectangle 42"/>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5" name="Rectangle 44"/>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47" name="Rectangle 46"/>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49" name="Rectangle 48"/>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1" name="Rectangle 50"/>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3" name="Rectangle 52"/>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55" name="Freeform 54"/>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6" name="Freeform 55"/>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7" name="Rectangle 56"/>
          <p:cNvSpPr/>
          <p:nvPr/>
        </p:nvSpPr>
        <p:spPr>
          <a:xfrm>
            <a:off x="7808974" y="2049214"/>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58" name="Rectangle 57"/>
          <p:cNvSpPr/>
          <p:nvPr/>
        </p:nvSpPr>
        <p:spPr>
          <a:xfrm>
            <a:off x="7807946" y="172660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59" name="Rectangle 58"/>
          <p:cNvSpPr/>
          <p:nvPr/>
        </p:nvSpPr>
        <p:spPr>
          <a:xfrm>
            <a:off x="7804217" y="238806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0" name="Rectangle 59"/>
          <p:cNvSpPr/>
          <p:nvPr/>
        </p:nvSpPr>
        <p:spPr>
          <a:xfrm>
            <a:off x="7808273" y="336323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1" name="Rectangle 60"/>
          <p:cNvSpPr/>
          <p:nvPr/>
        </p:nvSpPr>
        <p:spPr>
          <a:xfrm>
            <a:off x="7807245" y="304061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2" name="TextBox 61"/>
          <p:cNvSpPr txBox="1"/>
          <p:nvPr/>
        </p:nvSpPr>
        <p:spPr>
          <a:xfrm>
            <a:off x="10477685" y="6514210"/>
            <a:ext cx="1400704" cy="307777"/>
          </a:xfrm>
          <a:prstGeom prst="rect">
            <a:avLst/>
          </a:prstGeom>
          <a:noFill/>
        </p:spPr>
        <p:txBody>
          <a:bodyPr wrap="none" rtlCol="0">
            <a:spAutoFit/>
          </a:bodyPr>
          <a:lstStyle/>
          <a:p>
            <a:pPr latinLnBrk="1"/>
            <a:r>
              <a:rPr lang="en-US" sz="1400" i="1" dirty="0" smtClean="0">
                <a:solidFill>
                  <a:schemeClr val="bg1">
                    <a:lumMod val="85000"/>
                  </a:schemeClr>
                </a:solidFill>
              </a:rPr>
              <a:t>bogie-ed-covid-1</a:t>
            </a:r>
            <a:endParaRPr lang="en-US" sz="1400" i="1" dirty="0">
              <a:solidFill>
                <a:schemeClr val="bg1">
                  <a:lumMod val="85000"/>
                </a:schemeClr>
              </a:solidFill>
            </a:endParaRPr>
          </a:p>
        </p:txBody>
      </p:sp>
      <p:sp>
        <p:nvSpPr>
          <p:cNvPr id="63" name="Rectangle 62"/>
          <p:cNvSpPr/>
          <p:nvPr/>
        </p:nvSpPr>
        <p:spPr>
          <a:xfrm>
            <a:off x="7800714" y="43497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4" name="Rectangle 63"/>
          <p:cNvSpPr/>
          <p:nvPr/>
        </p:nvSpPr>
        <p:spPr>
          <a:xfrm>
            <a:off x="7792471" y="4009885"/>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5" name="Rectangle 64"/>
          <p:cNvSpPr/>
          <p:nvPr/>
        </p:nvSpPr>
        <p:spPr>
          <a:xfrm>
            <a:off x="7792471" y="368425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6" name="Rectangle 65"/>
          <p:cNvSpPr/>
          <p:nvPr/>
        </p:nvSpPr>
        <p:spPr>
          <a:xfrm>
            <a:off x="7800714" y="498580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41888897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934" y="104821"/>
            <a:ext cx="11509349" cy="1210046"/>
          </a:xfrm>
        </p:spPr>
        <p:txBody>
          <a:bodyPr>
            <a:noAutofit/>
          </a:bodyPr>
          <a:lstStyle/>
          <a:p>
            <a:r>
              <a:rPr lang="en-US" sz="2600" b="1" i="1" dirty="0">
                <a:solidFill>
                  <a:srgbClr val="0070C0"/>
                </a:solidFill>
              </a:rPr>
              <a:t>PEMCRC </a:t>
            </a:r>
            <a:r>
              <a:rPr lang="en-US" sz="2600" b="1" i="1" dirty="0" smtClean="0">
                <a:solidFill>
                  <a:srgbClr val="0070C0"/>
                </a:solidFill>
              </a:rPr>
              <a:t>Anaphylaxis Study Protocol</a:t>
            </a:r>
            <a:r>
              <a:rPr lang="en-US" sz="2600" b="1" i="1" dirty="0">
                <a:solidFill>
                  <a:srgbClr val="0070C0"/>
                </a:solidFill>
              </a:rPr>
              <a:t>: </a:t>
            </a:r>
            <a:r>
              <a:rPr lang="en-US" sz="2600" b="1" i="1" dirty="0" smtClean="0">
                <a:solidFill>
                  <a:srgbClr val="0070C0"/>
                </a:solidFill>
              </a:rPr>
              <a:t>A Multicenter Cohort Study </a:t>
            </a:r>
            <a:r>
              <a:rPr lang="en-US" sz="2600" b="1" i="1" dirty="0">
                <a:solidFill>
                  <a:srgbClr val="0070C0"/>
                </a:solidFill>
              </a:rPr>
              <a:t>to </a:t>
            </a:r>
            <a:r>
              <a:rPr lang="en-US" sz="2600" b="1" i="1" dirty="0" smtClean="0">
                <a:solidFill>
                  <a:srgbClr val="0070C0"/>
                </a:solidFill>
              </a:rPr>
              <a:t>Derive </a:t>
            </a:r>
            <a:r>
              <a:rPr lang="en-US" sz="2600" b="1" i="1" dirty="0">
                <a:solidFill>
                  <a:srgbClr val="0070C0"/>
                </a:solidFill>
              </a:rPr>
              <a:t>and </a:t>
            </a:r>
            <a:r>
              <a:rPr lang="en-US" sz="2600" b="1" i="1" dirty="0" smtClean="0">
                <a:solidFill>
                  <a:srgbClr val="0070C0"/>
                </a:solidFill>
              </a:rPr>
              <a:t>Validate Clinical Decision Models </a:t>
            </a:r>
            <a:r>
              <a:rPr lang="en-US" sz="2600" b="1" i="1" dirty="0">
                <a:solidFill>
                  <a:srgbClr val="0070C0"/>
                </a:solidFill>
              </a:rPr>
              <a:t>for the </a:t>
            </a:r>
            <a:r>
              <a:rPr lang="en-US" sz="2600" b="1" i="1" dirty="0" smtClean="0">
                <a:solidFill>
                  <a:srgbClr val="0070C0"/>
                </a:solidFill>
              </a:rPr>
              <a:t>Emergency Department Management </a:t>
            </a:r>
            <a:r>
              <a:rPr lang="en-US" sz="2600" b="1" i="1" dirty="0">
                <a:solidFill>
                  <a:srgbClr val="0070C0"/>
                </a:solidFill>
              </a:rPr>
              <a:t>of </a:t>
            </a:r>
            <a:r>
              <a:rPr lang="en-US" sz="2600" b="1" i="1" dirty="0" smtClean="0">
                <a:solidFill>
                  <a:srgbClr val="0070C0"/>
                </a:solidFill>
              </a:rPr>
              <a:t>Children </a:t>
            </a:r>
            <a:r>
              <a:rPr lang="en-US" sz="2600" b="1" i="1" dirty="0">
                <a:solidFill>
                  <a:srgbClr val="0070C0"/>
                </a:solidFill>
              </a:rPr>
              <a:t>with </a:t>
            </a:r>
            <a:r>
              <a:rPr lang="en-US" sz="2600" b="1" i="1" dirty="0" smtClean="0">
                <a:solidFill>
                  <a:srgbClr val="0070C0"/>
                </a:solidFill>
              </a:rPr>
              <a:t>Anaphylaxis</a:t>
            </a:r>
            <a:endParaRPr lang="en-US" sz="2600" b="1" i="1"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975518345"/>
              </p:ext>
            </p:extLst>
          </p:nvPr>
        </p:nvGraphicFramePr>
        <p:xfrm>
          <a:off x="413098" y="1477489"/>
          <a:ext cx="6146378" cy="4475480"/>
        </p:xfrm>
        <a:graphic>
          <a:graphicData uri="http://schemas.openxmlformats.org/drawingml/2006/table">
            <a:tbl>
              <a:tblPr firstRow="1" bandRow="1">
                <a:tableStyleId>{5C22544A-7EE6-4342-B048-85BDC9FD1C3A}</a:tableStyleId>
              </a:tblPr>
              <a:tblGrid>
                <a:gridCol w="1663586">
                  <a:extLst>
                    <a:ext uri="{9D8B030D-6E8A-4147-A177-3AD203B41FA5}">
                      <a16:colId xmlns:a16="http://schemas.microsoft.com/office/drawing/2014/main" val="601924521"/>
                    </a:ext>
                  </a:extLst>
                </a:gridCol>
                <a:gridCol w="4482792">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Amanda Bogie</a:t>
                      </a:r>
                      <a:endParaRPr lang="en-US" sz="1400" dirty="0"/>
                    </a:p>
                  </a:txBody>
                  <a:tcPr/>
                </a:tc>
                <a:extLst>
                  <a:ext uri="{0D108BD9-81ED-4DB2-BD59-A6C34878D82A}">
                    <a16:rowId xmlns:a16="http://schemas.microsoft.com/office/drawing/2014/main" val="368542532"/>
                  </a:ext>
                </a:extLst>
              </a:tr>
              <a:tr h="370840">
                <a:tc>
                  <a:txBody>
                    <a:bodyPr/>
                    <a:lstStyle/>
                    <a:p>
                      <a:r>
                        <a:rPr lang="en-US" sz="1400" dirty="0" smtClean="0"/>
                        <a:t>Department</a:t>
                      </a:r>
                    </a:p>
                  </a:txBody>
                  <a:tcPr/>
                </a:tc>
                <a:tc>
                  <a:txBody>
                    <a:bodyPr/>
                    <a:lstStyle/>
                    <a:p>
                      <a:r>
                        <a:rPr lang="en-US" sz="1400" dirty="0" smtClean="0"/>
                        <a:t>Pediatrics</a:t>
                      </a:r>
                      <a:endParaRPr lang="en-US" sz="1400" dirty="0"/>
                    </a:p>
                  </a:txBody>
                  <a:tcPr/>
                </a:tc>
                <a:extLst>
                  <a:ext uri="{0D108BD9-81ED-4DB2-BD59-A6C34878D82A}">
                    <a16:rowId xmlns:a16="http://schemas.microsoft.com/office/drawing/2014/main" val="960286342"/>
                  </a:ext>
                </a:extLst>
              </a:tr>
              <a:tr h="370840">
                <a:tc>
                  <a:txBody>
                    <a:bodyPr/>
                    <a:lstStyle/>
                    <a:p>
                      <a:r>
                        <a:rPr lang="en-US" sz="1400" dirty="0" smtClean="0"/>
                        <a:t>Section/Program</a:t>
                      </a:r>
                      <a:endParaRPr lang="en-US" sz="1400" dirty="0"/>
                    </a:p>
                  </a:txBody>
                  <a:tcPr/>
                </a:tc>
                <a:tc>
                  <a:txBody>
                    <a:bodyPr/>
                    <a:lstStyle/>
                    <a:p>
                      <a:r>
                        <a:rPr lang="en-US" sz="1400" dirty="0" smtClean="0"/>
                        <a:t>Emergency Medicine</a:t>
                      </a:r>
                      <a:endParaRPr lang="en-US" sz="1400" dirty="0"/>
                    </a:p>
                  </a:txBody>
                  <a:tcPr/>
                </a:tc>
                <a:extLst>
                  <a:ext uri="{0D108BD9-81ED-4DB2-BD59-A6C34878D82A}">
                    <a16:rowId xmlns:a16="http://schemas.microsoft.com/office/drawing/2014/main" val="3060705834"/>
                  </a:ext>
                </a:extLst>
              </a:tr>
              <a:tr h="370840">
                <a:tc>
                  <a:txBody>
                    <a:bodyPr/>
                    <a:lstStyle/>
                    <a:p>
                      <a:r>
                        <a:rPr lang="en-US" sz="1400" dirty="0" smtClean="0"/>
                        <a:t>Request Date</a:t>
                      </a:r>
                      <a:endParaRPr lang="en-US" sz="1400" dirty="0"/>
                    </a:p>
                  </a:txBody>
                  <a:tcPr/>
                </a:tc>
                <a:tc>
                  <a:txBody>
                    <a:bodyPr/>
                    <a:lstStyle/>
                    <a:p>
                      <a:r>
                        <a:rPr lang="en-US" sz="1400" dirty="0" smtClean="0"/>
                        <a:t>10/22/2020</a:t>
                      </a:r>
                      <a:endParaRPr lang="en-US" sz="1400" dirty="0"/>
                    </a:p>
                  </a:txBody>
                  <a:tcPr/>
                </a:tc>
                <a:extLst>
                  <a:ext uri="{0D108BD9-81ED-4DB2-BD59-A6C34878D82A}">
                    <a16:rowId xmlns:a16="http://schemas.microsoft.com/office/drawing/2014/main" val="881160331"/>
                  </a:ext>
                </a:extLst>
              </a:tr>
              <a:tr h="370840">
                <a:tc>
                  <a:txBody>
                    <a:bodyPr/>
                    <a:lstStyle/>
                    <a:p>
                      <a:r>
                        <a:rPr lang="en-US" sz="1400" dirty="0" smtClean="0"/>
                        <a:t>Status</a:t>
                      </a:r>
                      <a:endParaRPr lang="en-US" sz="1400" dirty="0"/>
                    </a:p>
                  </a:txBody>
                  <a:tcPr/>
                </a:tc>
                <a:tc>
                  <a:txBody>
                    <a:bodyPr/>
                    <a:lstStyle/>
                    <a:p>
                      <a:r>
                        <a:rPr lang="en-US" sz="1400" dirty="0" smtClean="0"/>
                        <a:t>In Process</a:t>
                      </a:r>
                      <a:endParaRPr lang="en-US" sz="1400" dirty="0"/>
                    </a:p>
                  </a:txBody>
                  <a:tcPr/>
                </a:tc>
                <a:extLst>
                  <a:ext uri="{0D108BD9-81ED-4DB2-BD59-A6C34878D82A}">
                    <a16:rowId xmlns:a16="http://schemas.microsoft.com/office/drawing/2014/main" val="648041670"/>
                  </a:ext>
                </a:extLst>
              </a:tr>
              <a:tr h="370840">
                <a:tc>
                  <a:txBody>
                    <a:bodyPr/>
                    <a:lstStyle/>
                    <a:p>
                      <a:r>
                        <a:rPr lang="en-US" sz="1400" dirty="0" smtClean="0"/>
                        <a:t>Completion</a:t>
                      </a:r>
                      <a:r>
                        <a:rPr lang="en-US" sz="1400" baseline="0" dirty="0" smtClean="0"/>
                        <a:t> Date</a:t>
                      </a:r>
                      <a:endParaRPr lang="en-US" sz="1400" dirty="0"/>
                    </a:p>
                  </a:txBody>
                  <a:tcPr/>
                </a:tc>
                <a:tc>
                  <a:txBody>
                    <a:bodyPr/>
                    <a:lstStyle/>
                    <a:p>
                      <a:r>
                        <a:rPr lang="en-US" sz="1400" dirty="0" smtClean="0"/>
                        <a:t>3/31/2021 </a:t>
                      </a:r>
                      <a:r>
                        <a:rPr lang="en-US" sz="1400" i="1" dirty="0" smtClean="0"/>
                        <a:t>(estimated)</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342900" indent="-342900">
                        <a:buAutoNum type="arabicPeriod"/>
                      </a:pPr>
                      <a:r>
                        <a:rPr lang="en-US" sz="1400" b="0" i="0" kern="1200" dirty="0" smtClean="0">
                          <a:solidFill>
                            <a:schemeClr val="dk1"/>
                          </a:solidFill>
                          <a:effectLst/>
                          <a:latin typeface="+mn-lt"/>
                          <a:ea typeface="+mn-ea"/>
                          <a:cs typeface="+mn-cs"/>
                        </a:rPr>
                        <a:t>Determine the prevalence of, and risk factors for severe, persistent, and biphasic anaphylaxis.</a:t>
                      </a:r>
                    </a:p>
                    <a:p>
                      <a:pPr marL="342900" indent="-342900">
                        <a:buAutoNum type="arabicPeriod"/>
                      </a:pPr>
                      <a:r>
                        <a:rPr lang="en-US" sz="1400" b="0" i="0" kern="1200" dirty="0" smtClean="0">
                          <a:solidFill>
                            <a:schemeClr val="dk1"/>
                          </a:solidFill>
                          <a:effectLst/>
                          <a:latin typeface="+mn-lt"/>
                          <a:ea typeface="+mn-ea"/>
                          <a:cs typeface="+mn-cs"/>
                        </a:rPr>
                        <a:t>Derive and validate prediction models for ED discharge.</a:t>
                      </a:r>
                    </a:p>
                    <a:p>
                      <a:pPr marL="342900" indent="-342900">
                        <a:buAutoNum type="arabicPeriod"/>
                      </a:pPr>
                      <a:r>
                        <a:rPr lang="en-US" sz="1400" b="0" i="0" kern="1200" dirty="0" smtClean="0">
                          <a:solidFill>
                            <a:schemeClr val="dk1"/>
                          </a:solidFill>
                          <a:effectLst/>
                          <a:latin typeface="+mn-lt"/>
                          <a:ea typeface="+mn-ea"/>
                          <a:cs typeface="+mn-cs"/>
                        </a:rPr>
                        <a:t>Determine data driven lengths of ED and inpatient observation prior to discharge to home based on initial reaction severity.</a:t>
                      </a:r>
                      <a:endParaRPr lang="en-US" sz="1400" dirty="0"/>
                    </a:p>
                  </a:txBody>
                  <a:tcPr/>
                </a:tc>
                <a:extLst>
                  <a:ext uri="{0D108BD9-81ED-4DB2-BD59-A6C34878D82A}">
                    <a16:rowId xmlns:a16="http://schemas.microsoft.com/office/drawing/2014/main" val="1097377734"/>
                  </a:ext>
                </a:extLst>
              </a:tr>
              <a:tr h="370840">
                <a:tc>
                  <a:txBody>
                    <a:bodyPr/>
                    <a:lstStyle/>
                    <a:p>
                      <a:r>
                        <a:rPr lang="en-US" sz="1400" dirty="0" smtClean="0"/>
                        <a:t>Comments</a:t>
                      </a:r>
                      <a:endParaRPr lang="en-US" sz="1400" dirty="0"/>
                    </a:p>
                  </a:txBody>
                  <a:tcPr/>
                </a:tc>
                <a:tc>
                  <a:txBody>
                    <a:bodyPr/>
                    <a:lstStyle/>
                    <a:p>
                      <a:r>
                        <a:rPr lang="en-US" sz="1400" dirty="0" smtClean="0"/>
                        <a:t>Most query development is complete. Pending feedback from the study team.</a:t>
                      </a:r>
                      <a:endParaRPr lang="en-US" sz="1400" dirty="0"/>
                    </a:p>
                  </a:txBody>
                  <a:tcPr/>
                </a:tc>
                <a:extLst>
                  <a:ext uri="{0D108BD9-81ED-4DB2-BD59-A6C34878D82A}">
                    <a16:rowId xmlns:a16="http://schemas.microsoft.com/office/drawing/2014/main" val="1647707109"/>
                  </a:ext>
                </a:extLst>
              </a:tr>
            </a:tbl>
          </a:graphicData>
        </a:graphic>
      </p:graphicFrame>
      <p:grpSp>
        <p:nvGrpSpPr>
          <p:cNvPr id="4" name="Group 3"/>
          <p:cNvGrpSpPr/>
          <p:nvPr/>
        </p:nvGrpSpPr>
        <p:grpSpPr>
          <a:xfrm>
            <a:off x="7605724" y="1067912"/>
            <a:ext cx="4053896" cy="5278120"/>
            <a:chOff x="7899400" y="1022212"/>
            <a:chExt cx="4053896" cy="5278120"/>
          </a:xfrm>
        </p:grpSpPr>
        <p:sp>
          <p:nvSpPr>
            <p:cNvPr id="6" name="Rectangle 5"/>
            <p:cNvSpPr/>
            <p:nvPr/>
          </p:nvSpPr>
          <p:spPr>
            <a:xfrm>
              <a:off x="7899400" y="1022212"/>
              <a:ext cx="4053896" cy="5278120"/>
            </a:xfrm>
            <a:prstGeom prst="rect">
              <a:avLst/>
            </a:prstGeom>
            <a:ln>
              <a:noFill/>
            </a:ln>
          </p:spPr>
        </p:sp>
        <p:sp>
          <p:nvSpPr>
            <p:cNvPr id="7" name="Freeform 6"/>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8" name="Rectangle 7"/>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 name="Freeform 8"/>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0" name="Rectangle 9"/>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2" name="Rectangle 11"/>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4" name="Rectangle 13"/>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6" name="Rectangle 15"/>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18" name="Rectangle 17"/>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0" name="Rectangle 19"/>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2" name="Rectangle 21"/>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4" name="Rectangle 23"/>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6" name="Rectangle 25"/>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28" name="Rectangle 27"/>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0" name="Rectangle 29"/>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2" name="Rectangle 31"/>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4" name="Rectangle 33"/>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36" name="Freeform 35"/>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37" name="Rectangle 36"/>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8" name="Freeform 37"/>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39" name="Rectangle 38"/>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0" name="Freeform 39"/>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1" name="Rectangle 40"/>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3" name="Rectangle 42"/>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5" name="Rectangle 44"/>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47" name="Rectangle 46"/>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49" name="Rectangle 48"/>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1" name="Rectangle 50"/>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3" name="Rectangle 52"/>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55" name="Freeform 54"/>
          <p:cNvSpPr/>
          <p:nvPr/>
        </p:nvSpPr>
        <p:spPr>
          <a:xfrm>
            <a:off x="7605724" y="1430123"/>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6" name="Freeform 55"/>
          <p:cNvSpPr/>
          <p:nvPr/>
        </p:nvSpPr>
        <p:spPr>
          <a:xfrm>
            <a:off x="9712844" y="1429002"/>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7" name="Rectangle 56"/>
          <p:cNvSpPr/>
          <p:nvPr/>
        </p:nvSpPr>
        <p:spPr>
          <a:xfrm>
            <a:off x="7567680" y="177332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58" name="TextBox 57"/>
          <p:cNvSpPr txBox="1"/>
          <p:nvPr/>
        </p:nvSpPr>
        <p:spPr>
          <a:xfrm>
            <a:off x="10244090" y="6514210"/>
            <a:ext cx="1893403" cy="307777"/>
          </a:xfrm>
          <a:prstGeom prst="rect">
            <a:avLst/>
          </a:prstGeom>
          <a:noFill/>
        </p:spPr>
        <p:txBody>
          <a:bodyPr wrap="none" rtlCol="0">
            <a:spAutoFit/>
          </a:bodyPr>
          <a:lstStyle/>
          <a:p>
            <a:pPr latinLnBrk="1"/>
            <a:r>
              <a:rPr lang="en-US" sz="1400" i="1" dirty="0" smtClean="0">
                <a:solidFill>
                  <a:schemeClr val="bg1">
                    <a:lumMod val="85000"/>
                  </a:schemeClr>
                </a:solidFill>
              </a:rPr>
              <a:t>bogie-ed-anaphylaxis-1</a:t>
            </a:r>
            <a:endParaRPr lang="en-US" sz="1400" i="1" dirty="0">
              <a:solidFill>
                <a:schemeClr val="bg1">
                  <a:lumMod val="85000"/>
                </a:schemeClr>
              </a:solidFill>
            </a:endParaRPr>
          </a:p>
        </p:txBody>
      </p:sp>
      <p:sp>
        <p:nvSpPr>
          <p:cNvPr id="59" name="Rectangle 58"/>
          <p:cNvSpPr/>
          <p:nvPr/>
        </p:nvSpPr>
        <p:spPr>
          <a:xfrm>
            <a:off x="7574153" y="211212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0" name="Rectangle 59"/>
          <p:cNvSpPr/>
          <p:nvPr/>
        </p:nvSpPr>
        <p:spPr>
          <a:xfrm>
            <a:off x="7558428" y="242468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1" name="Rectangle 60"/>
          <p:cNvSpPr/>
          <p:nvPr/>
        </p:nvSpPr>
        <p:spPr>
          <a:xfrm>
            <a:off x="7558428" y="4369716"/>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2" name="Rectangle 61"/>
          <p:cNvSpPr/>
          <p:nvPr/>
        </p:nvSpPr>
        <p:spPr>
          <a:xfrm>
            <a:off x="7564004" y="4057793"/>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3" name="Rectangle 62"/>
          <p:cNvSpPr/>
          <p:nvPr/>
        </p:nvSpPr>
        <p:spPr>
          <a:xfrm>
            <a:off x="7569580" y="5021344"/>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4" name="Rectangle 63"/>
          <p:cNvSpPr/>
          <p:nvPr/>
        </p:nvSpPr>
        <p:spPr>
          <a:xfrm>
            <a:off x="7555137" y="534697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5" name="Rectangle 64"/>
          <p:cNvSpPr/>
          <p:nvPr/>
        </p:nvSpPr>
        <p:spPr>
          <a:xfrm>
            <a:off x="7564004" y="307125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33129253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875" y="178241"/>
            <a:ext cx="10515600" cy="976440"/>
          </a:xfrm>
        </p:spPr>
        <p:txBody>
          <a:bodyPr>
            <a:noAutofit/>
          </a:bodyPr>
          <a:lstStyle/>
          <a:p>
            <a:r>
              <a:rPr lang="en-US" sz="2600" b="1" i="1" dirty="0">
                <a:solidFill>
                  <a:srgbClr val="0070C0"/>
                </a:solidFill>
              </a:rPr>
              <a:t>Retrospective Descriptive Analysis of Pediatric Migraine Treatment in the Emergency Department</a:t>
            </a:r>
          </a:p>
        </p:txBody>
      </p:sp>
      <p:graphicFrame>
        <p:nvGraphicFramePr>
          <p:cNvPr id="5" name="Table 4"/>
          <p:cNvGraphicFramePr>
            <a:graphicFrameLocks noGrp="1"/>
          </p:cNvGraphicFramePr>
          <p:nvPr>
            <p:extLst>
              <p:ext uri="{D42A27DB-BD31-4B8C-83A1-F6EECF244321}">
                <p14:modId xmlns:p14="http://schemas.microsoft.com/office/powerpoint/2010/main" val="1136224565"/>
              </p:ext>
            </p:extLst>
          </p:nvPr>
        </p:nvGraphicFramePr>
        <p:xfrm>
          <a:off x="876186" y="1299346"/>
          <a:ext cx="5830174" cy="4902200"/>
        </p:xfrm>
        <a:graphic>
          <a:graphicData uri="http://schemas.openxmlformats.org/drawingml/2006/table">
            <a:tbl>
              <a:tblPr firstRow="1" bandRow="1">
                <a:tableStyleId>{5C22544A-7EE6-4342-B048-85BDC9FD1C3A}</a:tableStyleId>
              </a:tblPr>
              <a:tblGrid>
                <a:gridCol w="1578002">
                  <a:extLst>
                    <a:ext uri="{9D8B030D-6E8A-4147-A177-3AD203B41FA5}">
                      <a16:colId xmlns:a16="http://schemas.microsoft.com/office/drawing/2014/main" val="601924521"/>
                    </a:ext>
                  </a:extLst>
                </a:gridCol>
                <a:gridCol w="4252172">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Amanda Bogie</a:t>
                      </a:r>
                      <a:endParaRPr lang="en-US" sz="1400" dirty="0"/>
                    </a:p>
                  </a:txBody>
                  <a:tcPr/>
                </a:tc>
                <a:extLst>
                  <a:ext uri="{0D108BD9-81ED-4DB2-BD59-A6C34878D82A}">
                    <a16:rowId xmlns:a16="http://schemas.microsoft.com/office/drawing/2014/main" val="368542532"/>
                  </a:ext>
                </a:extLst>
              </a:tr>
              <a:tr h="370840">
                <a:tc>
                  <a:txBody>
                    <a:bodyPr/>
                    <a:lstStyle/>
                    <a:p>
                      <a:r>
                        <a:rPr lang="en-US" sz="1400" dirty="0" smtClean="0"/>
                        <a:t>Department</a:t>
                      </a:r>
                    </a:p>
                  </a:txBody>
                  <a:tcPr/>
                </a:tc>
                <a:tc>
                  <a:txBody>
                    <a:bodyPr/>
                    <a:lstStyle/>
                    <a:p>
                      <a:r>
                        <a:rPr lang="en-US" sz="1400" dirty="0" smtClean="0"/>
                        <a:t>Pediatrics</a:t>
                      </a:r>
                      <a:endParaRPr lang="en-US" sz="1400" dirty="0"/>
                    </a:p>
                  </a:txBody>
                  <a:tcPr/>
                </a:tc>
                <a:extLst>
                  <a:ext uri="{0D108BD9-81ED-4DB2-BD59-A6C34878D82A}">
                    <a16:rowId xmlns:a16="http://schemas.microsoft.com/office/drawing/2014/main" val="960286342"/>
                  </a:ext>
                </a:extLst>
              </a:tr>
              <a:tr h="370840">
                <a:tc>
                  <a:txBody>
                    <a:bodyPr/>
                    <a:lstStyle/>
                    <a:p>
                      <a:r>
                        <a:rPr lang="en-US" sz="1400" dirty="0" smtClean="0"/>
                        <a:t>Section/Program</a:t>
                      </a:r>
                      <a:endParaRPr lang="en-US" sz="1400" dirty="0"/>
                    </a:p>
                  </a:txBody>
                  <a:tcPr/>
                </a:tc>
                <a:tc>
                  <a:txBody>
                    <a:bodyPr/>
                    <a:lstStyle/>
                    <a:p>
                      <a:r>
                        <a:rPr lang="en-US" sz="1400" dirty="0" smtClean="0"/>
                        <a:t>Emergency Medicine</a:t>
                      </a:r>
                      <a:endParaRPr lang="en-US" sz="1400" dirty="0"/>
                    </a:p>
                  </a:txBody>
                  <a:tcPr/>
                </a:tc>
                <a:extLst>
                  <a:ext uri="{0D108BD9-81ED-4DB2-BD59-A6C34878D82A}">
                    <a16:rowId xmlns:a16="http://schemas.microsoft.com/office/drawing/2014/main" val="3060705834"/>
                  </a:ext>
                </a:extLst>
              </a:tr>
              <a:tr h="370840">
                <a:tc>
                  <a:txBody>
                    <a:bodyPr/>
                    <a:lstStyle/>
                    <a:p>
                      <a:r>
                        <a:rPr lang="en-US" sz="1400" dirty="0" smtClean="0"/>
                        <a:t>Request Date</a:t>
                      </a:r>
                      <a:endParaRPr lang="en-US" sz="1400" dirty="0"/>
                    </a:p>
                  </a:txBody>
                  <a:tcPr/>
                </a:tc>
                <a:tc>
                  <a:txBody>
                    <a:bodyPr/>
                    <a:lstStyle/>
                    <a:p>
                      <a:r>
                        <a:rPr lang="en-US" sz="1400" dirty="0" smtClean="0"/>
                        <a:t>10/22/2020</a:t>
                      </a:r>
                      <a:endParaRPr lang="en-US" sz="1400" dirty="0"/>
                    </a:p>
                  </a:txBody>
                  <a:tcPr/>
                </a:tc>
                <a:extLst>
                  <a:ext uri="{0D108BD9-81ED-4DB2-BD59-A6C34878D82A}">
                    <a16:rowId xmlns:a16="http://schemas.microsoft.com/office/drawing/2014/main" val="881160331"/>
                  </a:ext>
                </a:extLst>
              </a:tr>
              <a:tr h="370840">
                <a:tc>
                  <a:txBody>
                    <a:bodyPr/>
                    <a:lstStyle/>
                    <a:p>
                      <a:r>
                        <a:rPr lang="en-US" sz="1400" dirty="0" smtClean="0"/>
                        <a:t>Status</a:t>
                      </a:r>
                      <a:endParaRPr lang="en-US" sz="1400" dirty="0"/>
                    </a:p>
                  </a:txBody>
                  <a:tcPr/>
                </a:tc>
                <a:tc>
                  <a:txBody>
                    <a:bodyPr/>
                    <a:lstStyle/>
                    <a:p>
                      <a:r>
                        <a:rPr lang="en-US" sz="1400" dirty="0" smtClean="0"/>
                        <a:t>In Process</a:t>
                      </a:r>
                      <a:endParaRPr lang="en-US" sz="1400" dirty="0"/>
                    </a:p>
                  </a:txBody>
                  <a:tcPr/>
                </a:tc>
                <a:extLst>
                  <a:ext uri="{0D108BD9-81ED-4DB2-BD59-A6C34878D82A}">
                    <a16:rowId xmlns:a16="http://schemas.microsoft.com/office/drawing/2014/main" val="648041670"/>
                  </a:ext>
                </a:extLst>
              </a:tr>
              <a:tr h="370840">
                <a:tc>
                  <a:txBody>
                    <a:bodyPr/>
                    <a:lstStyle/>
                    <a:p>
                      <a:r>
                        <a:rPr lang="en-US" sz="1400" dirty="0" smtClean="0"/>
                        <a:t>Completion</a:t>
                      </a:r>
                      <a:r>
                        <a:rPr lang="en-US" sz="1400" baseline="0" dirty="0" smtClean="0"/>
                        <a:t> Date</a:t>
                      </a:r>
                      <a:endParaRPr lang="en-US" sz="1400" dirty="0"/>
                    </a:p>
                  </a:txBody>
                  <a:tcPr/>
                </a:tc>
                <a:tc>
                  <a:txBody>
                    <a:bodyPr/>
                    <a:lstStyle/>
                    <a:p>
                      <a:r>
                        <a:rPr lang="en-US" sz="1400" dirty="0" smtClean="0"/>
                        <a:t>3/15/2021 </a:t>
                      </a:r>
                      <a:r>
                        <a:rPr lang="en-US" sz="1400" i="1" dirty="0" smtClean="0"/>
                        <a:t>(estimated)</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A multi-center study with the following aims:</a:t>
                      </a:r>
                    </a:p>
                    <a:p>
                      <a:pPr marL="342900" indent="-342900">
                        <a:buAutoNum type="arabicPeriod"/>
                      </a:pPr>
                      <a:r>
                        <a:rPr lang="en-US" sz="1400" b="0" i="0" u="none" strike="noStrike" kern="1200" baseline="0" dirty="0" smtClean="0">
                          <a:solidFill>
                            <a:schemeClr val="dk1"/>
                          </a:solidFill>
                          <a:latin typeface="+mn-lt"/>
                          <a:ea typeface="+mn-ea"/>
                          <a:cs typeface="+mn-cs"/>
                        </a:rPr>
                        <a:t>To determine the type of medications ordered by physicians working in the ED.</a:t>
                      </a:r>
                    </a:p>
                    <a:p>
                      <a:pPr marL="342900" indent="-342900">
                        <a:buAutoNum type="arabicPeriod"/>
                      </a:pPr>
                      <a:r>
                        <a:rPr lang="en-US" sz="1400" b="0" i="0" u="none" strike="noStrike" kern="1200" baseline="0" dirty="0" smtClean="0">
                          <a:solidFill>
                            <a:schemeClr val="dk1"/>
                          </a:solidFill>
                          <a:latin typeface="+mn-lt"/>
                          <a:ea typeface="+mn-ea"/>
                          <a:cs typeface="+mn-cs"/>
                        </a:rPr>
                        <a:t>To determine the patient’s disposition following the medication(s) administered in the ED.</a:t>
                      </a:r>
                    </a:p>
                    <a:p>
                      <a:endParaRPr lang="en-US" sz="1400" b="0" i="0" u="none" strike="noStrike" kern="1200" baseline="0" dirty="0" smtClean="0">
                        <a:solidFill>
                          <a:schemeClr val="dk1"/>
                        </a:solidFill>
                        <a:latin typeface="+mn-lt"/>
                        <a:ea typeface="+mn-ea"/>
                        <a:cs typeface="+mn-cs"/>
                      </a:endParaRPr>
                    </a:p>
                    <a:p>
                      <a:r>
                        <a:rPr lang="en-US" sz="1400" b="0" i="0" u="none" strike="noStrike" kern="1200" baseline="0" dirty="0" smtClean="0">
                          <a:solidFill>
                            <a:schemeClr val="dk1"/>
                          </a:solidFill>
                          <a:latin typeface="+mn-lt"/>
                          <a:ea typeface="+mn-ea"/>
                          <a:cs typeface="+mn-cs"/>
                        </a:rPr>
                        <a:t>The goal of the study is to identify medications that are well-tolerated in patients and provide the</a:t>
                      </a:r>
                    </a:p>
                    <a:p>
                      <a:r>
                        <a:rPr lang="en-US" sz="1400" b="0" i="0" u="none" strike="noStrike" kern="1200" baseline="0" dirty="0" smtClean="0">
                          <a:solidFill>
                            <a:schemeClr val="dk1"/>
                          </a:solidFill>
                          <a:latin typeface="+mn-lt"/>
                          <a:ea typeface="+mn-ea"/>
                          <a:cs typeface="+mn-cs"/>
                        </a:rPr>
                        <a:t>greatest resolution of the migraine.</a:t>
                      </a:r>
                      <a:endParaRPr lang="en-US" sz="1400" dirty="0"/>
                    </a:p>
                  </a:txBody>
                  <a:tcPr/>
                </a:tc>
                <a:extLst>
                  <a:ext uri="{0D108BD9-81ED-4DB2-BD59-A6C34878D82A}">
                    <a16:rowId xmlns:a16="http://schemas.microsoft.com/office/drawing/2014/main" val="3839209238"/>
                  </a:ext>
                </a:extLst>
              </a:tr>
              <a:tr h="370840">
                <a:tc>
                  <a:txBody>
                    <a:bodyPr/>
                    <a:lstStyle/>
                    <a:p>
                      <a:r>
                        <a:rPr lang="en-US" sz="1400" dirty="0" smtClean="0"/>
                        <a:t>Comments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Initial files have been provided.</a:t>
                      </a:r>
                      <a:r>
                        <a:rPr lang="en-US" sz="1400" baseline="0" dirty="0" smtClean="0"/>
                        <a:t> </a:t>
                      </a:r>
                      <a:r>
                        <a:rPr lang="en-US" sz="1400" dirty="0" smtClean="0"/>
                        <a:t>Pending feedback from the study team. </a:t>
                      </a:r>
                    </a:p>
                  </a:txBody>
                  <a:tcPr/>
                </a:tc>
                <a:extLst>
                  <a:ext uri="{0D108BD9-81ED-4DB2-BD59-A6C34878D82A}">
                    <a16:rowId xmlns:a16="http://schemas.microsoft.com/office/drawing/2014/main" val="1647707109"/>
                  </a:ext>
                </a:extLst>
              </a:tr>
            </a:tbl>
          </a:graphicData>
        </a:graphic>
      </p:graphicFrame>
      <p:grpSp>
        <p:nvGrpSpPr>
          <p:cNvPr id="4" name="Group 3"/>
          <p:cNvGrpSpPr/>
          <p:nvPr/>
        </p:nvGrpSpPr>
        <p:grpSpPr>
          <a:xfrm>
            <a:off x="7605724" y="1067912"/>
            <a:ext cx="4053896" cy="5278120"/>
            <a:chOff x="7899400" y="1022212"/>
            <a:chExt cx="4053896" cy="5278120"/>
          </a:xfrm>
        </p:grpSpPr>
        <p:sp>
          <p:nvSpPr>
            <p:cNvPr id="6" name="Rectangle 5"/>
            <p:cNvSpPr/>
            <p:nvPr/>
          </p:nvSpPr>
          <p:spPr>
            <a:xfrm>
              <a:off x="7899400" y="1022212"/>
              <a:ext cx="4053896" cy="5278120"/>
            </a:xfrm>
            <a:prstGeom prst="rect">
              <a:avLst/>
            </a:prstGeom>
            <a:ln>
              <a:noFill/>
            </a:ln>
          </p:spPr>
        </p:sp>
        <p:sp>
          <p:nvSpPr>
            <p:cNvPr id="7" name="Freeform 6"/>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8" name="Rectangle 7"/>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 name="Freeform 8"/>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0" name="Rectangle 9"/>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2" name="Rectangle 11"/>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4" name="Rectangle 13"/>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6" name="Rectangle 15"/>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18" name="Rectangle 17"/>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0" name="Rectangle 19"/>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2" name="Rectangle 21"/>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4" name="Rectangle 23"/>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6" name="Rectangle 25"/>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28" name="Rectangle 27"/>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0" name="Rectangle 29"/>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2" name="Rectangle 31"/>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4" name="Rectangle 33"/>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36" name="Freeform 35"/>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37" name="Rectangle 36"/>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8" name="Freeform 37"/>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39" name="Rectangle 38"/>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0" name="Freeform 39"/>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1" name="Rectangle 40"/>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3" name="Rectangle 42"/>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5" name="Rectangle 44"/>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47" name="Rectangle 46"/>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49" name="Rectangle 48"/>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1" name="Rectangle 50"/>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3" name="Rectangle 52"/>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55" name="Freeform 54"/>
          <p:cNvSpPr/>
          <p:nvPr/>
        </p:nvSpPr>
        <p:spPr>
          <a:xfrm>
            <a:off x="7605724" y="1430123"/>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6" name="Freeform 55"/>
          <p:cNvSpPr/>
          <p:nvPr/>
        </p:nvSpPr>
        <p:spPr>
          <a:xfrm>
            <a:off x="9712844" y="1429002"/>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7" name="Rectangle 56"/>
          <p:cNvSpPr/>
          <p:nvPr/>
        </p:nvSpPr>
        <p:spPr>
          <a:xfrm>
            <a:off x="7567680" y="177332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58" name="TextBox 57"/>
          <p:cNvSpPr txBox="1"/>
          <p:nvPr/>
        </p:nvSpPr>
        <p:spPr>
          <a:xfrm>
            <a:off x="10477685" y="6514210"/>
            <a:ext cx="1677062" cy="307777"/>
          </a:xfrm>
          <a:prstGeom prst="rect">
            <a:avLst/>
          </a:prstGeom>
          <a:noFill/>
        </p:spPr>
        <p:txBody>
          <a:bodyPr wrap="none" rtlCol="0">
            <a:spAutoFit/>
          </a:bodyPr>
          <a:lstStyle/>
          <a:p>
            <a:pPr latinLnBrk="1"/>
            <a:r>
              <a:rPr lang="en-US" sz="1400" i="1" dirty="0" smtClean="0">
                <a:solidFill>
                  <a:schemeClr val="bg1">
                    <a:lumMod val="85000"/>
                  </a:schemeClr>
                </a:solidFill>
              </a:rPr>
              <a:t>bogie-migraine-ed-1</a:t>
            </a:r>
            <a:endParaRPr lang="en-US" sz="1400" i="1" dirty="0">
              <a:solidFill>
                <a:schemeClr val="bg1">
                  <a:lumMod val="85000"/>
                </a:schemeClr>
              </a:solidFill>
            </a:endParaRPr>
          </a:p>
        </p:txBody>
      </p:sp>
      <p:sp>
        <p:nvSpPr>
          <p:cNvPr id="59" name="Rectangle 58"/>
          <p:cNvSpPr/>
          <p:nvPr/>
        </p:nvSpPr>
        <p:spPr>
          <a:xfrm>
            <a:off x="7567680" y="210000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0" name="Rectangle 59"/>
          <p:cNvSpPr/>
          <p:nvPr/>
        </p:nvSpPr>
        <p:spPr>
          <a:xfrm>
            <a:off x="7567680" y="2439254"/>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1" name="Rectangle 60"/>
          <p:cNvSpPr/>
          <p:nvPr/>
        </p:nvSpPr>
        <p:spPr>
          <a:xfrm>
            <a:off x="7558428" y="306709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2" name="Rectangle 61"/>
          <p:cNvSpPr/>
          <p:nvPr/>
        </p:nvSpPr>
        <p:spPr>
          <a:xfrm>
            <a:off x="7570839" y="406212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3" name="Rectangle 62"/>
          <p:cNvSpPr/>
          <p:nvPr/>
        </p:nvSpPr>
        <p:spPr>
          <a:xfrm>
            <a:off x="7567680" y="5036114"/>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7344305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549" y="171565"/>
            <a:ext cx="10515600" cy="662741"/>
          </a:xfrm>
        </p:spPr>
        <p:txBody>
          <a:bodyPr>
            <a:noAutofit/>
          </a:bodyPr>
          <a:lstStyle/>
          <a:p>
            <a:r>
              <a:rPr lang="en-US" sz="2600" b="1" i="1" dirty="0" err="1">
                <a:solidFill>
                  <a:srgbClr val="0070C0"/>
                </a:solidFill>
              </a:rPr>
              <a:t>Procalcitonin</a:t>
            </a:r>
            <a:r>
              <a:rPr lang="en-US" sz="2600" b="1" i="1" dirty="0">
                <a:solidFill>
                  <a:srgbClr val="0070C0"/>
                </a:solidFill>
              </a:rPr>
              <a:t> in Necrotizing </a:t>
            </a:r>
            <a:r>
              <a:rPr lang="en-US" sz="2600" b="1" i="1" dirty="0" err="1">
                <a:solidFill>
                  <a:srgbClr val="0070C0"/>
                </a:solidFill>
              </a:rPr>
              <a:t>Enterocolitis</a:t>
            </a:r>
            <a:r>
              <a:rPr lang="en-US" sz="2600" b="1" i="1" dirty="0">
                <a:solidFill>
                  <a:srgbClr val="0070C0"/>
                </a:solidFill>
              </a:rPr>
              <a:t>: </a:t>
            </a:r>
            <a:r>
              <a:rPr lang="en-US" sz="2600" b="1" i="1" dirty="0" smtClean="0">
                <a:solidFill>
                  <a:srgbClr val="0070C0"/>
                </a:solidFill>
              </a:rPr>
              <a:t>The Search </a:t>
            </a:r>
            <a:r>
              <a:rPr lang="en-US" sz="2600" b="1" i="1" dirty="0">
                <a:solidFill>
                  <a:srgbClr val="0070C0"/>
                </a:solidFill>
              </a:rPr>
              <a:t>for a </a:t>
            </a:r>
            <a:r>
              <a:rPr lang="en-US" sz="2600" b="1" i="1" dirty="0" smtClean="0">
                <a:solidFill>
                  <a:srgbClr val="0070C0"/>
                </a:solidFill>
              </a:rPr>
              <a:t>Biomarker</a:t>
            </a:r>
            <a:endParaRPr lang="en-US" sz="2600" b="1" i="1"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193359547"/>
              </p:ext>
            </p:extLst>
          </p:nvPr>
        </p:nvGraphicFramePr>
        <p:xfrm>
          <a:off x="851549" y="1231280"/>
          <a:ext cx="6033638" cy="3901440"/>
        </p:xfrm>
        <a:graphic>
          <a:graphicData uri="http://schemas.openxmlformats.org/drawingml/2006/table">
            <a:tbl>
              <a:tblPr firstRow="1" bandRow="1">
                <a:tableStyleId>{5C22544A-7EE6-4342-B048-85BDC9FD1C3A}</a:tableStyleId>
              </a:tblPr>
              <a:tblGrid>
                <a:gridCol w="1633071">
                  <a:extLst>
                    <a:ext uri="{9D8B030D-6E8A-4147-A177-3AD203B41FA5}">
                      <a16:colId xmlns:a16="http://schemas.microsoft.com/office/drawing/2014/main" val="601924521"/>
                    </a:ext>
                  </a:extLst>
                </a:gridCol>
                <a:gridCol w="4400567">
                  <a:extLst>
                    <a:ext uri="{9D8B030D-6E8A-4147-A177-3AD203B41FA5}">
                      <a16:colId xmlns:a16="http://schemas.microsoft.com/office/drawing/2014/main" val="1772112701"/>
                    </a:ext>
                  </a:extLst>
                </a:gridCol>
              </a:tblGrid>
              <a:tr h="403685">
                <a:tc>
                  <a:txBody>
                    <a:bodyPr/>
                    <a:lstStyle/>
                    <a:p>
                      <a:r>
                        <a:rPr lang="en-US" sz="1400" dirty="0" smtClean="0"/>
                        <a:t>Principal  Investigator</a:t>
                      </a:r>
                    </a:p>
                  </a:txBody>
                  <a:tcPr/>
                </a:tc>
                <a:tc>
                  <a:txBody>
                    <a:bodyPr/>
                    <a:lstStyle/>
                    <a:p>
                      <a:r>
                        <a:rPr lang="en-US" sz="1400" dirty="0" smtClean="0"/>
                        <a:t>Catherine</a:t>
                      </a:r>
                      <a:r>
                        <a:rPr lang="en-US" sz="1400" baseline="0" dirty="0" smtClean="0"/>
                        <a:t> Hunter</a:t>
                      </a:r>
                      <a:endParaRPr lang="en-US" sz="1400" dirty="0"/>
                    </a:p>
                  </a:txBody>
                  <a:tcPr/>
                </a:tc>
                <a:extLst>
                  <a:ext uri="{0D108BD9-81ED-4DB2-BD59-A6C34878D82A}">
                    <a16:rowId xmlns:a16="http://schemas.microsoft.com/office/drawing/2014/main" val="368542532"/>
                  </a:ext>
                </a:extLst>
              </a:tr>
              <a:tr h="370840">
                <a:tc>
                  <a:txBody>
                    <a:bodyPr/>
                    <a:lstStyle/>
                    <a:p>
                      <a:r>
                        <a:rPr lang="en-US" sz="1400" dirty="0" smtClean="0"/>
                        <a:t>Department</a:t>
                      </a:r>
                    </a:p>
                  </a:txBody>
                  <a:tcPr/>
                </a:tc>
                <a:tc>
                  <a:txBody>
                    <a:bodyPr/>
                    <a:lstStyle/>
                    <a:p>
                      <a:r>
                        <a:rPr lang="en-US" sz="1400" dirty="0" smtClean="0"/>
                        <a:t>Surgery</a:t>
                      </a:r>
                      <a:endParaRPr lang="en-US" sz="1400" dirty="0"/>
                    </a:p>
                  </a:txBody>
                  <a:tcPr/>
                </a:tc>
                <a:extLst>
                  <a:ext uri="{0D108BD9-81ED-4DB2-BD59-A6C34878D82A}">
                    <a16:rowId xmlns:a16="http://schemas.microsoft.com/office/drawing/2014/main" val="960286342"/>
                  </a:ext>
                </a:extLst>
              </a:tr>
              <a:tr h="370840">
                <a:tc>
                  <a:txBody>
                    <a:bodyPr/>
                    <a:lstStyle/>
                    <a:p>
                      <a:r>
                        <a:rPr lang="en-US" sz="1400" dirty="0" smtClean="0"/>
                        <a:t>Section/Program</a:t>
                      </a:r>
                      <a:endParaRPr lang="en-US" sz="1400" dirty="0"/>
                    </a:p>
                  </a:txBody>
                  <a:tcPr/>
                </a:tc>
                <a:tc>
                  <a:txBody>
                    <a:bodyPr/>
                    <a:lstStyle/>
                    <a:p>
                      <a:endParaRPr lang="en-US" sz="1400" dirty="0"/>
                    </a:p>
                  </a:txBody>
                  <a:tcPr/>
                </a:tc>
                <a:extLst>
                  <a:ext uri="{0D108BD9-81ED-4DB2-BD59-A6C34878D82A}">
                    <a16:rowId xmlns:a16="http://schemas.microsoft.com/office/drawing/2014/main" val="3060705834"/>
                  </a:ext>
                </a:extLst>
              </a:tr>
              <a:tr h="370840">
                <a:tc>
                  <a:txBody>
                    <a:bodyPr/>
                    <a:lstStyle/>
                    <a:p>
                      <a:r>
                        <a:rPr lang="en-US" sz="1400" dirty="0" smtClean="0"/>
                        <a:t>Request Date</a:t>
                      </a:r>
                      <a:endParaRPr lang="en-US" sz="1400" dirty="0"/>
                    </a:p>
                  </a:txBody>
                  <a:tcPr/>
                </a:tc>
                <a:tc>
                  <a:txBody>
                    <a:bodyPr/>
                    <a:lstStyle/>
                    <a:p>
                      <a:r>
                        <a:rPr lang="en-US" sz="1400" dirty="0" smtClean="0"/>
                        <a:t>10/15/2020</a:t>
                      </a:r>
                      <a:endParaRPr lang="en-US" sz="1400" dirty="0"/>
                    </a:p>
                  </a:txBody>
                  <a:tcPr/>
                </a:tc>
                <a:extLst>
                  <a:ext uri="{0D108BD9-81ED-4DB2-BD59-A6C34878D82A}">
                    <a16:rowId xmlns:a16="http://schemas.microsoft.com/office/drawing/2014/main" val="881160331"/>
                  </a:ext>
                </a:extLst>
              </a:tr>
              <a:tr h="370840">
                <a:tc>
                  <a:txBody>
                    <a:bodyPr/>
                    <a:lstStyle/>
                    <a:p>
                      <a:r>
                        <a:rPr lang="en-US" sz="1400" dirty="0" smtClean="0"/>
                        <a:t>Status</a:t>
                      </a:r>
                      <a:endParaRPr lang="en-US" sz="1400" dirty="0"/>
                    </a:p>
                  </a:txBody>
                  <a:tcPr/>
                </a:tc>
                <a:tc>
                  <a:txBody>
                    <a:bodyPr/>
                    <a:lstStyle/>
                    <a:p>
                      <a:r>
                        <a:rPr lang="en-US" sz="1400" dirty="0" smtClean="0"/>
                        <a:t>Withdrawn</a:t>
                      </a:r>
                      <a:endParaRPr lang="en-US" sz="1400" dirty="0"/>
                    </a:p>
                  </a:txBody>
                  <a:tcPr/>
                </a:tc>
                <a:extLst>
                  <a:ext uri="{0D108BD9-81ED-4DB2-BD59-A6C34878D82A}">
                    <a16:rowId xmlns:a16="http://schemas.microsoft.com/office/drawing/2014/main" val="648041670"/>
                  </a:ext>
                </a:extLst>
              </a:tr>
              <a:tr h="370840">
                <a:tc>
                  <a:txBody>
                    <a:bodyPr/>
                    <a:lstStyle/>
                    <a:p>
                      <a:r>
                        <a:rPr lang="en-US" sz="1400" dirty="0" smtClean="0"/>
                        <a:t>Completion</a:t>
                      </a:r>
                      <a:r>
                        <a:rPr lang="en-US" sz="1400" baseline="0" dirty="0" smtClean="0"/>
                        <a:t> Date</a:t>
                      </a:r>
                      <a:endParaRPr lang="en-US" sz="1400" dirty="0"/>
                    </a:p>
                  </a:txBody>
                  <a:tcPr/>
                </a:tc>
                <a:tc>
                  <a:txBody>
                    <a:bodyPr/>
                    <a:lstStyle/>
                    <a:p>
                      <a:r>
                        <a:rPr lang="en-US" sz="1400" dirty="0" smtClean="0"/>
                        <a:t>3/31/2021 </a:t>
                      </a:r>
                      <a:r>
                        <a:rPr lang="en-US" sz="1400" i="1" dirty="0" smtClean="0"/>
                        <a:t>(estimated)</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342900" indent="-342900">
                        <a:buAutoNum type="arabicPeriod"/>
                      </a:pPr>
                      <a:r>
                        <a:rPr lang="en-US" sz="1400" b="0" i="0" kern="1200" dirty="0" smtClean="0">
                          <a:solidFill>
                            <a:schemeClr val="dk1"/>
                          </a:solidFill>
                          <a:effectLst/>
                          <a:latin typeface="+mn-lt"/>
                          <a:ea typeface="+mn-ea"/>
                          <a:cs typeface="+mn-cs"/>
                        </a:rPr>
                        <a:t>Identify if an elevated </a:t>
                      </a:r>
                      <a:r>
                        <a:rPr lang="en-US" sz="1400" b="0" i="0" kern="1200" dirty="0" err="1" smtClean="0">
                          <a:solidFill>
                            <a:schemeClr val="dk1"/>
                          </a:solidFill>
                          <a:effectLst/>
                          <a:latin typeface="+mn-lt"/>
                          <a:ea typeface="+mn-ea"/>
                          <a:cs typeface="+mn-cs"/>
                        </a:rPr>
                        <a:t>procalcitonin</a:t>
                      </a:r>
                      <a:r>
                        <a:rPr lang="en-US" sz="1400" b="0" i="0" kern="1200" dirty="0" smtClean="0">
                          <a:solidFill>
                            <a:schemeClr val="dk1"/>
                          </a:solidFill>
                          <a:effectLst/>
                          <a:latin typeface="+mn-lt"/>
                          <a:ea typeface="+mn-ea"/>
                          <a:cs typeface="+mn-cs"/>
                        </a:rPr>
                        <a:t> is predictive of an increased risk of surgical necrotizing </a:t>
                      </a:r>
                      <a:r>
                        <a:rPr lang="en-US" sz="1400" b="0" i="0" kern="1200" dirty="0" err="1" smtClean="0">
                          <a:solidFill>
                            <a:schemeClr val="dk1"/>
                          </a:solidFill>
                          <a:effectLst/>
                          <a:latin typeface="+mn-lt"/>
                          <a:ea typeface="+mn-ea"/>
                          <a:cs typeface="+mn-cs"/>
                        </a:rPr>
                        <a:t>enterocolitis</a:t>
                      </a:r>
                      <a:r>
                        <a:rPr lang="en-US" sz="1400" b="0" i="0" kern="1200" dirty="0" smtClean="0">
                          <a:solidFill>
                            <a:schemeClr val="dk1"/>
                          </a:solidFill>
                          <a:effectLst/>
                          <a:latin typeface="+mn-lt"/>
                          <a:ea typeface="+mn-ea"/>
                          <a:cs typeface="+mn-cs"/>
                        </a:rPr>
                        <a:t>.</a:t>
                      </a:r>
                    </a:p>
                    <a:p>
                      <a:pPr marL="342900" indent="-342900">
                        <a:buAutoNum type="arabicPeriod"/>
                      </a:pPr>
                      <a:r>
                        <a:rPr lang="en-US" sz="1400" b="0" i="0" kern="1200" dirty="0" smtClean="0">
                          <a:solidFill>
                            <a:schemeClr val="dk1"/>
                          </a:solidFill>
                          <a:effectLst/>
                          <a:latin typeface="+mn-lt"/>
                          <a:ea typeface="+mn-ea"/>
                          <a:cs typeface="+mn-cs"/>
                        </a:rPr>
                        <a:t>Determine if an elevated </a:t>
                      </a:r>
                      <a:r>
                        <a:rPr lang="en-US" sz="1400" b="0" i="0" kern="1200" dirty="0" err="1" smtClean="0">
                          <a:solidFill>
                            <a:schemeClr val="dk1"/>
                          </a:solidFill>
                          <a:effectLst/>
                          <a:latin typeface="+mn-lt"/>
                          <a:ea typeface="+mn-ea"/>
                          <a:cs typeface="+mn-cs"/>
                        </a:rPr>
                        <a:t>procalcitonin</a:t>
                      </a:r>
                      <a:r>
                        <a:rPr lang="en-US" sz="1400" b="0" i="0" kern="1200" dirty="0" smtClean="0">
                          <a:solidFill>
                            <a:schemeClr val="dk1"/>
                          </a:solidFill>
                          <a:effectLst/>
                          <a:latin typeface="+mn-lt"/>
                          <a:ea typeface="+mn-ea"/>
                          <a:cs typeface="+mn-cs"/>
                        </a:rPr>
                        <a:t> is predictive of complications from necrotizing </a:t>
                      </a:r>
                      <a:r>
                        <a:rPr lang="en-US" sz="1400" b="0" i="0" kern="1200" dirty="0" err="1" smtClean="0">
                          <a:solidFill>
                            <a:schemeClr val="dk1"/>
                          </a:solidFill>
                          <a:effectLst/>
                          <a:latin typeface="+mn-lt"/>
                          <a:ea typeface="+mn-ea"/>
                          <a:cs typeface="+mn-cs"/>
                        </a:rPr>
                        <a:t>enterocolitis</a:t>
                      </a:r>
                      <a:r>
                        <a:rPr lang="en-US" sz="1400" b="0" i="0" kern="1200" dirty="0" smtClean="0">
                          <a:solidFill>
                            <a:schemeClr val="dk1"/>
                          </a:solidFill>
                          <a:effectLst/>
                          <a:latin typeface="+mn-lt"/>
                          <a:ea typeface="+mn-ea"/>
                          <a:cs typeface="+mn-cs"/>
                        </a:rPr>
                        <a:t> such as strictures and short gut syndrome.</a:t>
                      </a:r>
                      <a:endParaRPr lang="en-US" sz="1400" dirty="0"/>
                    </a:p>
                  </a:txBody>
                  <a:tcPr/>
                </a:tc>
                <a:extLst>
                  <a:ext uri="{0D108BD9-81ED-4DB2-BD59-A6C34878D82A}">
                    <a16:rowId xmlns:a16="http://schemas.microsoft.com/office/drawing/2014/main" val="502384781"/>
                  </a:ext>
                </a:extLst>
              </a:tr>
              <a:tr h="370840">
                <a:tc>
                  <a:txBody>
                    <a:bodyPr/>
                    <a:lstStyle/>
                    <a:p>
                      <a:r>
                        <a:rPr lang="en-US" sz="1400" dirty="0" smtClean="0"/>
                        <a:t>Comments</a:t>
                      </a:r>
                      <a:endParaRPr lang="en-US" sz="1400" dirty="0"/>
                    </a:p>
                  </a:txBody>
                  <a:tcPr/>
                </a:tc>
                <a:tc>
                  <a:txBody>
                    <a:bodyPr/>
                    <a:lstStyle/>
                    <a:p>
                      <a:r>
                        <a:rPr lang="en-US" sz="1400" dirty="0" smtClean="0"/>
                        <a:t>Requested</a:t>
                      </a:r>
                      <a:r>
                        <a:rPr lang="en-US" sz="1400" baseline="0" dirty="0" smtClean="0"/>
                        <a:t> </a:t>
                      </a:r>
                      <a:r>
                        <a:rPr lang="en-US" sz="1400" dirty="0" smtClean="0"/>
                        <a:t>data were obtained from OUM Lab Staff.</a:t>
                      </a:r>
                      <a:endParaRPr lang="en-US" sz="1400" dirty="0"/>
                    </a:p>
                  </a:txBody>
                  <a:tcPr/>
                </a:tc>
                <a:extLst>
                  <a:ext uri="{0D108BD9-81ED-4DB2-BD59-A6C34878D82A}">
                    <a16:rowId xmlns:a16="http://schemas.microsoft.com/office/drawing/2014/main" val="1647707109"/>
                  </a:ext>
                </a:extLst>
              </a:tr>
            </a:tbl>
          </a:graphicData>
        </a:graphic>
      </p:graphicFrame>
      <p:grpSp>
        <p:nvGrpSpPr>
          <p:cNvPr id="4" name="Group 3"/>
          <p:cNvGrpSpPr/>
          <p:nvPr/>
        </p:nvGrpSpPr>
        <p:grpSpPr>
          <a:xfrm>
            <a:off x="7605724" y="1067912"/>
            <a:ext cx="4053896" cy="5278120"/>
            <a:chOff x="7899400" y="1022212"/>
            <a:chExt cx="4053896" cy="5278120"/>
          </a:xfrm>
        </p:grpSpPr>
        <p:sp>
          <p:nvSpPr>
            <p:cNvPr id="6" name="Rectangle 5"/>
            <p:cNvSpPr/>
            <p:nvPr/>
          </p:nvSpPr>
          <p:spPr>
            <a:xfrm>
              <a:off x="7899400" y="1022212"/>
              <a:ext cx="4053896" cy="5278120"/>
            </a:xfrm>
            <a:prstGeom prst="rect">
              <a:avLst/>
            </a:prstGeom>
            <a:ln>
              <a:noFill/>
            </a:ln>
          </p:spPr>
        </p:sp>
        <p:sp>
          <p:nvSpPr>
            <p:cNvPr id="7" name="Freeform 6"/>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8" name="Rectangle 7"/>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 name="Freeform 8"/>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0" name="Rectangle 9"/>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2" name="Rectangle 11"/>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4" name="Rectangle 13"/>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6" name="Rectangle 15"/>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18" name="Rectangle 17"/>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0" name="Rectangle 19"/>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2" name="Rectangle 21"/>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4" name="Rectangle 23"/>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6" name="Rectangle 25"/>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28" name="Rectangle 27"/>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0" name="Rectangle 29"/>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2" name="Rectangle 31"/>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4" name="Rectangle 33"/>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36" name="Freeform 35"/>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37" name="Rectangle 36"/>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8" name="Freeform 37"/>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39" name="Rectangle 38"/>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0" name="Freeform 39"/>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1" name="Rectangle 40"/>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3" name="Rectangle 42"/>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5" name="Rectangle 44"/>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47" name="Rectangle 46"/>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49" name="Rectangle 48"/>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1" name="Rectangle 50"/>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3" name="Rectangle 52"/>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55" name="Freeform 54"/>
          <p:cNvSpPr/>
          <p:nvPr/>
        </p:nvSpPr>
        <p:spPr>
          <a:xfrm>
            <a:off x="7605724" y="1430123"/>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6" name="Freeform 55"/>
          <p:cNvSpPr/>
          <p:nvPr/>
        </p:nvSpPr>
        <p:spPr>
          <a:xfrm>
            <a:off x="9712844" y="1429002"/>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7" name="Rectangle 56"/>
          <p:cNvSpPr/>
          <p:nvPr/>
        </p:nvSpPr>
        <p:spPr>
          <a:xfrm>
            <a:off x="7567680" y="177332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58" name="TextBox 57"/>
          <p:cNvSpPr txBox="1"/>
          <p:nvPr/>
        </p:nvSpPr>
        <p:spPr>
          <a:xfrm>
            <a:off x="9632672" y="6540944"/>
            <a:ext cx="2579232" cy="307777"/>
          </a:xfrm>
          <a:prstGeom prst="rect">
            <a:avLst/>
          </a:prstGeom>
          <a:noFill/>
        </p:spPr>
        <p:txBody>
          <a:bodyPr wrap="none" rtlCol="0">
            <a:spAutoFit/>
          </a:bodyPr>
          <a:lstStyle/>
          <a:p>
            <a:pPr latinLnBrk="1"/>
            <a:r>
              <a:rPr lang="en-US" sz="1400" i="1" dirty="0" smtClean="0">
                <a:solidFill>
                  <a:schemeClr val="bg1">
                    <a:lumMod val="85000"/>
                  </a:schemeClr>
                </a:solidFill>
              </a:rPr>
              <a:t>hunter-enterocolitis-biomarker-1</a:t>
            </a:r>
            <a:endParaRPr lang="en-US" sz="1400" i="1" dirty="0">
              <a:solidFill>
                <a:schemeClr val="bg1">
                  <a:lumMod val="85000"/>
                </a:schemeClr>
              </a:solidFill>
            </a:endParaRPr>
          </a:p>
        </p:txBody>
      </p:sp>
      <p:sp>
        <p:nvSpPr>
          <p:cNvPr id="59" name="Rectangle 58"/>
          <p:cNvSpPr/>
          <p:nvPr/>
        </p:nvSpPr>
        <p:spPr>
          <a:xfrm>
            <a:off x="7567680" y="3069498"/>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0" name="Rectangle 59"/>
          <p:cNvSpPr/>
          <p:nvPr/>
        </p:nvSpPr>
        <p:spPr>
          <a:xfrm>
            <a:off x="7567680" y="3716134"/>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1" name="Rectangle 60"/>
          <p:cNvSpPr/>
          <p:nvPr/>
        </p:nvSpPr>
        <p:spPr>
          <a:xfrm>
            <a:off x="7567680" y="210554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2" name="Rectangle 61"/>
          <p:cNvSpPr/>
          <p:nvPr/>
        </p:nvSpPr>
        <p:spPr>
          <a:xfrm>
            <a:off x="7574988" y="242458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31813728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549" y="198265"/>
            <a:ext cx="10515600" cy="829602"/>
          </a:xfrm>
        </p:spPr>
        <p:txBody>
          <a:bodyPr>
            <a:noAutofit/>
          </a:bodyPr>
          <a:lstStyle/>
          <a:p>
            <a:r>
              <a:rPr lang="en-US" sz="2600" b="1" i="1" dirty="0">
                <a:solidFill>
                  <a:srgbClr val="0070C0"/>
                </a:solidFill>
              </a:rPr>
              <a:t>Quality of Life of Ethnically Diverse Black Prostate Cancer Survivors: Development of a Conceptual Model Using Grounded Theory</a:t>
            </a:r>
          </a:p>
        </p:txBody>
      </p:sp>
      <p:graphicFrame>
        <p:nvGraphicFramePr>
          <p:cNvPr id="5" name="Table 4"/>
          <p:cNvGraphicFramePr>
            <a:graphicFrameLocks noGrp="1"/>
          </p:cNvGraphicFramePr>
          <p:nvPr>
            <p:extLst>
              <p:ext uri="{D42A27DB-BD31-4B8C-83A1-F6EECF244321}">
                <p14:modId xmlns:p14="http://schemas.microsoft.com/office/powerpoint/2010/main" val="1206957059"/>
              </p:ext>
            </p:extLst>
          </p:nvPr>
        </p:nvGraphicFramePr>
        <p:xfrm>
          <a:off x="815884" y="1328289"/>
          <a:ext cx="6350186" cy="4180840"/>
        </p:xfrm>
        <a:graphic>
          <a:graphicData uri="http://schemas.openxmlformats.org/drawingml/2006/table">
            <a:tbl>
              <a:tblPr firstRow="1" bandRow="1">
                <a:tableStyleId>{5C22544A-7EE6-4342-B048-85BDC9FD1C3A}</a:tableStyleId>
              </a:tblPr>
              <a:tblGrid>
                <a:gridCol w="2258909">
                  <a:extLst>
                    <a:ext uri="{9D8B030D-6E8A-4147-A177-3AD203B41FA5}">
                      <a16:colId xmlns:a16="http://schemas.microsoft.com/office/drawing/2014/main" val="601924521"/>
                    </a:ext>
                  </a:extLst>
                </a:gridCol>
                <a:gridCol w="4091277">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M. </a:t>
                      </a:r>
                      <a:r>
                        <a:rPr lang="en-US" sz="1400" dirty="0" err="1" smtClean="0"/>
                        <a:t>Ogunsanya</a:t>
                      </a:r>
                      <a:endParaRPr lang="en-US" sz="1400" dirty="0"/>
                    </a:p>
                  </a:txBody>
                  <a:tcPr/>
                </a:tc>
                <a:extLst>
                  <a:ext uri="{0D108BD9-81ED-4DB2-BD59-A6C34878D82A}">
                    <a16:rowId xmlns:a16="http://schemas.microsoft.com/office/drawing/2014/main" val="368542532"/>
                  </a:ext>
                </a:extLst>
              </a:tr>
              <a:tr h="370840">
                <a:tc>
                  <a:txBody>
                    <a:bodyPr/>
                    <a:lstStyle/>
                    <a:p>
                      <a:r>
                        <a:rPr lang="en-US" sz="1400" dirty="0" smtClean="0"/>
                        <a:t>College or Department</a:t>
                      </a:r>
                    </a:p>
                  </a:txBody>
                  <a:tcPr/>
                </a:tc>
                <a:tc>
                  <a:txBody>
                    <a:bodyPr/>
                    <a:lstStyle/>
                    <a:p>
                      <a:r>
                        <a:rPr lang="en-US" sz="1400" dirty="0" smtClean="0"/>
                        <a:t>Pharmacy</a:t>
                      </a:r>
                      <a:endParaRPr lang="en-US" sz="1400" dirty="0"/>
                    </a:p>
                  </a:txBody>
                  <a:tcPr/>
                </a:tc>
                <a:extLst>
                  <a:ext uri="{0D108BD9-81ED-4DB2-BD59-A6C34878D82A}">
                    <a16:rowId xmlns:a16="http://schemas.microsoft.com/office/drawing/2014/main" val="960286342"/>
                  </a:ext>
                </a:extLst>
              </a:tr>
              <a:tr h="370840">
                <a:tc>
                  <a:txBody>
                    <a:bodyPr/>
                    <a:lstStyle/>
                    <a:p>
                      <a:r>
                        <a:rPr lang="en-US" sz="1400" dirty="0" smtClean="0"/>
                        <a:t>Section or Program</a:t>
                      </a:r>
                      <a:endParaRPr lang="en-US" sz="1400" dirty="0"/>
                    </a:p>
                  </a:txBody>
                  <a:tcPr/>
                </a:tc>
                <a:tc>
                  <a:txBody>
                    <a:bodyPr/>
                    <a:lstStyle/>
                    <a:p>
                      <a:endParaRPr lang="en-US" sz="1400" dirty="0"/>
                    </a:p>
                  </a:txBody>
                  <a:tcPr/>
                </a:tc>
                <a:extLst>
                  <a:ext uri="{0D108BD9-81ED-4DB2-BD59-A6C34878D82A}">
                    <a16:rowId xmlns:a16="http://schemas.microsoft.com/office/drawing/2014/main" val="3060705834"/>
                  </a:ext>
                </a:extLst>
              </a:tr>
              <a:tr h="370840">
                <a:tc>
                  <a:txBody>
                    <a:bodyPr/>
                    <a:lstStyle/>
                    <a:p>
                      <a:r>
                        <a:rPr lang="en-US" sz="1400" dirty="0" smtClean="0"/>
                        <a:t>Request Date</a:t>
                      </a:r>
                      <a:endParaRPr lang="en-US" sz="1400" dirty="0"/>
                    </a:p>
                  </a:txBody>
                  <a:tcPr/>
                </a:tc>
                <a:tc>
                  <a:txBody>
                    <a:bodyPr/>
                    <a:lstStyle/>
                    <a:p>
                      <a:r>
                        <a:rPr lang="en-US" sz="1400" dirty="0" smtClean="0"/>
                        <a:t>10/15/2020</a:t>
                      </a:r>
                      <a:endParaRPr lang="en-US" sz="1400" dirty="0"/>
                    </a:p>
                  </a:txBody>
                  <a:tcPr/>
                </a:tc>
                <a:extLst>
                  <a:ext uri="{0D108BD9-81ED-4DB2-BD59-A6C34878D82A}">
                    <a16:rowId xmlns:a16="http://schemas.microsoft.com/office/drawing/2014/main" val="881160331"/>
                  </a:ext>
                </a:extLst>
              </a:tr>
              <a:tr h="370840">
                <a:tc>
                  <a:txBody>
                    <a:bodyPr/>
                    <a:lstStyle/>
                    <a:p>
                      <a:r>
                        <a:rPr lang="en-US" sz="1400" dirty="0" smtClean="0"/>
                        <a:t>Status</a:t>
                      </a:r>
                      <a:endParaRPr lang="en-US" sz="1400" dirty="0"/>
                    </a:p>
                  </a:txBody>
                  <a:tcPr/>
                </a:tc>
                <a:tc>
                  <a:txBody>
                    <a:bodyPr/>
                    <a:lstStyle/>
                    <a:p>
                      <a:r>
                        <a:rPr lang="en-US" sz="1400" dirty="0" smtClean="0"/>
                        <a:t>Completed</a:t>
                      </a:r>
                      <a:endParaRPr lang="en-US" sz="1400" dirty="0"/>
                    </a:p>
                  </a:txBody>
                  <a:tcPr/>
                </a:tc>
                <a:extLst>
                  <a:ext uri="{0D108BD9-81ED-4DB2-BD59-A6C34878D82A}">
                    <a16:rowId xmlns:a16="http://schemas.microsoft.com/office/drawing/2014/main" val="648041670"/>
                  </a:ext>
                </a:extLst>
              </a:tr>
              <a:tr h="370840">
                <a:tc>
                  <a:txBody>
                    <a:bodyPr/>
                    <a:lstStyle/>
                    <a:p>
                      <a:r>
                        <a:rPr lang="en-US" sz="1400" dirty="0" smtClean="0"/>
                        <a:t>Completion</a:t>
                      </a:r>
                      <a:r>
                        <a:rPr lang="en-US" sz="1400" baseline="0" dirty="0" smtClean="0"/>
                        <a:t> Date</a:t>
                      </a:r>
                      <a:endParaRPr lang="en-US" sz="1400" dirty="0"/>
                    </a:p>
                  </a:txBody>
                  <a:tcPr/>
                </a:tc>
                <a:tc>
                  <a:txBody>
                    <a:bodyPr/>
                    <a:lstStyle/>
                    <a:p>
                      <a:r>
                        <a:rPr lang="en-US" sz="1400" i="0" dirty="0" smtClean="0"/>
                        <a:t>2/23/2021</a:t>
                      </a:r>
                      <a:endParaRPr lang="en-US" sz="1400" i="0"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342900" indent="-342900">
                        <a:buAutoNum type="arabicPeriod"/>
                      </a:pPr>
                      <a:r>
                        <a:rPr lang="en-US" sz="1400" b="0" i="0" kern="1200" dirty="0" smtClean="0">
                          <a:solidFill>
                            <a:schemeClr val="dk1"/>
                          </a:solidFill>
                          <a:effectLst/>
                          <a:latin typeface="+mn-lt"/>
                          <a:ea typeface="+mn-ea"/>
                          <a:cs typeface="+mn-cs"/>
                        </a:rPr>
                        <a:t>Employ Grounded Theory to develop a conceptual </a:t>
                      </a:r>
                      <a:r>
                        <a:rPr lang="en-US" sz="1400" b="0" i="0" kern="1200" dirty="0" err="1" smtClean="0">
                          <a:solidFill>
                            <a:schemeClr val="dk1"/>
                          </a:solidFill>
                          <a:effectLst/>
                          <a:latin typeface="+mn-lt"/>
                          <a:ea typeface="+mn-ea"/>
                          <a:cs typeface="+mn-cs"/>
                        </a:rPr>
                        <a:t>QoL</a:t>
                      </a:r>
                      <a:r>
                        <a:rPr lang="en-US" sz="1400" b="0" i="0" kern="1200" dirty="0" smtClean="0">
                          <a:solidFill>
                            <a:schemeClr val="dk1"/>
                          </a:solidFill>
                          <a:effectLst/>
                          <a:latin typeface="+mn-lt"/>
                          <a:ea typeface="+mn-ea"/>
                          <a:cs typeface="+mn-cs"/>
                        </a:rPr>
                        <a:t> model for Black </a:t>
                      </a:r>
                      <a:r>
                        <a:rPr lang="en-US" sz="1400" b="0" i="0" kern="1200" dirty="0" err="1" smtClean="0">
                          <a:solidFill>
                            <a:schemeClr val="dk1"/>
                          </a:solidFill>
                          <a:effectLst/>
                          <a:latin typeface="+mn-lt"/>
                          <a:ea typeface="+mn-ea"/>
                          <a:cs typeface="+mn-cs"/>
                        </a:rPr>
                        <a:t>CaP</a:t>
                      </a:r>
                      <a:r>
                        <a:rPr lang="en-US" sz="1400" b="0" i="0" kern="1200" dirty="0" smtClean="0">
                          <a:solidFill>
                            <a:schemeClr val="dk1"/>
                          </a:solidFill>
                          <a:effectLst/>
                          <a:latin typeface="+mn-lt"/>
                          <a:ea typeface="+mn-ea"/>
                          <a:cs typeface="+mn-cs"/>
                        </a:rPr>
                        <a:t> survivors.</a:t>
                      </a:r>
                    </a:p>
                    <a:p>
                      <a:pPr marL="342900" indent="-342900">
                        <a:buAutoNum type="arabicPeriod"/>
                      </a:pPr>
                      <a:r>
                        <a:rPr lang="en-US" sz="1400" b="0" i="0" kern="1200" dirty="0" smtClean="0">
                          <a:solidFill>
                            <a:schemeClr val="dk1"/>
                          </a:solidFill>
                          <a:effectLst/>
                          <a:latin typeface="+mn-lt"/>
                          <a:ea typeface="+mn-ea"/>
                          <a:cs typeface="+mn-cs"/>
                        </a:rPr>
                        <a:t>Provide novel research training experiences to the principal investigator (PI) on Grounded Theory research, and implementation and dissemination science.</a:t>
                      </a:r>
                    </a:p>
                    <a:p>
                      <a:endParaRPr lang="en-US" sz="1400" dirty="0"/>
                    </a:p>
                  </a:txBody>
                  <a:tcPr/>
                </a:tc>
                <a:extLst>
                  <a:ext uri="{0D108BD9-81ED-4DB2-BD59-A6C34878D82A}">
                    <a16:rowId xmlns:a16="http://schemas.microsoft.com/office/drawing/2014/main" val="1242140295"/>
                  </a:ext>
                </a:extLst>
              </a:tr>
              <a:tr h="370840">
                <a:tc>
                  <a:txBody>
                    <a:bodyPr/>
                    <a:lstStyle/>
                    <a:p>
                      <a:r>
                        <a:rPr lang="en-US" sz="1400" dirty="0" smtClean="0"/>
                        <a:t>Comments</a:t>
                      </a:r>
                      <a:endParaRPr lang="en-US" sz="1400" dirty="0"/>
                    </a:p>
                  </a:txBody>
                  <a:tcPr/>
                </a:tc>
                <a:tc>
                  <a:txBody>
                    <a:bodyPr/>
                    <a:lstStyle/>
                    <a:p>
                      <a:endParaRPr lang="en-US" sz="1400" dirty="0"/>
                    </a:p>
                  </a:txBody>
                  <a:tcPr/>
                </a:tc>
                <a:extLst>
                  <a:ext uri="{0D108BD9-81ED-4DB2-BD59-A6C34878D82A}">
                    <a16:rowId xmlns:a16="http://schemas.microsoft.com/office/drawing/2014/main" val="1647707109"/>
                  </a:ext>
                </a:extLst>
              </a:tr>
            </a:tbl>
          </a:graphicData>
        </a:graphic>
      </p:graphicFrame>
      <p:grpSp>
        <p:nvGrpSpPr>
          <p:cNvPr id="4" name="Group 3"/>
          <p:cNvGrpSpPr/>
          <p:nvPr/>
        </p:nvGrpSpPr>
        <p:grpSpPr>
          <a:xfrm>
            <a:off x="7560573" y="1234773"/>
            <a:ext cx="4053896" cy="5278120"/>
            <a:chOff x="7899400" y="1022212"/>
            <a:chExt cx="4053896" cy="5278120"/>
          </a:xfrm>
        </p:grpSpPr>
        <p:sp>
          <p:nvSpPr>
            <p:cNvPr id="6" name="Rectangle 5"/>
            <p:cNvSpPr/>
            <p:nvPr/>
          </p:nvSpPr>
          <p:spPr>
            <a:xfrm>
              <a:off x="7899400" y="1022212"/>
              <a:ext cx="4053896" cy="5278120"/>
            </a:xfrm>
            <a:prstGeom prst="rect">
              <a:avLst/>
            </a:prstGeom>
            <a:ln>
              <a:noFill/>
            </a:ln>
          </p:spPr>
        </p:sp>
        <p:sp>
          <p:nvSpPr>
            <p:cNvPr id="7" name="Freeform 6"/>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8" name="Rectangle 7"/>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 name="Freeform 8"/>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0" name="Rectangle 9"/>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2" name="Rectangle 11"/>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4" name="Rectangle 13"/>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6" name="Rectangle 15"/>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18" name="Rectangle 17"/>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0" name="Rectangle 19"/>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2" name="Rectangle 21"/>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4" name="Rectangle 23"/>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6" name="Rectangle 25"/>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28" name="Rectangle 27"/>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0" name="Rectangle 29"/>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2" name="Rectangle 31"/>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4" name="Rectangle 33"/>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36" name="Freeform 35"/>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37" name="Rectangle 36"/>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8" name="Freeform 37"/>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39" name="Rectangle 38"/>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0" name="Freeform 39"/>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1" name="Rectangle 40"/>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3" name="Rectangle 42"/>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5" name="Rectangle 44"/>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47" name="Rectangle 46"/>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49" name="Rectangle 48"/>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1" name="Rectangle 50"/>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3" name="Rectangle 52"/>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55" name="Freeform 54"/>
          <p:cNvSpPr/>
          <p:nvPr/>
        </p:nvSpPr>
        <p:spPr>
          <a:xfrm>
            <a:off x="7558573" y="159408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6" name="Freeform 55"/>
          <p:cNvSpPr/>
          <p:nvPr/>
        </p:nvSpPr>
        <p:spPr>
          <a:xfrm>
            <a:off x="9665693" y="1592965"/>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9" name="Rectangle 58"/>
          <p:cNvSpPr/>
          <p:nvPr/>
        </p:nvSpPr>
        <p:spPr>
          <a:xfrm>
            <a:off x="7520529" y="1937283"/>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57" name="TextBox 56"/>
          <p:cNvSpPr txBox="1"/>
          <p:nvPr/>
        </p:nvSpPr>
        <p:spPr>
          <a:xfrm>
            <a:off x="9743493" y="6514210"/>
            <a:ext cx="2351221" cy="307777"/>
          </a:xfrm>
          <a:prstGeom prst="rect">
            <a:avLst/>
          </a:prstGeom>
          <a:noFill/>
        </p:spPr>
        <p:txBody>
          <a:bodyPr wrap="none" rtlCol="0">
            <a:spAutoFit/>
          </a:bodyPr>
          <a:lstStyle/>
          <a:p>
            <a:pPr latinLnBrk="1"/>
            <a:r>
              <a:rPr lang="en-US" sz="1400" i="1" dirty="0" smtClean="0">
                <a:solidFill>
                  <a:schemeClr val="bg1">
                    <a:lumMod val="85000"/>
                  </a:schemeClr>
                </a:solidFill>
              </a:rPr>
              <a:t>ogunsanya-cancer-prostate-1</a:t>
            </a:r>
            <a:endParaRPr lang="en-US" sz="1400" i="1" dirty="0">
              <a:solidFill>
                <a:schemeClr val="bg1">
                  <a:lumMod val="85000"/>
                </a:schemeClr>
              </a:solidFill>
            </a:endParaRPr>
          </a:p>
        </p:txBody>
      </p:sp>
      <p:sp>
        <p:nvSpPr>
          <p:cNvPr id="58" name="Rectangle 57"/>
          <p:cNvSpPr/>
          <p:nvPr/>
        </p:nvSpPr>
        <p:spPr>
          <a:xfrm>
            <a:off x="9509984" y="194532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0" name="Rectangle 59"/>
          <p:cNvSpPr/>
          <p:nvPr/>
        </p:nvSpPr>
        <p:spPr>
          <a:xfrm>
            <a:off x="7513277" y="2262916"/>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1" name="Rectangle 60"/>
          <p:cNvSpPr/>
          <p:nvPr/>
        </p:nvSpPr>
        <p:spPr>
          <a:xfrm>
            <a:off x="7520529" y="3244866"/>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5875692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a:spLocks noGrp="1"/>
          </p:cNvSpPr>
          <p:nvPr>
            <p:ph type="title"/>
          </p:nvPr>
        </p:nvSpPr>
        <p:spPr>
          <a:xfrm>
            <a:off x="839788" y="365125"/>
            <a:ext cx="10703628" cy="1325563"/>
          </a:xfrm>
        </p:spPr>
        <p:txBody>
          <a:bodyPr>
            <a:normAutofit/>
          </a:bodyPr>
          <a:lstStyle/>
          <a:p>
            <a:r>
              <a:rPr lang="en-US" sz="3600" b="1" i="1" dirty="0" smtClean="0">
                <a:solidFill>
                  <a:srgbClr val="0070C0"/>
                </a:solidFill>
              </a:rPr>
              <a:t>Since 2017, the CRDW has provided support for more than 120 projects.</a:t>
            </a:r>
            <a:endParaRPr lang="en-US" sz="3600" b="1" i="1" dirty="0">
              <a:solidFill>
                <a:srgbClr val="0070C0"/>
              </a:solidFill>
            </a:endParaRPr>
          </a:p>
        </p:txBody>
      </p:sp>
      <p:sp>
        <p:nvSpPr>
          <p:cNvPr id="11" name="Text Placeholder 10"/>
          <p:cNvSpPr>
            <a:spLocks noGrp="1"/>
          </p:cNvSpPr>
          <p:nvPr>
            <p:ph type="body" sz="quarter" idx="3"/>
          </p:nvPr>
        </p:nvSpPr>
        <p:spPr>
          <a:xfrm>
            <a:off x="677310" y="2203508"/>
            <a:ext cx="5761246" cy="653157"/>
          </a:xfrm>
        </p:spPr>
        <p:txBody>
          <a:bodyPr>
            <a:normAutofit/>
          </a:bodyPr>
          <a:lstStyle/>
          <a:p>
            <a:r>
              <a:rPr lang="en-US" sz="2000" b="0" dirty="0" smtClean="0"/>
              <a:t>There are 46 active projects. The proportion of projects by status is shown below.</a:t>
            </a:r>
            <a:endParaRPr lang="en-US" sz="2000" b="0" dirty="0"/>
          </a:p>
        </p:txBody>
      </p:sp>
      <p:graphicFrame>
        <p:nvGraphicFramePr>
          <p:cNvPr id="13" name="Content Placeholder 12"/>
          <p:cNvGraphicFramePr>
            <a:graphicFrameLocks noGrp="1"/>
          </p:cNvGraphicFramePr>
          <p:nvPr>
            <p:ph sz="quarter" idx="4"/>
            <p:extLst>
              <p:ext uri="{D42A27DB-BD31-4B8C-83A1-F6EECF244321}">
                <p14:modId xmlns:p14="http://schemas.microsoft.com/office/powerpoint/2010/main" val="395418287"/>
              </p:ext>
            </p:extLst>
          </p:nvPr>
        </p:nvGraphicFramePr>
        <p:xfrm>
          <a:off x="359228" y="2688304"/>
          <a:ext cx="5761245" cy="38861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56126589"/>
              </p:ext>
            </p:extLst>
          </p:nvPr>
        </p:nvGraphicFramePr>
        <p:xfrm>
          <a:off x="7081595" y="2948440"/>
          <a:ext cx="4359899" cy="3365928"/>
        </p:xfrm>
        <a:graphic>
          <a:graphicData uri="http://schemas.openxmlformats.org/drawingml/2006/table">
            <a:tbl>
              <a:tblPr firstRow="1" bandRow="1">
                <a:tableStyleId>{5C22544A-7EE6-4342-B048-85BDC9FD1C3A}</a:tableStyleId>
              </a:tblPr>
              <a:tblGrid>
                <a:gridCol w="2513867">
                  <a:extLst>
                    <a:ext uri="{9D8B030D-6E8A-4147-A177-3AD203B41FA5}">
                      <a16:colId xmlns:a16="http://schemas.microsoft.com/office/drawing/2014/main" val="2087967675"/>
                    </a:ext>
                  </a:extLst>
                </a:gridCol>
                <a:gridCol w="1846032">
                  <a:extLst>
                    <a:ext uri="{9D8B030D-6E8A-4147-A177-3AD203B41FA5}">
                      <a16:colId xmlns:a16="http://schemas.microsoft.com/office/drawing/2014/main" val="1141967365"/>
                    </a:ext>
                  </a:extLst>
                </a:gridCol>
              </a:tblGrid>
              <a:tr h="560988">
                <a:tc>
                  <a:txBody>
                    <a:bodyPr/>
                    <a:lstStyle/>
                    <a:p>
                      <a:r>
                        <a:rPr lang="en-US" sz="1600" dirty="0" smtClean="0"/>
                        <a:t>Department/Specialty</a:t>
                      </a:r>
                      <a:endParaRPr lang="en-US" sz="1600" dirty="0"/>
                    </a:p>
                  </a:txBody>
                  <a:tcPr/>
                </a:tc>
                <a:tc>
                  <a:txBody>
                    <a:bodyPr/>
                    <a:lstStyle/>
                    <a:p>
                      <a:r>
                        <a:rPr lang="en-US" dirty="0" smtClean="0"/>
                        <a:t>Request</a:t>
                      </a:r>
                      <a:r>
                        <a:rPr lang="en-US" baseline="0" dirty="0" smtClean="0"/>
                        <a:t> Count</a:t>
                      </a:r>
                      <a:endParaRPr lang="en-US" dirty="0"/>
                    </a:p>
                  </a:txBody>
                  <a:tcPr/>
                </a:tc>
                <a:extLst>
                  <a:ext uri="{0D108BD9-81ED-4DB2-BD59-A6C34878D82A}">
                    <a16:rowId xmlns:a16="http://schemas.microsoft.com/office/drawing/2014/main" val="2916202414"/>
                  </a:ext>
                </a:extLst>
              </a:tr>
              <a:tr h="560988">
                <a:tc>
                  <a:txBody>
                    <a:bodyPr/>
                    <a:lstStyle/>
                    <a:p>
                      <a:r>
                        <a:rPr lang="en-US" dirty="0" smtClean="0"/>
                        <a:t>Pediatrics</a:t>
                      </a:r>
                      <a:endParaRPr lang="en-US" dirty="0"/>
                    </a:p>
                  </a:txBody>
                  <a:tcPr/>
                </a:tc>
                <a:tc>
                  <a:txBody>
                    <a:bodyPr/>
                    <a:lstStyle/>
                    <a:p>
                      <a:r>
                        <a:rPr lang="en-US" dirty="0" smtClean="0"/>
                        <a:t>54</a:t>
                      </a:r>
                      <a:endParaRPr lang="en-US" dirty="0"/>
                    </a:p>
                  </a:txBody>
                  <a:tcPr/>
                </a:tc>
                <a:extLst>
                  <a:ext uri="{0D108BD9-81ED-4DB2-BD59-A6C34878D82A}">
                    <a16:rowId xmlns:a16="http://schemas.microsoft.com/office/drawing/2014/main" val="2811568330"/>
                  </a:ext>
                </a:extLst>
              </a:tr>
              <a:tr h="560988">
                <a:tc>
                  <a:txBody>
                    <a:bodyPr/>
                    <a:lstStyle/>
                    <a:p>
                      <a:r>
                        <a:rPr lang="en-US" dirty="0" smtClean="0"/>
                        <a:t>Orthopedics</a:t>
                      </a:r>
                      <a:endParaRPr lang="en-US" dirty="0"/>
                    </a:p>
                  </a:txBody>
                  <a:tcPr/>
                </a:tc>
                <a:tc>
                  <a:txBody>
                    <a:bodyPr/>
                    <a:lstStyle/>
                    <a:p>
                      <a:r>
                        <a:rPr lang="en-US" dirty="0" smtClean="0"/>
                        <a:t>19</a:t>
                      </a:r>
                      <a:endParaRPr lang="en-US" dirty="0"/>
                    </a:p>
                  </a:txBody>
                  <a:tcPr/>
                </a:tc>
                <a:extLst>
                  <a:ext uri="{0D108BD9-81ED-4DB2-BD59-A6C34878D82A}">
                    <a16:rowId xmlns:a16="http://schemas.microsoft.com/office/drawing/2014/main" val="477271748"/>
                  </a:ext>
                </a:extLst>
              </a:tr>
              <a:tr h="560988">
                <a:tc>
                  <a:txBody>
                    <a:bodyPr/>
                    <a:lstStyle/>
                    <a:p>
                      <a:r>
                        <a:rPr lang="en-US" dirty="0" smtClean="0"/>
                        <a:t>Cancer Center</a:t>
                      </a:r>
                      <a:endParaRPr lang="en-US" dirty="0"/>
                    </a:p>
                  </a:txBody>
                  <a:tcPr/>
                </a:tc>
                <a:tc>
                  <a:txBody>
                    <a:bodyPr/>
                    <a:lstStyle/>
                    <a:p>
                      <a:r>
                        <a:rPr lang="en-US" dirty="0" smtClean="0"/>
                        <a:t>10</a:t>
                      </a:r>
                      <a:endParaRPr lang="en-US" dirty="0"/>
                    </a:p>
                  </a:txBody>
                  <a:tcPr/>
                </a:tc>
                <a:extLst>
                  <a:ext uri="{0D108BD9-81ED-4DB2-BD59-A6C34878D82A}">
                    <a16:rowId xmlns:a16="http://schemas.microsoft.com/office/drawing/2014/main" val="2964716984"/>
                  </a:ext>
                </a:extLst>
              </a:tr>
              <a:tr h="560988">
                <a:tc>
                  <a:txBody>
                    <a:bodyPr/>
                    <a:lstStyle/>
                    <a:p>
                      <a:r>
                        <a:rPr lang="en-US" dirty="0" smtClean="0"/>
                        <a:t>Urology</a:t>
                      </a:r>
                      <a:endParaRPr lang="en-US" dirty="0"/>
                    </a:p>
                  </a:txBody>
                  <a:tcPr/>
                </a:tc>
                <a:tc>
                  <a:txBody>
                    <a:bodyPr/>
                    <a:lstStyle/>
                    <a:p>
                      <a:r>
                        <a:rPr lang="en-US" dirty="0" smtClean="0"/>
                        <a:t>9</a:t>
                      </a:r>
                      <a:endParaRPr lang="en-US" dirty="0"/>
                    </a:p>
                  </a:txBody>
                  <a:tcPr/>
                </a:tc>
                <a:extLst>
                  <a:ext uri="{0D108BD9-81ED-4DB2-BD59-A6C34878D82A}">
                    <a16:rowId xmlns:a16="http://schemas.microsoft.com/office/drawing/2014/main" val="495214021"/>
                  </a:ext>
                </a:extLst>
              </a:tr>
              <a:tr h="560988">
                <a:tc>
                  <a:txBody>
                    <a:bodyPr/>
                    <a:lstStyle/>
                    <a:p>
                      <a:r>
                        <a:rPr lang="en-US" dirty="0" smtClean="0"/>
                        <a:t>Obstetrics &amp; Gynecology</a:t>
                      </a:r>
                      <a:endParaRPr lang="en-US" dirty="0"/>
                    </a:p>
                  </a:txBody>
                  <a:tcPr/>
                </a:tc>
                <a:tc>
                  <a:txBody>
                    <a:bodyPr/>
                    <a:lstStyle/>
                    <a:p>
                      <a:r>
                        <a:rPr lang="en-US" dirty="0" smtClean="0"/>
                        <a:t>6</a:t>
                      </a:r>
                      <a:endParaRPr lang="en-US" dirty="0"/>
                    </a:p>
                  </a:txBody>
                  <a:tcPr/>
                </a:tc>
                <a:extLst>
                  <a:ext uri="{0D108BD9-81ED-4DB2-BD59-A6C34878D82A}">
                    <a16:rowId xmlns:a16="http://schemas.microsoft.com/office/drawing/2014/main" val="3298070872"/>
                  </a:ext>
                </a:extLst>
              </a:tr>
            </a:tbl>
          </a:graphicData>
        </a:graphic>
      </p:graphicFrame>
      <p:sp>
        <p:nvSpPr>
          <p:cNvPr id="10" name="Text Placeholder 10"/>
          <p:cNvSpPr>
            <a:spLocks noGrp="1"/>
          </p:cNvSpPr>
          <p:nvPr>
            <p:ph type="body" sz="quarter" idx="3"/>
          </p:nvPr>
        </p:nvSpPr>
        <p:spPr>
          <a:xfrm>
            <a:off x="7081595" y="2203508"/>
            <a:ext cx="4090343" cy="653157"/>
          </a:xfrm>
        </p:spPr>
        <p:txBody>
          <a:bodyPr>
            <a:normAutofit/>
          </a:bodyPr>
          <a:lstStyle/>
          <a:p>
            <a:r>
              <a:rPr lang="en-US" sz="2000" b="0" dirty="0" smtClean="0"/>
              <a:t>Most requests are submitted by the below departments or specialties.</a:t>
            </a:r>
            <a:endParaRPr lang="en-US" sz="2000" b="0" dirty="0"/>
          </a:p>
        </p:txBody>
      </p:sp>
    </p:spTree>
    <p:extLst>
      <p:ext uri="{BB962C8B-B14F-4D97-AF65-F5344CB8AC3E}">
        <p14:creationId xmlns:p14="http://schemas.microsoft.com/office/powerpoint/2010/main" val="22997723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238659"/>
            <a:ext cx="11640246" cy="415786"/>
          </a:xfrm>
        </p:spPr>
        <p:txBody>
          <a:bodyPr>
            <a:noAutofit/>
          </a:bodyPr>
          <a:lstStyle/>
          <a:p>
            <a:r>
              <a:rPr lang="en-US" sz="2600" b="1" i="1" dirty="0">
                <a:solidFill>
                  <a:srgbClr val="0070C0"/>
                </a:solidFill>
              </a:rPr>
              <a:t>Levels of Distress in Cancer Patients </a:t>
            </a:r>
            <a:r>
              <a:rPr lang="en-US" sz="2600" b="1" i="1" dirty="0" smtClean="0">
                <a:solidFill>
                  <a:srgbClr val="0070C0"/>
                </a:solidFill>
              </a:rPr>
              <a:t>Pre </a:t>
            </a:r>
            <a:r>
              <a:rPr lang="en-US" sz="2600" b="1" i="1" dirty="0">
                <a:solidFill>
                  <a:srgbClr val="0070C0"/>
                </a:solidFill>
              </a:rPr>
              <a:t>and </a:t>
            </a:r>
            <a:r>
              <a:rPr lang="en-US" sz="2600" b="1" i="1" dirty="0" smtClean="0">
                <a:solidFill>
                  <a:srgbClr val="0070C0"/>
                </a:solidFill>
              </a:rPr>
              <a:t>Post COVID-19</a:t>
            </a:r>
            <a:endParaRPr lang="en-US" sz="2600" b="1" i="1"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901438061"/>
              </p:ext>
            </p:extLst>
          </p:nvPr>
        </p:nvGraphicFramePr>
        <p:xfrm>
          <a:off x="270568" y="1022212"/>
          <a:ext cx="7423335" cy="3850640"/>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Rachel Funk-Lawler</a:t>
                      </a:r>
                      <a:endParaRPr lang="en-US" sz="1400" dirty="0"/>
                    </a:p>
                  </a:txBody>
                  <a:tcPr/>
                </a:tc>
                <a:extLst>
                  <a:ext uri="{0D108BD9-81ED-4DB2-BD59-A6C34878D82A}">
                    <a16:rowId xmlns:a16="http://schemas.microsoft.com/office/drawing/2014/main" val="368542532"/>
                  </a:ext>
                </a:extLst>
              </a:tr>
              <a:tr h="283348">
                <a:tc>
                  <a:txBody>
                    <a:bodyPr/>
                    <a:lstStyle/>
                    <a:p>
                      <a:r>
                        <a:rPr lang="en-US" sz="1400" dirty="0" smtClean="0"/>
                        <a:t>Department</a:t>
                      </a:r>
                    </a:p>
                  </a:txBody>
                  <a:tcPr/>
                </a:tc>
                <a:tc>
                  <a:txBody>
                    <a:bodyPr/>
                    <a:lstStyle/>
                    <a:p>
                      <a:r>
                        <a:rPr lang="en-US" sz="1400" dirty="0" smtClean="0"/>
                        <a:t>Psychiatry and Behavioral Sciences</a:t>
                      </a:r>
                      <a:endParaRPr lang="en-US" sz="1400" dirty="0"/>
                    </a:p>
                  </a:txBody>
                  <a:tcPr/>
                </a:tc>
                <a:extLst>
                  <a:ext uri="{0D108BD9-81ED-4DB2-BD59-A6C34878D82A}">
                    <a16:rowId xmlns:a16="http://schemas.microsoft.com/office/drawing/2014/main" val="960286342"/>
                  </a:ext>
                </a:extLst>
              </a:tr>
              <a:tr h="296048">
                <a:tc>
                  <a:txBody>
                    <a:bodyPr/>
                    <a:lstStyle/>
                    <a:p>
                      <a:r>
                        <a:rPr lang="en-US" sz="1400" dirty="0" smtClean="0"/>
                        <a:t>Section/Program</a:t>
                      </a:r>
                      <a:endParaRPr lang="en-US" sz="1400" dirty="0"/>
                    </a:p>
                  </a:txBody>
                  <a:tcPr/>
                </a:tc>
                <a:tc>
                  <a:txBody>
                    <a:bodyPr/>
                    <a:lstStyle/>
                    <a:p>
                      <a:endParaRPr lang="en-US" sz="1400" dirty="0"/>
                    </a:p>
                  </a:txBody>
                  <a:tcPr/>
                </a:tc>
                <a:extLst>
                  <a:ext uri="{0D108BD9-81ED-4DB2-BD59-A6C34878D82A}">
                    <a16:rowId xmlns:a16="http://schemas.microsoft.com/office/drawing/2014/main" val="3060705834"/>
                  </a:ext>
                </a:extLst>
              </a:tr>
              <a:tr h="251598">
                <a:tc>
                  <a:txBody>
                    <a:bodyPr/>
                    <a:lstStyle/>
                    <a:p>
                      <a:r>
                        <a:rPr lang="en-US" sz="1400" dirty="0" smtClean="0"/>
                        <a:t>Request Date</a:t>
                      </a:r>
                      <a:endParaRPr lang="en-US" sz="1400" dirty="0"/>
                    </a:p>
                  </a:txBody>
                  <a:tcPr/>
                </a:tc>
                <a:tc>
                  <a:txBody>
                    <a:bodyPr/>
                    <a:lstStyle/>
                    <a:p>
                      <a:r>
                        <a:rPr lang="en-US" sz="1400" dirty="0" smtClean="0"/>
                        <a:t>10/29/2020</a:t>
                      </a:r>
                      <a:endParaRPr lang="en-US" sz="1400" dirty="0"/>
                    </a:p>
                  </a:txBody>
                  <a:tcPr/>
                </a:tc>
                <a:extLst>
                  <a:ext uri="{0D108BD9-81ED-4DB2-BD59-A6C34878D82A}">
                    <a16:rowId xmlns:a16="http://schemas.microsoft.com/office/drawing/2014/main" val="881160331"/>
                  </a:ext>
                </a:extLst>
              </a:tr>
              <a:tr h="264298">
                <a:tc>
                  <a:txBody>
                    <a:bodyPr/>
                    <a:lstStyle/>
                    <a:p>
                      <a:r>
                        <a:rPr lang="en-US" sz="1400" dirty="0" smtClean="0"/>
                        <a:t>Status</a:t>
                      </a:r>
                      <a:endParaRPr lang="en-US" sz="1400" dirty="0"/>
                    </a:p>
                  </a:txBody>
                  <a:tcPr/>
                </a:tc>
                <a:tc>
                  <a:txBody>
                    <a:bodyPr/>
                    <a:lstStyle/>
                    <a:p>
                      <a:r>
                        <a:rPr lang="en-US" sz="1400" i="1" dirty="0" smtClean="0"/>
                        <a:t>On Hold</a:t>
                      </a:r>
                      <a:endParaRPr lang="en-US" sz="1400" i="1" dirty="0"/>
                    </a:p>
                  </a:txBody>
                  <a:tcPr/>
                </a:tc>
                <a:extLst>
                  <a:ext uri="{0D108BD9-81ED-4DB2-BD59-A6C34878D82A}">
                    <a16:rowId xmlns:a16="http://schemas.microsoft.com/office/drawing/2014/main" val="648041670"/>
                  </a:ext>
                </a:extLst>
              </a:tr>
              <a:tr h="270648">
                <a:tc>
                  <a:txBody>
                    <a:bodyPr/>
                    <a:lstStyle/>
                    <a:p>
                      <a:r>
                        <a:rPr lang="en-US" sz="1400" dirty="0" smtClean="0"/>
                        <a:t>Completion</a:t>
                      </a:r>
                      <a:r>
                        <a:rPr lang="en-US" sz="1400" baseline="0" dirty="0" smtClean="0"/>
                        <a:t> Date</a:t>
                      </a:r>
                      <a:endParaRPr lang="en-US" sz="1400" dirty="0"/>
                    </a:p>
                  </a:txBody>
                  <a:tcPr/>
                </a:tc>
                <a:tc>
                  <a:txBody>
                    <a:bodyPr/>
                    <a:lstStyle/>
                    <a:p>
                      <a:r>
                        <a:rPr lang="en-US" sz="1400" i="1" dirty="0" smtClean="0"/>
                        <a:t>TBD</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342900" indent="-342900">
                        <a:buAutoNum type="arabicPeriod"/>
                      </a:pPr>
                      <a:r>
                        <a:rPr lang="en-US" sz="1400" b="0" i="0" kern="1200" dirty="0" smtClean="0">
                          <a:solidFill>
                            <a:schemeClr val="dk1"/>
                          </a:solidFill>
                          <a:effectLst/>
                          <a:latin typeface="+mn-lt"/>
                          <a:ea typeface="+mn-ea"/>
                          <a:cs typeface="+mn-cs"/>
                        </a:rPr>
                        <a:t>To expand on studies looking at the impact of COVID-19 on distress levels in cancer patients, primarily using the PhQ9 to measure self-reported levels of distress.</a:t>
                      </a:r>
                    </a:p>
                    <a:p>
                      <a:pPr marL="342900" indent="-342900">
                        <a:buAutoNum type="arabicPeriod"/>
                      </a:pPr>
                      <a:r>
                        <a:rPr lang="en-US" sz="1400" b="0" i="0" kern="1200" dirty="0" smtClean="0">
                          <a:solidFill>
                            <a:schemeClr val="dk1"/>
                          </a:solidFill>
                          <a:effectLst/>
                          <a:latin typeface="+mn-lt"/>
                          <a:ea typeface="+mn-ea"/>
                          <a:cs typeface="+mn-cs"/>
                        </a:rPr>
                        <a:t>To examine any change in number of referrals to social work and behavioral health services pre and post COVID-19.</a:t>
                      </a:r>
                    </a:p>
                    <a:p>
                      <a:pPr marL="342900" indent="-342900">
                        <a:buAutoNum type="arabicPeriod"/>
                      </a:pPr>
                      <a:r>
                        <a:rPr lang="en-US" sz="1400" b="0" i="0" kern="1200" dirty="0" smtClean="0">
                          <a:solidFill>
                            <a:schemeClr val="dk1"/>
                          </a:solidFill>
                          <a:effectLst/>
                          <a:latin typeface="+mn-lt"/>
                          <a:ea typeface="+mn-ea"/>
                          <a:cs typeface="+mn-cs"/>
                        </a:rPr>
                        <a:t>To examine any correlation between number of referrals to psychiatry, behavioral health, and social work and level of distress.</a:t>
                      </a:r>
                      <a:endParaRPr 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370840">
                <a:tc>
                  <a:txBody>
                    <a:bodyPr/>
                    <a:lstStyle/>
                    <a:p>
                      <a:r>
                        <a:rPr lang="en-US" sz="1400" dirty="0" smtClean="0"/>
                        <a:t>Comments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1" dirty="0" smtClean="0"/>
                        <a:t>This is pending IRB </a:t>
                      </a:r>
                      <a:r>
                        <a:rPr lang="en-US" sz="1400" i="1" dirty="0" smtClean="0"/>
                        <a:t>approval, but queries</a:t>
                      </a:r>
                      <a:r>
                        <a:rPr lang="en-US" sz="1400" i="1" baseline="0" dirty="0" smtClean="0"/>
                        <a:t> have been developed.</a:t>
                      </a:r>
                      <a:endParaRPr lang="en-US" sz="1400" i="1" dirty="0" smtClean="0"/>
                    </a:p>
                  </a:txBody>
                  <a:tcPr/>
                </a:tc>
                <a:extLst>
                  <a:ext uri="{0D108BD9-81ED-4DB2-BD59-A6C34878D82A}">
                    <a16:rowId xmlns:a16="http://schemas.microsoft.com/office/drawing/2014/main" val="1647707109"/>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ln>
              <a:noFill/>
            </a:ln>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a:ln>
              <a:noFill/>
            </a:ln>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74" name="Rectangle 73"/>
          <p:cNvSpPr/>
          <p:nvPr/>
        </p:nvSpPr>
        <p:spPr>
          <a:xfrm>
            <a:off x="9858807" y="432680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6" name="Rectangle 75"/>
          <p:cNvSpPr/>
          <p:nvPr/>
        </p:nvSpPr>
        <p:spPr>
          <a:xfrm>
            <a:off x="9848811" y="17292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9" name="TextBox 58"/>
          <p:cNvSpPr txBox="1"/>
          <p:nvPr/>
        </p:nvSpPr>
        <p:spPr>
          <a:xfrm>
            <a:off x="10477685" y="6514210"/>
            <a:ext cx="1616340" cy="307777"/>
          </a:xfrm>
          <a:prstGeom prst="rect">
            <a:avLst/>
          </a:prstGeom>
          <a:noFill/>
        </p:spPr>
        <p:txBody>
          <a:bodyPr wrap="none" rtlCol="0">
            <a:spAutoFit/>
          </a:bodyPr>
          <a:lstStyle/>
          <a:p>
            <a:pPr latinLnBrk="1"/>
            <a:r>
              <a:rPr lang="en-US" sz="1400" i="1" dirty="0" smtClean="0">
                <a:solidFill>
                  <a:schemeClr val="bg1">
                    <a:lumMod val="85000"/>
                  </a:schemeClr>
                </a:solidFill>
              </a:rPr>
              <a:t>funk-lawler-covid-1</a:t>
            </a:r>
            <a:endParaRPr lang="en-US" sz="1400" i="1" dirty="0">
              <a:solidFill>
                <a:schemeClr val="bg1">
                  <a:lumMod val="85000"/>
                </a:schemeClr>
              </a:solidFill>
            </a:endParaRPr>
          </a:p>
        </p:txBody>
      </p:sp>
      <p:sp>
        <p:nvSpPr>
          <p:cNvPr id="60" name="Rectangle 59"/>
          <p:cNvSpPr/>
          <p:nvPr/>
        </p:nvSpPr>
        <p:spPr>
          <a:xfrm>
            <a:off x="9858772" y="302426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2" name="Rectangle 61"/>
          <p:cNvSpPr/>
          <p:nvPr/>
        </p:nvSpPr>
        <p:spPr>
          <a:xfrm>
            <a:off x="9858772" y="3675536"/>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3" name="Rectangle 62"/>
          <p:cNvSpPr/>
          <p:nvPr/>
        </p:nvSpPr>
        <p:spPr>
          <a:xfrm>
            <a:off x="9858772" y="2059686"/>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4" name="Rectangle 63"/>
          <p:cNvSpPr/>
          <p:nvPr/>
        </p:nvSpPr>
        <p:spPr>
          <a:xfrm>
            <a:off x="9858772" y="3353196"/>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8811470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238659"/>
            <a:ext cx="11640246" cy="415786"/>
          </a:xfrm>
        </p:spPr>
        <p:txBody>
          <a:bodyPr>
            <a:noAutofit/>
          </a:bodyPr>
          <a:lstStyle/>
          <a:p>
            <a:r>
              <a:rPr lang="en-US" sz="2600" b="1" i="1" dirty="0">
                <a:solidFill>
                  <a:srgbClr val="0070C0"/>
                </a:solidFill>
              </a:rPr>
              <a:t>Oncologic Outcomes in Renal Cell Carcinoma</a:t>
            </a:r>
          </a:p>
        </p:txBody>
      </p:sp>
      <p:graphicFrame>
        <p:nvGraphicFramePr>
          <p:cNvPr id="5" name="Table 4"/>
          <p:cNvGraphicFramePr>
            <a:graphicFrameLocks noGrp="1"/>
          </p:cNvGraphicFramePr>
          <p:nvPr>
            <p:extLst>
              <p:ext uri="{D42A27DB-BD31-4B8C-83A1-F6EECF244321}">
                <p14:modId xmlns:p14="http://schemas.microsoft.com/office/powerpoint/2010/main" val="3598814944"/>
              </p:ext>
            </p:extLst>
          </p:nvPr>
        </p:nvGraphicFramePr>
        <p:xfrm>
          <a:off x="270568" y="1022212"/>
          <a:ext cx="7423335" cy="3850640"/>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Brian Cross</a:t>
                      </a:r>
                      <a:endParaRPr lang="en-US" sz="1400" dirty="0"/>
                    </a:p>
                  </a:txBody>
                  <a:tcPr/>
                </a:tc>
                <a:extLst>
                  <a:ext uri="{0D108BD9-81ED-4DB2-BD59-A6C34878D82A}">
                    <a16:rowId xmlns:a16="http://schemas.microsoft.com/office/drawing/2014/main" val="368542532"/>
                  </a:ext>
                </a:extLst>
              </a:tr>
              <a:tr h="283348">
                <a:tc>
                  <a:txBody>
                    <a:bodyPr/>
                    <a:lstStyle/>
                    <a:p>
                      <a:r>
                        <a:rPr lang="en-US" sz="1400" dirty="0" smtClean="0"/>
                        <a:t>Department</a:t>
                      </a:r>
                    </a:p>
                  </a:txBody>
                  <a:tcPr/>
                </a:tc>
                <a:tc>
                  <a:txBody>
                    <a:bodyPr/>
                    <a:lstStyle/>
                    <a:p>
                      <a:r>
                        <a:rPr lang="en-US" sz="1400" dirty="0" smtClean="0"/>
                        <a:t>Urology</a:t>
                      </a:r>
                      <a:endParaRPr lang="en-US" sz="1400" dirty="0"/>
                    </a:p>
                  </a:txBody>
                  <a:tcPr/>
                </a:tc>
                <a:extLst>
                  <a:ext uri="{0D108BD9-81ED-4DB2-BD59-A6C34878D82A}">
                    <a16:rowId xmlns:a16="http://schemas.microsoft.com/office/drawing/2014/main" val="960286342"/>
                  </a:ext>
                </a:extLst>
              </a:tr>
              <a:tr h="296048">
                <a:tc>
                  <a:txBody>
                    <a:bodyPr/>
                    <a:lstStyle/>
                    <a:p>
                      <a:r>
                        <a:rPr lang="en-US" sz="1400" dirty="0" smtClean="0"/>
                        <a:t>Section/Program</a:t>
                      </a:r>
                      <a:endParaRPr lang="en-US" sz="1400" dirty="0"/>
                    </a:p>
                  </a:txBody>
                  <a:tcPr/>
                </a:tc>
                <a:tc>
                  <a:txBody>
                    <a:bodyPr/>
                    <a:lstStyle/>
                    <a:p>
                      <a:endParaRPr lang="en-US" sz="1400" dirty="0"/>
                    </a:p>
                  </a:txBody>
                  <a:tcPr/>
                </a:tc>
                <a:extLst>
                  <a:ext uri="{0D108BD9-81ED-4DB2-BD59-A6C34878D82A}">
                    <a16:rowId xmlns:a16="http://schemas.microsoft.com/office/drawing/2014/main" val="3060705834"/>
                  </a:ext>
                </a:extLst>
              </a:tr>
              <a:tr h="251598">
                <a:tc>
                  <a:txBody>
                    <a:bodyPr/>
                    <a:lstStyle/>
                    <a:p>
                      <a:r>
                        <a:rPr lang="en-US" sz="1400" dirty="0" smtClean="0"/>
                        <a:t>Request Date</a:t>
                      </a:r>
                      <a:endParaRPr lang="en-US" sz="1400" dirty="0"/>
                    </a:p>
                  </a:txBody>
                  <a:tcPr/>
                </a:tc>
                <a:tc>
                  <a:txBody>
                    <a:bodyPr/>
                    <a:lstStyle/>
                    <a:p>
                      <a:r>
                        <a:rPr lang="en-US" sz="1400" dirty="0" smtClean="0"/>
                        <a:t>12/1/2020</a:t>
                      </a:r>
                      <a:endParaRPr lang="en-US" sz="1400" dirty="0"/>
                    </a:p>
                  </a:txBody>
                  <a:tcPr/>
                </a:tc>
                <a:extLst>
                  <a:ext uri="{0D108BD9-81ED-4DB2-BD59-A6C34878D82A}">
                    <a16:rowId xmlns:a16="http://schemas.microsoft.com/office/drawing/2014/main" val="881160331"/>
                  </a:ext>
                </a:extLst>
              </a:tr>
              <a:tr h="264298">
                <a:tc>
                  <a:txBody>
                    <a:bodyPr/>
                    <a:lstStyle/>
                    <a:p>
                      <a:r>
                        <a:rPr lang="en-US" sz="1400" dirty="0" smtClean="0"/>
                        <a:t>Status</a:t>
                      </a:r>
                      <a:endParaRPr lang="en-US" sz="1400" dirty="0"/>
                    </a:p>
                  </a:txBody>
                  <a:tcPr/>
                </a:tc>
                <a:tc>
                  <a:txBody>
                    <a:bodyPr/>
                    <a:lstStyle/>
                    <a:p>
                      <a:r>
                        <a:rPr lang="en-US" sz="1400" i="0" dirty="0" smtClean="0"/>
                        <a:t>In Process</a:t>
                      </a:r>
                      <a:endParaRPr lang="en-US" sz="1400" i="0" dirty="0"/>
                    </a:p>
                  </a:txBody>
                  <a:tcPr/>
                </a:tc>
                <a:extLst>
                  <a:ext uri="{0D108BD9-81ED-4DB2-BD59-A6C34878D82A}">
                    <a16:rowId xmlns:a16="http://schemas.microsoft.com/office/drawing/2014/main" val="648041670"/>
                  </a:ext>
                </a:extLst>
              </a:tr>
              <a:tr h="270648">
                <a:tc>
                  <a:txBody>
                    <a:bodyPr/>
                    <a:lstStyle/>
                    <a:p>
                      <a:r>
                        <a:rPr lang="en-US" sz="1400" dirty="0" smtClean="0"/>
                        <a:t>Completion</a:t>
                      </a:r>
                      <a:r>
                        <a:rPr lang="en-US" sz="1400" baseline="0" dirty="0" smtClean="0"/>
                        <a:t> Date</a:t>
                      </a:r>
                      <a:endParaRPr lang="en-US" sz="1400" dirty="0"/>
                    </a:p>
                  </a:txBody>
                  <a:tcPr/>
                </a:tc>
                <a:tc>
                  <a:txBody>
                    <a:bodyPr/>
                    <a:lstStyle/>
                    <a:p>
                      <a:r>
                        <a:rPr lang="en-US" sz="1400" i="0" dirty="0" smtClean="0"/>
                        <a:t>3/1/2021 </a:t>
                      </a:r>
                      <a:r>
                        <a:rPr lang="en-US" sz="1400" i="1" dirty="0" smtClean="0"/>
                        <a:t>(requested deadline)</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342900" indent="-342900">
                        <a:buAutoNum type="arabicPeriod"/>
                      </a:pPr>
                      <a:r>
                        <a:rPr lang="en-US" sz="1400" b="0" i="0" kern="1200" dirty="0" smtClean="0">
                          <a:solidFill>
                            <a:schemeClr val="dk1"/>
                          </a:solidFill>
                          <a:effectLst/>
                          <a:latin typeface="+mn-lt"/>
                          <a:ea typeface="+mn-ea"/>
                          <a:cs typeface="+mn-cs"/>
                        </a:rPr>
                        <a:t>To retrospectively and prospectively collect all relevant clinical data as listed below on patients with kidney cancer to describe the quality of life and determine the factors that can improve their quality of life as well as their treatment and chronic management of their disease and comorbidities. </a:t>
                      </a:r>
                    </a:p>
                    <a:p>
                      <a:pPr marL="342900" indent="-342900">
                        <a:buAutoNum type="arabicPeriod"/>
                      </a:pPr>
                      <a:r>
                        <a:rPr lang="en-US" sz="1400" b="0" i="0" kern="1200" dirty="0" smtClean="0">
                          <a:solidFill>
                            <a:schemeClr val="dk1"/>
                          </a:solidFill>
                          <a:effectLst/>
                          <a:latin typeface="+mn-lt"/>
                          <a:ea typeface="+mn-ea"/>
                          <a:cs typeface="+mn-cs"/>
                        </a:rPr>
                        <a:t>To describe the incidence treatment strategies and complications of these patients while continuing this study.</a:t>
                      </a:r>
                      <a:endParaRPr 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370840">
                <a:tc>
                  <a:txBody>
                    <a:bodyPr/>
                    <a:lstStyle/>
                    <a:p>
                      <a:r>
                        <a:rPr lang="en-US" sz="1400" dirty="0" smtClean="0"/>
                        <a:t>Comments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i="1" dirty="0" smtClean="0"/>
                    </a:p>
                  </a:txBody>
                  <a:tcPr/>
                </a:tc>
                <a:extLst>
                  <a:ext uri="{0D108BD9-81ED-4DB2-BD59-A6C34878D82A}">
                    <a16:rowId xmlns:a16="http://schemas.microsoft.com/office/drawing/2014/main" val="1647707109"/>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6" name="Rectangle 75"/>
          <p:cNvSpPr/>
          <p:nvPr/>
        </p:nvSpPr>
        <p:spPr>
          <a:xfrm>
            <a:off x="9848811" y="17292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9" name="TextBox 58"/>
          <p:cNvSpPr txBox="1"/>
          <p:nvPr/>
        </p:nvSpPr>
        <p:spPr>
          <a:xfrm>
            <a:off x="10464337" y="6514210"/>
            <a:ext cx="1681166" cy="307777"/>
          </a:xfrm>
          <a:prstGeom prst="rect">
            <a:avLst/>
          </a:prstGeom>
          <a:noFill/>
        </p:spPr>
        <p:txBody>
          <a:bodyPr wrap="none" rtlCol="0">
            <a:spAutoFit/>
          </a:bodyPr>
          <a:lstStyle/>
          <a:p>
            <a:pPr latinLnBrk="1"/>
            <a:r>
              <a:rPr lang="en-US" sz="1400" i="1" dirty="0" smtClean="0">
                <a:solidFill>
                  <a:schemeClr val="bg1">
                    <a:lumMod val="85000"/>
                  </a:schemeClr>
                </a:solidFill>
              </a:rPr>
              <a:t>cross-renal-cancer-1</a:t>
            </a:r>
            <a:endParaRPr lang="en-US" sz="1400" i="1" dirty="0">
              <a:solidFill>
                <a:schemeClr val="bg1">
                  <a:lumMod val="85000"/>
                </a:schemeClr>
              </a:solidFill>
            </a:endParaRPr>
          </a:p>
        </p:txBody>
      </p:sp>
      <p:sp>
        <p:nvSpPr>
          <p:cNvPr id="60" name="Rectangle 59"/>
          <p:cNvSpPr/>
          <p:nvPr/>
        </p:nvSpPr>
        <p:spPr>
          <a:xfrm>
            <a:off x="9848811" y="302227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34782455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238659"/>
            <a:ext cx="11640246" cy="415786"/>
          </a:xfrm>
        </p:spPr>
        <p:txBody>
          <a:bodyPr>
            <a:noAutofit/>
          </a:bodyPr>
          <a:lstStyle/>
          <a:p>
            <a:r>
              <a:rPr lang="en-US" sz="2600" b="1" i="1" dirty="0">
                <a:solidFill>
                  <a:srgbClr val="0070C0"/>
                </a:solidFill>
              </a:rPr>
              <a:t>Pituitary </a:t>
            </a:r>
            <a:r>
              <a:rPr lang="en-US" sz="2600" b="1" i="1" dirty="0" smtClean="0">
                <a:solidFill>
                  <a:srgbClr val="0070C0"/>
                </a:solidFill>
              </a:rPr>
              <a:t>Adenoma Patient Outcomes</a:t>
            </a:r>
            <a:endParaRPr lang="en-US" sz="2600" b="1" i="1"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616269956"/>
              </p:ext>
            </p:extLst>
          </p:nvPr>
        </p:nvGraphicFramePr>
        <p:xfrm>
          <a:off x="270568" y="1022212"/>
          <a:ext cx="7423335" cy="2783840"/>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Ian Dunn</a:t>
                      </a:r>
                      <a:endParaRPr lang="en-US" sz="1400" dirty="0"/>
                    </a:p>
                  </a:txBody>
                  <a:tcPr/>
                </a:tc>
                <a:extLst>
                  <a:ext uri="{0D108BD9-81ED-4DB2-BD59-A6C34878D82A}">
                    <a16:rowId xmlns:a16="http://schemas.microsoft.com/office/drawing/2014/main" val="368542532"/>
                  </a:ext>
                </a:extLst>
              </a:tr>
              <a:tr h="283348">
                <a:tc>
                  <a:txBody>
                    <a:bodyPr/>
                    <a:lstStyle/>
                    <a:p>
                      <a:r>
                        <a:rPr lang="en-US" sz="1400" dirty="0" smtClean="0"/>
                        <a:t>Department</a:t>
                      </a:r>
                    </a:p>
                  </a:txBody>
                  <a:tcPr/>
                </a:tc>
                <a:tc>
                  <a:txBody>
                    <a:bodyPr/>
                    <a:lstStyle/>
                    <a:p>
                      <a:r>
                        <a:rPr lang="en-US" sz="1400" dirty="0" smtClean="0"/>
                        <a:t>Neurosurgery</a:t>
                      </a:r>
                      <a:endParaRPr lang="en-US" sz="1400" dirty="0"/>
                    </a:p>
                  </a:txBody>
                  <a:tcPr/>
                </a:tc>
                <a:extLst>
                  <a:ext uri="{0D108BD9-81ED-4DB2-BD59-A6C34878D82A}">
                    <a16:rowId xmlns:a16="http://schemas.microsoft.com/office/drawing/2014/main" val="960286342"/>
                  </a:ext>
                </a:extLst>
              </a:tr>
              <a:tr h="296048">
                <a:tc>
                  <a:txBody>
                    <a:bodyPr/>
                    <a:lstStyle/>
                    <a:p>
                      <a:r>
                        <a:rPr lang="en-US" sz="1400" dirty="0" smtClean="0"/>
                        <a:t>Section/Program</a:t>
                      </a:r>
                      <a:endParaRPr lang="en-US" sz="1400" dirty="0"/>
                    </a:p>
                  </a:txBody>
                  <a:tcPr/>
                </a:tc>
                <a:tc>
                  <a:txBody>
                    <a:bodyPr/>
                    <a:lstStyle/>
                    <a:p>
                      <a:endParaRPr lang="en-US" sz="1400" dirty="0"/>
                    </a:p>
                  </a:txBody>
                  <a:tcPr/>
                </a:tc>
                <a:extLst>
                  <a:ext uri="{0D108BD9-81ED-4DB2-BD59-A6C34878D82A}">
                    <a16:rowId xmlns:a16="http://schemas.microsoft.com/office/drawing/2014/main" val="3060705834"/>
                  </a:ext>
                </a:extLst>
              </a:tr>
              <a:tr h="251598">
                <a:tc>
                  <a:txBody>
                    <a:bodyPr/>
                    <a:lstStyle/>
                    <a:p>
                      <a:r>
                        <a:rPr lang="en-US" sz="1400" dirty="0" smtClean="0"/>
                        <a:t>Request Date</a:t>
                      </a:r>
                      <a:endParaRPr lang="en-US" sz="1400" dirty="0"/>
                    </a:p>
                  </a:txBody>
                  <a:tcPr/>
                </a:tc>
                <a:tc>
                  <a:txBody>
                    <a:bodyPr/>
                    <a:lstStyle/>
                    <a:p>
                      <a:r>
                        <a:rPr lang="en-US" sz="1400" dirty="0" smtClean="0"/>
                        <a:t>12/2/2020</a:t>
                      </a:r>
                      <a:endParaRPr lang="en-US" sz="1400" dirty="0"/>
                    </a:p>
                  </a:txBody>
                  <a:tcPr/>
                </a:tc>
                <a:extLst>
                  <a:ext uri="{0D108BD9-81ED-4DB2-BD59-A6C34878D82A}">
                    <a16:rowId xmlns:a16="http://schemas.microsoft.com/office/drawing/2014/main" val="881160331"/>
                  </a:ext>
                </a:extLst>
              </a:tr>
              <a:tr h="264298">
                <a:tc>
                  <a:txBody>
                    <a:bodyPr/>
                    <a:lstStyle/>
                    <a:p>
                      <a:r>
                        <a:rPr lang="en-US" sz="1400" dirty="0" smtClean="0"/>
                        <a:t>Status</a:t>
                      </a:r>
                      <a:endParaRPr lang="en-US" sz="1400" dirty="0"/>
                    </a:p>
                  </a:txBody>
                  <a:tcPr/>
                </a:tc>
                <a:tc>
                  <a:txBody>
                    <a:bodyPr/>
                    <a:lstStyle/>
                    <a:p>
                      <a:r>
                        <a:rPr lang="en-US" sz="1400" i="1" dirty="0" smtClean="0"/>
                        <a:t>On</a:t>
                      </a:r>
                      <a:r>
                        <a:rPr lang="en-US" sz="1400" i="1" baseline="0" dirty="0" smtClean="0"/>
                        <a:t> Hold</a:t>
                      </a:r>
                      <a:endParaRPr lang="en-US" sz="1400" i="1" dirty="0"/>
                    </a:p>
                  </a:txBody>
                  <a:tcPr/>
                </a:tc>
                <a:extLst>
                  <a:ext uri="{0D108BD9-81ED-4DB2-BD59-A6C34878D82A}">
                    <a16:rowId xmlns:a16="http://schemas.microsoft.com/office/drawing/2014/main" val="648041670"/>
                  </a:ext>
                </a:extLst>
              </a:tr>
              <a:tr h="270648">
                <a:tc>
                  <a:txBody>
                    <a:bodyPr/>
                    <a:lstStyle/>
                    <a:p>
                      <a:r>
                        <a:rPr lang="en-US" sz="1400" dirty="0" smtClean="0"/>
                        <a:t>Completion</a:t>
                      </a:r>
                      <a:r>
                        <a:rPr lang="en-US" sz="1400" baseline="0" dirty="0" smtClean="0"/>
                        <a:t> Date</a:t>
                      </a:r>
                      <a:endParaRPr lang="en-US" sz="1400" dirty="0"/>
                    </a:p>
                  </a:txBody>
                  <a:tcPr/>
                </a:tc>
                <a:tc>
                  <a:txBody>
                    <a:bodyPr/>
                    <a:lstStyle/>
                    <a:p>
                      <a:r>
                        <a:rPr lang="en-US" sz="1400" i="1" dirty="0" smtClean="0"/>
                        <a:t>TBD</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0" indent="0">
                        <a:buNone/>
                      </a:pPr>
                      <a:endParaRPr 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370840">
                <a:tc>
                  <a:txBody>
                    <a:bodyPr/>
                    <a:lstStyle/>
                    <a:p>
                      <a:r>
                        <a:rPr lang="en-US" sz="1400" dirty="0" smtClean="0"/>
                        <a:t>Comments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1" dirty="0" smtClean="0"/>
                        <a:t>This is pending IRB approval. We’ve had preliminary discussions</a:t>
                      </a:r>
                      <a:r>
                        <a:rPr lang="en-US" sz="1400" i="1" baseline="0" dirty="0" smtClean="0"/>
                        <a:t> with the study team to assess the feasibility of extracting desired variables.</a:t>
                      </a:r>
                      <a:endParaRPr lang="en-US" sz="1400" i="1" dirty="0" smtClean="0"/>
                    </a:p>
                  </a:txBody>
                  <a:tcPr/>
                </a:tc>
                <a:extLst>
                  <a:ext uri="{0D108BD9-81ED-4DB2-BD59-A6C34878D82A}">
                    <a16:rowId xmlns:a16="http://schemas.microsoft.com/office/drawing/2014/main" val="1647707109"/>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9" name="TextBox 58"/>
          <p:cNvSpPr txBox="1"/>
          <p:nvPr/>
        </p:nvSpPr>
        <p:spPr>
          <a:xfrm>
            <a:off x="10010481" y="6514210"/>
            <a:ext cx="2126031" cy="307777"/>
          </a:xfrm>
          <a:prstGeom prst="rect">
            <a:avLst/>
          </a:prstGeom>
          <a:noFill/>
        </p:spPr>
        <p:txBody>
          <a:bodyPr wrap="none" rtlCol="0">
            <a:spAutoFit/>
          </a:bodyPr>
          <a:lstStyle/>
          <a:p>
            <a:pPr latinLnBrk="1"/>
            <a:r>
              <a:rPr lang="en-US" sz="1400" i="1" dirty="0">
                <a:solidFill>
                  <a:schemeClr val="bg1">
                    <a:lumMod val="85000"/>
                  </a:schemeClr>
                </a:solidFill>
              </a:rPr>
              <a:t>d</a:t>
            </a:r>
            <a:r>
              <a:rPr lang="en-US" sz="1400" i="1" dirty="0" smtClean="0">
                <a:solidFill>
                  <a:schemeClr val="bg1">
                    <a:lumMod val="85000"/>
                  </a:schemeClr>
                </a:solidFill>
              </a:rPr>
              <a:t>unn-pituitary-adenoma-1</a:t>
            </a:r>
            <a:endParaRPr lang="en-US" sz="1400" i="1" dirty="0">
              <a:solidFill>
                <a:schemeClr val="bg1">
                  <a:lumMod val="85000"/>
                </a:schemeClr>
              </a:solidFill>
            </a:endParaRPr>
          </a:p>
        </p:txBody>
      </p:sp>
    </p:spTree>
    <p:extLst>
      <p:ext uri="{BB962C8B-B14F-4D97-AF65-F5344CB8AC3E}">
        <p14:creationId xmlns:p14="http://schemas.microsoft.com/office/powerpoint/2010/main" val="32960657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151343"/>
            <a:ext cx="11640246" cy="665943"/>
          </a:xfrm>
        </p:spPr>
        <p:txBody>
          <a:bodyPr>
            <a:noAutofit/>
          </a:bodyPr>
          <a:lstStyle/>
          <a:p>
            <a:r>
              <a:rPr lang="en-US" sz="2600" b="1" i="1" dirty="0">
                <a:solidFill>
                  <a:srgbClr val="0070C0"/>
                </a:solidFill>
              </a:rPr>
              <a:t>Using Machine Learning </a:t>
            </a:r>
            <a:r>
              <a:rPr lang="en-US" sz="2600" b="1" i="1" dirty="0" smtClean="0">
                <a:solidFill>
                  <a:srgbClr val="0070C0"/>
                </a:solidFill>
              </a:rPr>
              <a:t>Models </a:t>
            </a:r>
            <a:r>
              <a:rPr lang="en-US" sz="2600" b="1" i="1" dirty="0">
                <a:solidFill>
                  <a:srgbClr val="0070C0"/>
                </a:solidFill>
              </a:rPr>
              <a:t>to </a:t>
            </a:r>
            <a:r>
              <a:rPr lang="en-US" sz="2600" b="1" i="1" dirty="0" smtClean="0">
                <a:solidFill>
                  <a:srgbClr val="0070C0"/>
                </a:solidFill>
              </a:rPr>
              <a:t>Quantify Molecular Phenotypes </a:t>
            </a:r>
            <a:r>
              <a:rPr lang="en-US" sz="2600" b="1" i="1" dirty="0">
                <a:solidFill>
                  <a:srgbClr val="0070C0"/>
                </a:solidFill>
              </a:rPr>
              <a:t>and </a:t>
            </a:r>
            <a:r>
              <a:rPr lang="en-US" sz="2600" b="1" i="1" dirty="0" smtClean="0">
                <a:solidFill>
                  <a:srgbClr val="0070C0"/>
                </a:solidFill>
              </a:rPr>
              <a:t>Personalized Therapeutic Strategies </a:t>
            </a:r>
            <a:r>
              <a:rPr lang="en-US" sz="2600" b="1" i="1" dirty="0">
                <a:solidFill>
                  <a:srgbClr val="0070C0"/>
                </a:solidFill>
              </a:rPr>
              <a:t>for </a:t>
            </a:r>
            <a:r>
              <a:rPr lang="en-US" sz="2600" b="1" i="1" dirty="0" smtClean="0">
                <a:solidFill>
                  <a:srgbClr val="0070C0"/>
                </a:solidFill>
              </a:rPr>
              <a:t>Diabetic Patients</a:t>
            </a:r>
            <a:endParaRPr lang="en-US" sz="2600" b="1" i="1"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206082244"/>
              </p:ext>
            </p:extLst>
          </p:nvPr>
        </p:nvGraphicFramePr>
        <p:xfrm>
          <a:off x="287736" y="1022212"/>
          <a:ext cx="7423335" cy="3571240"/>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Ken Jones</a:t>
                      </a:r>
                      <a:endParaRPr lang="en-US" sz="1400" dirty="0"/>
                    </a:p>
                  </a:txBody>
                  <a:tcPr/>
                </a:tc>
                <a:extLst>
                  <a:ext uri="{0D108BD9-81ED-4DB2-BD59-A6C34878D82A}">
                    <a16:rowId xmlns:a16="http://schemas.microsoft.com/office/drawing/2014/main" val="368542532"/>
                  </a:ext>
                </a:extLst>
              </a:tr>
              <a:tr h="283348">
                <a:tc>
                  <a:txBody>
                    <a:bodyPr/>
                    <a:lstStyle/>
                    <a:p>
                      <a:r>
                        <a:rPr lang="en-US" sz="1400" dirty="0" smtClean="0"/>
                        <a:t>Department</a:t>
                      </a:r>
                    </a:p>
                  </a:txBody>
                  <a:tcPr/>
                </a:tc>
                <a:tc>
                  <a:txBody>
                    <a:bodyPr/>
                    <a:lstStyle/>
                    <a:p>
                      <a:r>
                        <a:rPr lang="en-US" sz="1400" dirty="0" smtClean="0"/>
                        <a:t>Cell Biology</a:t>
                      </a:r>
                      <a:endParaRPr lang="en-US" sz="1400" dirty="0"/>
                    </a:p>
                  </a:txBody>
                  <a:tcPr/>
                </a:tc>
                <a:extLst>
                  <a:ext uri="{0D108BD9-81ED-4DB2-BD59-A6C34878D82A}">
                    <a16:rowId xmlns:a16="http://schemas.microsoft.com/office/drawing/2014/main" val="960286342"/>
                  </a:ext>
                </a:extLst>
              </a:tr>
              <a:tr h="296048">
                <a:tc>
                  <a:txBody>
                    <a:bodyPr/>
                    <a:lstStyle/>
                    <a:p>
                      <a:r>
                        <a:rPr lang="en-US" sz="1400" dirty="0" smtClean="0"/>
                        <a:t>Section/Program</a:t>
                      </a:r>
                      <a:endParaRPr lang="en-US" sz="1400" dirty="0"/>
                    </a:p>
                  </a:txBody>
                  <a:tcPr/>
                </a:tc>
                <a:tc>
                  <a:txBody>
                    <a:bodyPr/>
                    <a:lstStyle/>
                    <a:p>
                      <a:endParaRPr lang="en-US" sz="1400" dirty="0"/>
                    </a:p>
                  </a:txBody>
                  <a:tcPr/>
                </a:tc>
                <a:extLst>
                  <a:ext uri="{0D108BD9-81ED-4DB2-BD59-A6C34878D82A}">
                    <a16:rowId xmlns:a16="http://schemas.microsoft.com/office/drawing/2014/main" val="3060705834"/>
                  </a:ext>
                </a:extLst>
              </a:tr>
              <a:tr h="251598">
                <a:tc>
                  <a:txBody>
                    <a:bodyPr/>
                    <a:lstStyle/>
                    <a:p>
                      <a:r>
                        <a:rPr lang="en-US" sz="1400" dirty="0" smtClean="0"/>
                        <a:t>Request Date</a:t>
                      </a:r>
                      <a:endParaRPr lang="en-US" sz="1400" dirty="0"/>
                    </a:p>
                  </a:txBody>
                  <a:tcPr/>
                </a:tc>
                <a:tc>
                  <a:txBody>
                    <a:bodyPr/>
                    <a:lstStyle/>
                    <a:p>
                      <a:r>
                        <a:rPr lang="en-US" sz="1400" dirty="0" smtClean="0"/>
                        <a:t>12/7/2020</a:t>
                      </a:r>
                      <a:endParaRPr lang="en-US" sz="1400" dirty="0"/>
                    </a:p>
                  </a:txBody>
                  <a:tcPr/>
                </a:tc>
                <a:extLst>
                  <a:ext uri="{0D108BD9-81ED-4DB2-BD59-A6C34878D82A}">
                    <a16:rowId xmlns:a16="http://schemas.microsoft.com/office/drawing/2014/main" val="881160331"/>
                  </a:ext>
                </a:extLst>
              </a:tr>
              <a:tr h="264298">
                <a:tc>
                  <a:txBody>
                    <a:bodyPr/>
                    <a:lstStyle/>
                    <a:p>
                      <a:r>
                        <a:rPr lang="en-US" sz="1400" dirty="0" smtClean="0"/>
                        <a:t>Status</a:t>
                      </a:r>
                      <a:endParaRPr lang="en-US" sz="1400" dirty="0"/>
                    </a:p>
                  </a:txBody>
                  <a:tcPr/>
                </a:tc>
                <a:tc>
                  <a:txBody>
                    <a:bodyPr/>
                    <a:lstStyle/>
                    <a:p>
                      <a:r>
                        <a:rPr lang="en-US" sz="1400" i="0" dirty="0" smtClean="0"/>
                        <a:t>In Process</a:t>
                      </a:r>
                      <a:endParaRPr lang="en-US" sz="1400" i="0" dirty="0"/>
                    </a:p>
                  </a:txBody>
                  <a:tcPr/>
                </a:tc>
                <a:extLst>
                  <a:ext uri="{0D108BD9-81ED-4DB2-BD59-A6C34878D82A}">
                    <a16:rowId xmlns:a16="http://schemas.microsoft.com/office/drawing/2014/main" val="648041670"/>
                  </a:ext>
                </a:extLst>
              </a:tr>
              <a:tr h="270648">
                <a:tc>
                  <a:txBody>
                    <a:bodyPr/>
                    <a:lstStyle/>
                    <a:p>
                      <a:r>
                        <a:rPr lang="en-US" sz="1400" dirty="0" smtClean="0"/>
                        <a:t>Completion</a:t>
                      </a:r>
                      <a:r>
                        <a:rPr lang="en-US" sz="1400" baseline="0" dirty="0" smtClean="0"/>
                        <a:t> Date</a:t>
                      </a:r>
                      <a:endParaRPr lang="en-US" sz="1400" dirty="0"/>
                    </a:p>
                  </a:txBody>
                  <a:tcPr/>
                </a:tc>
                <a:tc>
                  <a:txBody>
                    <a:bodyPr/>
                    <a:lstStyle/>
                    <a:p>
                      <a:r>
                        <a:rPr lang="en-US" sz="1400" i="1" dirty="0" smtClean="0"/>
                        <a:t>TBD</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342900" lvl="0" indent="-342900">
                        <a:buAutoNum type="arabicPeriod"/>
                      </a:pPr>
                      <a:r>
                        <a:rPr lang="en-US" sz="1400" kern="1200" dirty="0" smtClean="0">
                          <a:solidFill>
                            <a:schemeClr val="dk1"/>
                          </a:solidFill>
                          <a:effectLst/>
                          <a:latin typeface="+mn-lt"/>
                          <a:ea typeface="+mn-ea"/>
                          <a:cs typeface="+mn-cs"/>
                        </a:rPr>
                        <a:t>To build and train a computer model using one half of the available retrospectively banked samples from diabetic and normal subjects.</a:t>
                      </a:r>
                    </a:p>
                    <a:p>
                      <a:pPr marL="342900" lvl="0" indent="-342900">
                        <a:buAutoNum type="arabicPeriod"/>
                      </a:pPr>
                      <a:r>
                        <a:rPr lang="en-US" sz="1400" kern="1200" dirty="0" smtClean="0">
                          <a:solidFill>
                            <a:schemeClr val="dk1"/>
                          </a:solidFill>
                          <a:effectLst/>
                          <a:latin typeface="+mn-lt"/>
                          <a:ea typeface="+mn-ea"/>
                          <a:cs typeface="+mn-cs"/>
                        </a:rPr>
                        <a:t>To use the last half of the available retrospectively banked samples to validate the model built in Aim 1 using a pseudo-blinded prospective approach.</a:t>
                      </a:r>
                      <a:endParaRPr lang="en-US" sz="1400"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370840">
                <a:tc>
                  <a:txBody>
                    <a:bodyPr/>
                    <a:lstStyle/>
                    <a:p>
                      <a:r>
                        <a:rPr lang="en-US" sz="1400" dirty="0" smtClean="0"/>
                        <a:t>Comments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1" dirty="0" smtClean="0"/>
                        <a:t>This project was approved for de-identified data only. Initial files</a:t>
                      </a:r>
                      <a:r>
                        <a:rPr lang="en-US" sz="1400" i="1" baseline="0" dirty="0" smtClean="0"/>
                        <a:t> were provided on 1/22/2021. </a:t>
                      </a:r>
                      <a:r>
                        <a:rPr lang="en-US" sz="1400" i="1" baseline="0" dirty="0" smtClean="0"/>
                        <a:t>The PI has requested modifications.</a:t>
                      </a:r>
                      <a:endParaRPr lang="en-US" sz="1400" i="1" dirty="0" smtClean="0"/>
                    </a:p>
                  </a:txBody>
                  <a:tcPr/>
                </a:tc>
                <a:extLst>
                  <a:ext uri="{0D108BD9-81ED-4DB2-BD59-A6C34878D82A}">
                    <a16:rowId xmlns:a16="http://schemas.microsoft.com/office/drawing/2014/main" val="1647707109"/>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9" name="Rectangle 58"/>
          <p:cNvSpPr/>
          <p:nvPr/>
        </p:nvSpPr>
        <p:spPr>
          <a:xfrm>
            <a:off x="9848811" y="336310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0" name="TextBox 59"/>
          <p:cNvSpPr txBox="1"/>
          <p:nvPr/>
        </p:nvSpPr>
        <p:spPr>
          <a:xfrm>
            <a:off x="10477685" y="6514210"/>
            <a:ext cx="1387239" cy="307777"/>
          </a:xfrm>
          <a:prstGeom prst="rect">
            <a:avLst/>
          </a:prstGeom>
          <a:noFill/>
        </p:spPr>
        <p:txBody>
          <a:bodyPr wrap="none" rtlCol="0">
            <a:spAutoFit/>
          </a:bodyPr>
          <a:lstStyle/>
          <a:p>
            <a:pPr latinLnBrk="1"/>
            <a:r>
              <a:rPr lang="en-US" sz="1400" i="1" dirty="0" smtClean="0">
                <a:solidFill>
                  <a:schemeClr val="bg1">
                    <a:lumMod val="85000"/>
                  </a:schemeClr>
                </a:solidFill>
              </a:rPr>
              <a:t>jones-diabetes-1</a:t>
            </a:r>
            <a:endParaRPr lang="en-US" sz="1400" i="1" dirty="0">
              <a:solidFill>
                <a:schemeClr val="bg1">
                  <a:lumMod val="85000"/>
                </a:schemeClr>
              </a:solidFill>
            </a:endParaRPr>
          </a:p>
        </p:txBody>
      </p:sp>
      <p:sp>
        <p:nvSpPr>
          <p:cNvPr id="62" name="Rectangle 61"/>
          <p:cNvSpPr/>
          <p:nvPr/>
        </p:nvSpPr>
        <p:spPr>
          <a:xfrm>
            <a:off x="9861057" y="1726436"/>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4" name="Rectangle 63"/>
          <p:cNvSpPr/>
          <p:nvPr/>
        </p:nvSpPr>
        <p:spPr>
          <a:xfrm>
            <a:off x="9981823" y="472256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65" name="Freeform 64"/>
          <p:cNvSpPr/>
          <p:nvPr/>
        </p:nvSpPr>
        <p:spPr>
          <a:xfrm>
            <a:off x="10114937" y="462959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Medicate</a:t>
            </a:r>
            <a:endParaRPr lang="en-US" sz="1000" kern="1200" dirty="0"/>
          </a:p>
        </p:txBody>
      </p:sp>
      <p:sp>
        <p:nvSpPr>
          <p:cNvPr id="66" name="Rectangle 65"/>
          <p:cNvSpPr/>
          <p:nvPr/>
        </p:nvSpPr>
        <p:spPr>
          <a:xfrm>
            <a:off x="9860560" y="462339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36860084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151343"/>
            <a:ext cx="11640246" cy="665943"/>
          </a:xfrm>
        </p:spPr>
        <p:txBody>
          <a:bodyPr>
            <a:noAutofit/>
          </a:bodyPr>
          <a:lstStyle/>
          <a:p>
            <a:r>
              <a:rPr lang="en-US" sz="2600" b="1" i="1" dirty="0">
                <a:solidFill>
                  <a:srgbClr val="0070C0"/>
                </a:solidFill>
              </a:rPr>
              <a:t>Improving Detection &amp; Management of Bladder Cancer</a:t>
            </a:r>
          </a:p>
        </p:txBody>
      </p:sp>
      <p:graphicFrame>
        <p:nvGraphicFramePr>
          <p:cNvPr id="5" name="Table 4"/>
          <p:cNvGraphicFramePr>
            <a:graphicFrameLocks noGrp="1"/>
          </p:cNvGraphicFramePr>
          <p:nvPr>
            <p:extLst>
              <p:ext uri="{D42A27DB-BD31-4B8C-83A1-F6EECF244321}">
                <p14:modId xmlns:p14="http://schemas.microsoft.com/office/powerpoint/2010/main" val="722119097"/>
              </p:ext>
            </p:extLst>
          </p:nvPr>
        </p:nvGraphicFramePr>
        <p:xfrm>
          <a:off x="287736" y="1022212"/>
          <a:ext cx="7423335" cy="3144520"/>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Daniel</a:t>
                      </a:r>
                      <a:r>
                        <a:rPr lang="en-US" sz="1400" baseline="0" dirty="0" smtClean="0"/>
                        <a:t> Parker</a:t>
                      </a:r>
                      <a:endParaRPr lang="en-US" sz="1400" dirty="0"/>
                    </a:p>
                  </a:txBody>
                  <a:tcPr/>
                </a:tc>
                <a:extLst>
                  <a:ext uri="{0D108BD9-81ED-4DB2-BD59-A6C34878D82A}">
                    <a16:rowId xmlns:a16="http://schemas.microsoft.com/office/drawing/2014/main" val="368542532"/>
                  </a:ext>
                </a:extLst>
              </a:tr>
              <a:tr h="283348">
                <a:tc>
                  <a:txBody>
                    <a:bodyPr/>
                    <a:lstStyle/>
                    <a:p>
                      <a:r>
                        <a:rPr lang="en-US" sz="1400" dirty="0" smtClean="0"/>
                        <a:t>Department</a:t>
                      </a:r>
                    </a:p>
                  </a:txBody>
                  <a:tcPr/>
                </a:tc>
                <a:tc>
                  <a:txBody>
                    <a:bodyPr/>
                    <a:lstStyle/>
                    <a:p>
                      <a:r>
                        <a:rPr lang="en-US" sz="1400" dirty="0" smtClean="0"/>
                        <a:t>Urology</a:t>
                      </a:r>
                      <a:endParaRPr lang="en-US" sz="1400" dirty="0"/>
                    </a:p>
                  </a:txBody>
                  <a:tcPr/>
                </a:tc>
                <a:extLst>
                  <a:ext uri="{0D108BD9-81ED-4DB2-BD59-A6C34878D82A}">
                    <a16:rowId xmlns:a16="http://schemas.microsoft.com/office/drawing/2014/main" val="960286342"/>
                  </a:ext>
                </a:extLst>
              </a:tr>
              <a:tr h="296048">
                <a:tc>
                  <a:txBody>
                    <a:bodyPr/>
                    <a:lstStyle/>
                    <a:p>
                      <a:r>
                        <a:rPr lang="en-US" sz="1400" dirty="0" smtClean="0"/>
                        <a:t>Section/Program</a:t>
                      </a:r>
                      <a:endParaRPr lang="en-US" sz="1400" dirty="0"/>
                    </a:p>
                  </a:txBody>
                  <a:tcPr/>
                </a:tc>
                <a:tc>
                  <a:txBody>
                    <a:bodyPr/>
                    <a:lstStyle/>
                    <a:p>
                      <a:endParaRPr lang="en-US" sz="1400" dirty="0"/>
                    </a:p>
                  </a:txBody>
                  <a:tcPr/>
                </a:tc>
                <a:extLst>
                  <a:ext uri="{0D108BD9-81ED-4DB2-BD59-A6C34878D82A}">
                    <a16:rowId xmlns:a16="http://schemas.microsoft.com/office/drawing/2014/main" val="3060705834"/>
                  </a:ext>
                </a:extLst>
              </a:tr>
              <a:tr h="251598">
                <a:tc>
                  <a:txBody>
                    <a:bodyPr/>
                    <a:lstStyle/>
                    <a:p>
                      <a:r>
                        <a:rPr lang="en-US" sz="1400" dirty="0" smtClean="0"/>
                        <a:t>Request Date</a:t>
                      </a:r>
                      <a:endParaRPr lang="en-US" sz="1400" dirty="0"/>
                    </a:p>
                  </a:txBody>
                  <a:tcPr/>
                </a:tc>
                <a:tc>
                  <a:txBody>
                    <a:bodyPr/>
                    <a:lstStyle/>
                    <a:p>
                      <a:r>
                        <a:rPr lang="en-US" sz="1400" dirty="0" smtClean="0"/>
                        <a:t>12/7/2020</a:t>
                      </a:r>
                      <a:endParaRPr lang="en-US" sz="1400" dirty="0"/>
                    </a:p>
                  </a:txBody>
                  <a:tcPr/>
                </a:tc>
                <a:extLst>
                  <a:ext uri="{0D108BD9-81ED-4DB2-BD59-A6C34878D82A}">
                    <a16:rowId xmlns:a16="http://schemas.microsoft.com/office/drawing/2014/main" val="881160331"/>
                  </a:ext>
                </a:extLst>
              </a:tr>
              <a:tr h="264298">
                <a:tc>
                  <a:txBody>
                    <a:bodyPr/>
                    <a:lstStyle/>
                    <a:p>
                      <a:r>
                        <a:rPr lang="en-US" sz="1400" dirty="0" smtClean="0"/>
                        <a:t>Status</a:t>
                      </a:r>
                      <a:endParaRPr lang="en-US" sz="1400" dirty="0"/>
                    </a:p>
                  </a:txBody>
                  <a:tcPr/>
                </a:tc>
                <a:tc>
                  <a:txBody>
                    <a:bodyPr/>
                    <a:lstStyle/>
                    <a:p>
                      <a:r>
                        <a:rPr lang="en-US" sz="1400" i="0" dirty="0" smtClean="0"/>
                        <a:t>In Process</a:t>
                      </a:r>
                      <a:endParaRPr lang="en-US" sz="1400" i="0" dirty="0"/>
                    </a:p>
                  </a:txBody>
                  <a:tcPr/>
                </a:tc>
                <a:extLst>
                  <a:ext uri="{0D108BD9-81ED-4DB2-BD59-A6C34878D82A}">
                    <a16:rowId xmlns:a16="http://schemas.microsoft.com/office/drawing/2014/main" val="648041670"/>
                  </a:ext>
                </a:extLst>
              </a:tr>
              <a:tr h="270648">
                <a:tc>
                  <a:txBody>
                    <a:bodyPr/>
                    <a:lstStyle/>
                    <a:p>
                      <a:r>
                        <a:rPr lang="en-US" sz="1400" dirty="0" smtClean="0"/>
                        <a:t>Completion</a:t>
                      </a:r>
                      <a:r>
                        <a:rPr lang="en-US" sz="1400" baseline="0" dirty="0" smtClean="0"/>
                        <a:t> Date</a:t>
                      </a:r>
                      <a:endParaRPr lang="en-US" sz="1400" dirty="0"/>
                    </a:p>
                  </a:txBody>
                  <a:tcPr/>
                </a:tc>
                <a:tc>
                  <a:txBody>
                    <a:bodyPr/>
                    <a:lstStyle/>
                    <a:p>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0" lvl="0" indent="0">
                        <a:buNone/>
                      </a:pPr>
                      <a:r>
                        <a:rPr lang="en-US" sz="1400" b="0" i="0" kern="1200" dirty="0" smtClean="0">
                          <a:solidFill>
                            <a:schemeClr val="dk1"/>
                          </a:solidFill>
                          <a:effectLst/>
                          <a:latin typeface="+mn-lt"/>
                          <a:ea typeface="+mn-ea"/>
                          <a:cs typeface="+mn-cs"/>
                        </a:rPr>
                        <a:t>To create a prospectively collected, comprehensive bladder cancer registry to better understand the detection and management of bladder cancer.</a:t>
                      </a:r>
                      <a:endParaRPr lang="en-US" sz="1400"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370840">
                <a:tc>
                  <a:txBody>
                    <a:bodyPr/>
                    <a:lstStyle/>
                    <a:p>
                      <a:r>
                        <a:rPr lang="en-US" sz="1400" dirty="0" smtClean="0"/>
                        <a:t>Comments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1" dirty="0" smtClean="0"/>
                        <a:t>Pending clarification from the study</a:t>
                      </a:r>
                      <a:r>
                        <a:rPr lang="en-US" sz="1400" i="1" baseline="0" dirty="0" smtClean="0"/>
                        <a:t> team regarding desired variables &amp; file format.</a:t>
                      </a:r>
                      <a:endParaRPr lang="en-US" sz="1400" i="1" dirty="0" smtClean="0"/>
                    </a:p>
                  </a:txBody>
                  <a:tcPr/>
                </a:tc>
                <a:extLst>
                  <a:ext uri="{0D108BD9-81ED-4DB2-BD59-A6C34878D82A}">
                    <a16:rowId xmlns:a16="http://schemas.microsoft.com/office/drawing/2014/main" val="1647707109"/>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6" name="Rectangle 75"/>
          <p:cNvSpPr/>
          <p:nvPr/>
        </p:nvSpPr>
        <p:spPr>
          <a:xfrm>
            <a:off x="9848811" y="17292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59" name="Rectangle 58"/>
          <p:cNvSpPr/>
          <p:nvPr/>
        </p:nvSpPr>
        <p:spPr>
          <a:xfrm>
            <a:off x="9854450" y="205517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0" name="TextBox 59"/>
          <p:cNvSpPr txBox="1"/>
          <p:nvPr/>
        </p:nvSpPr>
        <p:spPr>
          <a:xfrm>
            <a:off x="10224063" y="6514210"/>
            <a:ext cx="1947713" cy="307777"/>
          </a:xfrm>
          <a:prstGeom prst="rect">
            <a:avLst/>
          </a:prstGeom>
          <a:noFill/>
        </p:spPr>
        <p:txBody>
          <a:bodyPr wrap="none" rtlCol="0">
            <a:spAutoFit/>
          </a:bodyPr>
          <a:lstStyle/>
          <a:p>
            <a:pPr latinLnBrk="1"/>
            <a:r>
              <a:rPr lang="en-US" sz="1400" i="1" dirty="0" smtClean="0">
                <a:solidFill>
                  <a:schemeClr val="bg1">
                    <a:lumMod val="85000"/>
                  </a:schemeClr>
                </a:solidFill>
              </a:rPr>
              <a:t>parker-bladder-cancer-1</a:t>
            </a:r>
            <a:endParaRPr lang="en-US" sz="1400" i="1" dirty="0">
              <a:solidFill>
                <a:schemeClr val="bg1">
                  <a:lumMod val="85000"/>
                </a:schemeClr>
              </a:solidFill>
            </a:endParaRPr>
          </a:p>
        </p:txBody>
      </p:sp>
    </p:spTree>
    <p:extLst>
      <p:ext uri="{BB962C8B-B14F-4D97-AF65-F5344CB8AC3E}">
        <p14:creationId xmlns:p14="http://schemas.microsoft.com/office/powerpoint/2010/main" val="4734231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151343"/>
            <a:ext cx="11640246" cy="665943"/>
          </a:xfrm>
        </p:spPr>
        <p:txBody>
          <a:bodyPr>
            <a:noAutofit/>
          </a:bodyPr>
          <a:lstStyle/>
          <a:p>
            <a:r>
              <a:rPr lang="en-US" sz="2600" b="1" i="1" dirty="0">
                <a:solidFill>
                  <a:srgbClr val="0070C0"/>
                </a:solidFill>
              </a:rPr>
              <a:t>Management of Asthma: Where have we been and where are we going?</a:t>
            </a:r>
          </a:p>
        </p:txBody>
      </p:sp>
      <p:graphicFrame>
        <p:nvGraphicFramePr>
          <p:cNvPr id="5" name="Table 4"/>
          <p:cNvGraphicFramePr>
            <a:graphicFrameLocks noGrp="1"/>
          </p:cNvGraphicFramePr>
          <p:nvPr>
            <p:extLst>
              <p:ext uri="{D42A27DB-BD31-4B8C-83A1-F6EECF244321}">
                <p14:modId xmlns:p14="http://schemas.microsoft.com/office/powerpoint/2010/main" val="1495364274"/>
              </p:ext>
            </p:extLst>
          </p:nvPr>
        </p:nvGraphicFramePr>
        <p:xfrm>
          <a:off x="287736" y="1022212"/>
          <a:ext cx="7423335" cy="4211320"/>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Monique Naifeh</a:t>
                      </a:r>
                      <a:endParaRPr lang="en-US" sz="1400" dirty="0"/>
                    </a:p>
                  </a:txBody>
                  <a:tcPr/>
                </a:tc>
                <a:extLst>
                  <a:ext uri="{0D108BD9-81ED-4DB2-BD59-A6C34878D82A}">
                    <a16:rowId xmlns:a16="http://schemas.microsoft.com/office/drawing/2014/main" val="368542532"/>
                  </a:ext>
                </a:extLst>
              </a:tr>
              <a:tr h="283348">
                <a:tc>
                  <a:txBody>
                    <a:bodyPr/>
                    <a:lstStyle/>
                    <a:p>
                      <a:r>
                        <a:rPr lang="en-US" sz="1400" dirty="0" smtClean="0"/>
                        <a:t>Department</a:t>
                      </a:r>
                    </a:p>
                  </a:txBody>
                  <a:tcPr/>
                </a:tc>
                <a:tc>
                  <a:txBody>
                    <a:bodyPr/>
                    <a:lstStyle/>
                    <a:p>
                      <a:r>
                        <a:rPr lang="en-US" sz="1400" dirty="0" smtClean="0"/>
                        <a:t>Pediatrics</a:t>
                      </a:r>
                      <a:endParaRPr lang="en-US" sz="1400" dirty="0"/>
                    </a:p>
                  </a:txBody>
                  <a:tcPr/>
                </a:tc>
                <a:extLst>
                  <a:ext uri="{0D108BD9-81ED-4DB2-BD59-A6C34878D82A}">
                    <a16:rowId xmlns:a16="http://schemas.microsoft.com/office/drawing/2014/main" val="960286342"/>
                  </a:ext>
                </a:extLst>
              </a:tr>
              <a:tr h="296048">
                <a:tc>
                  <a:txBody>
                    <a:bodyPr/>
                    <a:lstStyle/>
                    <a:p>
                      <a:r>
                        <a:rPr lang="en-US" sz="1400" dirty="0" smtClean="0"/>
                        <a:t>Section/Program</a:t>
                      </a:r>
                      <a:endParaRPr lang="en-US" sz="1400" dirty="0"/>
                    </a:p>
                  </a:txBody>
                  <a:tcPr/>
                </a:tc>
                <a:tc>
                  <a:txBody>
                    <a:bodyPr/>
                    <a:lstStyle/>
                    <a:p>
                      <a:r>
                        <a:rPr lang="en-US" sz="1400" dirty="0" smtClean="0"/>
                        <a:t>Hospitalist</a:t>
                      </a:r>
                      <a:endParaRPr lang="en-US" sz="1400" dirty="0"/>
                    </a:p>
                  </a:txBody>
                  <a:tcPr/>
                </a:tc>
                <a:extLst>
                  <a:ext uri="{0D108BD9-81ED-4DB2-BD59-A6C34878D82A}">
                    <a16:rowId xmlns:a16="http://schemas.microsoft.com/office/drawing/2014/main" val="3060705834"/>
                  </a:ext>
                </a:extLst>
              </a:tr>
              <a:tr h="251598">
                <a:tc>
                  <a:txBody>
                    <a:bodyPr/>
                    <a:lstStyle/>
                    <a:p>
                      <a:r>
                        <a:rPr lang="en-US" sz="1400" dirty="0" smtClean="0"/>
                        <a:t>Request Date</a:t>
                      </a:r>
                      <a:endParaRPr lang="en-US" sz="1400" dirty="0"/>
                    </a:p>
                  </a:txBody>
                  <a:tcPr/>
                </a:tc>
                <a:tc>
                  <a:txBody>
                    <a:bodyPr/>
                    <a:lstStyle/>
                    <a:p>
                      <a:r>
                        <a:rPr lang="en-US" sz="1400" dirty="0" smtClean="0"/>
                        <a:t>12/10/2020</a:t>
                      </a:r>
                      <a:endParaRPr lang="en-US" sz="1400" dirty="0"/>
                    </a:p>
                  </a:txBody>
                  <a:tcPr/>
                </a:tc>
                <a:extLst>
                  <a:ext uri="{0D108BD9-81ED-4DB2-BD59-A6C34878D82A}">
                    <a16:rowId xmlns:a16="http://schemas.microsoft.com/office/drawing/2014/main" val="881160331"/>
                  </a:ext>
                </a:extLst>
              </a:tr>
              <a:tr h="264298">
                <a:tc>
                  <a:txBody>
                    <a:bodyPr/>
                    <a:lstStyle/>
                    <a:p>
                      <a:r>
                        <a:rPr lang="en-US" sz="1400" dirty="0" smtClean="0"/>
                        <a:t>Status</a:t>
                      </a:r>
                      <a:endParaRPr lang="en-US" sz="1400" dirty="0"/>
                    </a:p>
                  </a:txBody>
                  <a:tcPr/>
                </a:tc>
                <a:tc>
                  <a:txBody>
                    <a:bodyPr/>
                    <a:lstStyle/>
                    <a:p>
                      <a:r>
                        <a:rPr lang="en-US" sz="1400" i="0" dirty="0" smtClean="0"/>
                        <a:t>In Process</a:t>
                      </a:r>
                      <a:endParaRPr lang="en-US" sz="1400" i="0" dirty="0"/>
                    </a:p>
                  </a:txBody>
                  <a:tcPr/>
                </a:tc>
                <a:extLst>
                  <a:ext uri="{0D108BD9-81ED-4DB2-BD59-A6C34878D82A}">
                    <a16:rowId xmlns:a16="http://schemas.microsoft.com/office/drawing/2014/main" val="648041670"/>
                  </a:ext>
                </a:extLst>
              </a:tr>
              <a:tr h="270648">
                <a:tc>
                  <a:txBody>
                    <a:bodyPr/>
                    <a:lstStyle/>
                    <a:p>
                      <a:r>
                        <a:rPr lang="en-US" sz="1400" dirty="0" smtClean="0"/>
                        <a:t>Completion</a:t>
                      </a:r>
                      <a:r>
                        <a:rPr lang="en-US" sz="1400" baseline="0" dirty="0" smtClean="0"/>
                        <a:t> Date</a:t>
                      </a:r>
                      <a:endParaRPr lang="en-US" sz="1400" dirty="0"/>
                    </a:p>
                  </a:txBody>
                  <a:tcPr/>
                </a:tc>
                <a:tc>
                  <a:txBody>
                    <a:bodyPr/>
                    <a:lstStyle/>
                    <a:p>
                      <a:r>
                        <a:rPr lang="en-US" sz="1400" i="1" dirty="0" smtClean="0"/>
                        <a:t>4/15/2021 (estimated)</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342900" indent="-342900">
                        <a:buAutoNum type="arabicPeriod"/>
                      </a:pPr>
                      <a:r>
                        <a:rPr lang="en-US" sz="1400" b="0" i="0" kern="1200" dirty="0" smtClean="0">
                          <a:solidFill>
                            <a:schemeClr val="dk1"/>
                          </a:solidFill>
                          <a:effectLst/>
                          <a:latin typeface="+mn-lt"/>
                          <a:ea typeface="+mn-ea"/>
                          <a:cs typeface="+mn-cs"/>
                        </a:rPr>
                        <a:t>Evaluate the use of evidence-based standards for inpatient asthma management for patients treated at the Children’s Hospital of Oklahoma including the ED, the inpatient wards, and the PICU.</a:t>
                      </a:r>
                    </a:p>
                    <a:p>
                      <a:pPr marL="342900" indent="-342900">
                        <a:buAutoNum type="arabicPeriod"/>
                      </a:pPr>
                      <a:r>
                        <a:rPr lang="en-US" sz="1400" b="0" i="0" kern="1200" dirty="0" smtClean="0">
                          <a:solidFill>
                            <a:schemeClr val="dk1"/>
                          </a:solidFill>
                          <a:effectLst/>
                          <a:latin typeface="+mn-lt"/>
                          <a:ea typeface="+mn-ea"/>
                          <a:cs typeface="+mn-cs"/>
                        </a:rPr>
                        <a:t>Evaluate the equity of care delivered and associated patient outcomes.</a:t>
                      </a:r>
                    </a:p>
                    <a:p>
                      <a:pPr marL="342900" indent="-342900">
                        <a:buAutoNum type="arabicPeriod"/>
                      </a:pPr>
                      <a:r>
                        <a:rPr lang="en-US" sz="1400" b="0" i="0" kern="1200" dirty="0" smtClean="0">
                          <a:solidFill>
                            <a:schemeClr val="dk1"/>
                          </a:solidFill>
                          <a:effectLst/>
                          <a:latin typeface="+mn-lt"/>
                          <a:ea typeface="+mn-ea"/>
                          <a:cs typeface="+mn-cs"/>
                        </a:rPr>
                        <a:t>Examine frequency of use of the asthma pathway and associated differences in treatment/ outcomes.</a:t>
                      </a:r>
                      <a:endParaRPr 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370840">
                <a:tc>
                  <a:txBody>
                    <a:bodyPr/>
                    <a:lstStyle/>
                    <a:p>
                      <a:r>
                        <a:rPr lang="en-US" sz="1400" dirty="0" smtClean="0"/>
                        <a:t>Comments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1" dirty="0" smtClean="0"/>
                        <a:t>Initial files have been provided</a:t>
                      </a:r>
                      <a:r>
                        <a:rPr lang="en-US" sz="1400" i="1" baseline="0" dirty="0" smtClean="0"/>
                        <a:t> to the study team. However, </a:t>
                      </a:r>
                      <a:r>
                        <a:rPr lang="en-US" sz="1400" i="1" dirty="0" smtClean="0"/>
                        <a:t>this requests</a:t>
                      </a:r>
                      <a:r>
                        <a:rPr lang="en-US" sz="1400" i="1" baseline="0" dirty="0" smtClean="0"/>
                        <a:t> includes extracts </a:t>
                      </a:r>
                      <a:r>
                        <a:rPr lang="en-US" sz="1400" i="1" baseline="0" dirty="0" smtClean="0"/>
                        <a:t>not yet available in the </a:t>
                      </a:r>
                      <a:r>
                        <a:rPr lang="en-US" sz="1400" i="1" baseline="0" dirty="0" smtClean="0"/>
                        <a:t>CRDW (e.g. images and discharge medications). </a:t>
                      </a:r>
                      <a:endParaRPr lang="en-US" sz="1400" i="1" dirty="0" smtClean="0"/>
                    </a:p>
                  </a:txBody>
                  <a:tcPr/>
                </a:tc>
                <a:extLst>
                  <a:ext uri="{0D108BD9-81ED-4DB2-BD59-A6C34878D82A}">
                    <a16:rowId xmlns:a16="http://schemas.microsoft.com/office/drawing/2014/main" val="1647707109"/>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60" name="Rectangle 59"/>
          <p:cNvSpPr/>
          <p:nvPr/>
        </p:nvSpPr>
        <p:spPr>
          <a:xfrm>
            <a:off x="7859824" y="17292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2" name="Rectangle 61"/>
          <p:cNvSpPr/>
          <p:nvPr/>
        </p:nvSpPr>
        <p:spPr>
          <a:xfrm>
            <a:off x="7858721" y="204850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3" name="Rectangle 62"/>
          <p:cNvSpPr/>
          <p:nvPr/>
        </p:nvSpPr>
        <p:spPr>
          <a:xfrm>
            <a:off x="7862449" y="238311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4" name="Rectangle 63"/>
          <p:cNvSpPr/>
          <p:nvPr/>
        </p:nvSpPr>
        <p:spPr>
          <a:xfrm>
            <a:off x="7846582" y="302148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5" name="Rectangle 64"/>
          <p:cNvSpPr/>
          <p:nvPr/>
        </p:nvSpPr>
        <p:spPr>
          <a:xfrm>
            <a:off x="7846582" y="335610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7" name="Rectangle 66"/>
          <p:cNvSpPr/>
          <p:nvPr/>
        </p:nvSpPr>
        <p:spPr>
          <a:xfrm>
            <a:off x="7864252" y="4021503"/>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9" name="Rectangle 68"/>
          <p:cNvSpPr/>
          <p:nvPr/>
        </p:nvSpPr>
        <p:spPr>
          <a:xfrm>
            <a:off x="7858721" y="4996468"/>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0" name="TextBox 69"/>
          <p:cNvSpPr txBox="1"/>
          <p:nvPr/>
        </p:nvSpPr>
        <p:spPr>
          <a:xfrm>
            <a:off x="10477685" y="6514210"/>
            <a:ext cx="1415772" cy="307777"/>
          </a:xfrm>
          <a:prstGeom prst="rect">
            <a:avLst/>
          </a:prstGeom>
          <a:noFill/>
        </p:spPr>
        <p:txBody>
          <a:bodyPr wrap="none" rtlCol="0">
            <a:spAutoFit/>
          </a:bodyPr>
          <a:lstStyle/>
          <a:p>
            <a:pPr latinLnBrk="1"/>
            <a:r>
              <a:rPr lang="en-US" sz="1400" i="1" dirty="0" smtClean="0">
                <a:solidFill>
                  <a:schemeClr val="bg1">
                    <a:lumMod val="85000"/>
                  </a:schemeClr>
                </a:solidFill>
              </a:rPr>
              <a:t>naifeh-asthma-2</a:t>
            </a:r>
            <a:endParaRPr lang="en-US" sz="1400" i="1" dirty="0">
              <a:solidFill>
                <a:schemeClr val="bg1">
                  <a:lumMod val="85000"/>
                </a:schemeClr>
              </a:solidFill>
            </a:endParaRPr>
          </a:p>
        </p:txBody>
      </p:sp>
      <p:sp>
        <p:nvSpPr>
          <p:cNvPr id="71" name="Rectangle 70"/>
          <p:cNvSpPr/>
          <p:nvPr/>
        </p:nvSpPr>
        <p:spPr>
          <a:xfrm>
            <a:off x="9848811" y="1726436"/>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2" name="Rectangle 71"/>
          <p:cNvSpPr/>
          <p:nvPr/>
        </p:nvSpPr>
        <p:spPr>
          <a:xfrm>
            <a:off x="9846674" y="433397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25062826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151343"/>
            <a:ext cx="11640246" cy="665943"/>
          </a:xfrm>
        </p:spPr>
        <p:txBody>
          <a:bodyPr>
            <a:noAutofit/>
          </a:bodyPr>
          <a:lstStyle/>
          <a:p>
            <a:r>
              <a:rPr lang="en-US" sz="2600" b="1" i="1" dirty="0" smtClean="0">
                <a:solidFill>
                  <a:srgbClr val="0070C0"/>
                </a:solidFill>
              </a:rPr>
              <a:t>Venous </a:t>
            </a:r>
            <a:r>
              <a:rPr lang="en-US" sz="2600" b="1" i="1" dirty="0">
                <a:solidFill>
                  <a:srgbClr val="0070C0"/>
                </a:solidFill>
              </a:rPr>
              <a:t>Thromboembolism </a:t>
            </a:r>
            <a:r>
              <a:rPr lang="en-US" sz="2600" b="1" i="1" dirty="0" smtClean="0">
                <a:solidFill>
                  <a:srgbClr val="0070C0"/>
                </a:solidFill>
              </a:rPr>
              <a:t>(VTE) Automated Surveillance</a:t>
            </a:r>
            <a:endParaRPr lang="en-US" sz="2600" b="1" i="1"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271633160"/>
              </p:ext>
            </p:extLst>
          </p:nvPr>
        </p:nvGraphicFramePr>
        <p:xfrm>
          <a:off x="287736" y="1022212"/>
          <a:ext cx="7423335" cy="3423920"/>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70840">
                <a:tc>
                  <a:txBody>
                    <a:bodyPr/>
                    <a:lstStyle/>
                    <a:p>
                      <a:r>
                        <a:rPr lang="en-US" sz="1400" dirty="0" smtClean="0"/>
                        <a:t>Principal  Investigator</a:t>
                      </a:r>
                    </a:p>
                  </a:txBody>
                  <a:tcPr/>
                </a:tc>
                <a:tc>
                  <a:txBody>
                    <a:bodyPr/>
                    <a:lstStyle/>
                    <a:p>
                      <a:r>
                        <a:rPr lang="en-US" sz="1400" dirty="0" smtClean="0"/>
                        <a:t>Aaron</a:t>
                      </a:r>
                      <a:r>
                        <a:rPr lang="en-US" sz="1400" baseline="0" dirty="0" smtClean="0"/>
                        <a:t> </a:t>
                      </a:r>
                      <a:r>
                        <a:rPr lang="en-US" sz="1400" baseline="0" dirty="0" err="1" smtClean="0"/>
                        <a:t>Wendelboe</a:t>
                      </a:r>
                      <a:endParaRPr lang="en-US" sz="1400" dirty="0"/>
                    </a:p>
                  </a:txBody>
                  <a:tcPr/>
                </a:tc>
                <a:extLst>
                  <a:ext uri="{0D108BD9-81ED-4DB2-BD59-A6C34878D82A}">
                    <a16:rowId xmlns:a16="http://schemas.microsoft.com/office/drawing/2014/main" val="368542532"/>
                  </a:ext>
                </a:extLst>
              </a:tr>
              <a:tr h="283348">
                <a:tc>
                  <a:txBody>
                    <a:bodyPr/>
                    <a:lstStyle/>
                    <a:p>
                      <a:r>
                        <a:rPr lang="en-US" sz="1400" dirty="0" smtClean="0"/>
                        <a:t>Department or College</a:t>
                      </a:r>
                    </a:p>
                  </a:txBody>
                  <a:tcPr/>
                </a:tc>
                <a:tc>
                  <a:txBody>
                    <a:bodyPr/>
                    <a:lstStyle/>
                    <a:p>
                      <a:r>
                        <a:rPr lang="en-US" sz="1400" dirty="0" smtClean="0"/>
                        <a:t>Public</a:t>
                      </a:r>
                      <a:r>
                        <a:rPr lang="en-US" sz="1400" baseline="0" dirty="0" smtClean="0"/>
                        <a:t> Health</a:t>
                      </a:r>
                      <a:endParaRPr lang="en-US" sz="1400" dirty="0"/>
                    </a:p>
                  </a:txBody>
                  <a:tcPr/>
                </a:tc>
                <a:extLst>
                  <a:ext uri="{0D108BD9-81ED-4DB2-BD59-A6C34878D82A}">
                    <a16:rowId xmlns:a16="http://schemas.microsoft.com/office/drawing/2014/main" val="960286342"/>
                  </a:ext>
                </a:extLst>
              </a:tr>
              <a:tr h="296048">
                <a:tc>
                  <a:txBody>
                    <a:bodyPr/>
                    <a:lstStyle/>
                    <a:p>
                      <a:r>
                        <a:rPr lang="en-US" sz="1400" dirty="0" smtClean="0"/>
                        <a:t>Section/Program</a:t>
                      </a:r>
                      <a:endParaRPr lang="en-US" sz="1400" dirty="0"/>
                    </a:p>
                  </a:txBody>
                  <a:tcPr/>
                </a:tc>
                <a:tc>
                  <a:txBody>
                    <a:bodyPr/>
                    <a:lstStyle/>
                    <a:p>
                      <a:r>
                        <a:rPr lang="en-US" sz="1400" dirty="0" smtClean="0"/>
                        <a:t>Biostatistics and Epidemiology</a:t>
                      </a:r>
                      <a:endParaRPr lang="en-US" sz="1400" dirty="0"/>
                    </a:p>
                  </a:txBody>
                  <a:tcPr/>
                </a:tc>
                <a:extLst>
                  <a:ext uri="{0D108BD9-81ED-4DB2-BD59-A6C34878D82A}">
                    <a16:rowId xmlns:a16="http://schemas.microsoft.com/office/drawing/2014/main" val="3060705834"/>
                  </a:ext>
                </a:extLst>
              </a:tr>
              <a:tr h="251598">
                <a:tc>
                  <a:txBody>
                    <a:bodyPr/>
                    <a:lstStyle/>
                    <a:p>
                      <a:r>
                        <a:rPr lang="en-US" sz="1400" dirty="0" smtClean="0"/>
                        <a:t>Request Date</a:t>
                      </a:r>
                      <a:endParaRPr lang="en-US" sz="1400" dirty="0"/>
                    </a:p>
                  </a:txBody>
                  <a:tcPr/>
                </a:tc>
                <a:tc>
                  <a:txBody>
                    <a:bodyPr/>
                    <a:lstStyle/>
                    <a:p>
                      <a:r>
                        <a:rPr lang="en-US" sz="1400" dirty="0" smtClean="0"/>
                        <a:t>1/15/2021</a:t>
                      </a:r>
                      <a:endParaRPr lang="en-US" sz="1400" dirty="0"/>
                    </a:p>
                  </a:txBody>
                  <a:tcPr/>
                </a:tc>
                <a:extLst>
                  <a:ext uri="{0D108BD9-81ED-4DB2-BD59-A6C34878D82A}">
                    <a16:rowId xmlns:a16="http://schemas.microsoft.com/office/drawing/2014/main" val="881160331"/>
                  </a:ext>
                </a:extLst>
              </a:tr>
              <a:tr h="264298">
                <a:tc>
                  <a:txBody>
                    <a:bodyPr/>
                    <a:lstStyle/>
                    <a:p>
                      <a:r>
                        <a:rPr lang="en-US" sz="1400" dirty="0" smtClean="0"/>
                        <a:t>Status</a:t>
                      </a:r>
                      <a:endParaRPr lang="en-US" sz="1400" dirty="0"/>
                    </a:p>
                  </a:txBody>
                  <a:tcPr/>
                </a:tc>
                <a:tc>
                  <a:txBody>
                    <a:bodyPr/>
                    <a:lstStyle/>
                    <a:p>
                      <a:r>
                        <a:rPr lang="en-US" sz="1400" i="0" dirty="0" smtClean="0"/>
                        <a:t>In Process</a:t>
                      </a:r>
                      <a:endParaRPr lang="en-US" sz="1400" i="0" dirty="0"/>
                    </a:p>
                  </a:txBody>
                  <a:tcPr/>
                </a:tc>
                <a:extLst>
                  <a:ext uri="{0D108BD9-81ED-4DB2-BD59-A6C34878D82A}">
                    <a16:rowId xmlns:a16="http://schemas.microsoft.com/office/drawing/2014/main" val="648041670"/>
                  </a:ext>
                </a:extLst>
              </a:tr>
              <a:tr h="270648">
                <a:tc>
                  <a:txBody>
                    <a:bodyPr/>
                    <a:lstStyle/>
                    <a:p>
                      <a:r>
                        <a:rPr lang="en-US" sz="1400" dirty="0" smtClean="0"/>
                        <a:t>Completion</a:t>
                      </a:r>
                      <a:r>
                        <a:rPr lang="en-US" sz="1400" baseline="0" dirty="0" smtClean="0"/>
                        <a:t> Date</a:t>
                      </a:r>
                      <a:endParaRPr lang="en-US" sz="1400" dirty="0"/>
                    </a:p>
                  </a:txBody>
                  <a:tcPr/>
                </a:tc>
                <a:tc>
                  <a:txBody>
                    <a:bodyPr/>
                    <a:lstStyle/>
                    <a:p>
                      <a:r>
                        <a:rPr lang="en-US" sz="1400" i="1" dirty="0" smtClean="0"/>
                        <a:t>TBD</a:t>
                      </a:r>
                      <a:endParaRPr lang="en-US" sz="1400" i="1" dirty="0"/>
                    </a:p>
                  </a:txBody>
                  <a:tcPr/>
                </a:tc>
                <a:extLst>
                  <a:ext uri="{0D108BD9-81ED-4DB2-BD59-A6C34878D82A}">
                    <a16:rowId xmlns:a16="http://schemas.microsoft.com/office/drawing/2014/main" val="3843739269"/>
                  </a:ext>
                </a:extLst>
              </a:tr>
              <a:tr h="370840">
                <a:tc>
                  <a:txBody>
                    <a:bodyPr/>
                    <a:lstStyle/>
                    <a:p>
                      <a:r>
                        <a:rPr lang="en-US" sz="1400" dirty="0" smtClean="0"/>
                        <a:t>Aims</a:t>
                      </a:r>
                      <a:endParaRPr lang="en-US" sz="1400" dirty="0"/>
                    </a:p>
                  </a:txBody>
                  <a:tcPr/>
                </a:tc>
                <a:tc>
                  <a:txBody>
                    <a:bodyPr/>
                    <a:lstStyle/>
                    <a:p>
                      <a:pPr marL="0" indent="0">
                        <a:buNone/>
                      </a:pPr>
                      <a:endParaRPr lang="en-US" sz="1400" b="0" i="1"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370840">
                <a:tc>
                  <a:txBody>
                    <a:bodyPr/>
                    <a:lstStyle/>
                    <a:p>
                      <a:r>
                        <a:rPr lang="en-US" sz="1400" dirty="0" smtClean="0"/>
                        <a:t>Comments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1" dirty="0" smtClean="0"/>
                        <a:t>This is a fairly</a:t>
                      </a:r>
                      <a:r>
                        <a:rPr lang="en-US" sz="1400" i="1" baseline="0" dirty="0" smtClean="0"/>
                        <a:t> substantial request. </a:t>
                      </a:r>
                      <a:r>
                        <a:rPr lang="en-US" sz="1400" i="1" dirty="0" smtClean="0"/>
                        <a:t>Using the data collection form provided by</a:t>
                      </a:r>
                      <a:r>
                        <a:rPr lang="en-US" sz="1400" i="1" baseline="0" dirty="0" smtClean="0"/>
                        <a:t> the investigators, we’ve assessed both feasibility and ease of extraction for each variable requested. This is a CDC-funded project for which surveillance nurses are currently performing manual abstraction.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i="1" baseline="0" dirty="0" smtClean="0">
                          <a:hlinkClick r:id="rId2"/>
                        </a:rPr>
                        <a:t>https://github.com/OuhscBbmc/wendelboe-vte-1/blob/master/documentation/VTE-active-surveillance-variables.csv</a:t>
                      </a:r>
                      <a:r>
                        <a:rPr lang="en-US" sz="1400" i="1" baseline="0" dirty="0" smtClean="0">
                          <a:hlinkClick r:id="rId2"/>
                        </a:rPr>
                        <a:t> </a:t>
                      </a:r>
                      <a:endParaRPr lang="en-US" sz="1400" i="1" dirty="0" smtClean="0"/>
                    </a:p>
                  </a:txBody>
                  <a:tcPr/>
                </a:tc>
                <a:extLst>
                  <a:ext uri="{0D108BD9-81ED-4DB2-BD59-A6C34878D82A}">
                    <a16:rowId xmlns:a16="http://schemas.microsoft.com/office/drawing/2014/main" val="1647707109"/>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60" name="Rectangle 59"/>
          <p:cNvSpPr/>
          <p:nvPr/>
        </p:nvSpPr>
        <p:spPr>
          <a:xfrm>
            <a:off x="7859824" y="17292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2" name="Rectangle 61"/>
          <p:cNvSpPr/>
          <p:nvPr/>
        </p:nvSpPr>
        <p:spPr>
          <a:xfrm>
            <a:off x="7858721" y="204850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3" name="Rectangle 62"/>
          <p:cNvSpPr/>
          <p:nvPr/>
        </p:nvSpPr>
        <p:spPr>
          <a:xfrm>
            <a:off x="7862449" y="238311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4" name="Rectangle 63"/>
          <p:cNvSpPr/>
          <p:nvPr/>
        </p:nvSpPr>
        <p:spPr>
          <a:xfrm>
            <a:off x="7846582" y="302148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5" name="Rectangle 64"/>
          <p:cNvSpPr/>
          <p:nvPr/>
        </p:nvSpPr>
        <p:spPr>
          <a:xfrm>
            <a:off x="7846582" y="335610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6" name="Rectangle 65"/>
          <p:cNvSpPr/>
          <p:nvPr/>
        </p:nvSpPr>
        <p:spPr>
          <a:xfrm>
            <a:off x="7858736" y="368196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7" name="Rectangle 66"/>
          <p:cNvSpPr/>
          <p:nvPr/>
        </p:nvSpPr>
        <p:spPr>
          <a:xfrm>
            <a:off x="7864252" y="4021503"/>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8" name="Rectangle 67"/>
          <p:cNvSpPr/>
          <p:nvPr/>
        </p:nvSpPr>
        <p:spPr>
          <a:xfrm>
            <a:off x="7866166" y="434245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9" name="Rectangle 68"/>
          <p:cNvSpPr/>
          <p:nvPr/>
        </p:nvSpPr>
        <p:spPr>
          <a:xfrm>
            <a:off x="7858721" y="4996468"/>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0" name="Rectangle 69"/>
          <p:cNvSpPr/>
          <p:nvPr/>
        </p:nvSpPr>
        <p:spPr>
          <a:xfrm>
            <a:off x="7866166" y="465693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1" name="Rectangle 70"/>
          <p:cNvSpPr/>
          <p:nvPr/>
        </p:nvSpPr>
        <p:spPr>
          <a:xfrm>
            <a:off x="7858721" y="5308864"/>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2" name="Rectangle 71"/>
          <p:cNvSpPr/>
          <p:nvPr/>
        </p:nvSpPr>
        <p:spPr>
          <a:xfrm>
            <a:off x="7858721" y="563449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3" name="TextBox 72"/>
          <p:cNvSpPr txBox="1"/>
          <p:nvPr/>
        </p:nvSpPr>
        <p:spPr>
          <a:xfrm>
            <a:off x="10477685" y="6514210"/>
            <a:ext cx="1430007" cy="307777"/>
          </a:xfrm>
          <a:prstGeom prst="rect">
            <a:avLst/>
          </a:prstGeom>
          <a:noFill/>
        </p:spPr>
        <p:txBody>
          <a:bodyPr wrap="none" rtlCol="0">
            <a:spAutoFit/>
          </a:bodyPr>
          <a:lstStyle/>
          <a:p>
            <a:pPr latinLnBrk="1"/>
            <a:r>
              <a:rPr lang="en-US" sz="1400" i="1" dirty="0" smtClean="0">
                <a:solidFill>
                  <a:schemeClr val="bg1">
                    <a:lumMod val="85000"/>
                  </a:schemeClr>
                </a:solidFill>
              </a:rPr>
              <a:t>wendelboe-vte-1</a:t>
            </a:r>
            <a:endParaRPr lang="en-US" sz="1400" i="1" dirty="0">
              <a:solidFill>
                <a:schemeClr val="bg1">
                  <a:lumMod val="85000"/>
                </a:schemeClr>
              </a:solidFill>
            </a:endParaRPr>
          </a:p>
        </p:txBody>
      </p:sp>
    </p:spTree>
    <p:extLst>
      <p:ext uri="{BB962C8B-B14F-4D97-AF65-F5344CB8AC3E}">
        <p14:creationId xmlns:p14="http://schemas.microsoft.com/office/powerpoint/2010/main" val="25398262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151343"/>
            <a:ext cx="11640246" cy="665943"/>
          </a:xfrm>
        </p:spPr>
        <p:txBody>
          <a:bodyPr>
            <a:noAutofit/>
          </a:bodyPr>
          <a:lstStyle/>
          <a:p>
            <a:r>
              <a:rPr lang="en-US" sz="2600" b="1" i="1" dirty="0">
                <a:solidFill>
                  <a:srgbClr val="0070C0"/>
                </a:solidFill>
              </a:rPr>
              <a:t>Oklahoma </a:t>
            </a:r>
            <a:r>
              <a:rPr lang="en-US" sz="2600" b="1" i="1" dirty="0" smtClean="0">
                <a:solidFill>
                  <a:srgbClr val="0070C0"/>
                </a:solidFill>
              </a:rPr>
              <a:t>COVID-19 </a:t>
            </a:r>
            <a:r>
              <a:rPr lang="en-US" sz="2600" b="1" i="1" dirty="0">
                <a:solidFill>
                  <a:srgbClr val="0070C0"/>
                </a:solidFill>
              </a:rPr>
              <a:t>Registry and Repository</a:t>
            </a:r>
          </a:p>
        </p:txBody>
      </p:sp>
      <p:graphicFrame>
        <p:nvGraphicFramePr>
          <p:cNvPr id="5" name="Table 4"/>
          <p:cNvGraphicFramePr>
            <a:graphicFrameLocks noGrp="1"/>
          </p:cNvGraphicFramePr>
          <p:nvPr>
            <p:extLst>
              <p:ext uri="{D42A27DB-BD31-4B8C-83A1-F6EECF244321}">
                <p14:modId xmlns:p14="http://schemas.microsoft.com/office/powerpoint/2010/main" val="1032788899"/>
              </p:ext>
            </p:extLst>
          </p:nvPr>
        </p:nvGraphicFramePr>
        <p:xfrm>
          <a:off x="291538" y="817286"/>
          <a:ext cx="7423335" cy="5621613"/>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01418">
                <a:tc>
                  <a:txBody>
                    <a:bodyPr/>
                    <a:lstStyle/>
                    <a:p>
                      <a:r>
                        <a:rPr lang="en-US" sz="1400" dirty="0" smtClean="0"/>
                        <a:t>Principal  Investigator</a:t>
                      </a:r>
                    </a:p>
                  </a:txBody>
                  <a:tcPr/>
                </a:tc>
                <a:tc>
                  <a:txBody>
                    <a:bodyPr/>
                    <a:lstStyle/>
                    <a:p>
                      <a:r>
                        <a:rPr lang="en-US" sz="1400" dirty="0" smtClean="0"/>
                        <a:t>Nelson </a:t>
                      </a:r>
                      <a:r>
                        <a:rPr lang="en-US" sz="1400" dirty="0" err="1" smtClean="0"/>
                        <a:t>Agudelo</a:t>
                      </a:r>
                      <a:endParaRPr lang="en-US" sz="1400" dirty="0"/>
                    </a:p>
                  </a:txBody>
                  <a:tcPr/>
                </a:tc>
                <a:extLst>
                  <a:ext uri="{0D108BD9-81ED-4DB2-BD59-A6C34878D82A}">
                    <a16:rowId xmlns:a16="http://schemas.microsoft.com/office/drawing/2014/main" val="368542532"/>
                  </a:ext>
                </a:extLst>
              </a:tr>
              <a:tr h="259562">
                <a:tc>
                  <a:txBody>
                    <a:bodyPr/>
                    <a:lstStyle/>
                    <a:p>
                      <a:r>
                        <a:rPr lang="en-US" sz="1400" dirty="0" smtClean="0"/>
                        <a:t>Department or College</a:t>
                      </a:r>
                    </a:p>
                  </a:txBody>
                  <a:tcPr/>
                </a:tc>
                <a:tc>
                  <a:txBody>
                    <a:bodyPr/>
                    <a:lstStyle/>
                    <a:p>
                      <a:r>
                        <a:rPr lang="en-US" sz="1400" dirty="0" smtClean="0"/>
                        <a:t>Medicine</a:t>
                      </a:r>
                      <a:endParaRPr lang="en-US" sz="1400" dirty="0"/>
                    </a:p>
                  </a:txBody>
                  <a:tcPr/>
                </a:tc>
                <a:extLst>
                  <a:ext uri="{0D108BD9-81ED-4DB2-BD59-A6C34878D82A}">
                    <a16:rowId xmlns:a16="http://schemas.microsoft.com/office/drawing/2014/main" val="960286342"/>
                  </a:ext>
                </a:extLst>
              </a:tr>
              <a:tr h="259562">
                <a:tc>
                  <a:txBody>
                    <a:bodyPr/>
                    <a:lstStyle/>
                    <a:p>
                      <a:r>
                        <a:rPr lang="en-US" sz="1400" dirty="0" smtClean="0"/>
                        <a:t>Section/Program</a:t>
                      </a:r>
                      <a:endParaRPr lang="en-US" sz="1400" dirty="0"/>
                    </a:p>
                  </a:txBody>
                  <a:tcPr/>
                </a:tc>
                <a:tc>
                  <a:txBody>
                    <a:bodyPr/>
                    <a:lstStyle/>
                    <a:p>
                      <a:r>
                        <a:rPr lang="en-US" sz="1400" dirty="0" smtClean="0"/>
                        <a:t>Infectious Diseases</a:t>
                      </a:r>
                      <a:endParaRPr lang="en-US" sz="1400" dirty="0"/>
                    </a:p>
                  </a:txBody>
                  <a:tcPr/>
                </a:tc>
                <a:extLst>
                  <a:ext uri="{0D108BD9-81ED-4DB2-BD59-A6C34878D82A}">
                    <a16:rowId xmlns:a16="http://schemas.microsoft.com/office/drawing/2014/main" val="3060705834"/>
                  </a:ext>
                </a:extLst>
              </a:tr>
              <a:tr h="259562">
                <a:tc>
                  <a:txBody>
                    <a:bodyPr/>
                    <a:lstStyle/>
                    <a:p>
                      <a:r>
                        <a:rPr lang="en-US" sz="1400" dirty="0" smtClean="0"/>
                        <a:t>Request Date</a:t>
                      </a:r>
                      <a:endParaRPr lang="en-US" sz="1400" dirty="0"/>
                    </a:p>
                  </a:txBody>
                  <a:tcPr/>
                </a:tc>
                <a:tc>
                  <a:txBody>
                    <a:bodyPr/>
                    <a:lstStyle/>
                    <a:p>
                      <a:r>
                        <a:rPr lang="en-US" sz="1400" dirty="0" smtClean="0"/>
                        <a:t>1/19/2021</a:t>
                      </a:r>
                      <a:endParaRPr lang="en-US" sz="1400" dirty="0"/>
                    </a:p>
                  </a:txBody>
                  <a:tcPr/>
                </a:tc>
                <a:extLst>
                  <a:ext uri="{0D108BD9-81ED-4DB2-BD59-A6C34878D82A}">
                    <a16:rowId xmlns:a16="http://schemas.microsoft.com/office/drawing/2014/main" val="881160331"/>
                  </a:ext>
                </a:extLst>
              </a:tr>
              <a:tr h="259562">
                <a:tc>
                  <a:txBody>
                    <a:bodyPr/>
                    <a:lstStyle/>
                    <a:p>
                      <a:r>
                        <a:rPr lang="en-US" sz="1400" dirty="0" smtClean="0"/>
                        <a:t>Status</a:t>
                      </a:r>
                      <a:endParaRPr lang="en-US" sz="1400" dirty="0"/>
                    </a:p>
                  </a:txBody>
                  <a:tcPr/>
                </a:tc>
                <a:tc>
                  <a:txBody>
                    <a:bodyPr/>
                    <a:lstStyle/>
                    <a:p>
                      <a:r>
                        <a:rPr lang="en-US" sz="1400" i="0" dirty="0" smtClean="0"/>
                        <a:t>In Process</a:t>
                      </a:r>
                      <a:endParaRPr lang="en-US" sz="1400" i="0" dirty="0"/>
                    </a:p>
                  </a:txBody>
                  <a:tcPr/>
                </a:tc>
                <a:extLst>
                  <a:ext uri="{0D108BD9-81ED-4DB2-BD59-A6C34878D82A}">
                    <a16:rowId xmlns:a16="http://schemas.microsoft.com/office/drawing/2014/main" val="648041670"/>
                  </a:ext>
                </a:extLst>
              </a:tr>
              <a:tr h="259562">
                <a:tc>
                  <a:txBody>
                    <a:bodyPr/>
                    <a:lstStyle/>
                    <a:p>
                      <a:r>
                        <a:rPr lang="en-US" sz="1400" dirty="0" smtClean="0"/>
                        <a:t>Completion</a:t>
                      </a:r>
                      <a:r>
                        <a:rPr lang="en-US" sz="1400" baseline="0" dirty="0" smtClean="0"/>
                        <a:t> Date</a:t>
                      </a:r>
                      <a:endParaRPr lang="en-US" sz="1400" dirty="0"/>
                    </a:p>
                  </a:txBody>
                  <a:tcPr/>
                </a:tc>
                <a:tc>
                  <a:txBody>
                    <a:bodyPr/>
                    <a:lstStyle/>
                    <a:p>
                      <a:r>
                        <a:rPr lang="en-US" sz="1400" i="1" dirty="0" smtClean="0"/>
                        <a:t>TBD</a:t>
                      </a:r>
                      <a:endParaRPr lang="en-US" sz="1400" i="1" dirty="0"/>
                    </a:p>
                  </a:txBody>
                  <a:tcPr/>
                </a:tc>
                <a:extLst>
                  <a:ext uri="{0D108BD9-81ED-4DB2-BD59-A6C34878D82A}">
                    <a16:rowId xmlns:a16="http://schemas.microsoft.com/office/drawing/2014/main" val="3843739269"/>
                  </a:ext>
                </a:extLst>
              </a:tr>
              <a:tr h="3272206">
                <a:tc>
                  <a:txBody>
                    <a:bodyPr/>
                    <a:lstStyle/>
                    <a:p>
                      <a:r>
                        <a:rPr lang="en-US" sz="1400" dirty="0" smtClean="0"/>
                        <a:t>Aims</a:t>
                      </a:r>
                      <a:endParaRPr lang="en-US" sz="1400" dirty="0"/>
                    </a:p>
                  </a:txBody>
                  <a:tcPr/>
                </a:tc>
                <a:tc>
                  <a:txBody>
                    <a:bodyPr/>
                    <a:lstStyle/>
                    <a:p>
                      <a:pPr marL="342900" indent="-342900">
                        <a:buAutoNum type="arabicPeriod"/>
                      </a:pPr>
                      <a:r>
                        <a:rPr lang="en-US" sz="1200" b="0" i="0" kern="1200" baseline="0" dirty="0" smtClean="0">
                          <a:solidFill>
                            <a:schemeClr val="dk1"/>
                          </a:solidFill>
                          <a:effectLst/>
                          <a:latin typeface="+mn-lt"/>
                          <a:ea typeface="+mn-ea"/>
                          <a:cs typeface="+mn-cs"/>
                        </a:rPr>
                        <a:t>To </a:t>
                      </a:r>
                      <a:r>
                        <a:rPr lang="en-US" sz="1200" b="0" i="0" kern="1200" dirty="0" smtClean="0">
                          <a:solidFill>
                            <a:schemeClr val="dk1"/>
                          </a:solidFill>
                          <a:effectLst/>
                          <a:latin typeface="+mn-lt"/>
                          <a:ea typeface="+mn-ea"/>
                          <a:cs typeface="+mn-cs"/>
                        </a:rPr>
                        <a:t>prospectively collect outcomes in patients diagnosed with COVID-19 in both inpatient and outpatient settings.</a:t>
                      </a:r>
                    </a:p>
                    <a:p>
                      <a:pPr marL="342900" indent="-342900">
                        <a:buAutoNum type="arabicPeriod"/>
                      </a:pPr>
                      <a:r>
                        <a:rPr lang="en-US" sz="1200" b="0" i="0" kern="1200" dirty="0" smtClean="0">
                          <a:solidFill>
                            <a:schemeClr val="dk1"/>
                          </a:solidFill>
                          <a:effectLst/>
                          <a:latin typeface="+mn-lt"/>
                          <a:ea typeface="+mn-ea"/>
                          <a:cs typeface="+mn-cs"/>
                        </a:rPr>
                        <a:t>To determine factors that correlate with severity, mortality, duration of hospitalization, and other outcomes among COVID-19 positive patients.</a:t>
                      </a:r>
                    </a:p>
                    <a:p>
                      <a:pPr marL="342900" indent="-342900">
                        <a:buAutoNum type="arabicPeriod"/>
                      </a:pPr>
                      <a:r>
                        <a:rPr lang="en-US" sz="1200" b="0" i="0" kern="1200" dirty="0" smtClean="0">
                          <a:solidFill>
                            <a:schemeClr val="dk1"/>
                          </a:solidFill>
                          <a:effectLst/>
                          <a:latin typeface="+mn-lt"/>
                          <a:ea typeface="+mn-ea"/>
                          <a:cs typeface="+mn-cs"/>
                        </a:rPr>
                        <a:t>To assess the challenges, beliefs, and barriers patients may face during and after a positive COVID-19 diagnosis.</a:t>
                      </a:r>
                    </a:p>
                    <a:p>
                      <a:pPr marL="342900" indent="-342900">
                        <a:buAutoNum type="arabicPeriod"/>
                      </a:pPr>
                      <a:r>
                        <a:rPr lang="en-US" sz="1200" b="0" i="0" kern="1200" dirty="0" smtClean="0">
                          <a:solidFill>
                            <a:schemeClr val="dk1"/>
                          </a:solidFill>
                          <a:effectLst/>
                          <a:latin typeface="+mn-lt"/>
                          <a:ea typeface="+mn-ea"/>
                          <a:cs typeface="+mn-cs"/>
                        </a:rPr>
                        <a:t>To collect and store </a:t>
                      </a:r>
                      <a:r>
                        <a:rPr lang="en-US" sz="1200" b="0" i="0" kern="1200" dirty="0" err="1" smtClean="0">
                          <a:solidFill>
                            <a:schemeClr val="dk1"/>
                          </a:solidFill>
                          <a:effectLst/>
                          <a:latin typeface="+mn-lt"/>
                          <a:ea typeface="+mn-ea"/>
                          <a:cs typeface="+mn-cs"/>
                        </a:rPr>
                        <a:t>biospecimens</a:t>
                      </a:r>
                      <a:r>
                        <a:rPr lang="en-US" sz="1200" b="0" i="0" kern="1200" dirty="0" smtClean="0">
                          <a:solidFill>
                            <a:schemeClr val="dk1"/>
                          </a:solidFill>
                          <a:effectLst/>
                          <a:latin typeface="+mn-lt"/>
                          <a:ea typeface="+mn-ea"/>
                          <a:cs typeface="+mn-cs"/>
                        </a:rPr>
                        <a:t> from COVID-19 positive patients for future investigations of COVID-19 and other diseases.</a:t>
                      </a:r>
                    </a:p>
                    <a:p>
                      <a:pPr marL="342900" indent="-342900">
                        <a:buAutoNum type="arabicPeriod"/>
                      </a:pPr>
                      <a:r>
                        <a:rPr lang="en-US" sz="1200" b="0" i="0" kern="1200" dirty="0" smtClean="0">
                          <a:solidFill>
                            <a:schemeClr val="dk1"/>
                          </a:solidFill>
                          <a:effectLst/>
                          <a:latin typeface="+mn-lt"/>
                          <a:ea typeface="+mn-ea"/>
                          <a:cs typeface="+mn-cs"/>
                        </a:rPr>
                        <a:t>To establish if collection of oral swish/gargle sample is adequate for diagnosis of COVID, decreasing risk of collection of sample/swab requirements.</a:t>
                      </a:r>
                    </a:p>
                    <a:p>
                      <a:pPr marL="342900" indent="-342900">
                        <a:buAutoNum type="arabicPeriod"/>
                      </a:pPr>
                      <a:r>
                        <a:rPr lang="en-US" sz="1200" b="0" i="0" kern="1200" dirty="0" smtClean="0">
                          <a:solidFill>
                            <a:schemeClr val="dk1"/>
                          </a:solidFill>
                          <a:effectLst/>
                          <a:latin typeface="+mn-lt"/>
                          <a:ea typeface="+mn-ea"/>
                          <a:cs typeface="+mn-cs"/>
                        </a:rPr>
                        <a:t>To establish if current therapy strategies are more effective in individuals with cytokine/inflammatory upregulation (</a:t>
                      </a:r>
                      <a:r>
                        <a:rPr lang="en-US" sz="1200" b="0" i="0" kern="1200" dirty="0" err="1" smtClean="0">
                          <a:solidFill>
                            <a:schemeClr val="dk1"/>
                          </a:solidFill>
                          <a:effectLst/>
                          <a:latin typeface="+mn-lt"/>
                          <a:ea typeface="+mn-ea"/>
                          <a:cs typeface="+mn-cs"/>
                        </a:rPr>
                        <a:t>ie</a:t>
                      </a:r>
                      <a:r>
                        <a:rPr lang="en-US" sz="1200" b="0" i="0" kern="1200" dirty="0" smtClean="0">
                          <a:solidFill>
                            <a:schemeClr val="dk1"/>
                          </a:solidFill>
                          <a:effectLst/>
                          <a:latin typeface="+mn-lt"/>
                          <a:ea typeface="+mn-ea"/>
                          <a:cs typeface="+mn-cs"/>
                        </a:rPr>
                        <a:t> elevated IL-6, interferon, macrophage activation).</a:t>
                      </a:r>
                    </a:p>
                    <a:p>
                      <a:pPr marL="342900" indent="-342900">
                        <a:buAutoNum type="arabicPeriod"/>
                      </a:pPr>
                      <a:r>
                        <a:rPr lang="en-US" sz="1200" b="0" i="0" kern="1200" dirty="0" smtClean="0">
                          <a:solidFill>
                            <a:schemeClr val="dk1"/>
                          </a:solidFill>
                          <a:effectLst/>
                          <a:latin typeface="+mn-lt"/>
                          <a:ea typeface="+mn-ea"/>
                          <a:cs typeface="+mn-cs"/>
                        </a:rPr>
                        <a:t>To identify if current treatment therapies change microbiome and augment treatment outcomes.</a:t>
                      </a:r>
                    </a:p>
                    <a:p>
                      <a:pPr marL="342900" indent="-342900">
                        <a:buAutoNum type="arabicPeriod"/>
                      </a:pPr>
                      <a:r>
                        <a:rPr lang="en-US" sz="1200" b="0" i="0" kern="1200" dirty="0" smtClean="0">
                          <a:solidFill>
                            <a:schemeClr val="dk1"/>
                          </a:solidFill>
                          <a:effectLst/>
                          <a:latin typeface="+mn-lt"/>
                          <a:ea typeface="+mn-ea"/>
                          <a:cs typeface="+mn-cs"/>
                        </a:rPr>
                        <a:t>To identify the course of conversion to immunity through IgM and IgG serology, and identify clearance of virus.</a:t>
                      </a:r>
                      <a:endParaRPr 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520607">
                <a:tc>
                  <a:txBody>
                    <a:bodyPr/>
                    <a:lstStyle/>
                    <a:p>
                      <a:r>
                        <a:rPr lang="en-US" sz="1400" dirty="0" smtClean="0"/>
                        <a:t>Comments</a:t>
                      </a:r>
                      <a:endParaRPr lang="en-US" sz="1400" dirty="0"/>
                    </a:p>
                  </a:txBody>
                  <a:tcPr/>
                </a:tc>
                <a:tc>
                  <a:txBody>
                    <a:bodyPr/>
                    <a:lstStyle/>
                    <a:p>
                      <a:pPr marL="0" indent="0">
                        <a:buNone/>
                      </a:pPr>
                      <a:r>
                        <a:rPr lang="en-US" sz="1400" b="0" i="1" kern="1200" dirty="0" smtClean="0">
                          <a:solidFill>
                            <a:schemeClr val="dk1"/>
                          </a:solidFill>
                          <a:effectLst/>
                          <a:latin typeface="+mn-lt"/>
                          <a:ea typeface="+mn-ea"/>
                          <a:cs typeface="+mn-cs"/>
                        </a:rPr>
                        <a:t>The</a:t>
                      </a:r>
                      <a:r>
                        <a:rPr lang="en-US" sz="1400" b="0" i="1" kern="1200" baseline="0" dirty="0" smtClean="0">
                          <a:solidFill>
                            <a:schemeClr val="dk1"/>
                          </a:solidFill>
                          <a:effectLst/>
                          <a:latin typeface="+mn-lt"/>
                          <a:ea typeface="+mn-ea"/>
                          <a:cs typeface="+mn-cs"/>
                        </a:rPr>
                        <a:t> CRDW will proceed with extracting requested data upon receipt of the list of enrolled/consented patients.</a:t>
                      </a:r>
                      <a:endParaRPr lang="en-US" sz="1400" b="0" i="1" kern="1200" dirty="0">
                        <a:solidFill>
                          <a:schemeClr val="dk1"/>
                        </a:solidFill>
                        <a:effectLst/>
                        <a:latin typeface="+mn-lt"/>
                        <a:ea typeface="+mn-ea"/>
                        <a:cs typeface="+mn-cs"/>
                      </a:endParaRPr>
                    </a:p>
                  </a:txBody>
                  <a:tcPr/>
                </a:tc>
                <a:extLst>
                  <a:ext uri="{0D108BD9-81ED-4DB2-BD59-A6C34878D82A}">
                    <a16:rowId xmlns:a16="http://schemas.microsoft.com/office/drawing/2014/main" val="1039713195"/>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60" name="Rectangle 59"/>
          <p:cNvSpPr/>
          <p:nvPr/>
        </p:nvSpPr>
        <p:spPr>
          <a:xfrm>
            <a:off x="7859824" y="17292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2" name="Rectangle 61"/>
          <p:cNvSpPr/>
          <p:nvPr/>
        </p:nvSpPr>
        <p:spPr>
          <a:xfrm>
            <a:off x="7858721" y="204850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4" name="Rectangle 63"/>
          <p:cNvSpPr/>
          <p:nvPr/>
        </p:nvSpPr>
        <p:spPr>
          <a:xfrm>
            <a:off x="7846582" y="302148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6" name="Rectangle 65"/>
          <p:cNvSpPr/>
          <p:nvPr/>
        </p:nvSpPr>
        <p:spPr>
          <a:xfrm>
            <a:off x="7858736" y="368196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7" name="Rectangle 66"/>
          <p:cNvSpPr/>
          <p:nvPr/>
        </p:nvSpPr>
        <p:spPr>
          <a:xfrm>
            <a:off x="7864252" y="4021503"/>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8" name="Rectangle 67"/>
          <p:cNvSpPr/>
          <p:nvPr/>
        </p:nvSpPr>
        <p:spPr>
          <a:xfrm>
            <a:off x="7866166" y="434245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3" name="TextBox 72"/>
          <p:cNvSpPr txBox="1"/>
          <p:nvPr/>
        </p:nvSpPr>
        <p:spPr>
          <a:xfrm>
            <a:off x="9770185" y="6514210"/>
            <a:ext cx="2369303" cy="307777"/>
          </a:xfrm>
          <a:prstGeom prst="rect">
            <a:avLst/>
          </a:prstGeom>
          <a:noFill/>
        </p:spPr>
        <p:txBody>
          <a:bodyPr wrap="none" rtlCol="0">
            <a:spAutoFit/>
          </a:bodyPr>
          <a:lstStyle/>
          <a:p>
            <a:pPr latinLnBrk="1"/>
            <a:r>
              <a:rPr lang="en-US" sz="1400" i="1" dirty="0" smtClean="0">
                <a:solidFill>
                  <a:schemeClr val="bg1">
                    <a:lumMod val="85000"/>
                  </a:schemeClr>
                </a:solidFill>
              </a:rPr>
              <a:t>agudelo-covid-biorepository-1</a:t>
            </a:r>
            <a:endParaRPr lang="en-US" sz="1400" i="1" dirty="0">
              <a:solidFill>
                <a:schemeClr val="bg1">
                  <a:lumMod val="85000"/>
                </a:schemeClr>
              </a:solidFill>
            </a:endParaRPr>
          </a:p>
        </p:txBody>
      </p:sp>
      <p:sp>
        <p:nvSpPr>
          <p:cNvPr id="74" name="Rectangle 73"/>
          <p:cNvSpPr/>
          <p:nvPr/>
        </p:nvSpPr>
        <p:spPr>
          <a:xfrm>
            <a:off x="7866166" y="271367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24495746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151343"/>
            <a:ext cx="11640246" cy="665943"/>
          </a:xfrm>
        </p:spPr>
        <p:txBody>
          <a:bodyPr>
            <a:noAutofit/>
          </a:bodyPr>
          <a:lstStyle/>
          <a:p>
            <a:r>
              <a:rPr lang="en-US" sz="2600" b="1" i="1" dirty="0">
                <a:solidFill>
                  <a:srgbClr val="0070C0"/>
                </a:solidFill>
              </a:rPr>
              <a:t>Patterns of Clinical Deterioration in Critically Ill Children</a:t>
            </a:r>
          </a:p>
        </p:txBody>
      </p:sp>
      <p:graphicFrame>
        <p:nvGraphicFramePr>
          <p:cNvPr id="5" name="Table 4"/>
          <p:cNvGraphicFramePr>
            <a:graphicFrameLocks noGrp="1"/>
          </p:cNvGraphicFramePr>
          <p:nvPr>
            <p:extLst>
              <p:ext uri="{D42A27DB-BD31-4B8C-83A1-F6EECF244321}">
                <p14:modId xmlns:p14="http://schemas.microsoft.com/office/powerpoint/2010/main" val="904834168"/>
              </p:ext>
            </p:extLst>
          </p:nvPr>
        </p:nvGraphicFramePr>
        <p:xfrm>
          <a:off x="291538" y="817286"/>
          <a:ext cx="7423335" cy="5621613"/>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301418">
                <a:tc>
                  <a:txBody>
                    <a:bodyPr/>
                    <a:lstStyle/>
                    <a:p>
                      <a:r>
                        <a:rPr lang="en-US" sz="1400" dirty="0" smtClean="0"/>
                        <a:t>Principal  Investigator</a:t>
                      </a:r>
                    </a:p>
                  </a:txBody>
                  <a:tcPr/>
                </a:tc>
                <a:tc>
                  <a:txBody>
                    <a:bodyPr/>
                    <a:lstStyle/>
                    <a:p>
                      <a:r>
                        <a:rPr lang="en-US" sz="1400" dirty="0" smtClean="0"/>
                        <a:t>Stephanie</a:t>
                      </a:r>
                      <a:r>
                        <a:rPr lang="en-US" sz="1400" baseline="0" dirty="0" smtClean="0"/>
                        <a:t> Brown</a:t>
                      </a:r>
                      <a:endParaRPr lang="en-US" sz="1400" dirty="0"/>
                    </a:p>
                  </a:txBody>
                  <a:tcPr/>
                </a:tc>
                <a:extLst>
                  <a:ext uri="{0D108BD9-81ED-4DB2-BD59-A6C34878D82A}">
                    <a16:rowId xmlns:a16="http://schemas.microsoft.com/office/drawing/2014/main" val="368542532"/>
                  </a:ext>
                </a:extLst>
              </a:tr>
              <a:tr h="259562">
                <a:tc>
                  <a:txBody>
                    <a:bodyPr/>
                    <a:lstStyle/>
                    <a:p>
                      <a:r>
                        <a:rPr lang="en-US" sz="1400" dirty="0" smtClean="0"/>
                        <a:t>Department or College</a:t>
                      </a:r>
                    </a:p>
                  </a:txBody>
                  <a:tcPr/>
                </a:tc>
                <a:tc>
                  <a:txBody>
                    <a:bodyPr/>
                    <a:lstStyle/>
                    <a:p>
                      <a:r>
                        <a:rPr lang="en-US" sz="1400" dirty="0" smtClean="0"/>
                        <a:t>Pediatrics</a:t>
                      </a:r>
                      <a:endParaRPr lang="en-US" sz="1400" dirty="0"/>
                    </a:p>
                  </a:txBody>
                  <a:tcPr/>
                </a:tc>
                <a:extLst>
                  <a:ext uri="{0D108BD9-81ED-4DB2-BD59-A6C34878D82A}">
                    <a16:rowId xmlns:a16="http://schemas.microsoft.com/office/drawing/2014/main" val="960286342"/>
                  </a:ext>
                </a:extLst>
              </a:tr>
              <a:tr h="259562">
                <a:tc>
                  <a:txBody>
                    <a:bodyPr/>
                    <a:lstStyle/>
                    <a:p>
                      <a:r>
                        <a:rPr lang="en-US" sz="1400" dirty="0" smtClean="0"/>
                        <a:t>Section/Program</a:t>
                      </a:r>
                      <a:endParaRPr lang="en-US" sz="1400" dirty="0"/>
                    </a:p>
                  </a:txBody>
                  <a:tcPr/>
                </a:tc>
                <a:tc>
                  <a:txBody>
                    <a:bodyPr/>
                    <a:lstStyle/>
                    <a:p>
                      <a:r>
                        <a:rPr lang="en-US" sz="1400" dirty="0" smtClean="0"/>
                        <a:t>Critical Care</a:t>
                      </a:r>
                      <a:endParaRPr lang="en-US" sz="1400" dirty="0"/>
                    </a:p>
                  </a:txBody>
                  <a:tcPr/>
                </a:tc>
                <a:extLst>
                  <a:ext uri="{0D108BD9-81ED-4DB2-BD59-A6C34878D82A}">
                    <a16:rowId xmlns:a16="http://schemas.microsoft.com/office/drawing/2014/main" val="3060705834"/>
                  </a:ext>
                </a:extLst>
              </a:tr>
              <a:tr h="259562">
                <a:tc>
                  <a:txBody>
                    <a:bodyPr/>
                    <a:lstStyle/>
                    <a:p>
                      <a:r>
                        <a:rPr lang="en-US" sz="1400" dirty="0" smtClean="0"/>
                        <a:t>Request Date</a:t>
                      </a:r>
                      <a:endParaRPr lang="en-US" sz="1400" dirty="0"/>
                    </a:p>
                  </a:txBody>
                  <a:tcPr/>
                </a:tc>
                <a:tc>
                  <a:txBody>
                    <a:bodyPr/>
                    <a:lstStyle/>
                    <a:p>
                      <a:r>
                        <a:rPr lang="en-US" sz="1400" dirty="0" smtClean="0"/>
                        <a:t>1/20/2021</a:t>
                      </a:r>
                      <a:endParaRPr lang="en-US" sz="1400" dirty="0"/>
                    </a:p>
                  </a:txBody>
                  <a:tcPr/>
                </a:tc>
                <a:extLst>
                  <a:ext uri="{0D108BD9-81ED-4DB2-BD59-A6C34878D82A}">
                    <a16:rowId xmlns:a16="http://schemas.microsoft.com/office/drawing/2014/main" val="881160331"/>
                  </a:ext>
                </a:extLst>
              </a:tr>
              <a:tr h="259562">
                <a:tc>
                  <a:txBody>
                    <a:bodyPr/>
                    <a:lstStyle/>
                    <a:p>
                      <a:r>
                        <a:rPr lang="en-US" sz="1400" dirty="0" smtClean="0"/>
                        <a:t>Status</a:t>
                      </a:r>
                      <a:endParaRPr lang="en-US" sz="1400" dirty="0"/>
                    </a:p>
                  </a:txBody>
                  <a:tcPr/>
                </a:tc>
                <a:tc>
                  <a:txBody>
                    <a:bodyPr/>
                    <a:lstStyle/>
                    <a:p>
                      <a:r>
                        <a:rPr lang="en-US" sz="1400" i="1" dirty="0" smtClean="0"/>
                        <a:t>On</a:t>
                      </a:r>
                      <a:r>
                        <a:rPr lang="en-US" sz="1400" i="1" baseline="0" dirty="0" smtClean="0"/>
                        <a:t> Hold</a:t>
                      </a:r>
                      <a:endParaRPr lang="en-US" sz="1400" i="1" dirty="0"/>
                    </a:p>
                  </a:txBody>
                  <a:tcPr/>
                </a:tc>
                <a:extLst>
                  <a:ext uri="{0D108BD9-81ED-4DB2-BD59-A6C34878D82A}">
                    <a16:rowId xmlns:a16="http://schemas.microsoft.com/office/drawing/2014/main" val="648041670"/>
                  </a:ext>
                </a:extLst>
              </a:tr>
              <a:tr h="259562">
                <a:tc>
                  <a:txBody>
                    <a:bodyPr/>
                    <a:lstStyle/>
                    <a:p>
                      <a:r>
                        <a:rPr lang="en-US" sz="1400" dirty="0" smtClean="0"/>
                        <a:t>Completion</a:t>
                      </a:r>
                      <a:r>
                        <a:rPr lang="en-US" sz="1400" baseline="0" dirty="0" smtClean="0"/>
                        <a:t> Date</a:t>
                      </a:r>
                      <a:endParaRPr lang="en-US" sz="1400" dirty="0"/>
                    </a:p>
                  </a:txBody>
                  <a:tcPr/>
                </a:tc>
                <a:tc>
                  <a:txBody>
                    <a:bodyPr/>
                    <a:lstStyle/>
                    <a:p>
                      <a:r>
                        <a:rPr lang="en-US" sz="1400" i="1" dirty="0" smtClean="0"/>
                        <a:t>TBD</a:t>
                      </a:r>
                      <a:endParaRPr lang="en-US" sz="1400" i="1" dirty="0"/>
                    </a:p>
                  </a:txBody>
                  <a:tcPr/>
                </a:tc>
                <a:extLst>
                  <a:ext uri="{0D108BD9-81ED-4DB2-BD59-A6C34878D82A}">
                    <a16:rowId xmlns:a16="http://schemas.microsoft.com/office/drawing/2014/main" val="3843739269"/>
                  </a:ext>
                </a:extLst>
              </a:tr>
              <a:tr h="3272206">
                <a:tc>
                  <a:txBody>
                    <a:bodyPr/>
                    <a:lstStyle/>
                    <a:p>
                      <a:r>
                        <a:rPr lang="en-US" sz="1400" dirty="0" smtClean="0"/>
                        <a:t>Aims</a:t>
                      </a:r>
                      <a:endParaRPr lang="en-US" sz="1400" dirty="0"/>
                    </a:p>
                  </a:txBody>
                  <a:tcPr/>
                </a:tc>
                <a:tc>
                  <a:txBody>
                    <a:bodyPr/>
                    <a:lstStyle/>
                    <a:p>
                      <a:pPr marL="342900" indent="-342900">
                        <a:buAutoNum type="arabicPeriod"/>
                      </a:pPr>
                      <a:r>
                        <a:rPr lang="en-US" sz="1200" b="0" i="0" kern="1200" baseline="0" dirty="0" smtClean="0">
                          <a:solidFill>
                            <a:schemeClr val="dk1"/>
                          </a:solidFill>
                          <a:effectLst/>
                          <a:latin typeface="+mn-lt"/>
                          <a:ea typeface="+mn-ea"/>
                          <a:cs typeface="+mn-cs"/>
                        </a:rPr>
                        <a:t>To </a:t>
                      </a:r>
                      <a:r>
                        <a:rPr lang="en-US" sz="1200" b="0" i="0" kern="1200" dirty="0" smtClean="0">
                          <a:solidFill>
                            <a:schemeClr val="dk1"/>
                          </a:solidFill>
                          <a:effectLst/>
                          <a:latin typeface="+mn-lt"/>
                          <a:ea typeface="+mn-ea"/>
                          <a:cs typeface="+mn-cs"/>
                        </a:rPr>
                        <a:t>prospectively collect outcomes in patients diagnosed with COVID-19 in both inpatient and outpatient settings.</a:t>
                      </a:r>
                    </a:p>
                    <a:p>
                      <a:pPr marL="342900" indent="-342900">
                        <a:buAutoNum type="arabicPeriod"/>
                      </a:pPr>
                      <a:r>
                        <a:rPr lang="en-US" sz="1200" b="0" i="0" kern="1200" dirty="0" smtClean="0">
                          <a:solidFill>
                            <a:schemeClr val="dk1"/>
                          </a:solidFill>
                          <a:effectLst/>
                          <a:latin typeface="+mn-lt"/>
                          <a:ea typeface="+mn-ea"/>
                          <a:cs typeface="+mn-cs"/>
                        </a:rPr>
                        <a:t>To determine factors that correlate with severity, mortality, duration of hospitalization, and other outcomes among COVID-19 positive patients.</a:t>
                      </a:r>
                    </a:p>
                    <a:p>
                      <a:pPr marL="342900" indent="-342900">
                        <a:buAutoNum type="arabicPeriod"/>
                      </a:pPr>
                      <a:r>
                        <a:rPr lang="en-US" sz="1200" b="0" i="0" kern="1200" dirty="0" smtClean="0">
                          <a:solidFill>
                            <a:schemeClr val="dk1"/>
                          </a:solidFill>
                          <a:effectLst/>
                          <a:latin typeface="+mn-lt"/>
                          <a:ea typeface="+mn-ea"/>
                          <a:cs typeface="+mn-cs"/>
                        </a:rPr>
                        <a:t>To assess the challenges, beliefs, and barriers patients may face during and after a positive COVID-19 diagnosis.</a:t>
                      </a:r>
                    </a:p>
                    <a:p>
                      <a:pPr marL="342900" indent="-342900">
                        <a:buAutoNum type="arabicPeriod"/>
                      </a:pPr>
                      <a:r>
                        <a:rPr lang="en-US" sz="1200" b="0" i="0" kern="1200" dirty="0" smtClean="0">
                          <a:solidFill>
                            <a:schemeClr val="dk1"/>
                          </a:solidFill>
                          <a:effectLst/>
                          <a:latin typeface="+mn-lt"/>
                          <a:ea typeface="+mn-ea"/>
                          <a:cs typeface="+mn-cs"/>
                        </a:rPr>
                        <a:t>To collect and store </a:t>
                      </a:r>
                      <a:r>
                        <a:rPr lang="en-US" sz="1200" b="0" i="0" kern="1200" dirty="0" err="1" smtClean="0">
                          <a:solidFill>
                            <a:schemeClr val="dk1"/>
                          </a:solidFill>
                          <a:effectLst/>
                          <a:latin typeface="+mn-lt"/>
                          <a:ea typeface="+mn-ea"/>
                          <a:cs typeface="+mn-cs"/>
                        </a:rPr>
                        <a:t>biospecimens</a:t>
                      </a:r>
                      <a:r>
                        <a:rPr lang="en-US" sz="1200" b="0" i="0" kern="1200" dirty="0" smtClean="0">
                          <a:solidFill>
                            <a:schemeClr val="dk1"/>
                          </a:solidFill>
                          <a:effectLst/>
                          <a:latin typeface="+mn-lt"/>
                          <a:ea typeface="+mn-ea"/>
                          <a:cs typeface="+mn-cs"/>
                        </a:rPr>
                        <a:t> from COVID-19 positive patients for future investigations of COVID-19 and other diseases.</a:t>
                      </a:r>
                    </a:p>
                    <a:p>
                      <a:pPr marL="342900" indent="-342900">
                        <a:buAutoNum type="arabicPeriod"/>
                      </a:pPr>
                      <a:r>
                        <a:rPr lang="en-US" sz="1200" b="0" i="0" kern="1200" dirty="0" smtClean="0">
                          <a:solidFill>
                            <a:schemeClr val="dk1"/>
                          </a:solidFill>
                          <a:effectLst/>
                          <a:latin typeface="+mn-lt"/>
                          <a:ea typeface="+mn-ea"/>
                          <a:cs typeface="+mn-cs"/>
                        </a:rPr>
                        <a:t>To establish if collection of oral swish/gargle sample is adequate for diagnosis of COVID, decreasing risk of collection of sample/swab requirements.</a:t>
                      </a:r>
                    </a:p>
                    <a:p>
                      <a:pPr marL="342900" indent="-342900">
                        <a:buAutoNum type="arabicPeriod"/>
                      </a:pPr>
                      <a:r>
                        <a:rPr lang="en-US" sz="1200" b="0" i="0" kern="1200" dirty="0" smtClean="0">
                          <a:solidFill>
                            <a:schemeClr val="dk1"/>
                          </a:solidFill>
                          <a:effectLst/>
                          <a:latin typeface="+mn-lt"/>
                          <a:ea typeface="+mn-ea"/>
                          <a:cs typeface="+mn-cs"/>
                        </a:rPr>
                        <a:t>To establish if current therapy strategies are more effective in individuals with cytokine/inflammatory upregulation (</a:t>
                      </a:r>
                      <a:r>
                        <a:rPr lang="en-US" sz="1200" b="0" i="0" kern="1200" dirty="0" err="1" smtClean="0">
                          <a:solidFill>
                            <a:schemeClr val="dk1"/>
                          </a:solidFill>
                          <a:effectLst/>
                          <a:latin typeface="+mn-lt"/>
                          <a:ea typeface="+mn-ea"/>
                          <a:cs typeface="+mn-cs"/>
                        </a:rPr>
                        <a:t>ie</a:t>
                      </a:r>
                      <a:r>
                        <a:rPr lang="en-US" sz="1200" b="0" i="0" kern="1200" dirty="0" smtClean="0">
                          <a:solidFill>
                            <a:schemeClr val="dk1"/>
                          </a:solidFill>
                          <a:effectLst/>
                          <a:latin typeface="+mn-lt"/>
                          <a:ea typeface="+mn-ea"/>
                          <a:cs typeface="+mn-cs"/>
                        </a:rPr>
                        <a:t> elevated IL-6, interferon, macrophage activation).</a:t>
                      </a:r>
                    </a:p>
                    <a:p>
                      <a:pPr marL="342900" indent="-342900">
                        <a:buAutoNum type="arabicPeriod"/>
                      </a:pPr>
                      <a:r>
                        <a:rPr lang="en-US" sz="1200" b="0" i="0" kern="1200" dirty="0" smtClean="0">
                          <a:solidFill>
                            <a:schemeClr val="dk1"/>
                          </a:solidFill>
                          <a:effectLst/>
                          <a:latin typeface="+mn-lt"/>
                          <a:ea typeface="+mn-ea"/>
                          <a:cs typeface="+mn-cs"/>
                        </a:rPr>
                        <a:t>To identify if current treatment therapies change microbiome and augment treatment outcomes.</a:t>
                      </a:r>
                    </a:p>
                    <a:p>
                      <a:pPr marL="342900" indent="-342900">
                        <a:buAutoNum type="arabicPeriod"/>
                      </a:pPr>
                      <a:r>
                        <a:rPr lang="en-US" sz="1200" b="0" i="0" kern="1200" dirty="0" smtClean="0">
                          <a:solidFill>
                            <a:schemeClr val="dk1"/>
                          </a:solidFill>
                          <a:effectLst/>
                          <a:latin typeface="+mn-lt"/>
                          <a:ea typeface="+mn-ea"/>
                          <a:cs typeface="+mn-cs"/>
                        </a:rPr>
                        <a:t>To identify the course of conversion to immunity through IgM and IgG serology, and identify clearance of virus.</a:t>
                      </a:r>
                      <a:endParaRPr 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520607">
                <a:tc>
                  <a:txBody>
                    <a:bodyPr/>
                    <a:lstStyle/>
                    <a:p>
                      <a:r>
                        <a:rPr lang="en-US" sz="1400" dirty="0" smtClean="0"/>
                        <a:t>Comments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1" dirty="0" smtClean="0"/>
                        <a:t>This is pending IRB approval. We’ve had preliminary discussions</a:t>
                      </a:r>
                      <a:r>
                        <a:rPr lang="en-US" sz="1400" i="1" baseline="0" dirty="0" smtClean="0"/>
                        <a:t> to evaluate feasibility.</a:t>
                      </a:r>
                      <a:endParaRPr lang="en-US" sz="1400" i="1" dirty="0" smtClean="0"/>
                    </a:p>
                  </a:txBody>
                  <a:tcPr/>
                </a:tc>
                <a:extLst>
                  <a:ext uri="{0D108BD9-81ED-4DB2-BD59-A6C34878D82A}">
                    <a16:rowId xmlns:a16="http://schemas.microsoft.com/office/drawing/2014/main" val="1039713195"/>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60" name="Rectangle 59"/>
          <p:cNvSpPr/>
          <p:nvPr/>
        </p:nvSpPr>
        <p:spPr>
          <a:xfrm>
            <a:off x="7859824" y="172925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2" name="Rectangle 61"/>
          <p:cNvSpPr/>
          <p:nvPr/>
        </p:nvSpPr>
        <p:spPr>
          <a:xfrm>
            <a:off x="7858721" y="204850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3" name="Rectangle 62"/>
          <p:cNvSpPr/>
          <p:nvPr/>
        </p:nvSpPr>
        <p:spPr>
          <a:xfrm>
            <a:off x="7862449" y="238311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6" name="Rectangle 65"/>
          <p:cNvSpPr/>
          <p:nvPr/>
        </p:nvSpPr>
        <p:spPr>
          <a:xfrm>
            <a:off x="7858736" y="368196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7" name="Rectangle 66"/>
          <p:cNvSpPr/>
          <p:nvPr/>
        </p:nvSpPr>
        <p:spPr>
          <a:xfrm>
            <a:off x="7864252" y="4021503"/>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8" name="Rectangle 67"/>
          <p:cNvSpPr/>
          <p:nvPr/>
        </p:nvSpPr>
        <p:spPr>
          <a:xfrm>
            <a:off x="7866166" y="434245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9" name="Rectangle 68"/>
          <p:cNvSpPr/>
          <p:nvPr/>
        </p:nvSpPr>
        <p:spPr>
          <a:xfrm>
            <a:off x="7858721" y="4996468"/>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0" name="Rectangle 69"/>
          <p:cNvSpPr/>
          <p:nvPr/>
        </p:nvSpPr>
        <p:spPr>
          <a:xfrm>
            <a:off x="7866166" y="4656932"/>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1" name="Rectangle 70"/>
          <p:cNvSpPr/>
          <p:nvPr/>
        </p:nvSpPr>
        <p:spPr>
          <a:xfrm>
            <a:off x="7858721" y="5308864"/>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73" name="TextBox 72"/>
          <p:cNvSpPr txBox="1"/>
          <p:nvPr/>
        </p:nvSpPr>
        <p:spPr>
          <a:xfrm>
            <a:off x="9456486" y="6514210"/>
            <a:ext cx="2679773" cy="307777"/>
          </a:xfrm>
          <a:prstGeom prst="rect">
            <a:avLst/>
          </a:prstGeom>
          <a:noFill/>
        </p:spPr>
        <p:txBody>
          <a:bodyPr wrap="none" rtlCol="0">
            <a:spAutoFit/>
          </a:bodyPr>
          <a:lstStyle/>
          <a:p>
            <a:pPr latinLnBrk="1"/>
            <a:r>
              <a:rPr lang="en-US" sz="1400" i="1" dirty="0" smtClean="0">
                <a:solidFill>
                  <a:schemeClr val="bg1">
                    <a:lumMod val="85000"/>
                  </a:schemeClr>
                </a:solidFill>
              </a:rPr>
              <a:t>brown-patterns-of-deterioration-1</a:t>
            </a:r>
            <a:endParaRPr lang="en-US" sz="1400" i="1" dirty="0">
              <a:solidFill>
                <a:schemeClr val="bg1">
                  <a:lumMod val="85000"/>
                </a:schemeClr>
              </a:solidFill>
            </a:endParaRPr>
          </a:p>
        </p:txBody>
      </p:sp>
    </p:spTree>
    <p:extLst>
      <p:ext uri="{BB962C8B-B14F-4D97-AF65-F5344CB8AC3E}">
        <p14:creationId xmlns:p14="http://schemas.microsoft.com/office/powerpoint/2010/main" val="1748320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151343"/>
            <a:ext cx="11640246" cy="665943"/>
          </a:xfrm>
        </p:spPr>
        <p:txBody>
          <a:bodyPr>
            <a:noAutofit/>
          </a:bodyPr>
          <a:lstStyle/>
          <a:p>
            <a:r>
              <a:rPr lang="en-US" sz="2600" b="1" i="1" dirty="0">
                <a:solidFill>
                  <a:srgbClr val="0070C0"/>
                </a:solidFill>
              </a:rPr>
              <a:t>Gastrostomy Tube vs Nasogastric Tube Complications in Pediatric Patients with Congenital Heart Disease</a:t>
            </a:r>
            <a:r>
              <a:rPr lang="en-US" sz="2600" b="1" i="1" dirty="0" smtClean="0">
                <a:solidFill>
                  <a:srgbClr val="0070C0"/>
                </a:solidFill>
              </a:rPr>
              <a:t>.</a:t>
            </a:r>
            <a:endParaRPr lang="en-US" sz="2600" b="1" i="1"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554440752"/>
              </p:ext>
            </p:extLst>
          </p:nvPr>
        </p:nvGraphicFramePr>
        <p:xfrm>
          <a:off x="291538" y="1022211"/>
          <a:ext cx="7423335" cy="3893401"/>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292521">
                <a:tc>
                  <a:txBody>
                    <a:bodyPr/>
                    <a:lstStyle/>
                    <a:p>
                      <a:r>
                        <a:rPr lang="en-US" sz="1400" dirty="0" smtClean="0"/>
                        <a:t>Principal  Investigator</a:t>
                      </a:r>
                    </a:p>
                  </a:txBody>
                  <a:tcPr/>
                </a:tc>
                <a:tc>
                  <a:txBody>
                    <a:bodyPr/>
                    <a:lstStyle/>
                    <a:p>
                      <a:r>
                        <a:rPr lang="en-US" sz="1400" dirty="0" smtClean="0"/>
                        <a:t>Catherine Hunter</a:t>
                      </a:r>
                      <a:endParaRPr lang="en-US" sz="1400" dirty="0"/>
                    </a:p>
                  </a:txBody>
                  <a:tcPr/>
                </a:tc>
                <a:extLst>
                  <a:ext uri="{0D108BD9-81ED-4DB2-BD59-A6C34878D82A}">
                    <a16:rowId xmlns:a16="http://schemas.microsoft.com/office/drawing/2014/main" val="368542532"/>
                  </a:ext>
                </a:extLst>
              </a:tr>
              <a:tr h="292521">
                <a:tc>
                  <a:txBody>
                    <a:bodyPr/>
                    <a:lstStyle/>
                    <a:p>
                      <a:r>
                        <a:rPr lang="en-US" sz="1400" dirty="0" smtClean="0"/>
                        <a:t>Department or College</a:t>
                      </a:r>
                    </a:p>
                  </a:txBody>
                  <a:tcPr/>
                </a:tc>
                <a:tc>
                  <a:txBody>
                    <a:bodyPr/>
                    <a:lstStyle/>
                    <a:p>
                      <a:r>
                        <a:rPr lang="en-US" sz="1400" dirty="0" smtClean="0"/>
                        <a:t>Surgery</a:t>
                      </a:r>
                      <a:endParaRPr lang="en-US" sz="1400" dirty="0"/>
                    </a:p>
                  </a:txBody>
                  <a:tcPr/>
                </a:tc>
                <a:extLst>
                  <a:ext uri="{0D108BD9-81ED-4DB2-BD59-A6C34878D82A}">
                    <a16:rowId xmlns:a16="http://schemas.microsoft.com/office/drawing/2014/main" val="960286342"/>
                  </a:ext>
                </a:extLst>
              </a:tr>
              <a:tr h="292521">
                <a:tc>
                  <a:txBody>
                    <a:bodyPr/>
                    <a:lstStyle/>
                    <a:p>
                      <a:r>
                        <a:rPr lang="en-US" sz="1400" dirty="0" smtClean="0"/>
                        <a:t>Section/Program</a:t>
                      </a:r>
                      <a:endParaRPr lang="en-US" sz="1400" dirty="0"/>
                    </a:p>
                  </a:txBody>
                  <a:tcPr/>
                </a:tc>
                <a:tc>
                  <a:txBody>
                    <a:bodyPr/>
                    <a:lstStyle/>
                    <a:p>
                      <a:endParaRPr lang="en-US" sz="1400" dirty="0"/>
                    </a:p>
                  </a:txBody>
                  <a:tcPr/>
                </a:tc>
                <a:extLst>
                  <a:ext uri="{0D108BD9-81ED-4DB2-BD59-A6C34878D82A}">
                    <a16:rowId xmlns:a16="http://schemas.microsoft.com/office/drawing/2014/main" val="3060705834"/>
                  </a:ext>
                </a:extLst>
              </a:tr>
              <a:tr h="497285">
                <a:tc>
                  <a:txBody>
                    <a:bodyPr/>
                    <a:lstStyle/>
                    <a:p>
                      <a:r>
                        <a:rPr lang="en-US" sz="1400" dirty="0" smtClean="0"/>
                        <a:t>Initial Correspondence or Request Date</a:t>
                      </a:r>
                      <a:endParaRPr lang="en-US" sz="1400" dirty="0"/>
                    </a:p>
                  </a:txBody>
                  <a:tcPr/>
                </a:tc>
                <a:tc>
                  <a:txBody>
                    <a:bodyPr/>
                    <a:lstStyle/>
                    <a:p>
                      <a:r>
                        <a:rPr lang="en-US" sz="1400" dirty="0" smtClean="0"/>
                        <a:t>2/3/2021</a:t>
                      </a:r>
                      <a:endParaRPr lang="en-US" sz="1400" dirty="0"/>
                    </a:p>
                  </a:txBody>
                  <a:tcPr/>
                </a:tc>
                <a:extLst>
                  <a:ext uri="{0D108BD9-81ED-4DB2-BD59-A6C34878D82A}">
                    <a16:rowId xmlns:a16="http://schemas.microsoft.com/office/drawing/2014/main" val="881160331"/>
                  </a:ext>
                </a:extLst>
              </a:tr>
              <a:tr h="292521">
                <a:tc>
                  <a:txBody>
                    <a:bodyPr/>
                    <a:lstStyle/>
                    <a:p>
                      <a:r>
                        <a:rPr lang="en-US" sz="1400" dirty="0" smtClean="0"/>
                        <a:t>Status</a:t>
                      </a:r>
                      <a:endParaRPr lang="en-US" sz="1400" dirty="0"/>
                    </a:p>
                  </a:txBody>
                  <a:tcPr/>
                </a:tc>
                <a:tc>
                  <a:txBody>
                    <a:bodyPr/>
                    <a:lstStyle/>
                    <a:p>
                      <a:endParaRPr lang="en-US" sz="1400" i="1" dirty="0"/>
                    </a:p>
                  </a:txBody>
                  <a:tcPr/>
                </a:tc>
                <a:extLst>
                  <a:ext uri="{0D108BD9-81ED-4DB2-BD59-A6C34878D82A}">
                    <a16:rowId xmlns:a16="http://schemas.microsoft.com/office/drawing/2014/main" val="648041670"/>
                  </a:ext>
                </a:extLst>
              </a:tr>
              <a:tr h="292521">
                <a:tc>
                  <a:txBody>
                    <a:bodyPr/>
                    <a:lstStyle/>
                    <a:p>
                      <a:r>
                        <a:rPr lang="en-US" sz="1400" dirty="0" smtClean="0"/>
                        <a:t>Completion</a:t>
                      </a:r>
                      <a:r>
                        <a:rPr lang="en-US" sz="1400" baseline="0" dirty="0" smtClean="0"/>
                        <a:t> Date</a:t>
                      </a:r>
                      <a:endParaRPr lang="en-US" sz="1400" dirty="0"/>
                    </a:p>
                  </a:txBody>
                  <a:tcPr/>
                </a:tc>
                <a:tc>
                  <a:txBody>
                    <a:bodyPr/>
                    <a:lstStyle/>
                    <a:p>
                      <a:r>
                        <a:rPr lang="en-US" sz="1400" i="0" dirty="0" smtClean="0"/>
                        <a:t>3/15/2021 </a:t>
                      </a:r>
                      <a:r>
                        <a:rPr lang="en-US" sz="1400" i="1" dirty="0" smtClean="0"/>
                        <a:t>(requested</a:t>
                      </a:r>
                      <a:r>
                        <a:rPr lang="en-US" sz="1400" i="1" baseline="0" dirty="0" smtClean="0"/>
                        <a:t> deadline)</a:t>
                      </a:r>
                      <a:endParaRPr lang="en-US" sz="1400" i="1" dirty="0"/>
                    </a:p>
                  </a:txBody>
                  <a:tcPr/>
                </a:tc>
                <a:extLst>
                  <a:ext uri="{0D108BD9-81ED-4DB2-BD59-A6C34878D82A}">
                    <a16:rowId xmlns:a16="http://schemas.microsoft.com/office/drawing/2014/main" val="3843739269"/>
                  </a:ext>
                </a:extLst>
              </a:tr>
              <a:tr h="1357214">
                <a:tc>
                  <a:txBody>
                    <a:bodyPr/>
                    <a:lstStyle/>
                    <a:p>
                      <a:r>
                        <a:rPr lang="en-US" sz="1400" dirty="0" smtClean="0"/>
                        <a:t>Aims</a:t>
                      </a:r>
                      <a:endParaRPr lang="en-US" sz="1400" dirty="0"/>
                    </a:p>
                  </a:txBody>
                  <a:tcPr/>
                </a:tc>
                <a:tc>
                  <a:txBody>
                    <a:bodyPr/>
                    <a:lstStyle/>
                    <a:p>
                      <a:pPr marL="342900" indent="-342900">
                        <a:buAutoNum type="arabicPeriod"/>
                      </a:pPr>
                      <a:r>
                        <a:rPr lang="en-US" sz="1400" b="0" i="0" kern="1200" dirty="0" smtClean="0">
                          <a:solidFill>
                            <a:schemeClr val="dk1"/>
                          </a:solidFill>
                          <a:effectLst/>
                          <a:latin typeface="+mn-lt"/>
                          <a:ea typeface="+mn-ea"/>
                          <a:cs typeface="+mn-cs"/>
                        </a:rPr>
                        <a:t>Determine the complications</a:t>
                      </a:r>
                      <a:r>
                        <a:rPr lang="en-US" sz="1400" b="0" i="0" kern="1200" baseline="0" dirty="0" smtClean="0">
                          <a:solidFill>
                            <a:schemeClr val="dk1"/>
                          </a:solidFill>
                          <a:effectLst/>
                          <a:latin typeface="+mn-lt"/>
                          <a:ea typeface="+mn-ea"/>
                          <a:cs typeface="+mn-cs"/>
                        </a:rPr>
                        <a:t> after G tube placement at this institution in pediatric patients with congenital heart disease.</a:t>
                      </a:r>
                    </a:p>
                    <a:p>
                      <a:pPr marL="342900" indent="-342900">
                        <a:buAutoNum type="arabicPeriod"/>
                      </a:pPr>
                      <a:r>
                        <a:rPr lang="en-US" sz="1400" b="0" i="0" kern="1200" baseline="0" dirty="0" smtClean="0">
                          <a:solidFill>
                            <a:schemeClr val="dk1"/>
                          </a:solidFill>
                          <a:effectLst/>
                          <a:latin typeface="+mn-lt"/>
                          <a:ea typeface="+mn-ea"/>
                          <a:cs typeface="+mn-cs"/>
                        </a:rPr>
                        <a:t>Compare the complications related to NGT vs G tube of pediatric patients with congenital heart disease within the first 6 months after discharge to conclude which patients may benefit from NGT vs G tube.</a:t>
                      </a:r>
                      <a:endParaRPr 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479641">
                <a:tc>
                  <a:txBody>
                    <a:bodyPr/>
                    <a:lstStyle/>
                    <a:p>
                      <a:r>
                        <a:rPr lang="en-US" sz="1400" dirty="0" smtClean="0"/>
                        <a:t>Comments</a:t>
                      </a:r>
                      <a:endParaRPr lang="en-US" sz="1400" dirty="0"/>
                    </a:p>
                  </a:txBody>
                  <a:tcPr/>
                </a:tc>
                <a:tc>
                  <a:txBody>
                    <a:bodyPr/>
                    <a:lstStyle/>
                    <a:p>
                      <a:pPr marL="0" indent="0">
                        <a:buNone/>
                      </a:pPr>
                      <a:r>
                        <a:rPr lang="en-US" sz="1400" b="0" i="1" kern="1200" dirty="0" smtClean="0">
                          <a:solidFill>
                            <a:schemeClr val="dk1"/>
                          </a:solidFill>
                          <a:effectLst/>
                          <a:latin typeface="+mn-lt"/>
                          <a:ea typeface="+mn-ea"/>
                          <a:cs typeface="+mn-cs"/>
                        </a:rPr>
                        <a:t>This is pending an initial meeting</a:t>
                      </a:r>
                      <a:r>
                        <a:rPr lang="en-US" sz="1400" b="0" i="1" kern="1200" baseline="0" dirty="0" smtClean="0">
                          <a:solidFill>
                            <a:schemeClr val="dk1"/>
                          </a:solidFill>
                          <a:effectLst/>
                          <a:latin typeface="+mn-lt"/>
                          <a:ea typeface="+mn-ea"/>
                          <a:cs typeface="+mn-cs"/>
                        </a:rPr>
                        <a:t> with the investigators.</a:t>
                      </a:r>
                      <a:endParaRPr lang="en-US" sz="1400" b="0" i="1" kern="1200" dirty="0">
                        <a:solidFill>
                          <a:schemeClr val="dk1"/>
                        </a:solidFill>
                        <a:effectLst/>
                        <a:latin typeface="+mn-lt"/>
                        <a:ea typeface="+mn-ea"/>
                        <a:cs typeface="+mn-cs"/>
                      </a:endParaRPr>
                    </a:p>
                  </a:txBody>
                  <a:tcPr/>
                </a:tc>
                <a:extLst>
                  <a:ext uri="{0D108BD9-81ED-4DB2-BD59-A6C34878D82A}">
                    <a16:rowId xmlns:a16="http://schemas.microsoft.com/office/drawing/2014/main" val="1039713195"/>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73" name="TextBox 72"/>
          <p:cNvSpPr txBox="1"/>
          <p:nvPr/>
        </p:nvSpPr>
        <p:spPr>
          <a:xfrm>
            <a:off x="9356202" y="6519261"/>
            <a:ext cx="2809102" cy="307777"/>
          </a:xfrm>
          <a:prstGeom prst="rect">
            <a:avLst/>
          </a:prstGeom>
          <a:noFill/>
        </p:spPr>
        <p:txBody>
          <a:bodyPr wrap="none" rtlCol="0">
            <a:spAutoFit/>
          </a:bodyPr>
          <a:lstStyle/>
          <a:p>
            <a:pPr latinLnBrk="1"/>
            <a:r>
              <a:rPr lang="en-US" sz="1400" i="1" dirty="0" smtClean="0">
                <a:solidFill>
                  <a:schemeClr val="bg1">
                    <a:lumMod val="85000"/>
                  </a:schemeClr>
                </a:solidFill>
              </a:rPr>
              <a:t>liebe-intubation-pediatric-cardiac-1</a:t>
            </a:r>
            <a:endParaRPr lang="en-US" sz="1400" i="1" dirty="0">
              <a:solidFill>
                <a:schemeClr val="bg1">
                  <a:lumMod val="85000"/>
                </a:schemeClr>
              </a:solidFill>
            </a:endParaRPr>
          </a:p>
        </p:txBody>
      </p:sp>
    </p:spTree>
    <p:extLst>
      <p:ext uri="{BB962C8B-B14F-4D97-AF65-F5344CB8AC3E}">
        <p14:creationId xmlns:p14="http://schemas.microsoft.com/office/powerpoint/2010/main" val="15349908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Autofit/>
          </a:bodyPr>
          <a:lstStyle/>
          <a:p>
            <a:pPr algn="ctr">
              <a:lnSpc>
                <a:spcPct val="100000"/>
              </a:lnSpc>
            </a:pPr>
            <a:r>
              <a:rPr lang="en-US" sz="3200" b="1" i="1" dirty="0">
                <a:solidFill>
                  <a:srgbClr val="0070C0"/>
                </a:solidFill>
              </a:rPr>
              <a:t>Clinical Trials &amp; Other Research Studies Supported by the </a:t>
            </a:r>
            <a:r>
              <a:rPr lang="en-US" sz="3200" b="1" i="1" dirty="0" smtClean="0">
                <a:solidFill>
                  <a:srgbClr val="0070C0"/>
                </a:solidFill>
              </a:rPr>
              <a:t>CRDW</a:t>
            </a:r>
            <a:r>
              <a:rPr lang="en-US" sz="3200" b="1" i="1" dirty="0">
                <a:solidFill>
                  <a:srgbClr val="0070C0"/>
                </a:solidFill>
              </a:rPr>
              <a:t/>
            </a:r>
            <a:br>
              <a:rPr lang="en-US" sz="3200" b="1" i="1" dirty="0">
                <a:solidFill>
                  <a:srgbClr val="0070C0"/>
                </a:solidFill>
              </a:rPr>
            </a:br>
            <a:r>
              <a:rPr lang="en-US" sz="2800" dirty="0">
                <a:solidFill>
                  <a:schemeClr val="bg1">
                    <a:lumMod val="50000"/>
                  </a:schemeClr>
                </a:solidFill>
              </a:rPr>
              <a:t>since 2017; page 1</a:t>
            </a:r>
            <a:endParaRPr lang="en-US" sz="2800" b="1" i="1" dirty="0">
              <a:solidFill>
                <a:srgbClr val="0070C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711917691"/>
              </p:ext>
            </p:extLst>
          </p:nvPr>
        </p:nvGraphicFramePr>
        <p:xfrm>
          <a:off x="462810" y="1345921"/>
          <a:ext cx="5404590" cy="5108664"/>
        </p:xfrm>
        <a:graphic>
          <a:graphicData uri="http://schemas.openxmlformats.org/drawingml/2006/table">
            <a:tbl>
              <a:tblPr>
                <a:tableStyleId>{5C22544A-7EE6-4342-B048-85BDC9FD1C3A}</a:tableStyleId>
              </a:tblPr>
              <a:tblGrid>
                <a:gridCol w="3039223">
                  <a:extLst>
                    <a:ext uri="{9D8B030D-6E8A-4147-A177-3AD203B41FA5}">
                      <a16:colId xmlns:a16="http://schemas.microsoft.com/office/drawing/2014/main" val="1356431335"/>
                    </a:ext>
                  </a:extLst>
                </a:gridCol>
                <a:gridCol w="1036474">
                  <a:extLst>
                    <a:ext uri="{9D8B030D-6E8A-4147-A177-3AD203B41FA5}">
                      <a16:colId xmlns:a16="http://schemas.microsoft.com/office/drawing/2014/main" val="4074852346"/>
                    </a:ext>
                  </a:extLst>
                </a:gridCol>
                <a:gridCol w="1328893">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smtClean="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a:effectLst/>
                        </a:rPr>
                        <a:t>Asthma Outcomes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u="none" strike="noStrike" dirty="0">
                          <a:effectLst/>
                        </a:rPr>
                        <a:t>Pediatric Diabetic Ketoacidosis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 Marin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u="none" strike="noStrike">
                          <a:effectLst/>
                        </a:rPr>
                        <a:t>Anxiety &amp; Depression Education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u="none" strike="noStrike" dirty="0">
                          <a:effectLst/>
                        </a:rPr>
                        <a:t>Obesity in Foster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Torres-Garcia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u="none" strike="noStrike">
                          <a:effectLst/>
                        </a:rPr>
                        <a:t>Posterior Cruciate Ligament Avulsions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u="none" strike="noStrike" dirty="0">
                          <a:effectLst/>
                        </a:rPr>
                        <a:t>Avulsion Fractures (Tibia &amp; Fibula)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u="none" strike="noStrike">
                          <a:effectLst/>
                        </a:rPr>
                        <a:t>Avulsion Fractures (Femur)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u="none" strike="noStrike" dirty="0">
                          <a:effectLst/>
                        </a:rPr>
                        <a:t>STI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Leasure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Infectious Disease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2212">
                <a:tc>
                  <a:txBody>
                    <a:bodyPr/>
                    <a:lstStyle/>
                    <a:p>
                      <a:pPr algn="l" fontAlgn="b"/>
                      <a:r>
                        <a:rPr lang="en-US" sz="1100" u="none" strike="noStrike">
                          <a:effectLst/>
                        </a:rPr>
                        <a:t>Interstitial Cystits Pain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2212">
                <a:tc>
                  <a:txBody>
                    <a:bodyPr/>
                    <a:lstStyle/>
                    <a:p>
                      <a:pPr algn="l" fontAlgn="b"/>
                      <a:r>
                        <a:rPr lang="en-US" sz="1100" u="none" strike="noStrike" dirty="0">
                          <a:effectLst/>
                        </a:rPr>
                        <a:t>Pharmacist-Led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Truong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u="none" strike="noStrike">
                          <a:effectLst/>
                        </a:rPr>
                        <a:t>POPS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 Allen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u="none" strike="noStrike" dirty="0">
                          <a:effectLst/>
                        </a:rPr>
                        <a:t>NAMCS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u="none" strike="noStrike">
                          <a:effectLst/>
                        </a:rPr>
                        <a:t>Preschool Behavior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u="none" strike="noStrike" dirty="0">
                          <a:effectLst/>
                        </a:rPr>
                        <a:t>Psychology Consults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u="none" strike="noStrike" dirty="0">
                          <a:effectLst/>
                        </a:rPr>
                        <a:t>Chronic Hypertension in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Edwards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u="none" strike="noStrike" dirty="0">
                          <a:effectLst/>
                        </a:rPr>
                        <a:t>High Blood Pressure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Connolley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u="none" strike="noStrike" dirty="0">
                          <a:effectLst/>
                        </a:rPr>
                        <a:t>Sickle Cell Disease Transition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u="none" strike="noStrike" dirty="0" smtClean="0">
                          <a:effectLst/>
                        </a:rPr>
                        <a:t>Molecular Alterations</a:t>
                      </a:r>
                      <a:r>
                        <a:rPr lang="en-US" sz="1100" u="none" strike="noStrike" baseline="0" dirty="0" smtClean="0">
                          <a:effectLst/>
                        </a:rPr>
                        <a:t> in </a:t>
                      </a:r>
                      <a:r>
                        <a:rPr lang="en-US" sz="1100" u="none" strike="noStrike" dirty="0" smtClean="0">
                          <a:effectLst/>
                        </a:rPr>
                        <a:t>Brain </a:t>
                      </a:r>
                      <a:r>
                        <a:rPr lang="en-US" sz="1100" u="none" strike="noStrike" dirty="0">
                          <a:effectLst/>
                        </a:rPr>
                        <a:t>Tumors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Battiste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u="none" strike="noStrike" dirty="0">
                          <a:effectLst/>
                        </a:rPr>
                        <a:t>Pelvic Floor Disorders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u="none" strike="noStrike" dirty="0">
                          <a:effectLst/>
                        </a:rPr>
                        <a:t>Cancer Patient Navigation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Vidrine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u="none" strike="noStrike">
                          <a:effectLst/>
                        </a:rPr>
                        <a:t>Medical Homes for Youth in Foster Care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18517384"/>
              </p:ext>
            </p:extLst>
          </p:nvPr>
        </p:nvGraphicFramePr>
        <p:xfrm>
          <a:off x="6182294" y="1338171"/>
          <a:ext cx="5520757" cy="5124245"/>
        </p:xfrm>
        <a:graphic>
          <a:graphicData uri="http://schemas.openxmlformats.org/drawingml/2006/table">
            <a:tbl>
              <a:tblPr>
                <a:tableStyleId>{5C22544A-7EE6-4342-B048-85BDC9FD1C3A}</a:tableStyleId>
              </a:tblPr>
              <a:tblGrid>
                <a:gridCol w="3104547">
                  <a:extLst>
                    <a:ext uri="{9D8B030D-6E8A-4147-A177-3AD203B41FA5}">
                      <a16:colId xmlns:a16="http://schemas.microsoft.com/office/drawing/2014/main" val="1022886225"/>
                    </a:ext>
                  </a:extLst>
                </a:gridCol>
                <a:gridCol w="1019209">
                  <a:extLst>
                    <a:ext uri="{9D8B030D-6E8A-4147-A177-3AD203B41FA5}">
                      <a16:colId xmlns:a16="http://schemas.microsoft.com/office/drawing/2014/main" val="2020208361"/>
                    </a:ext>
                  </a:extLst>
                </a:gridCol>
                <a:gridCol w="1397001">
                  <a:extLst>
                    <a:ext uri="{9D8B030D-6E8A-4147-A177-3AD203B41FA5}">
                      <a16:colId xmlns:a16="http://schemas.microsoft.com/office/drawing/2014/main" val="2629210063"/>
                    </a:ext>
                  </a:extLst>
                </a:gridCol>
              </a:tblGrid>
              <a:tr h="230279">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1" u="none" strike="noStrike" dirty="0" smtClean="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2158023"/>
                  </a:ext>
                </a:extLst>
              </a:tr>
              <a:tr h="222453">
                <a:tc>
                  <a:txBody>
                    <a:bodyPr/>
                    <a:lstStyle/>
                    <a:p>
                      <a:pPr algn="l" fontAlgn="b"/>
                      <a:r>
                        <a:rPr lang="en-US" sz="1100" u="none" strike="noStrike" dirty="0">
                          <a:effectLst/>
                        </a:rPr>
                        <a:t>Subtalar Arthrodesis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 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90189252"/>
                  </a:ext>
                </a:extLst>
              </a:tr>
              <a:tr h="222453">
                <a:tc>
                  <a:txBody>
                    <a:bodyPr/>
                    <a:lstStyle/>
                    <a:p>
                      <a:pPr algn="l" fontAlgn="b"/>
                      <a:r>
                        <a:rPr lang="en-US" sz="1100" u="none" strike="noStrike">
                          <a:effectLst/>
                        </a:rPr>
                        <a:t>Pulmonary Hypertension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H. Bhardwaj</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err="1">
                          <a:effectLst/>
                        </a:rPr>
                        <a:t>Cardiovasular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7132500"/>
                  </a:ext>
                </a:extLst>
              </a:tr>
              <a:tr h="222453">
                <a:tc>
                  <a:txBody>
                    <a:bodyPr/>
                    <a:lstStyle/>
                    <a:p>
                      <a:pPr algn="l" fontAlgn="b"/>
                      <a:r>
                        <a:rPr lang="en-US" sz="1100" u="none" strike="noStrike" dirty="0">
                          <a:effectLst/>
                        </a:rPr>
                        <a:t>Pelvis &amp; Acetabulum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08757681"/>
                  </a:ext>
                </a:extLst>
              </a:tr>
              <a:tr h="222453">
                <a:tc>
                  <a:txBody>
                    <a:bodyPr/>
                    <a:lstStyle/>
                    <a:p>
                      <a:pPr algn="l" fontAlgn="b"/>
                      <a:r>
                        <a:rPr lang="en-US" sz="1100" u="none" strike="noStrike">
                          <a:effectLst/>
                        </a:rPr>
                        <a:t>Spica Casting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 Puffinbarger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9237673"/>
                  </a:ext>
                </a:extLst>
              </a:tr>
              <a:tr h="222453">
                <a:tc>
                  <a:txBody>
                    <a:bodyPr/>
                    <a:lstStyle/>
                    <a:p>
                      <a:pPr algn="l" fontAlgn="b"/>
                      <a:r>
                        <a:rPr lang="en-US" sz="1100" u="none" strike="noStrike" dirty="0">
                          <a:effectLst/>
                        </a:rPr>
                        <a:t>Fragile X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Ethridge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8627066"/>
                  </a:ext>
                </a:extLst>
              </a:tr>
              <a:tr h="222453">
                <a:tc>
                  <a:txBody>
                    <a:bodyPr/>
                    <a:lstStyle/>
                    <a:p>
                      <a:pPr algn="l" fontAlgn="b"/>
                      <a:r>
                        <a:rPr lang="en-US" sz="1100" u="none" strike="noStrike">
                          <a:effectLst/>
                        </a:rPr>
                        <a:t>Splinting with Side Struts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Lewis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11726148"/>
                  </a:ext>
                </a:extLst>
              </a:tr>
              <a:tr h="222453">
                <a:tc>
                  <a:txBody>
                    <a:bodyPr/>
                    <a:lstStyle/>
                    <a:p>
                      <a:pPr algn="l" fontAlgn="b"/>
                      <a:r>
                        <a:rPr lang="en-US" sz="1100" u="none" strike="noStrike" dirty="0" smtClean="0">
                          <a:effectLst/>
                        </a:rPr>
                        <a:t>Humeral </a:t>
                      </a:r>
                      <a:r>
                        <a:rPr lang="en-US" sz="1100" u="none" strike="noStrike" dirty="0">
                          <a:effectLst/>
                        </a:rPr>
                        <a:t>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Chong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463372"/>
                  </a:ext>
                </a:extLst>
              </a:tr>
              <a:tr h="222453">
                <a:tc>
                  <a:txBody>
                    <a:bodyPr/>
                    <a:lstStyle/>
                    <a:p>
                      <a:pPr algn="l" fontAlgn="b"/>
                      <a:r>
                        <a:rPr lang="en-US" sz="1100" u="none" strike="noStrike">
                          <a:effectLst/>
                        </a:rPr>
                        <a:t>Child Trauma Services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 Risch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71138859"/>
                  </a:ext>
                </a:extLst>
              </a:tr>
              <a:tr h="222453">
                <a:tc>
                  <a:txBody>
                    <a:bodyPr/>
                    <a:lstStyle/>
                    <a:p>
                      <a:pPr algn="l" fontAlgn="b"/>
                      <a:r>
                        <a:rPr lang="en-US" sz="1100" u="none" strike="noStrike" dirty="0">
                          <a:effectLst/>
                        </a:rPr>
                        <a:t>Humeral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08729639"/>
                  </a:ext>
                </a:extLst>
              </a:tr>
              <a:tr h="222453">
                <a:tc>
                  <a:txBody>
                    <a:bodyPr/>
                    <a:lstStyle/>
                    <a:p>
                      <a:pPr algn="l" fontAlgn="b"/>
                      <a:r>
                        <a:rPr lang="en-US" sz="1100" u="none" strike="noStrike" dirty="0" smtClean="0">
                          <a:effectLst/>
                        </a:rPr>
                        <a:t>Asthma </a:t>
                      </a:r>
                      <a:r>
                        <a:rPr lang="en-US" sz="1100" u="none" strike="noStrike" dirty="0">
                          <a:effectLst/>
                        </a:rPr>
                        <a:t>Population Management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53913370"/>
                  </a:ext>
                </a:extLst>
              </a:tr>
              <a:tr h="222453">
                <a:tc>
                  <a:txBody>
                    <a:bodyPr/>
                    <a:lstStyle/>
                    <a:p>
                      <a:pPr algn="l" fontAlgn="b"/>
                      <a:r>
                        <a:rPr lang="en-US" sz="1100" u="none" strike="noStrike" dirty="0">
                          <a:effectLst/>
                        </a:rPr>
                        <a:t>Tobacco Exposure in Pediatrics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86013325"/>
                  </a:ext>
                </a:extLst>
              </a:tr>
              <a:tr h="222453">
                <a:tc>
                  <a:txBody>
                    <a:bodyPr/>
                    <a:lstStyle/>
                    <a:p>
                      <a:pPr algn="l" fontAlgn="b"/>
                      <a:r>
                        <a:rPr lang="en-US" sz="1100" u="none" strike="noStrike" dirty="0">
                          <a:effectLst/>
                        </a:rPr>
                        <a:t>Utility of Chest X-Rays for Asthma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Bogie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1206225"/>
                  </a:ext>
                </a:extLst>
              </a:tr>
              <a:tr h="222453">
                <a:tc>
                  <a:txBody>
                    <a:bodyPr/>
                    <a:lstStyle/>
                    <a:p>
                      <a:pPr algn="l" fontAlgn="b"/>
                      <a:r>
                        <a:rPr lang="en-US" sz="1100" u="none" strike="noStrike" dirty="0">
                          <a:effectLst/>
                        </a:rPr>
                        <a:t>OxyContin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3049777"/>
                  </a:ext>
                </a:extLst>
              </a:tr>
              <a:tr h="222453">
                <a:tc>
                  <a:txBody>
                    <a:bodyPr/>
                    <a:lstStyle/>
                    <a:p>
                      <a:pPr algn="l" fontAlgn="b"/>
                      <a:r>
                        <a:rPr lang="en-US" sz="1100" u="none" strike="noStrike" dirty="0">
                          <a:effectLst/>
                        </a:rPr>
                        <a:t>Transition of Care Clinic</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Truong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98139637"/>
                  </a:ext>
                </a:extLst>
              </a:tr>
              <a:tr h="222453">
                <a:tc>
                  <a:txBody>
                    <a:bodyPr/>
                    <a:lstStyle/>
                    <a:p>
                      <a:pPr algn="l" fontAlgn="b"/>
                      <a:r>
                        <a:rPr lang="en-US" sz="1100" u="none" strike="noStrike" dirty="0">
                          <a:effectLst/>
                        </a:rPr>
                        <a:t>Lipid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29276156"/>
                  </a:ext>
                </a:extLst>
              </a:tr>
              <a:tr h="222453">
                <a:tc>
                  <a:txBody>
                    <a:bodyPr/>
                    <a:lstStyle/>
                    <a:p>
                      <a:pPr algn="l" fontAlgn="b"/>
                      <a:r>
                        <a:rPr lang="en-US" sz="1100" u="none" strike="noStrike" dirty="0">
                          <a:effectLst/>
                        </a:rPr>
                        <a:t>Sickle Cell Port Placement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81763618"/>
                  </a:ext>
                </a:extLst>
              </a:tr>
              <a:tr h="222453">
                <a:tc>
                  <a:txBody>
                    <a:bodyPr/>
                    <a:lstStyle/>
                    <a:p>
                      <a:pPr algn="l" fontAlgn="b"/>
                      <a:r>
                        <a:rPr lang="en-US" sz="1100" u="none" strike="noStrike" dirty="0" err="1">
                          <a:effectLst/>
                        </a:rPr>
                        <a:t>Tranexamic</a:t>
                      </a:r>
                      <a:r>
                        <a:rPr lang="en-US" sz="1100" u="none" strike="noStrike" dirty="0">
                          <a:effectLst/>
                        </a:rPr>
                        <a:t> Acid in Ankle Replacement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Haleem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454722"/>
                  </a:ext>
                </a:extLst>
              </a:tr>
              <a:tr h="222453">
                <a:tc>
                  <a:txBody>
                    <a:bodyPr/>
                    <a:lstStyle/>
                    <a:p>
                      <a:pPr algn="l" fontAlgn="b"/>
                      <a:r>
                        <a:rPr lang="en-US" sz="1100" u="none" strike="noStrike" dirty="0">
                          <a:effectLst/>
                        </a:rPr>
                        <a:t>Newborn Metabolic Screenings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Lees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88362082"/>
                  </a:ext>
                </a:extLst>
              </a:tr>
              <a:tr h="222453">
                <a:tc>
                  <a:txBody>
                    <a:bodyPr/>
                    <a:lstStyle/>
                    <a:p>
                      <a:pPr algn="l" fontAlgn="b"/>
                      <a:r>
                        <a:rPr lang="en-US" sz="1100" u="none" strike="noStrike" dirty="0">
                          <a:effectLst/>
                        </a:rPr>
                        <a:t>Scapula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 Pasque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40069665"/>
                  </a:ext>
                </a:extLst>
              </a:tr>
              <a:tr h="222453">
                <a:tc>
                  <a:txBody>
                    <a:bodyPr/>
                    <a:lstStyle/>
                    <a:p>
                      <a:pPr algn="l" fontAlgn="b"/>
                      <a:r>
                        <a:rPr lang="en-US" sz="1100" u="none" strike="noStrike" dirty="0">
                          <a:effectLst/>
                        </a:rPr>
                        <a:t>Adrenal Insufficiency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Lim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Endocrinology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5474525"/>
                  </a:ext>
                </a:extLst>
              </a:tr>
              <a:tr h="222453">
                <a:tc>
                  <a:txBody>
                    <a:bodyPr/>
                    <a:lstStyle/>
                    <a:p>
                      <a:pPr algn="l" fontAlgn="b"/>
                      <a:r>
                        <a:rPr lang="en-US" sz="1100" u="none" strike="noStrike" dirty="0">
                          <a:effectLst/>
                        </a:rPr>
                        <a:t>Brain Metastases with Ovarian Cancer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Gillen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84109591"/>
                  </a:ext>
                </a:extLst>
              </a:tr>
              <a:tr h="222453">
                <a:tc>
                  <a:txBody>
                    <a:bodyPr/>
                    <a:lstStyle/>
                    <a:p>
                      <a:pPr algn="l" fontAlgn="b"/>
                      <a:r>
                        <a:rPr lang="en-US" sz="1100" u="none" strike="noStrike" dirty="0" err="1">
                          <a:effectLst/>
                        </a:rPr>
                        <a:t>Sever's</a:t>
                      </a:r>
                      <a:r>
                        <a:rPr lang="en-US" sz="1100" u="none" strike="noStrike" dirty="0">
                          <a:effectLst/>
                        </a:rPr>
                        <a:t> Disease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1307175"/>
                  </a:ext>
                </a:extLst>
              </a:tr>
            </a:tbl>
          </a:graphicData>
        </a:graphic>
      </p:graphicFrame>
    </p:spTree>
    <p:extLst>
      <p:ext uri="{BB962C8B-B14F-4D97-AF65-F5344CB8AC3E}">
        <p14:creationId xmlns:p14="http://schemas.microsoft.com/office/powerpoint/2010/main" val="15581143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151343"/>
            <a:ext cx="11640246" cy="665943"/>
          </a:xfrm>
        </p:spPr>
        <p:txBody>
          <a:bodyPr>
            <a:noAutofit/>
          </a:bodyPr>
          <a:lstStyle/>
          <a:p>
            <a:r>
              <a:rPr lang="en-US" sz="2600" b="1" i="1" dirty="0" err="1" smtClean="0">
                <a:solidFill>
                  <a:srgbClr val="0070C0"/>
                </a:solidFill>
              </a:rPr>
              <a:t>PROSpect</a:t>
            </a:r>
            <a:r>
              <a:rPr lang="en-US" sz="2600" b="1" i="1" dirty="0" smtClean="0">
                <a:solidFill>
                  <a:srgbClr val="0070C0"/>
                </a:solidFill>
              </a:rPr>
              <a:t>: Prone and Oscillation Pediatric Clinical Trial COVID-19 Supplement</a:t>
            </a:r>
            <a:endParaRPr lang="en-US" sz="2600" b="1" i="1"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4035930153"/>
              </p:ext>
            </p:extLst>
          </p:nvPr>
        </p:nvGraphicFramePr>
        <p:xfrm>
          <a:off x="291538" y="1022211"/>
          <a:ext cx="7423335" cy="3917534"/>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292521">
                <a:tc>
                  <a:txBody>
                    <a:bodyPr/>
                    <a:lstStyle/>
                    <a:p>
                      <a:r>
                        <a:rPr lang="en-US" sz="1400" dirty="0" smtClean="0"/>
                        <a:t>Principal  Investigator</a:t>
                      </a:r>
                    </a:p>
                  </a:txBody>
                  <a:tcPr/>
                </a:tc>
                <a:tc>
                  <a:txBody>
                    <a:bodyPr/>
                    <a:lstStyle/>
                    <a:p>
                      <a:r>
                        <a:rPr lang="en-US" sz="1400" dirty="0" smtClean="0"/>
                        <a:t>Emilie Henry</a:t>
                      </a:r>
                      <a:endParaRPr lang="en-US" sz="1400" dirty="0"/>
                    </a:p>
                  </a:txBody>
                  <a:tcPr/>
                </a:tc>
                <a:extLst>
                  <a:ext uri="{0D108BD9-81ED-4DB2-BD59-A6C34878D82A}">
                    <a16:rowId xmlns:a16="http://schemas.microsoft.com/office/drawing/2014/main" val="368542532"/>
                  </a:ext>
                </a:extLst>
              </a:tr>
              <a:tr h="292521">
                <a:tc>
                  <a:txBody>
                    <a:bodyPr/>
                    <a:lstStyle/>
                    <a:p>
                      <a:r>
                        <a:rPr lang="en-US" sz="1400" dirty="0" smtClean="0"/>
                        <a:t>Department or College</a:t>
                      </a:r>
                    </a:p>
                  </a:txBody>
                  <a:tcPr/>
                </a:tc>
                <a:tc>
                  <a:txBody>
                    <a:bodyPr/>
                    <a:lstStyle/>
                    <a:p>
                      <a:r>
                        <a:rPr lang="en-US" sz="1400" dirty="0" smtClean="0"/>
                        <a:t>Pediatrics</a:t>
                      </a:r>
                      <a:endParaRPr lang="en-US" sz="1400" dirty="0"/>
                    </a:p>
                  </a:txBody>
                  <a:tcPr/>
                </a:tc>
                <a:extLst>
                  <a:ext uri="{0D108BD9-81ED-4DB2-BD59-A6C34878D82A}">
                    <a16:rowId xmlns:a16="http://schemas.microsoft.com/office/drawing/2014/main" val="960286342"/>
                  </a:ext>
                </a:extLst>
              </a:tr>
              <a:tr h="292521">
                <a:tc>
                  <a:txBody>
                    <a:bodyPr/>
                    <a:lstStyle/>
                    <a:p>
                      <a:r>
                        <a:rPr lang="en-US" sz="1400" dirty="0" smtClean="0"/>
                        <a:t>Section/Program</a:t>
                      </a:r>
                      <a:endParaRPr lang="en-US" sz="1400" dirty="0"/>
                    </a:p>
                  </a:txBody>
                  <a:tcPr/>
                </a:tc>
                <a:tc>
                  <a:txBody>
                    <a:bodyPr/>
                    <a:lstStyle/>
                    <a:p>
                      <a:r>
                        <a:rPr lang="en-US" sz="1400" dirty="0" smtClean="0"/>
                        <a:t>Critical Care</a:t>
                      </a:r>
                      <a:endParaRPr lang="en-US" sz="1400" dirty="0"/>
                    </a:p>
                  </a:txBody>
                  <a:tcPr/>
                </a:tc>
                <a:extLst>
                  <a:ext uri="{0D108BD9-81ED-4DB2-BD59-A6C34878D82A}">
                    <a16:rowId xmlns:a16="http://schemas.microsoft.com/office/drawing/2014/main" val="3060705834"/>
                  </a:ext>
                </a:extLst>
              </a:tr>
              <a:tr h="497285">
                <a:tc>
                  <a:txBody>
                    <a:bodyPr/>
                    <a:lstStyle/>
                    <a:p>
                      <a:r>
                        <a:rPr lang="en-US" sz="1400" dirty="0" smtClean="0"/>
                        <a:t>Initial Correspondence or Request Date</a:t>
                      </a:r>
                      <a:endParaRPr lang="en-US" sz="1400" dirty="0"/>
                    </a:p>
                  </a:txBody>
                  <a:tcPr/>
                </a:tc>
                <a:tc>
                  <a:txBody>
                    <a:bodyPr/>
                    <a:lstStyle/>
                    <a:p>
                      <a:r>
                        <a:rPr lang="en-US" sz="1400" dirty="0" smtClean="0"/>
                        <a:t>1/28/2021</a:t>
                      </a:r>
                      <a:endParaRPr lang="en-US" sz="1400" dirty="0"/>
                    </a:p>
                  </a:txBody>
                  <a:tcPr/>
                </a:tc>
                <a:extLst>
                  <a:ext uri="{0D108BD9-81ED-4DB2-BD59-A6C34878D82A}">
                    <a16:rowId xmlns:a16="http://schemas.microsoft.com/office/drawing/2014/main" val="881160331"/>
                  </a:ext>
                </a:extLst>
              </a:tr>
              <a:tr h="292521">
                <a:tc>
                  <a:txBody>
                    <a:bodyPr/>
                    <a:lstStyle/>
                    <a:p>
                      <a:r>
                        <a:rPr lang="en-US" sz="1400" dirty="0" smtClean="0"/>
                        <a:t>Status</a:t>
                      </a:r>
                      <a:endParaRPr lang="en-US" sz="1400" dirty="0"/>
                    </a:p>
                  </a:txBody>
                  <a:tcPr/>
                </a:tc>
                <a:tc>
                  <a:txBody>
                    <a:bodyPr/>
                    <a:lstStyle/>
                    <a:p>
                      <a:r>
                        <a:rPr lang="en-US" sz="1400" i="0" dirty="0" smtClean="0"/>
                        <a:t>In Process</a:t>
                      </a:r>
                      <a:endParaRPr lang="en-US" sz="1400" i="0" dirty="0"/>
                    </a:p>
                  </a:txBody>
                  <a:tcPr/>
                </a:tc>
                <a:extLst>
                  <a:ext uri="{0D108BD9-81ED-4DB2-BD59-A6C34878D82A}">
                    <a16:rowId xmlns:a16="http://schemas.microsoft.com/office/drawing/2014/main" val="648041670"/>
                  </a:ext>
                </a:extLst>
              </a:tr>
              <a:tr h="292521">
                <a:tc>
                  <a:txBody>
                    <a:bodyPr/>
                    <a:lstStyle/>
                    <a:p>
                      <a:r>
                        <a:rPr lang="en-US" sz="1400" dirty="0" smtClean="0"/>
                        <a:t>Completion</a:t>
                      </a:r>
                      <a:r>
                        <a:rPr lang="en-US" sz="1400" baseline="0" dirty="0" smtClean="0"/>
                        <a:t> Date</a:t>
                      </a:r>
                      <a:endParaRPr lang="en-US" sz="1400" dirty="0"/>
                    </a:p>
                  </a:txBody>
                  <a:tcPr/>
                </a:tc>
                <a:tc>
                  <a:txBody>
                    <a:bodyPr/>
                    <a:lstStyle/>
                    <a:p>
                      <a:r>
                        <a:rPr lang="en-US" sz="1400" i="1" dirty="0" smtClean="0"/>
                        <a:t>Estimated:</a:t>
                      </a:r>
                      <a:r>
                        <a:rPr lang="en-US" sz="1400" i="1" baseline="0" dirty="0" smtClean="0"/>
                        <a:t> 3/19/2021</a:t>
                      </a:r>
                      <a:endParaRPr lang="en-US" sz="1400" i="1" dirty="0"/>
                    </a:p>
                  </a:txBody>
                  <a:tcPr/>
                </a:tc>
                <a:extLst>
                  <a:ext uri="{0D108BD9-81ED-4DB2-BD59-A6C34878D82A}">
                    <a16:rowId xmlns:a16="http://schemas.microsoft.com/office/drawing/2014/main" val="3843739269"/>
                  </a:ext>
                </a:extLst>
              </a:tr>
              <a:tr h="1357214">
                <a:tc>
                  <a:txBody>
                    <a:bodyPr/>
                    <a:lstStyle/>
                    <a:p>
                      <a:r>
                        <a:rPr lang="en-US" sz="1400" dirty="0" smtClean="0"/>
                        <a:t>Aims</a:t>
                      </a:r>
                      <a:endParaRPr lang="en-US" sz="1400" dirty="0"/>
                    </a:p>
                  </a:txBody>
                  <a:tcPr/>
                </a:tc>
                <a:tc>
                  <a:txBody>
                    <a:bodyPr/>
                    <a:lstStyle/>
                    <a:p>
                      <a:r>
                        <a:rPr lang="en-US" sz="1400" b="0" i="0" kern="1200" dirty="0" smtClean="0">
                          <a:solidFill>
                            <a:schemeClr val="dk1"/>
                          </a:solidFill>
                          <a:effectLst/>
                          <a:latin typeface="+mn-lt"/>
                          <a:ea typeface="+mn-ea"/>
                          <a:cs typeface="+mn-cs"/>
                        </a:rPr>
                        <a:t>In children with severe PARDS:</a:t>
                      </a:r>
                    </a:p>
                    <a:p>
                      <a:pPr marL="342900" indent="-342900">
                        <a:buAutoNum type="arabicPeriod"/>
                      </a:pPr>
                      <a:r>
                        <a:rPr lang="en-US" sz="1400" b="0" i="0" kern="1200" dirty="0" smtClean="0">
                          <a:solidFill>
                            <a:schemeClr val="dk1"/>
                          </a:solidFill>
                          <a:effectLst/>
                          <a:latin typeface="+mn-lt"/>
                          <a:ea typeface="+mn-ea"/>
                          <a:cs typeface="+mn-cs"/>
                        </a:rPr>
                        <a:t>To compare the effects of prone positioning with supine positioning on ventilator-free days.</a:t>
                      </a:r>
                    </a:p>
                    <a:p>
                      <a:pPr marL="342900" indent="-342900">
                        <a:buAutoNum type="arabicPeriod"/>
                      </a:pPr>
                      <a:r>
                        <a:rPr lang="en-US" sz="1400" b="0" i="0" kern="1200" dirty="0" smtClean="0">
                          <a:solidFill>
                            <a:schemeClr val="dk1"/>
                          </a:solidFill>
                          <a:effectLst/>
                          <a:latin typeface="+mn-lt"/>
                          <a:ea typeface="+mn-ea"/>
                          <a:cs typeface="+mn-cs"/>
                        </a:rPr>
                        <a:t>To compare the effects of HFOV with CMV on ventilator-free days.</a:t>
                      </a:r>
                    </a:p>
                    <a:p>
                      <a:pPr marL="342900" indent="-342900">
                        <a:buAutoNum type="arabicPeriod"/>
                      </a:pPr>
                      <a:endParaRPr 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479641">
                <a:tc>
                  <a:txBody>
                    <a:bodyPr/>
                    <a:lstStyle/>
                    <a:p>
                      <a:r>
                        <a:rPr lang="en-US" sz="1400" dirty="0" smtClean="0"/>
                        <a:t>Comments</a:t>
                      </a:r>
                      <a:endParaRPr lang="en-US" sz="1400" dirty="0"/>
                    </a:p>
                  </a:txBody>
                  <a:tcPr/>
                </a:tc>
                <a:tc>
                  <a:txBody>
                    <a:bodyPr/>
                    <a:lstStyle/>
                    <a:p>
                      <a:pPr marL="0" indent="0">
                        <a:buNone/>
                      </a:pPr>
                      <a:r>
                        <a:rPr lang="en-US" sz="1400" b="0" i="1" kern="1200" dirty="0" smtClean="0">
                          <a:solidFill>
                            <a:schemeClr val="dk1"/>
                          </a:solidFill>
                          <a:effectLst/>
                          <a:latin typeface="+mn-lt"/>
                          <a:ea typeface="+mn-ea"/>
                          <a:cs typeface="+mn-cs"/>
                        </a:rPr>
                        <a:t>A preliminary file has been provided to the study team. Once approved, this will be scheduled to run daily</a:t>
                      </a:r>
                      <a:r>
                        <a:rPr lang="en-US" sz="1400" b="0" i="1" kern="1200" baseline="0" dirty="0" smtClean="0">
                          <a:solidFill>
                            <a:schemeClr val="dk1"/>
                          </a:solidFill>
                          <a:effectLst/>
                          <a:latin typeface="+mn-lt"/>
                          <a:ea typeface="+mn-ea"/>
                          <a:cs typeface="+mn-cs"/>
                        </a:rPr>
                        <a:t>.</a:t>
                      </a:r>
                      <a:endParaRPr lang="en-US" sz="1400" b="0" i="1" kern="1200" dirty="0">
                        <a:solidFill>
                          <a:schemeClr val="dk1"/>
                        </a:solidFill>
                        <a:effectLst/>
                        <a:latin typeface="+mn-lt"/>
                        <a:ea typeface="+mn-ea"/>
                        <a:cs typeface="+mn-cs"/>
                      </a:endParaRPr>
                    </a:p>
                  </a:txBody>
                  <a:tcPr/>
                </a:tc>
                <a:extLst>
                  <a:ext uri="{0D108BD9-81ED-4DB2-BD59-A6C34878D82A}">
                    <a16:rowId xmlns:a16="http://schemas.microsoft.com/office/drawing/2014/main" val="1039713195"/>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73" name="TextBox 72"/>
          <p:cNvSpPr txBox="1"/>
          <p:nvPr/>
        </p:nvSpPr>
        <p:spPr>
          <a:xfrm>
            <a:off x="10043736" y="6541244"/>
            <a:ext cx="2106859" cy="307777"/>
          </a:xfrm>
          <a:prstGeom prst="rect">
            <a:avLst/>
          </a:prstGeom>
          <a:noFill/>
        </p:spPr>
        <p:txBody>
          <a:bodyPr wrap="none" rtlCol="0">
            <a:spAutoFit/>
          </a:bodyPr>
          <a:lstStyle/>
          <a:p>
            <a:pPr latinLnBrk="1"/>
            <a:r>
              <a:rPr lang="en-US" sz="1400" i="1" dirty="0" smtClean="0">
                <a:solidFill>
                  <a:schemeClr val="bg1">
                    <a:lumMod val="85000"/>
                  </a:schemeClr>
                </a:solidFill>
              </a:rPr>
              <a:t>henry-covid-supplement-1</a:t>
            </a:r>
            <a:endParaRPr lang="en-US" sz="1400" i="1" dirty="0">
              <a:solidFill>
                <a:schemeClr val="bg1">
                  <a:lumMod val="85000"/>
                </a:schemeClr>
              </a:solidFill>
            </a:endParaRPr>
          </a:p>
        </p:txBody>
      </p:sp>
      <p:sp>
        <p:nvSpPr>
          <p:cNvPr id="59" name="Rectangle 58"/>
          <p:cNvSpPr/>
          <p:nvPr/>
        </p:nvSpPr>
        <p:spPr>
          <a:xfrm>
            <a:off x="7847987" y="1727915"/>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0" name="Rectangle 59"/>
          <p:cNvSpPr/>
          <p:nvPr/>
        </p:nvSpPr>
        <p:spPr>
          <a:xfrm>
            <a:off x="7856706" y="2049384"/>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2" name="Rectangle 61"/>
          <p:cNvSpPr/>
          <p:nvPr/>
        </p:nvSpPr>
        <p:spPr>
          <a:xfrm>
            <a:off x="7856706" y="3687623"/>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3" name="Rectangle 62"/>
          <p:cNvSpPr/>
          <p:nvPr/>
        </p:nvSpPr>
        <p:spPr>
          <a:xfrm>
            <a:off x="7863056" y="302938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35810549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151343"/>
            <a:ext cx="11640246" cy="665943"/>
          </a:xfrm>
        </p:spPr>
        <p:txBody>
          <a:bodyPr>
            <a:noAutofit/>
          </a:bodyPr>
          <a:lstStyle/>
          <a:p>
            <a:pPr fontAlgn="b"/>
            <a:r>
              <a:rPr lang="en-US" sz="2600" b="1" i="1" dirty="0">
                <a:solidFill>
                  <a:srgbClr val="0070C0"/>
                </a:solidFill>
              </a:rPr>
              <a:t>Addressing Epidemiologic Gaps in Immune Thrombocytopenia: Pregnant and African American Patients</a:t>
            </a:r>
          </a:p>
        </p:txBody>
      </p:sp>
      <p:graphicFrame>
        <p:nvGraphicFramePr>
          <p:cNvPr id="5" name="Table 4"/>
          <p:cNvGraphicFramePr>
            <a:graphicFrameLocks noGrp="1"/>
          </p:cNvGraphicFramePr>
          <p:nvPr>
            <p:extLst>
              <p:ext uri="{D42A27DB-BD31-4B8C-83A1-F6EECF244321}">
                <p14:modId xmlns:p14="http://schemas.microsoft.com/office/powerpoint/2010/main" val="3747712625"/>
              </p:ext>
            </p:extLst>
          </p:nvPr>
        </p:nvGraphicFramePr>
        <p:xfrm>
          <a:off x="291538" y="1022211"/>
          <a:ext cx="7423335" cy="3879015"/>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292521">
                <a:tc>
                  <a:txBody>
                    <a:bodyPr/>
                    <a:lstStyle/>
                    <a:p>
                      <a:r>
                        <a:rPr lang="en-US" sz="1400" dirty="0" smtClean="0"/>
                        <a:t>Principal  Investigator</a:t>
                      </a:r>
                    </a:p>
                  </a:txBody>
                  <a:tcPr/>
                </a:tc>
                <a:tc>
                  <a:txBody>
                    <a:bodyPr/>
                    <a:lstStyle/>
                    <a:p>
                      <a:r>
                        <a:rPr lang="en-US" sz="1400" dirty="0" smtClean="0"/>
                        <a:t>Deirdra Terrell</a:t>
                      </a:r>
                      <a:endParaRPr lang="en-US" sz="1400" dirty="0"/>
                    </a:p>
                  </a:txBody>
                  <a:tcPr/>
                </a:tc>
                <a:extLst>
                  <a:ext uri="{0D108BD9-81ED-4DB2-BD59-A6C34878D82A}">
                    <a16:rowId xmlns:a16="http://schemas.microsoft.com/office/drawing/2014/main" val="368542532"/>
                  </a:ext>
                </a:extLst>
              </a:tr>
              <a:tr h="292521">
                <a:tc>
                  <a:txBody>
                    <a:bodyPr/>
                    <a:lstStyle/>
                    <a:p>
                      <a:r>
                        <a:rPr lang="en-US" sz="1400" dirty="0" smtClean="0"/>
                        <a:t>Department or College</a:t>
                      </a:r>
                    </a:p>
                  </a:txBody>
                  <a:tcPr/>
                </a:tc>
                <a:tc>
                  <a:txBody>
                    <a:bodyPr/>
                    <a:lstStyle/>
                    <a:p>
                      <a:r>
                        <a:rPr lang="en-US" sz="1400" dirty="0" smtClean="0"/>
                        <a:t>College</a:t>
                      </a:r>
                      <a:r>
                        <a:rPr lang="en-US" sz="1400" baseline="0" dirty="0" smtClean="0"/>
                        <a:t> of Public Health</a:t>
                      </a:r>
                      <a:endParaRPr lang="en-US" sz="1400" dirty="0"/>
                    </a:p>
                  </a:txBody>
                  <a:tcPr/>
                </a:tc>
                <a:extLst>
                  <a:ext uri="{0D108BD9-81ED-4DB2-BD59-A6C34878D82A}">
                    <a16:rowId xmlns:a16="http://schemas.microsoft.com/office/drawing/2014/main" val="960286342"/>
                  </a:ext>
                </a:extLst>
              </a:tr>
              <a:tr h="292521">
                <a:tc>
                  <a:txBody>
                    <a:bodyPr/>
                    <a:lstStyle/>
                    <a:p>
                      <a:r>
                        <a:rPr lang="en-US" sz="1400" dirty="0" smtClean="0"/>
                        <a:t>Section/Program</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Biostatistics and Epidemiology</a:t>
                      </a:r>
                    </a:p>
                  </a:txBody>
                  <a:tcPr/>
                </a:tc>
                <a:extLst>
                  <a:ext uri="{0D108BD9-81ED-4DB2-BD59-A6C34878D82A}">
                    <a16:rowId xmlns:a16="http://schemas.microsoft.com/office/drawing/2014/main" val="3060705834"/>
                  </a:ext>
                </a:extLst>
              </a:tr>
              <a:tr h="497285">
                <a:tc>
                  <a:txBody>
                    <a:bodyPr/>
                    <a:lstStyle/>
                    <a:p>
                      <a:r>
                        <a:rPr lang="en-US" sz="1400" dirty="0" smtClean="0"/>
                        <a:t>Initial Correspondence or Request Date</a:t>
                      </a:r>
                      <a:endParaRPr lang="en-US" sz="1400" dirty="0"/>
                    </a:p>
                  </a:txBody>
                  <a:tcPr/>
                </a:tc>
                <a:tc>
                  <a:txBody>
                    <a:bodyPr/>
                    <a:lstStyle/>
                    <a:p>
                      <a:r>
                        <a:rPr lang="en-US" sz="1400" dirty="0" smtClean="0"/>
                        <a:t>2/3/2021</a:t>
                      </a:r>
                      <a:endParaRPr lang="en-US" sz="1400" dirty="0"/>
                    </a:p>
                  </a:txBody>
                  <a:tcPr/>
                </a:tc>
                <a:extLst>
                  <a:ext uri="{0D108BD9-81ED-4DB2-BD59-A6C34878D82A}">
                    <a16:rowId xmlns:a16="http://schemas.microsoft.com/office/drawing/2014/main" val="881160331"/>
                  </a:ext>
                </a:extLst>
              </a:tr>
              <a:tr h="292521">
                <a:tc>
                  <a:txBody>
                    <a:bodyPr/>
                    <a:lstStyle/>
                    <a:p>
                      <a:r>
                        <a:rPr lang="en-US" sz="1400" dirty="0" smtClean="0"/>
                        <a:t>Status</a:t>
                      </a:r>
                      <a:endParaRPr lang="en-US" sz="1400" dirty="0"/>
                    </a:p>
                  </a:txBody>
                  <a:tcPr/>
                </a:tc>
                <a:tc>
                  <a:txBody>
                    <a:bodyPr/>
                    <a:lstStyle/>
                    <a:p>
                      <a:r>
                        <a:rPr lang="en-US" sz="1400" i="0" dirty="0" smtClean="0"/>
                        <a:t>In Process</a:t>
                      </a:r>
                      <a:endParaRPr lang="en-US" sz="1400" i="0" dirty="0"/>
                    </a:p>
                  </a:txBody>
                  <a:tcPr/>
                </a:tc>
                <a:extLst>
                  <a:ext uri="{0D108BD9-81ED-4DB2-BD59-A6C34878D82A}">
                    <a16:rowId xmlns:a16="http://schemas.microsoft.com/office/drawing/2014/main" val="648041670"/>
                  </a:ext>
                </a:extLst>
              </a:tr>
              <a:tr h="292521">
                <a:tc>
                  <a:txBody>
                    <a:bodyPr/>
                    <a:lstStyle/>
                    <a:p>
                      <a:r>
                        <a:rPr lang="en-US" sz="1400" dirty="0" smtClean="0"/>
                        <a:t>Completion</a:t>
                      </a:r>
                      <a:r>
                        <a:rPr lang="en-US" sz="1400" baseline="0" dirty="0" smtClean="0"/>
                        <a:t> Date</a:t>
                      </a:r>
                      <a:endParaRPr lang="en-US" sz="1400" dirty="0"/>
                    </a:p>
                  </a:txBody>
                  <a:tcPr/>
                </a:tc>
                <a:tc>
                  <a:txBody>
                    <a:bodyPr/>
                    <a:lstStyle/>
                    <a:p>
                      <a:r>
                        <a:rPr lang="en-US" sz="1400" i="1" dirty="0" smtClean="0"/>
                        <a:t>TBD</a:t>
                      </a:r>
                      <a:endParaRPr lang="en-US" sz="1400" i="1" dirty="0"/>
                    </a:p>
                  </a:txBody>
                  <a:tcPr/>
                </a:tc>
                <a:extLst>
                  <a:ext uri="{0D108BD9-81ED-4DB2-BD59-A6C34878D82A}">
                    <a16:rowId xmlns:a16="http://schemas.microsoft.com/office/drawing/2014/main" val="3843739269"/>
                  </a:ext>
                </a:extLst>
              </a:tr>
              <a:tr h="1357214">
                <a:tc>
                  <a:txBody>
                    <a:bodyPr/>
                    <a:lstStyle/>
                    <a:p>
                      <a:r>
                        <a:rPr lang="en-US" sz="1400" dirty="0" smtClean="0"/>
                        <a:t>Aims</a:t>
                      </a:r>
                      <a:endParaRPr lang="en-US" sz="1400" dirty="0"/>
                    </a:p>
                  </a:txBody>
                  <a:tcPr/>
                </a:tc>
                <a:tc>
                  <a:txBody>
                    <a:bodyPr/>
                    <a:lstStyle/>
                    <a:p>
                      <a:pPr marL="342900" indent="-342900" algn="l" defTabSz="914400" rtl="0" eaLnBrk="1" latinLnBrk="0" hangingPunct="1">
                        <a:buAutoNum type="arabicPeriod"/>
                      </a:pPr>
                      <a:r>
                        <a:rPr lang="en-US" sz="1400" b="0" i="0" kern="1200" dirty="0" smtClean="0">
                          <a:solidFill>
                            <a:schemeClr val="dk1"/>
                          </a:solidFill>
                          <a:effectLst/>
                          <a:latin typeface="+mn-lt"/>
                          <a:ea typeface="+mn-ea"/>
                          <a:cs typeface="+mn-cs"/>
                        </a:rPr>
                        <a:t>Evaluate the management and outcomes of thrombocytopenia in pregnant women with primary immune thrombocytopenia (ITP)</a:t>
                      </a:r>
                    </a:p>
                    <a:p>
                      <a:pPr marL="342900" indent="-342900" algn="l" defTabSz="914400" rtl="0" eaLnBrk="1" latinLnBrk="0" hangingPunct="1">
                        <a:buAutoNum type="arabicPeriod"/>
                      </a:pPr>
                      <a:endParaRPr lang="en-US" sz="1400" b="0" i="0" kern="1200" dirty="0" smtClean="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479641">
                <a:tc>
                  <a:txBody>
                    <a:bodyPr/>
                    <a:lstStyle/>
                    <a:p>
                      <a:r>
                        <a:rPr lang="en-US" sz="1400" dirty="0" smtClean="0"/>
                        <a:t>Comments</a:t>
                      </a:r>
                      <a:endParaRPr lang="en-US" sz="1400" dirty="0"/>
                    </a:p>
                  </a:txBody>
                  <a:tcPr/>
                </a:tc>
                <a:tc>
                  <a:txBody>
                    <a:bodyPr/>
                    <a:lstStyle/>
                    <a:p>
                      <a:pPr marL="0" indent="0">
                        <a:buNone/>
                      </a:pPr>
                      <a:endParaRPr lang="en-US" sz="1400" b="0" i="1" kern="1200" dirty="0">
                        <a:solidFill>
                          <a:schemeClr val="dk1"/>
                        </a:solidFill>
                        <a:effectLst/>
                        <a:latin typeface="+mn-lt"/>
                        <a:ea typeface="+mn-ea"/>
                        <a:cs typeface="+mn-cs"/>
                      </a:endParaRPr>
                    </a:p>
                  </a:txBody>
                  <a:tcPr/>
                </a:tc>
                <a:extLst>
                  <a:ext uri="{0D108BD9-81ED-4DB2-BD59-A6C34878D82A}">
                    <a16:rowId xmlns:a16="http://schemas.microsoft.com/office/drawing/2014/main" val="1039713195"/>
                  </a:ext>
                </a:extLst>
              </a:tr>
            </a:tbl>
          </a:graphicData>
        </a:graphic>
      </p:graphicFrame>
      <p:grpSp>
        <p:nvGrpSpPr>
          <p:cNvPr id="3" name="Group 2"/>
          <p:cNvGrpSpPr/>
          <p:nvPr/>
        </p:nvGrpSpPr>
        <p:grpSpPr>
          <a:xfrm>
            <a:off x="7899400" y="1022212"/>
            <a:ext cx="4053896" cy="5278120"/>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9" name="Freeform 78"/>
          <p:cNvSpPr/>
          <p:nvPr/>
        </p:nvSpPr>
        <p:spPr>
          <a:xfrm>
            <a:off x="7899398" y="142284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4217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73" name="TextBox 72"/>
          <p:cNvSpPr txBox="1"/>
          <p:nvPr/>
        </p:nvSpPr>
        <p:spPr>
          <a:xfrm>
            <a:off x="10043736" y="6541244"/>
            <a:ext cx="2106859" cy="307777"/>
          </a:xfrm>
          <a:prstGeom prst="rect">
            <a:avLst/>
          </a:prstGeom>
          <a:noFill/>
        </p:spPr>
        <p:txBody>
          <a:bodyPr wrap="none" rtlCol="0">
            <a:spAutoFit/>
          </a:bodyPr>
          <a:lstStyle/>
          <a:p>
            <a:pPr latinLnBrk="1"/>
            <a:r>
              <a:rPr lang="en-US" sz="1400" i="1" dirty="0" smtClean="0">
                <a:solidFill>
                  <a:schemeClr val="bg1">
                    <a:lumMod val="85000"/>
                  </a:schemeClr>
                </a:solidFill>
              </a:rPr>
              <a:t>henry-covid-supplement-1</a:t>
            </a:r>
            <a:endParaRPr lang="en-US" sz="1400" i="1" dirty="0">
              <a:solidFill>
                <a:schemeClr val="bg1">
                  <a:lumMod val="85000"/>
                </a:schemeClr>
              </a:solidFill>
            </a:endParaRPr>
          </a:p>
        </p:txBody>
      </p:sp>
      <p:sp>
        <p:nvSpPr>
          <p:cNvPr id="59" name="Rectangle 58"/>
          <p:cNvSpPr/>
          <p:nvPr/>
        </p:nvSpPr>
        <p:spPr>
          <a:xfrm>
            <a:off x="7847987" y="1727915"/>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0" name="Rectangle 59"/>
          <p:cNvSpPr/>
          <p:nvPr/>
        </p:nvSpPr>
        <p:spPr>
          <a:xfrm>
            <a:off x="7847987" y="4324016"/>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2" name="Rectangle 61"/>
          <p:cNvSpPr/>
          <p:nvPr/>
        </p:nvSpPr>
        <p:spPr>
          <a:xfrm>
            <a:off x="7858941" y="303240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3" name="Rectangle 62"/>
          <p:cNvSpPr/>
          <p:nvPr/>
        </p:nvSpPr>
        <p:spPr>
          <a:xfrm>
            <a:off x="9853176" y="4328808"/>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4" name="Rectangle 63"/>
          <p:cNvSpPr/>
          <p:nvPr/>
        </p:nvSpPr>
        <p:spPr>
          <a:xfrm>
            <a:off x="9853176" y="204933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5" name="Rectangle 64"/>
          <p:cNvSpPr/>
          <p:nvPr/>
        </p:nvSpPr>
        <p:spPr>
          <a:xfrm>
            <a:off x="7858941" y="2064230"/>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6" name="Rectangle 65"/>
          <p:cNvSpPr/>
          <p:nvPr/>
        </p:nvSpPr>
        <p:spPr>
          <a:xfrm>
            <a:off x="7847987" y="367924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7" name="Rectangle 66"/>
          <p:cNvSpPr/>
          <p:nvPr/>
        </p:nvSpPr>
        <p:spPr>
          <a:xfrm>
            <a:off x="7861441" y="400343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8972351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151343"/>
            <a:ext cx="11640246" cy="1023069"/>
          </a:xfrm>
        </p:spPr>
        <p:txBody>
          <a:bodyPr>
            <a:noAutofit/>
          </a:bodyPr>
          <a:lstStyle/>
          <a:p>
            <a:r>
              <a:rPr lang="en-US" sz="2600" b="1" i="1" dirty="0">
                <a:solidFill>
                  <a:srgbClr val="0070C0"/>
                </a:solidFill>
              </a:rPr>
              <a:t>Incidence and Risk Factors of Nonsteroidal </a:t>
            </a:r>
            <a:r>
              <a:rPr lang="en-US" sz="2600" b="1" i="1" dirty="0">
                <a:solidFill>
                  <a:srgbClr val="0070C0"/>
                </a:solidFill>
              </a:rPr>
              <a:t>Anti-Inflammatory Drug (NSAID) Use in Post-Operative Patients After </a:t>
            </a:r>
            <a:r>
              <a:rPr lang="en-US" sz="2600" b="1" i="1" dirty="0" smtClean="0">
                <a:solidFill>
                  <a:srgbClr val="0070C0"/>
                </a:solidFill>
              </a:rPr>
              <a:t>the Oklahoma Senate </a:t>
            </a:r>
            <a:r>
              <a:rPr lang="en-US" sz="2600" b="1" i="1" dirty="0">
                <a:solidFill>
                  <a:srgbClr val="0070C0"/>
                </a:solidFill>
              </a:rPr>
              <a:t>Bill 1446 Limiting the Prescription of Narcotics for Acute Pain</a:t>
            </a:r>
          </a:p>
        </p:txBody>
      </p:sp>
      <p:graphicFrame>
        <p:nvGraphicFramePr>
          <p:cNvPr id="5" name="Table 4"/>
          <p:cNvGraphicFramePr>
            <a:graphicFrameLocks noGrp="1"/>
          </p:cNvGraphicFramePr>
          <p:nvPr>
            <p:extLst>
              <p:ext uri="{D42A27DB-BD31-4B8C-83A1-F6EECF244321}">
                <p14:modId xmlns:p14="http://schemas.microsoft.com/office/powerpoint/2010/main" val="1237054376"/>
              </p:ext>
            </p:extLst>
          </p:nvPr>
        </p:nvGraphicFramePr>
        <p:xfrm>
          <a:off x="325650" y="1400733"/>
          <a:ext cx="7423335" cy="3879015"/>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292521">
                <a:tc>
                  <a:txBody>
                    <a:bodyPr/>
                    <a:lstStyle/>
                    <a:p>
                      <a:r>
                        <a:rPr lang="en-US" sz="1400" dirty="0" smtClean="0"/>
                        <a:t>Principal  Investigator</a:t>
                      </a:r>
                    </a:p>
                  </a:txBody>
                  <a:tcPr/>
                </a:tc>
                <a:tc>
                  <a:txBody>
                    <a:bodyPr/>
                    <a:lstStyle/>
                    <a:p>
                      <a:r>
                        <a:rPr lang="en-US" sz="1400" dirty="0" smtClean="0"/>
                        <a:t>Hussein </a:t>
                      </a:r>
                      <a:r>
                        <a:rPr lang="en-US" sz="1400" dirty="0" err="1" smtClean="0"/>
                        <a:t>Bitar</a:t>
                      </a:r>
                      <a:endParaRPr lang="en-US" sz="1400" dirty="0"/>
                    </a:p>
                  </a:txBody>
                  <a:tcPr/>
                </a:tc>
                <a:extLst>
                  <a:ext uri="{0D108BD9-81ED-4DB2-BD59-A6C34878D82A}">
                    <a16:rowId xmlns:a16="http://schemas.microsoft.com/office/drawing/2014/main" val="368542532"/>
                  </a:ext>
                </a:extLst>
              </a:tr>
              <a:tr h="292521">
                <a:tc>
                  <a:txBody>
                    <a:bodyPr/>
                    <a:lstStyle/>
                    <a:p>
                      <a:r>
                        <a:rPr lang="en-US" sz="1400" dirty="0" smtClean="0"/>
                        <a:t>Department or College</a:t>
                      </a:r>
                    </a:p>
                  </a:txBody>
                  <a:tcPr/>
                </a:tc>
                <a:tc>
                  <a:txBody>
                    <a:bodyPr/>
                    <a:lstStyle/>
                    <a:p>
                      <a:endParaRPr lang="en-US" sz="1400" dirty="0"/>
                    </a:p>
                  </a:txBody>
                  <a:tcPr/>
                </a:tc>
                <a:extLst>
                  <a:ext uri="{0D108BD9-81ED-4DB2-BD59-A6C34878D82A}">
                    <a16:rowId xmlns:a16="http://schemas.microsoft.com/office/drawing/2014/main" val="960286342"/>
                  </a:ext>
                </a:extLst>
              </a:tr>
              <a:tr h="292521">
                <a:tc>
                  <a:txBody>
                    <a:bodyPr/>
                    <a:lstStyle/>
                    <a:p>
                      <a:r>
                        <a:rPr lang="en-US" sz="1400" dirty="0" smtClean="0"/>
                        <a:t>Section/Program</a:t>
                      </a:r>
                      <a:endParaRPr lang="en-US" sz="1400" dirty="0"/>
                    </a:p>
                  </a:txBody>
                  <a:tcPr/>
                </a:tc>
                <a:tc>
                  <a:txBody>
                    <a:bodyPr/>
                    <a:lstStyle/>
                    <a:p>
                      <a:r>
                        <a:rPr lang="en-US" sz="1400" dirty="0" smtClean="0"/>
                        <a:t>Gastroenterology</a:t>
                      </a:r>
                      <a:endParaRPr lang="en-US" sz="1400" dirty="0"/>
                    </a:p>
                  </a:txBody>
                  <a:tcPr/>
                </a:tc>
                <a:extLst>
                  <a:ext uri="{0D108BD9-81ED-4DB2-BD59-A6C34878D82A}">
                    <a16:rowId xmlns:a16="http://schemas.microsoft.com/office/drawing/2014/main" val="3060705834"/>
                  </a:ext>
                </a:extLst>
              </a:tr>
              <a:tr h="497285">
                <a:tc>
                  <a:txBody>
                    <a:bodyPr/>
                    <a:lstStyle/>
                    <a:p>
                      <a:r>
                        <a:rPr lang="en-US" sz="1400" dirty="0" smtClean="0"/>
                        <a:t>Initial Correspondence or Request Date</a:t>
                      </a:r>
                      <a:endParaRPr lang="en-US" sz="1400" dirty="0"/>
                    </a:p>
                  </a:txBody>
                  <a:tcPr/>
                </a:tc>
                <a:tc>
                  <a:txBody>
                    <a:bodyPr/>
                    <a:lstStyle/>
                    <a:p>
                      <a:r>
                        <a:rPr lang="en-US" sz="1400" dirty="0" smtClean="0"/>
                        <a:t>2/3/2021</a:t>
                      </a:r>
                      <a:endParaRPr lang="en-US" sz="1400" dirty="0"/>
                    </a:p>
                  </a:txBody>
                  <a:tcPr/>
                </a:tc>
                <a:extLst>
                  <a:ext uri="{0D108BD9-81ED-4DB2-BD59-A6C34878D82A}">
                    <a16:rowId xmlns:a16="http://schemas.microsoft.com/office/drawing/2014/main" val="881160331"/>
                  </a:ext>
                </a:extLst>
              </a:tr>
              <a:tr h="292521">
                <a:tc>
                  <a:txBody>
                    <a:bodyPr/>
                    <a:lstStyle/>
                    <a:p>
                      <a:r>
                        <a:rPr lang="en-US" sz="1400" dirty="0" smtClean="0"/>
                        <a:t>Status</a:t>
                      </a:r>
                      <a:endParaRPr lang="en-US" sz="1400" dirty="0"/>
                    </a:p>
                  </a:txBody>
                  <a:tcPr/>
                </a:tc>
                <a:tc>
                  <a:txBody>
                    <a:bodyPr/>
                    <a:lstStyle/>
                    <a:p>
                      <a:r>
                        <a:rPr lang="en-US" sz="1400" i="0" dirty="0" smtClean="0"/>
                        <a:t>In Process</a:t>
                      </a:r>
                      <a:endParaRPr lang="en-US" sz="1400" i="0" dirty="0"/>
                    </a:p>
                  </a:txBody>
                  <a:tcPr/>
                </a:tc>
                <a:extLst>
                  <a:ext uri="{0D108BD9-81ED-4DB2-BD59-A6C34878D82A}">
                    <a16:rowId xmlns:a16="http://schemas.microsoft.com/office/drawing/2014/main" val="648041670"/>
                  </a:ext>
                </a:extLst>
              </a:tr>
              <a:tr h="292521">
                <a:tc>
                  <a:txBody>
                    <a:bodyPr/>
                    <a:lstStyle/>
                    <a:p>
                      <a:r>
                        <a:rPr lang="en-US" sz="1400" dirty="0" smtClean="0"/>
                        <a:t>Completion</a:t>
                      </a:r>
                      <a:r>
                        <a:rPr lang="en-US" sz="1400" baseline="0" dirty="0" smtClean="0"/>
                        <a:t> Date</a:t>
                      </a:r>
                      <a:endParaRPr lang="en-US" sz="1400" dirty="0"/>
                    </a:p>
                  </a:txBody>
                  <a:tcPr/>
                </a:tc>
                <a:tc>
                  <a:txBody>
                    <a:bodyPr/>
                    <a:lstStyle/>
                    <a:p>
                      <a:r>
                        <a:rPr lang="en-US" sz="1400" i="1" dirty="0" smtClean="0"/>
                        <a:t>TBD</a:t>
                      </a:r>
                      <a:endParaRPr lang="en-US" sz="1400" i="1" dirty="0"/>
                    </a:p>
                  </a:txBody>
                  <a:tcPr/>
                </a:tc>
                <a:extLst>
                  <a:ext uri="{0D108BD9-81ED-4DB2-BD59-A6C34878D82A}">
                    <a16:rowId xmlns:a16="http://schemas.microsoft.com/office/drawing/2014/main" val="3843739269"/>
                  </a:ext>
                </a:extLst>
              </a:tr>
              <a:tr h="1357214">
                <a:tc>
                  <a:txBody>
                    <a:bodyPr/>
                    <a:lstStyle/>
                    <a:p>
                      <a:r>
                        <a:rPr lang="en-US" sz="1400" dirty="0" smtClean="0"/>
                        <a:t>Aims</a:t>
                      </a:r>
                      <a:endParaRPr lang="en-US" sz="1400" dirty="0"/>
                    </a:p>
                  </a:txBody>
                  <a:tcPr/>
                </a:tc>
                <a:tc>
                  <a:txBody>
                    <a:bodyPr/>
                    <a:lstStyle/>
                    <a:p>
                      <a:pPr marL="0" indent="0" algn="l" defTabSz="914400" rtl="0" eaLnBrk="1" latinLnBrk="0" hangingPunct="1">
                        <a:buNone/>
                      </a:pPr>
                      <a:r>
                        <a:rPr lang="en-US" sz="1400" b="0" i="0" kern="1200" dirty="0" smtClean="0">
                          <a:solidFill>
                            <a:schemeClr val="dk1"/>
                          </a:solidFill>
                          <a:effectLst/>
                          <a:latin typeface="+mn-lt"/>
                          <a:ea typeface="+mn-ea"/>
                          <a:cs typeface="+mn-cs"/>
                        </a:rPr>
                        <a:t>To identify emerging</a:t>
                      </a:r>
                      <a:r>
                        <a:rPr lang="en-US" sz="1400" b="0" i="0" kern="1200" baseline="0" dirty="0" smtClean="0">
                          <a:solidFill>
                            <a:schemeClr val="dk1"/>
                          </a:solidFill>
                          <a:effectLst/>
                          <a:latin typeface="+mn-lt"/>
                          <a:ea typeface="+mn-ea"/>
                          <a:cs typeface="+mn-cs"/>
                        </a:rPr>
                        <a:t> gaps in post-operative pain management due to the potential for increased use of NSAIDs and its associated adverse effects in an at-risk population. </a:t>
                      </a:r>
                      <a:endParaRPr lang="en-US" sz="1400" b="0" i="0" kern="1200" dirty="0" smtClean="0">
                        <a:solidFill>
                          <a:schemeClr val="dk1"/>
                        </a:solidFill>
                        <a:effectLst/>
                        <a:latin typeface="+mn-lt"/>
                        <a:ea typeface="+mn-ea"/>
                        <a:cs typeface="+mn-cs"/>
                      </a:endParaRPr>
                    </a:p>
                    <a:p>
                      <a:pPr marL="342900" indent="-342900" algn="l" defTabSz="914400" rtl="0" eaLnBrk="1" latinLnBrk="0" hangingPunct="1">
                        <a:buAutoNum type="arabicPeriod"/>
                      </a:pPr>
                      <a:endParaRPr lang="en-US" sz="1400" b="0" i="0" kern="1200" dirty="0" smtClean="0">
                        <a:solidFill>
                          <a:schemeClr val="dk1"/>
                        </a:solidFill>
                        <a:effectLst/>
                        <a:latin typeface="+mn-lt"/>
                        <a:ea typeface="+mn-ea"/>
                        <a:cs typeface="+mn-cs"/>
                      </a:endParaRPr>
                    </a:p>
                  </a:txBody>
                  <a:tcPr/>
                </a:tc>
                <a:extLst>
                  <a:ext uri="{0D108BD9-81ED-4DB2-BD59-A6C34878D82A}">
                    <a16:rowId xmlns:a16="http://schemas.microsoft.com/office/drawing/2014/main" val="1053835359"/>
                  </a:ext>
                </a:extLst>
              </a:tr>
              <a:tr h="479641">
                <a:tc>
                  <a:txBody>
                    <a:bodyPr/>
                    <a:lstStyle/>
                    <a:p>
                      <a:r>
                        <a:rPr lang="en-US" sz="1400" dirty="0" smtClean="0"/>
                        <a:t>Comments</a:t>
                      </a:r>
                      <a:endParaRPr lang="en-US" sz="1400" dirty="0"/>
                    </a:p>
                  </a:txBody>
                  <a:tcPr/>
                </a:tc>
                <a:tc>
                  <a:txBody>
                    <a:bodyPr/>
                    <a:lstStyle/>
                    <a:p>
                      <a:pPr marL="0" indent="0">
                        <a:buNone/>
                      </a:pPr>
                      <a:endParaRPr lang="en-US" sz="1400" b="0" i="1" kern="1200" dirty="0">
                        <a:solidFill>
                          <a:schemeClr val="dk1"/>
                        </a:solidFill>
                        <a:effectLst/>
                        <a:latin typeface="+mn-lt"/>
                        <a:ea typeface="+mn-ea"/>
                        <a:cs typeface="+mn-cs"/>
                      </a:endParaRPr>
                    </a:p>
                  </a:txBody>
                  <a:tcPr/>
                </a:tc>
                <a:extLst>
                  <a:ext uri="{0D108BD9-81ED-4DB2-BD59-A6C34878D82A}">
                    <a16:rowId xmlns:a16="http://schemas.microsoft.com/office/drawing/2014/main" val="1039713195"/>
                  </a:ext>
                </a:extLst>
              </a:tr>
            </a:tbl>
          </a:graphicData>
        </a:graphic>
      </p:graphicFrame>
      <p:grpSp>
        <p:nvGrpSpPr>
          <p:cNvPr id="3" name="Group 2"/>
          <p:cNvGrpSpPr/>
          <p:nvPr/>
        </p:nvGrpSpPr>
        <p:grpSpPr>
          <a:xfrm>
            <a:off x="7899400" y="1250950"/>
            <a:ext cx="4053896" cy="5049382"/>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9" name="Freeform 78"/>
          <p:cNvSpPr/>
          <p:nvPr/>
        </p:nvSpPr>
        <p:spPr>
          <a:xfrm>
            <a:off x="7899398" y="161969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6122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73" name="TextBox 72"/>
          <p:cNvSpPr txBox="1"/>
          <p:nvPr/>
        </p:nvSpPr>
        <p:spPr>
          <a:xfrm>
            <a:off x="10043736" y="6541244"/>
            <a:ext cx="2106859" cy="307777"/>
          </a:xfrm>
          <a:prstGeom prst="rect">
            <a:avLst/>
          </a:prstGeom>
          <a:noFill/>
        </p:spPr>
        <p:txBody>
          <a:bodyPr wrap="none" rtlCol="0">
            <a:spAutoFit/>
          </a:bodyPr>
          <a:lstStyle/>
          <a:p>
            <a:pPr latinLnBrk="1"/>
            <a:r>
              <a:rPr lang="en-US" sz="1400" i="1" dirty="0" smtClean="0">
                <a:solidFill>
                  <a:schemeClr val="bg1">
                    <a:lumMod val="85000"/>
                  </a:schemeClr>
                </a:solidFill>
              </a:rPr>
              <a:t>henry-covid-supplement-1</a:t>
            </a:r>
            <a:endParaRPr lang="en-US" sz="1400" i="1" dirty="0">
              <a:solidFill>
                <a:schemeClr val="bg1">
                  <a:lumMod val="85000"/>
                </a:schemeClr>
              </a:solidFill>
            </a:endParaRPr>
          </a:p>
        </p:txBody>
      </p:sp>
      <p:sp>
        <p:nvSpPr>
          <p:cNvPr id="59" name="Rectangle 58"/>
          <p:cNvSpPr/>
          <p:nvPr/>
        </p:nvSpPr>
        <p:spPr>
          <a:xfrm>
            <a:off x="7860207" y="192207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0" name="Rectangle 59"/>
          <p:cNvSpPr/>
          <p:nvPr/>
        </p:nvSpPr>
        <p:spPr>
          <a:xfrm>
            <a:off x="7860280" y="4708329"/>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33477332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0" y="151343"/>
            <a:ext cx="11640246" cy="1023069"/>
          </a:xfrm>
        </p:spPr>
        <p:txBody>
          <a:bodyPr>
            <a:noAutofit/>
          </a:bodyPr>
          <a:lstStyle/>
          <a:p>
            <a:r>
              <a:rPr lang="en-US" sz="2600" b="1" i="1" dirty="0">
                <a:solidFill>
                  <a:srgbClr val="0070C0"/>
                </a:solidFill>
              </a:rPr>
              <a:t>External Validation of an AI-Based ECG Tool to Identify Cardiomyopathy in Women of Reproductive Age</a:t>
            </a:r>
          </a:p>
        </p:txBody>
      </p:sp>
      <p:graphicFrame>
        <p:nvGraphicFramePr>
          <p:cNvPr id="5" name="Table 4"/>
          <p:cNvGraphicFramePr>
            <a:graphicFrameLocks noGrp="1"/>
          </p:cNvGraphicFramePr>
          <p:nvPr>
            <p:extLst>
              <p:ext uri="{D42A27DB-BD31-4B8C-83A1-F6EECF244321}">
                <p14:modId xmlns:p14="http://schemas.microsoft.com/office/powerpoint/2010/main" val="4106939859"/>
              </p:ext>
            </p:extLst>
          </p:nvPr>
        </p:nvGraphicFramePr>
        <p:xfrm>
          <a:off x="325650" y="1400733"/>
          <a:ext cx="7423335" cy="3879015"/>
        </p:xfrm>
        <a:graphic>
          <a:graphicData uri="http://schemas.openxmlformats.org/drawingml/2006/table">
            <a:tbl>
              <a:tblPr firstRow="1" bandRow="1">
                <a:tableStyleId>{5C22544A-7EE6-4342-B048-85BDC9FD1C3A}</a:tableStyleId>
              </a:tblPr>
              <a:tblGrid>
                <a:gridCol w="1924235">
                  <a:extLst>
                    <a:ext uri="{9D8B030D-6E8A-4147-A177-3AD203B41FA5}">
                      <a16:colId xmlns:a16="http://schemas.microsoft.com/office/drawing/2014/main" val="601924521"/>
                    </a:ext>
                  </a:extLst>
                </a:gridCol>
                <a:gridCol w="5499100">
                  <a:extLst>
                    <a:ext uri="{9D8B030D-6E8A-4147-A177-3AD203B41FA5}">
                      <a16:colId xmlns:a16="http://schemas.microsoft.com/office/drawing/2014/main" val="1772112701"/>
                    </a:ext>
                  </a:extLst>
                </a:gridCol>
              </a:tblGrid>
              <a:tr h="292521">
                <a:tc>
                  <a:txBody>
                    <a:bodyPr/>
                    <a:lstStyle/>
                    <a:p>
                      <a:r>
                        <a:rPr lang="en-US" sz="1400" dirty="0" smtClean="0"/>
                        <a:t>Principal  Investigator</a:t>
                      </a:r>
                    </a:p>
                  </a:txBody>
                  <a:tcPr/>
                </a:tc>
                <a:tc>
                  <a:txBody>
                    <a:bodyPr/>
                    <a:lstStyle/>
                    <a:p>
                      <a:r>
                        <a:rPr lang="en-US" sz="1400" dirty="0" smtClean="0"/>
                        <a:t>Marvin Williams</a:t>
                      </a:r>
                      <a:endParaRPr lang="en-US" sz="1400" dirty="0"/>
                    </a:p>
                  </a:txBody>
                  <a:tcPr/>
                </a:tc>
                <a:extLst>
                  <a:ext uri="{0D108BD9-81ED-4DB2-BD59-A6C34878D82A}">
                    <a16:rowId xmlns:a16="http://schemas.microsoft.com/office/drawing/2014/main" val="368542532"/>
                  </a:ext>
                </a:extLst>
              </a:tr>
              <a:tr h="292521">
                <a:tc>
                  <a:txBody>
                    <a:bodyPr/>
                    <a:lstStyle/>
                    <a:p>
                      <a:r>
                        <a:rPr lang="en-US" sz="1400" dirty="0" smtClean="0"/>
                        <a:t>Department or College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Obstetrics and Gynecology</a:t>
                      </a:r>
                      <a:endParaRPr lang="en-US" sz="1400" dirty="0"/>
                    </a:p>
                  </a:txBody>
                  <a:tcPr/>
                </a:tc>
                <a:extLst>
                  <a:ext uri="{0D108BD9-81ED-4DB2-BD59-A6C34878D82A}">
                    <a16:rowId xmlns:a16="http://schemas.microsoft.com/office/drawing/2014/main" val="960286342"/>
                  </a:ext>
                </a:extLst>
              </a:tr>
              <a:tr h="292521">
                <a:tc>
                  <a:txBody>
                    <a:bodyPr/>
                    <a:lstStyle/>
                    <a:p>
                      <a:r>
                        <a:rPr lang="en-US" sz="1400" dirty="0" smtClean="0"/>
                        <a:t>Section/Program</a:t>
                      </a:r>
                      <a:endParaRPr lang="en-US" sz="1400" dirty="0"/>
                    </a:p>
                  </a:txBody>
                  <a:tcPr/>
                </a:tc>
                <a:tc>
                  <a:txBody>
                    <a:bodyPr/>
                    <a:lstStyle/>
                    <a:p>
                      <a:r>
                        <a:rPr lang="en-US" sz="1400" dirty="0" smtClean="0"/>
                        <a:t>Maternal-Fetal</a:t>
                      </a:r>
                      <a:r>
                        <a:rPr lang="en-US" sz="1400" baseline="0" dirty="0" smtClean="0"/>
                        <a:t> Medicine</a:t>
                      </a:r>
                      <a:endParaRPr lang="en-US" sz="1400" dirty="0"/>
                    </a:p>
                  </a:txBody>
                  <a:tcPr/>
                </a:tc>
                <a:extLst>
                  <a:ext uri="{0D108BD9-81ED-4DB2-BD59-A6C34878D82A}">
                    <a16:rowId xmlns:a16="http://schemas.microsoft.com/office/drawing/2014/main" val="3060705834"/>
                  </a:ext>
                </a:extLst>
              </a:tr>
              <a:tr h="497285">
                <a:tc>
                  <a:txBody>
                    <a:bodyPr/>
                    <a:lstStyle/>
                    <a:p>
                      <a:r>
                        <a:rPr lang="en-US" sz="1400" dirty="0" smtClean="0"/>
                        <a:t>Initial Correspondence or Request Date</a:t>
                      </a:r>
                      <a:endParaRPr lang="en-US" sz="1400" dirty="0"/>
                    </a:p>
                  </a:txBody>
                  <a:tcPr/>
                </a:tc>
                <a:tc>
                  <a:txBody>
                    <a:bodyPr/>
                    <a:lstStyle/>
                    <a:p>
                      <a:r>
                        <a:rPr lang="en-US" sz="1400" dirty="0" smtClean="0"/>
                        <a:t>3/1/2021</a:t>
                      </a:r>
                      <a:endParaRPr lang="en-US" sz="1400" dirty="0"/>
                    </a:p>
                  </a:txBody>
                  <a:tcPr/>
                </a:tc>
                <a:extLst>
                  <a:ext uri="{0D108BD9-81ED-4DB2-BD59-A6C34878D82A}">
                    <a16:rowId xmlns:a16="http://schemas.microsoft.com/office/drawing/2014/main" val="881160331"/>
                  </a:ext>
                </a:extLst>
              </a:tr>
              <a:tr h="292521">
                <a:tc>
                  <a:txBody>
                    <a:bodyPr/>
                    <a:lstStyle/>
                    <a:p>
                      <a:r>
                        <a:rPr lang="en-US" sz="1400" dirty="0" smtClean="0"/>
                        <a:t>Status</a:t>
                      </a:r>
                      <a:endParaRPr lang="en-US" sz="1400" dirty="0"/>
                    </a:p>
                  </a:txBody>
                  <a:tcPr/>
                </a:tc>
                <a:tc>
                  <a:txBody>
                    <a:bodyPr/>
                    <a:lstStyle/>
                    <a:p>
                      <a:r>
                        <a:rPr lang="en-US" sz="1400" i="0" dirty="0" smtClean="0"/>
                        <a:t>In Process</a:t>
                      </a:r>
                      <a:endParaRPr lang="en-US" sz="1400" i="0" dirty="0"/>
                    </a:p>
                  </a:txBody>
                  <a:tcPr/>
                </a:tc>
                <a:extLst>
                  <a:ext uri="{0D108BD9-81ED-4DB2-BD59-A6C34878D82A}">
                    <a16:rowId xmlns:a16="http://schemas.microsoft.com/office/drawing/2014/main" val="648041670"/>
                  </a:ext>
                </a:extLst>
              </a:tr>
              <a:tr h="292521">
                <a:tc>
                  <a:txBody>
                    <a:bodyPr/>
                    <a:lstStyle/>
                    <a:p>
                      <a:r>
                        <a:rPr lang="en-US" sz="1400" dirty="0" smtClean="0"/>
                        <a:t>Completion</a:t>
                      </a:r>
                      <a:r>
                        <a:rPr lang="en-US" sz="1400" baseline="0" dirty="0" smtClean="0"/>
                        <a:t> Date</a:t>
                      </a:r>
                      <a:endParaRPr lang="en-US" sz="1400" dirty="0"/>
                    </a:p>
                  </a:txBody>
                  <a:tcPr/>
                </a:tc>
                <a:tc>
                  <a:txBody>
                    <a:bodyPr/>
                    <a:lstStyle/>
                    <a:p>
                      <a:r>
                        <a:rPr lang="en-US" sz="1400" i="1" dirty="0" smtClean="0"/>
                        <a:t>TBD</a:t>
                      </a:r>
                      <a:endParaRPr lang="en-US" sz="1400" i="1" dirty="0"/>
                    </a:p>
                  </a:txBody>
                  <a:tcPr/>
                </a:tc>
                <a:extLst>
                  <a:ext uri="{0D108BD9-81ED-4DB2-BD59-A6C34878D82A}">
                    <a16:rowId xmlns:a16="http://schemas.microsoft.com/office/drawing/2014/main" val="3843739269"/>
                  </a:ext>
                </a:extLst>
              </a:tr>
              <a:tr h="1357214">
                <a:tc>
                  <a:txBody>
                    <a:bodyPr/>
                    <a:lstStyle/>
                    <a:p>
                      <a:r>
                        <a:rPr lang="en-US" sz="1400" dirty="0" smtClean="0"/>
                        <a:t>Aims</a:t>
                      </a:r>
                      <a:endParaRPr lang="en-US" sz="1400" dirty="0"/>
                    </a:p>
                  </a:txBody>
                  <a:tcPr/>
                </a:tc>
                <a:tc>
                  <a:txBody>
                    <a:bodyPr/>
                    <a:lstStyle/>
                    <a:p>
                      <a:pPr marL="0" indent="0" algn="l" defTabSz="914400" rtl="0" eaLnBrk="1" latinLnBrk="0" hangingPunct="1">
                        <a:buNone/>
                      </a:pPr>
                      <a:r>
                        <a:rPr lang="en-US" sz="1400" b="0" i="0" kern="1200" dirty="0" smtClean="0">
                          <a:solidFill>
                            <a:schemeClr val="dk1"/>
                          </a:solidFill>
                          <a:effectLst/>
                          <a:latin typeface="+mn-lt"/>
                          <a:ea typeface="+mn-ea"/>
                          <a:cs typeface="+mn-cs"/>
                        </a:rPr>
                        <a:t>Evaluate the effectiveness of an existing AI algorithm in identifying LVD among women diagnosed with </a:t>
                      </a:r>
                      <a:r>
                        <a:rPr lang="en-US" sz="1400" b="0" i="0" kern="1200" dirty="0" err="1" smtClean="0">
                          <a:solidFill>
                            <a:schemeClr val="dk1"/>
                          </a:solidFill>
                          <a:effectLst/>
                          <a:latin typeface="+mn-lt"/>
                          <a:ea typeface="+mn-ea"/>
                          <a:cs typeface="+mn-cs"/>
                        </a:rPr>
                        <a:t>peripartum</a:t>
                      </a:r>
                      <a:r>
                        <a:rPr lang="en-US" sz="1400" b="0" i="0" kern="1200" dirty="0" smtClean="0">
                          <a:solidFill>
                            <a:schemeClr val="dk1"/>
                          </a:solidFill>
                          <a:effectLst/>
                          <a:latin typeface="+mn-lt"/>
                          <a:ea typeface="+mn-ea"/>
                          <a:cs typeface="+mn-cs"/>
                        </a:rPr>
                        <a:t> cardiomyopathy (PPCM) and or LVD in the pregnant and postpartum period using an existing patient database.</a:t>
                      </a:r>
                    </a:p>
                  </a:txBody>
                  <a:tcPr/>
                </a:tc>
                <a:extLst>
                  <a:ext uri="{0D108BD9-81ED-4DB2-BD59-A6C34878D82A}">
                    <a16:rowId xmlns:a16="http://schemas.microsoft.com/office/drawing/2014/main" val="1053835359"/>
                  </a:ext>
                </a:extLst>
              </a:tr>
              <a:tr h="479641">
                <a:tc>
                  <a:txBody>
                    <a:bodyPr/>
                    <a:lstStyle/>
                    <a:p>
                      <a:r>
                        <a:rPr lang="en-US" sz="1400" dirty="0" smtClean="0"/>
                        <a:t>Comments</a:t>
                      </a:r>
                      <a:endParaRPr lang="en-US" sz="1400" dirty="0"/>
                    </a:p>
                  </a:txBody>
                  <a:tcPr/>
                </a:tc>
                <a:tc>
                  <a:txBody>
                    <a:bodyPr/>
                    <a:lstStyle/>
                    <a:p>
                      <a:pPr marL="0" indent="0">
                        <a:buNone/>
                      </a:pPr>
                      <a:endParaRPr lang="en-US" sz="1400" b="0" i="1" kern="1200" dirty="0">
                        <a:solidFill>
                          <a:schemeClr val="dk1"/>
                        </a:solidFill>
                        <a:effectLst/>
                        <a:latin typeface="+mn-lt"/>
                        <a:ea typeface="+mn-ea"/>
                        <a:cs typeface="+mn-cs"/>
                      </a:endParaRPr>
                    </a:p>
                  </a:txBody>
                  <a:tcPr/>
                </a:tc>
                <a:extLst>
                  <a:ext uri="{0D108BD9-81ED-4DB2-BD59-A6C34878D82A}">
                    <a16:rowId xmlns:a16="http://schemas.microsoft.com/office/drawing/2014/main" val="1039713195"/>
                  </a:ext>
                </a:extLst>
              </a:tr>
            </a:tbl>
          </a:graphicData>
        </a:graphic>
      </p:graphicFrame>
      <p:grpSp>
        <p:nvGrpSpPr>
          <p:cNvPr id="3" name="Group 2"/>
          <p:cNvGrpSpPr/>
          <p:nvPr/>
        </p:nvGrpSpPr>
        <p:grpSpPr>
          <a:xfrm>
            <a:off x="7899400" y="1250950"/>
            <a:ext cx="4053896" cy="5049382"/>
            <a:chOff x="7899400" y="1022212"/>
            <a:chExt cx="4053896" cy="5278120"/>
          </a:xfrm>
        </p:grpSpPr>
        <p:sp>
          <p:nvSpPr>
            <p:cNvPr id="4" name="Rectangle 3"/>
            <p:cNvSpPr/>
            <p:nvPr/>
          </p:nvSpPr>
          <p:spPr>
            <a:xfrm>
              <a:off x="7899400" y="1022212"/>
              <a:ext cx="4053896" cy="5278120"/>
            </a:xfrm>
            <a:prstGeom prst="rect">
              <a:avLst/>
            </a:prstGeom>
            <a:ln>
              <a:noFill/>
            </a:ln>
          </p:spPr>
        </p:sp>
        <p:sp>
          <p:nvSpPr>
            <p:cNvPr id="9" name="Freeform 8"/>
            <p:cNvSpPr/>
            <p:nvPr/>
          </p:nvSpPr>
          <p:spPr>
            <a:xfrm>
              <a:off x="7977181"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err="1" smtClean="0"/>
                <a:t>Meditech</a:t>
              </a:r>
              <a:endParaRPr lang="en-US" sz="1300" kern="1200" dirty="0"/>
            </a:p>
          </p:txBody>
        </p:sp>
        <p:sp>
          <p:nvSpPr>
            <p:cNvPr id="10" name="Rectangle 9"/>
            <p:cNvSpPr/>
            <p:nvPr/>
          </p:nvSpPr>
          <p:spPr>
            <a:xfrm>
              <a:off x="7977181"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8110295"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12" name="Rectangle 11"/>
            <p:cNvSpPr/>
            <p:nvPr/>
          </p:nvSpPr>
          <p:spPr>
            <a:xfrm>
              <a:off x="7977181"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8110295"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Admission/Visit</a:t>
              </a:r>
              <a:endParaRPr lang="en-US" sz="1000" kern="1200" dirty="0"/>
            </a:p>
          </p:txBody>
        </p:sp>
        <p:sp>
          <p:nvSpPr>
            <p:cNvPr id="14" name="Rectangle 13"/>
            <p:cNvSpPr/>
            <p:nvPr/>
          </p:nvSpPr>
          <p:spPr>
            <a:xfrm>
              <a:off x="7977181"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8110295"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Admission Event</a:t>
              </a:r>
              <a:endParaRPr lang="en-US" sz="1000" kern="1200" dirty="0"/>
            </a:p>
          </p:txBody>
        </p:sp>
        <p:sp>
          <p:nvSpPr>
            <p:cNvPr id="16" name="Rectangle 15"/>
            <p:cNvSpPr/>
            <p:nvPr/>
          </p:nvSpPr>
          <p:spPr>
            <a:xfrm>
              <a:off x="7977181"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p:cNvSpPr/>
            <p:nvPr/>
          </p:nvSpPr>
          <p:spPr>
            <a:xfrm>
              <a:off x="8110295"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Blood Product</a:t>
              </a:r>
              <a:endParaRPr lang="en-US" sz="1000" kern="1200" dirty="0"/>
            </a:p>
          </p:txBody>
        </p:sp>
        <p:sp>
          <p:nvSpPr>
            <p:cNvPr id="18" name="Rectangle 17"/>
            <p:cNvSpPr/>
            <p:nvPr/>
          </p:nvSpPr>
          <p:spPr>
            <a:xfrm>
              <a:off x="7977181"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8110295"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20" name="Rectangle 19"/>
            <p:cNvSpPr/>
            <p:nvPr/>
          </p:nvSpPr>
          <p:spPr>
            <a:xfrm>
              <a:off x="7977181"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Freeform 20"/>
            <p:cNvSpPr/>
            <p:nvPr/>
          </p:nvSpPr>
          <p:spPr>
            <a:xfrm>
              <a:off x="8110295"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Image Summary</a:t>
              </a:r>
              <a:endParaRPr lang="en-US" sz="1000" kern="1200" dirty="0"/>
            </a:p>
          </p:txBody>
        </p:sp>
        <p:sp>
          <p:nvSpPr>
            <p:cNvPr id="22" name="Rectangle 21"/>
            <p:cNvSpPr/>
            <p:nvPr/>
          </p:nvSpPr>
          <p:spPr>
            <a:xfrm>
              <a:off x="7977181"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110295"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Lab</a:t>
              </a:r>
              <a:endParaRPr lang="en-US" sz="1000" kern="1200" dirty="0"/>
            </a:p>
          </p:txBody>
        </p:sp>
        <p:sp>
          <p:nvSpPr>
            <p:cNvPr id="24" name="Rectangle 23"/>
            <p:cNvSpPr/>
            <p:nvPr/>
          </p:nvSpPr>
          <p:spPr>
            <a:xfrm>
              <a:off x="7977181"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Freeform 24"/>
            <p:cNvSpPr/>
            <p:nvPr/>
          </p:nvSpPr>
          <p:spPr>
            <a:xfrm>
              <a:off x="8110295"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Medication</a:t>
              </a:r>
              <a:endParaRPr lang="en-US" sz="1000" kern="1200" dirty="0"/>
            </a:p>
          </p:txBody>
        </p:sp>
        <p:sp>
          <p:nvSpPr>
            <p:cNvPr id="26" name="Rectangle 25"/>
            <p:cNvSpPr/>
            <p:nvPr/>
          </p:nvSpPr>
          <p:spPr>
            <a:xfrm>
              <a:off x="7977181"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Freeform 26"/>
            <p:cNvSpPr/>
            <p:nvPr/>
          </p:nvSpPr>
          <p:spPr>
            <a:xfrm>
              <a:off x="8110295"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err="1" smtClean="0"/>
                <a:t>Obs</a:t>
              </a:r>
              <a:endParaRPr lang="en-US" sz="1000" kern="1200" dirty="0"/>
            </a:p>
          </p:txBody>
        </p:sp>
        <p:sp>
          <p:nvSpPr>
            <p:cNvPr id="28" name="Rectangle 27"/>
            <p:cNvSpPr/>
            <p:nvPr/>
          </p:nvSpPr>
          <p:spPr>
            <a:xfrm>
              <a:off x="7977181" y="4764468"/>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Freeform 28"/>
            <p:cNvSpPr/>
            <p:nvPr/>
          </p:nvSpPr>
          <p:spPr>
            <a:xfrm>
              <a:off x="8110295" y="4671500"/>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Operation/Surgery</a:t>
              </a:r>
              <a:endParaRPr lang="en-US" sz="1000" kern="1200" dirty="0"/>
            </a:p>
          </p:txBody>
        </p:sp>
        <p:sp>
          <p:nvSpPr>
            <p:cNvPr id="30" name="Rectangle 29"/>
            <p:cNvSpPr/>
            <p:nvPr/>
          </p:nvSpPr>
          <p:spPr>
            <a:xfrm>
              <a:off x="7977181" y="5090102"/>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Freeform 30"/>
            <p:cNvSpPr/>
            <p:nvPr/>
          </p:nvSpPr>
          <p:spPr>
            <a:xfrm>
              <a:off x="8110295" y="4997133"/>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32" name="Rectangle 31"/>
            <p:cNvSpPr/>
            <p:nvPr/>
          </p:nvSpPr>
          <p:spPr>
            <a:xfrm>
              <a:off x="7977181" y="54157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Freeform 32"/>
            <p:cNvSpPr/>
            <p:nvPr/>
          </p:nvSpPr>
          <p:spPr>
            <a:xfrm>
              <a:off x="8110295" y="532276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Procedure</a:t>
              </a:r>
              <a:endParaRPr lang="en-US" sz="1000" kern="1200" dirty="0"/>
            </a:p>
          </p:txBody>
        </p:sp>
        <p:sp>
          <p:nvSpPr>
            <p:cNvPr id="34" name="Rectangle 33"/>
            <p:cNvSpPr/>
            <p:nvPr/>
          </p:nvSpPr>
          <p:spPr>
            <a:xfrm>
              <a:off x="7977181" y="574136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34"/>
            <p:cNvSpPr/>
            <p:nvPr/>
          </p:nvSpPr>
          <p:spPr>
            <a:xfrm>
              <a:off x="8110295" y="564840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36" name="Rectangle 35"/>
            <p:cNvSpPr/>
            <p:nvPr/>
          </p:nvSpPr>
          <p:spPr>
            <a:xfrm>
              <a:off x="7977181" y="606700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reeform 36"/>
            <p:cNvSpPr/>
            <p:nvPr/>
          </p:nvSpPr>
          <p:spPr>
            <a:xfrm>
              <a:off x="8110295" y="597403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Room/Bed</a:t>
              </a:r>
              <a:endParaRPr lang="en-US" sz="1000" kern="1200" dirty="0"/>
            </a:p>
          </p:txBody>
        </p:sp>
        <p:sp>
          <p:nvSpPr>
            <p:cNvPr id="40" name="Freeform 39"/>
            <p:cNvSpPr/>
            <p:nvPr/>
          </p:nvSpPr>
          <p:spPr>
            <a:xfrm>
              <a:off x="9973888" y="1022212"/>
              <a:ext cx="1901625" cy="401896"/>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GE Centricity Business &amp; EMR</a:t>
              </a:r>
              <a:endParaRPr lang="en-US" sz="1300" kern="1200" dirty="0"/>
            </a:p>
          </p:txBody>
        </p:sp>
        <p:sp>
          <p:nvSpPr>
            <p:cNvPr id="41" name="Rectangle 40"/>
            <p:cNvSpPr/>
            <p:nvPr/>
          </p:nvSpPr>
          <p:spPr>
            <a:xfrm>
              <a:off x="9973888" y="183376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0107002" y="1740797"/>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Patient Demographics</a:t>
              </a:r>
              <a:endParaRPr lang="en-US" sz="1000" kern="1200" dirty="0"/>
            </a:p>
          </p:txBody>
        </p:sp>
        <p:sp>
          <p:nvSpPr>
            <p:cNvPr id="43" name="Rectangle 42"/>
            <p:cNvSpPr/>
            <p:nvPr/>
          </p:nvSpPr>
          <p:spPr>
            <a:xfrm>
              <a:off x="9973888" y="2159399"/>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43"/>
            <p:cNvSpPr/>
            <p:nvPr/>
          </p:nvSpPr>
          <p:spPr>
            <a:xfrm>
              <a:off x="10107002" y="2066431"/>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Diagnosis</a:t>
              </a:r>
              <a:endParaRPr lang="en-US" sz="1000" kern="1200" dirty="0"/>
            </a:p>
          </p:txBody>
        </p:sp>
        <p:sp>
          <p:nvSpPr>
            <p:cNvPr id="45" name="Rectangle 44"/>
            <p:cNvSpPr/>
            <p:nvPr/>
          </p:nvSpPr>
          <p:spPr>
            <a:xfrm>
              <a:off x="9973888" y="2485033"/>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0107002" y="2392064"/>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 Data (Unstructured Notes)</a:t>
              </a:r>
              <a:endParaRPr lang="en-US" sz="1000" kern="1200" dirty="0"/>
            </a:p>
          </p:txBody>
        </p:sp>
        <p:sp>
          <p:nvSpPr>
            <p:cNvPr id="47" name="Rectangle 46"/>
            <p:cNvSpPr/>
            <p:nvPr/>
          </p:nvSpPr>
          <p:spPr>
            <a:xfrm>
              <a:off x="9973888" y="2810666"/>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Freeform 47"/>
            <p:cNvSpPr/>
            <p:nvPr/>
          </p:nvSpPr>
          <p:spPr>
            <a:xfrm>
              <a:off x="10107002" y="2717698"/>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Document/Visit (EMR)</a:t>
              </a:r>
              <a:endParaRPr lang="en-US" sz="1000" kern="1200" dirty="0"/>
            </a:p>
          </p:txBody>
        </p:sp>
        <p:sp>
          <p:nvSpPr>
            <p:cNvPr id="49" name="Rectangle 48"/>
            <p:cNvSpPr/>
            <p:nvPr/>
          </p:nvSpPr>
          <p:spPr>
            <a:xfrm>
              <a:off x="9973888" y="3136300"/>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Freeform 49"/>
            <p:cNvSpPr/>
            <p:nvPr/>
          </p:nvSpPr>
          <p:spPr>
            <a:xfrm>
              <a:off x="10107002" y="30433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Invoice/Transaction</a:t>
              </a:r>
              <a:endParaRPr lang="en-US" sz="1000" kern="1200" dirty="0"/>
            </a:p>
          </p:txBody>
        </p:sp>
        <p:sp>
          <p:nvSpPr>
            <p:cNvPr id="51" name="Rectangle 50"/>
            <p:cNvSpPr/>
            <p:nvPr/>
          </p:nvSpPr>
          <p:spPr>
            <a:xfrm>
              <a:off x="9973888" y="3461934"/>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Freeform 51"/>
            <p:cNvSpPr/>
            <p:nvPr/>
          </p:nvSpPr>
          <p:spPr>
            <a:xfrm>
              <a:off x="10107002" y="3368965"/>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smtClean="0"/>
                <a:t>Obs</a:t>
              </a:r>
              <a:endParaRPr lang="en-US" sz="1000" kern="1200" dirty="0"/>
            </a:p>
          </p:txBody>
        </p:sp>
        <p:sp>
          <p:nvSpPr>
            <p:cNvPr id="53" name="Rectangle 52"/>
            <p:cNvSpPr/>
            <p:nvPr/>
          </p:nvSpPr>
          <p:spPr>
            <a:xfrm>
              <a:off x="9973888" y="3787567"/>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Freeform 53"/>
            <p:cNvSpPr/>
            <p:nvPr/>
          </p:nvSpPr>
          <p:spPr>
            <a:xfrm>
              <a:off x="10107002" y="3694599"/>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Order</a:t>
              </a:r>
              <a:endParaRPr lang="en-US" sz="1000" kern="1200" dirty="0"/>
            </a:p>
          </p:txBody>
        </p:sp>
        <p:sp>
          <p:nvSpPr>
            <p:cNvPr id="55" name="Rectangle 54"/>
            <p:cNvSpPr/>
            <p:nvPr/>
          </p:nvSpPr>
          <p:spPr>
            <a:xfrm>
              <a:off x="9973888" y="4113201"/>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6" name="Freeform 55"/>
            <p:cNvSpPr/>
            <p:nvPr/>
          </p:nvSpPr>
          <p:spPr>
            <a:xfrm>
              <a:off x="10107002" y="4020232"/>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Provider</a:t>
              </a:r>
              <a:endParaRPr lang="en-US" sz="1000" kern="1200" dirty="0"/>
            </a:p>
          </p:txBody>
        </p:sp>
        <p:sp>
          <p:nvSpPr>
            <p:cNvPr id="57" name="Rectangle 56"/>
            <p:cNvSpPr/>
            <p:nvPr/>
          </p:nvSpPr>
          <p:spPr>
            <a:xfrm>
              <a:off x="9973888" y="4438835"/>
              <a:ext cx="139696" cy="139696"/>
            </a:xfrm>
            <a:prstGeom prst="rect">
              <a:avLst/>
            </a:prstGeom>
            <a:scene3d>
              <a:camera prst="orthographicFront">
                <a:rot lat="0" lon="0" rev="0"/>
              </a:camera>
              <a:lightRig rig="contrasting" dir="t">
                <a:rot lat="0" lon="0" rev="1200000"/>
              </a:lightRig>
            </a:scene3d>
            <a:sp3d z="300000" contourW="12700" prstMaterial="flat">
              <a:bevelT w="177800" h="254000"/>
              <a:bevelB w="152400"/>
            </a:sp3d>
          </p:spPr>
          <p:style>
            <a:lnRef idx="0">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Freeform 57"/>
            <p:cNvSpPr/>
            <p:nvPr/>
          </p:nvSpPr>
          <p:spPr>
            <a:xfrm>
              <a:off x="10107002" y="4345866"/>
              <a:ext cx="1768511" cy="325633"/>
            </a:xfrm>
            <a:custGeom>
              <a:avLst/>
              <a:gdLst>
                <a:gd name="connsiteX0" fmla="*/ 0 w 1768511"/>
                <a:gd name="connsiteY0" fmla="*/ 0 h 325633"/>
                <a:gd name="connsiteX1" fmla="*/ 1768511 w 1768511"/>
                <a:gd name="connsiteY1" fmla="*/ 0 h 325633"/>
                <a:gd name="connsiteX2" fmla="*/ 1768511 w 1768511"/>
                <a:gd name="connsiteY2" fmla="*/ 325633 h 325633"/>
                <a:gd name="connsiteX3" fmla="*/ 0 w 1768511"/>
                <a:gd name="connsiteY3" fmla="*/ 325633 h 325633"/>
                <a:gd name="connsiteX4" fmla="*/ 0 w 1768511"/>
                <a:gd name="connsiteY4" fmla="*/ 0 h 325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511" h="325633">
                  <a:moveTo>
                    <a:pt x="0" y="0"/>
                  </a:moveTo>
                  <a:lnTo>
                    <a:pt x="1768511" y="0"/>
                  </a:lnTo>
                  <a:lnTo>
                    <a:pt x="1768511" y="325633"/>
                  </a:lnTo>
                  <a:lnTo>
                    <a:pt x="0" y="32563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ctr" anchorCtr="0">
              <a:noAutofit/>
            </a:bodyPr>
            <a:lstStyle/>
            <a:p>
              <a:pPr lvl="0" algn="l" defTabSz="444500">
                <a:lnSpc>
                  <a:spcPct val="90000"/>
                </a:lnSpc>
                <a:spcBef>
                  <a:spcPct val="0"/>
                </a:spcBef>
                <a:spcAft>
                  <a:spcPct val="35000"/>
                </a:spcAft>
              </a:pPr>
              <a:r>
                <a:rPr lang="en-US" sz="1000" kern="1200" dirty="0" smtClean="0"/>
                <a:t>Schedule/Visit (GECB)</a:t>
              </a:r>
              <a:endParaRPr lang="en-US" sz="1000" kern="1200" dirty="0"/>
            </a:p>
          </p:txBody>
        </p:sp>
      </p:grpSp>
      <p:sp>
        <p:nvSpPr>
          <p:cNvPr id="61" name="TextBox 60"/>
          <p:cNvSpPr txBox="1"/>
          <p:nvPr/>
        </p:nvSpPr>
        <p:spPr>
          <a:xfrm>
            <a:off x="9691305" y="4904164"/>
            <a:ext cx="1114634" cy="369332"/>
          </a:xfrm>
          <a:prstGeom prst="rect">
            <a:avLst/>
          </a:prstGeom>
          <a:noFill/>
        </p:spPr>
        <p:txBody>
          <a:bodyPr wrap="square" rtlCol="0">
            <a:spAutoFit/>
          </a:bodyPr>
          <a:lstStyle/>
          <a:p>
            <a:r>
              <a:rPr lang="en-US" dirty="0" smtClean="0"/>
              <a:t> </a:t>
            </a:r>
            <a:endParaRPr lang="en-US" dirty="0"/>
          </a:p>
        </p:txBody>
      </p:sp>
      <p:sp>
        <p:nvSpPr>
          <p:cNvPr id="79" name="Freeform 78"/>
          <p:cNvSpPr/>
          <p:nvPr/>
        </p:nvSpPr>
        <p:spPr>
          <a:xfrm>
            <a:off x="7899398" y="1619697"/>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80" name="Freeform 79"/>
          <p:cNvSpPr/>
          <p:nvPr/>
        </p:nvSpPr>
        <p:spPr>
          <a:xfrm>
            <a:off x="10006518" y="1612226"/>
            <a:ext cx="1901625" cy="85240"/>
          </a:xfrm>
          <a:custGeom>
            <a:avLst/>
            <a:gdLst>
              <a:gd name="connsiteX0" fmla="*/ 0 w 1901625"/>
              <a:gd name="connsiteY0" fmla="*/ 0 h 401896"/>
              <a:gd name="connsiteX1" fmla="*/ 1901625 w 1901625"/>
              <a:gd name="connsiteY1" fmla="*/ 0 h 401896"/>
              <a:gd name="connsiteX2" fmla="*/ 1901625 w 1901625"/>
              <a:gd name="connsiteY2" fmla="*/ 401896 h 401896"/>
              <a:gd name="connsiteX3" fmla="*/ 0 w 1901625"/>
              <a:gd name="connsiteY3" fmla="*/ 401896 h 401896"/>
              <a:gd name="connsiteX4" fmla="*/ 0 w 1901625"/>
              <a:gd name="connsiteY4" fmla="*/ 0 h 40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25" h="401896">
                <a:moveTo>
                  <a:pt x="0" y="0"/>
                </a:moveTo>
                <a:lnTo>
                  <a:pt x="1901625" y="0"/>
                </a:lnTo>
                <a:lnTo>
                  <a:pt x="1901625" y="401896"/>
                </a:lnTo>
                <a:lnTo>
                  <a:pt x="0" y="401896"/>
                </a:lnTo>
                <a:lnTo>
                  <a:pt x="0" y="0"/>
                </a:lnTo>
                <a:close/>
              </a:path>
            </a:pathLst>
          </a:custGeom>
          <a:solidFill>
            <a:schemeClr val="accent1"/>
          </a:solidFill>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endParaRPr lang="en-US" sz="1300" kern="1200" dirty="0"/>
          </a:p>
        </p:txBody>
      </p:sp>
      <p:sp>
        <p:nvSpPr>
          <p:cNvPr id="73" name="TextBox 72"/>
          <p:cNvSpPr txBox="1"/>
          <p:nvPr/>
        </p:nvSpPr>
        <p:spPr>
          <a:xfrm>
            <a:off x="10043736" y="6541244"/>
            <a:ext cx="2106859" cy="307777"/>
          </a:xfrm>
          <a:prstGeom prst="rect">
            <a:avLst/>
          </a:prstGeom>
          <a:noFill/>
        </p:spPr>
        <p:txBody>
          <a:bodyPr wrap="none" rtlCol="0">
            <a:spAutoFit/>
          </a:bodyPr>
          <a:lstStyle/>
          <a:p>
            <a:pPr latinLnBrk="1"/>
            <a:r>
              <a:rPr lang="en-US" sz="1400" i="1" dirty="0" smtClean="0">
                <a:solidFill>
                  <a:schemeClr val="bg1">
                    <a:lumMod val="85000"/>
                  </a:schemeClr>
                </a:solidFill>
              </a:rPr>
              <a:t>henry-covid-supplement-1</a:t>
            </a:r>
            <a:endParaRPr lang="en-US" sz="1400" i="1" dirty="0">
              <a:solidFill>
                <a:schemeClr val="bg1">
                  <a:lumMod val="85000"/>
                </a:schemeClr>
              </a:solidFill>
            </a:endParaRPr>
          </a:p>
        </p:txBody>
      </p:sp>
      <p:sp>
        <p:nvSpPr>
          <p:cNvPr id="59" name="Rectangle 58"/>
          <p:cNvSpPr/>
          <p:nvPr/>
        </p:nvSpPr>
        <p:spPr>
          <a:xfrm>
            <a:off x="7860207" y="1922071"/>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0" name="Rectangle 59"/>
          <p:cNvSpPr/>
          <p:nvPr/>
        </p:nvSpPr>
        <p:spPr>
          <a:xfrm>
            <a:off x="7861479" y="3785248"/>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2" name="Rectangle 61"/>
          <p:cNvSpPr/>
          <p:nvPr/>
        </p:nvSpPr>
        <p:spPr>
          <a:xfrm>
            <a:off x="7860207" y="5024704"/>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63" name="Rectangle 62"/>
          <p:cNvSpPr/>
          <p:nvPr/>
        </p:nvSpPr>
        <p:spPr>
          <a:xfrm>
            <a:off x="7860207" y="3473727"/>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Tree>
    <p:extLst>
      <p:ext uri="{BB962C8B-B14F-4D97-AF65-F5344CB8AC3E}">
        <p14:creationId xmlns:p14="http://schemas.microsoft.com/office/powerpoint/2010/main" val="38166770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400" b="1" i="1" dirty="0" smtClean="0">
                <a:solidFill>
                  <a:srgbClr val="0070C0"/>
                </a:solidFill>
              </a:rPr>
              <a:t>CRDW Projects On the Horizon</a:t>
            </a:r>
            <a:br>
              <a:rPr lang="en-US" sz="3400" b="1" i="1" dirty="0" smtClean="0">
                <a:solidFill>
                  <a:srgbClr val="0070C0"/>
                </a:solidFill>
              </a:rPr>
            </a:br>
            <a:r>
              <a:rPr lang="en-US" sz="3400" b="1" i="1" dirty="0" smtClean="0">
                <a:solidFill>
                  <a:srgbClr val="0070C0"/>
                </a:solidFill>
              </a:rPr>
              <a:t>(pending submission of a request for support)</a:t>
            </a:r>
            <a:endParaRPr lang="en-US" sz="3400" dirty="0"/>
          </a:p>
        </p:txBody>
      </p:sp>
      <p:sp>
        <p:nvSpPr>
          <p:cNvPr id="8" name="Content Placeholder 7"/>
          <p:cNvSpPr>
            <a:spLocks noGrp="1"/>
          </p:cNvSpPr>
          <p:nvPr>
            <p:ph idx="1"/>
          </p:nvPr>
        </p:nvSpPr>
        <p:spPr>
          <a:xfrm>
            <a:off x="838200" y="1935591"/>
            <a:ext cx="10515600" cy="4201326"/>
          </a:xfrm>
        </p:spPr>
        <p:txBody>
          <a:bodyPr>
            <a:normAutofit/>
          </a:bodyPr>
          <a:lstStyle/>
          <a:p>
            <a:r>
              <a:rPr lang="en-US" sz="1800" dirty="0"/>
              <a:t>1/14/2021 - Nicholas </a:t>
            </a:r>
            <a:r>
              <a:rPr lang="en-US" sz="1800" dirty="0" err="1"/>
              <a:t>Schweir</a:t>
            </a:r>
            <a:r>
              <a:rPr lang="en-US" sz="1800" dirty="0"/>
              <a:t>, College of </a:t>
            </a:r>
            <a:r>
              <a:rPr lang="en-US" sz="1800" dirty="0" smtClean="0"/>
              <a:t>Pharmacy, Clinical and Administrative </a:t>
            </a:r>
            <a:r>
              <a:rPr lang="en-US" sz="1800" dirty="0" smtClean="0"/>
              <a:t>Sciences</a:t>
            </a:r>
          </a:p>
          <a:p>
            <a:pPr lvl="1"/>
            <a:r>
              <a:rPr lang="en-US" sz="1400" dirty="0" smtClean="0"/>
              <a:t>A request has not been submitted.</a:t>
            </a:r>
            <a:endParaRPr lang="en-US" sz="1400" dirty="0" smtClean="0"/>
          </a:p>
          <a:p>
            <a:r>
              <a:rPr lang="en-US" sz="1800" dirty="0" smtClean="0"/>
              <a:t>1/21/2021 </a:t>
            </a:r>
            <a:r>
              <a:rPr lang="en-US" sz="1800" dirty="0"/>
              <a:t>- Vadim </a:t>
            </a:r>
            <a:r>
              <a:rPr lang="en-US" sz="1800" dirty="0" smtClean="0"/>
              <a:t>Ivanov, Department of Pediatrics, Section of </a:t>
            </a:r>
            <a:r>
              <a:rPr lang="en-US" sz="1800" dirty="0" smtClean="0"/>
              <a:t>Neonatology</a:t>
            </a:r>
          </a:p>
          <a:p>
            <a:pPr lvl="1"/>
            <a:r>
              <a:rPr lang="en-US" sz="1400" dirty="0" smtClean="0"/>
              <a:t>Pending IRB approval.</a:t>
            </a:r>
            <a:endParaRPr lang="en-US" sz="1400" dirty="0" smtClean="0"/>
          </a:p>
          <a:p>
            <a:r>
              <a:rPr lang="en-US" sz="1800" dirty="0" smtClean="0"/>
              <a:t>2/3/2021 </a:t>
            </a:r>
            <a:r>
              <a:rPr lang="en-US" sz="1800" dirty="0" smtClean="0"/>
              <a:t>- </a:t>
            </a:r>
            <a:r>
              <a:rPr lang="en-US" sz="1800" dirty="0" err="1" smtClean="0"/>
              <a:t>Aruna</a:t>
            </a:r>
            <a:r>
              <a:rPr lang="en-US" sz="1800" dirty="0" smtClean="0"/>
              <a:t> Paul, Department of Medicine, </a:t>
            </a:r>
            <a:r>
              <a:rPr lang="en-US" sz="1800" dirty="0" smtClean="0"/>
              <a:t>Neurology</a:t>
            </a:r>
          </a:p>
          <a:p>
            <a:pPr lvl="1"/>
            <a:r>
              <a:rPr lang="en-US" sz="1400" dirty="0"/>
              <a:t>A request has not been submitted.</a:t>
            </a:r>
          </a:p>
          <a:p>
            <a:r>
              <a:rPr lang="en-US" sz="1800" dirty="0" smtClean="0"/>
              <a:t>2/5/2021 </a:t>
            </a:r>
            <a:r>
              <a:rPr lang="en-US" sz="1800" dirty="0" smtClean="0"/>
              <a:t>- Huimin Wu, Department of Medicine, Section of Pulmonary, Critical Care &amp; Sleep </a:t>
            </a:r>
            <a:r>
              <a:rPr lang="en-US" sz="1800" dirty="0" smtClean="0"/>
              <a:t>Medicine</a:t>
            </a:r>
          </a:p>
          <a:p>
            <a:pPr lvl="1"/>
            <a:r>
              <a:rPr lang="en-US" sz="1400" dirty="0" smtClean="0"/>
              <a:t>In the process of scheduling an initial meeting.</a:t>
            </a:r>
            <a:endParaRPr lang="en-US" sz="1400" dirty="0" smtClean="0"/>
          </a:p>
          <a:p>
            <a:endParaRPr lang="en-US" sz="1800" dirty="0"/>
          </a:p>
          <a:p>
            <a:pPr marL="0" indent="0">
              <a:buNone/>
            </a:pPr>
            <a:r>
              <a:rPr lang="en-US" sz="1800" i="1" dirty="0" smtClean="0"/>
              <a:t>All of the above projects were recently referred to the CRDW by the OUMI IT team.</a:t>
            </a:r>
          </a:p>
          <a:p>
            <a:pPr marL="457200" lvl="1" indent="0">
              <a:buNone/>
            </a:pPr>
            <a:endParaRPr lang="en-US" sz="1400" dirty="0" smtClean="0"/>
          </a:p>
        </p:txBody>
      </p:sp>
    </p:spTree>
    <p:extLst>
      <p:ext uri="{BB962C8B-B14F-4D97-AF65-F5344CB8AC3E}">
        <p14:creationId xmlns:p14="http://schemas.microsoft.com/office/powerpoint/2010/main" val="7423521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1848377"/>
          </a:xfrm>
        </p:spPr>
        <p:txBody>
          <a:bodyPr>
            <a:noAutofit/>
          </a:bodyPr>
          <a:lstStyle/>
          <a:p>
            <a:r>
              <a:rPr lang="en-US" dirty="0" smtClean="0"/>
              <a:t>Thank you</a:t>
            </a:r>
            <a:endParaRPr lang="en-US" dirty="0"/>
          </a:p>
        </p:txBody>
      </p:sp>
      <p:sp>
        <p:nvSpPr>
          <p:cNvPr id="14" name="Subtitle 13"/>
          <p:cNvSpPr>
            <a:spLocks noGrp="1"/>
          </p:cNvSpPr>
          <p:nvPr>
            <p:ph type="subTitle" idx="1"/>
          </p:nvPr>
        </p:nvSpPr>
        <p:spPr>
          <a:xfrm>
            <a:off x="1066800" y="3628725"/>
            <a:ext cx="10058400" cy="2322256"/>
          </a:xfrm>
        </p:spPr>
        <p:txBody>
          <a:bodyPr>
            <a:normAutofit fontScale="85000" lnSpcReduction="20000"/>
          </a:bodyPr>
          <a:lstStyle/>
          <a:p>
            <a:r>
              <a:rPr lang="en-US" sz="2200" dirty="0"/>
              <a:t>Will Beasley, PhD</a:t>
            </a:r>
          </a:p>
          <a:p>
            <a:r>
              <a:rPr lang="en-US" sz="2200" dirty="0"/>
              <a:t>Ashley Thumann, MHA</a:t>
            </a:r>
          </a:p>
          <a:p>
            <a:r>
              <a:rPr lang="en-US" sz="2200" dirty="0"/>
              <a:t>Geneva Marshall, MA</a:t>
            </a:r>
          </a:p>
          <a:p>
            <a:r>
              <a:rPr lang="en-US" sz="2200" dirty="0"/>
              <a:t>Lise DeShea, PhD</a:t>
            </a:r>
          </a:p>
          <a:p>
            <a:r>
              <a:rPr lang="en-US" sz="2200" dirty="0"/>
              <a:t>David Bard, PhD</a:t>
            </a:r>
          </a:p>
          <a:p>
            <a:r>
              <a:rPr lang="en-US" sz="2200" dirty="0" smtClean="0"/>
              <a:t>University </a:t>
            </a:r>
            <a:r>
              <a:rPr lang="en-US" sz="2200" dirty="0"/>
              <a:t>of Oklahoma HSC</a:t>
            </a:r>
          </a:p>
          <a:p>
            <a:r>
              <a:rPr lang="en-US" sz="2200" dirty="0"/>
              <a:t>Biomedical &amp; Behavioral Methodology </a:t>
            </a:r>
            <a:r>
              <a:rPr lang="en-US" sz="2200" dirty="0" smtClean="0"/>
              <a:t>Core (BBMC)</a:t>
            </a:r>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smtClean="0">
                <a:latin typeface="Calibri" panose="020F0502020204030204" pitchFamily="34" charset="0"/>
                <a:ea typeface="Calibri" panose="020F0502020204030204" pitchFamily="34" charset="0"/>
                <a:cs typeface="Times New Roman" panose="02020603050405020304" pitchFamily="18" charset="0"/>
              </a:rPr>
              <a:t>Award Numbers: </a:t>
            </a:r>
            <a:r>
              <a:rPr lang="en-US" sz="1200" dirty="0">
                <a:latin typeface="Calibri" panose="020F0502020204030204" pitchFamily="34" charset="0"/>
                <a:ea typeface="Calibri" panose="020F0502020204030204" pitchFamily="34" charset="0"/>
                <a:cs typeface="Times New Roman" panose="02020603050405020304" pitchFamily="18" charset="0"/>
              </a:rPr>
              <a:t>UG1OD024950 </a:t>
            </a:r>
            <a:r>
              <a:rPr lang="en-US" sz="1200" dirty="0" smtClean="0">
                <a:latin typeface="Calibri" panose="020F0502020204030204" pitchFamily="34" charset="0"/>
                <a:ea typeface="Calibri" panose="020F0502020204030204" pitchFamily="34" charset="0"/>
                <a:cs typeface="Times New Roman" panose="02020603050405020304" pitchFamily="18" charset="0"/>
              </a:rPr>
              <a:t>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6421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Extra Slides</a:t>
            </a:r>
            <a:endParaRPr lang="en-US" dirty="0">
              <a:solidFill>
                <a:schemeClr val="bg1"/>
              </a:solidFill>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01201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flipH="1">
            <a:off x="7350668" y="1710492"/>
            <a:ext cx="4429632" cy="2532778"/>
          </a:xfrm>
          <a:prstGeom prst="rect">
            <a:avLst/>
          </a:prstGeom>
          <a:effectLst/>
        </p:spPr>
      </p:pic>
      <p:sp>
        <p:nvSpPr>
          <p:cNvPr id="3" name="Content Placeholder 2"/>
          <p:cNvSpPr>
            <a:spLocks noGrp="1"/>
          </p:cNvSpPr>
          <p:nvPr>
            <p:ph idx="1"/>
          </p:nvPr>
        </p:nvSpPr>
        <p:spPr>
          <a:xfrm>
            <a:off x="114300" y="800100"/>
            <a:ext cx="7006590" cy="5875020"/>
          </a:xfrm>
        </p:spPr>
        <p:txBody>
          <a:bodyPr>
            <a:normAutofit fontScale="62500" lnSpcReduction="20000"/>
          </a:bodyPr>
          <a:lstStyle/>
          <a:p>
            <a:r>
              <a:rPr lang="en-US" dirty="0" smtClean="0"/>
              <a:t>Feasibility assessment in preparation for research</a:t>
            </a:r>
            <a:br>
              <a:rPr lang="en-US" dirty="0" smtClean="0"/>
            </a:br>
            <a:r>
              <a:rPr lang="en-US" dirty="0" smtClean="0">
                <a:solidFill>
                  <a:schemeClr val="bg1">
                    <a:lumMod val="50000"/>
                  </a:schemeClr>
                </a:solidFill>
              </a:rPr>
              <a:t>(20% of projects; 10% of CRDW staff time)</a:t>
            </a:r>
            <a:endParaRPr lang="en-US" dirty="0">
              <a:solidFill>
                <a:schemeClr val="bg1">
                  <a:lumMod val="50000"/>
                </a:schemeClr>
              </a:solidFill>
            </a:endParaRPr>
          </a:p>
          <a:p>
            <a:endParaRPr lang="en-US" dirty="0" smtClean="0"/>
          </a:p>
          <a:p>
            <a:r>
              <a:rPr lang="en-US" dirty="0" smtClean="0"/>
              <a:t>Static </a:t>
            </a:r>
            <a:r>
              <a:rPr lang="en-US" dirty="0"/>
              <a:t>eligibility</a:t>
            </a:r>
            <a:br>
              <a:rPr lang="en-US" dirty="0"/>
            </a:br>
            <a:r>
              <a:rPr lang="en-US" dirty="0" smtClean="0">
                <a:solidFill>
                  <a:schemeClr val="bg1">
                    <a:lumMod val="50000"/>
                  </a:schemeClr>
                </a:solidFill>
              </a:rPr>
              <a:t>(70% </a:t>
            </a:r>
            <a:r>
              <a:rPr lang="en-US" dirty="0">
                <a:solidFill>
                  <a:schemeClr val="bg1">
                    <a:lumMod val="50000"/>
                  </a:schemeClr>
                </a:solidFill>
              </a:rPr>
              <a:t>of projects; </a:t>
            </a:r>
            <a:r>
              <a:rPr lang="en-US" dirty="0" smtClean="0">
                <a:solidFill>
                  <a:schemeClr val="bg1">
                    <a:lumMod val="50000"/>
                  </a:schemeClr>
                </a:solidFill>
              </a:rPr>
              <a:t>20</a:t>
            </a:r>
            <a:r>
              <a:rPr lang="en-US" dirty="0">
                <a:solidFill>
                  <a:schemeClr val="bg1">
                    <a:lumMod val="50000"/>
                  </a:schemeClr>
                </a:solidFill>
              </a:rPr>
              <a:t>% of </a:t>
            </a:r>
            <a:r>
              <a:rPr lang="en-US" dirty="0" smtClean="0">
                <a:solidFill>
                  <a:schemeClr val="bg1">
                    <a:lumMod val="50000"/>
                  </a:schemeClr>
                </a:solidFill>
              </a:rPr>
              <a:t>CRDW </a:t>
            </a:r>
            <a:r>
              <a:rPr lang="en-US" dirty="0">
                <a:solidFill>
                  <a:schemeClr val="bg1">
                    <a:lumMod val="50000"/>
                  </a:schemeClr>
                </a:solidFill>
              </a:rPr>
              <a:t>staff time)</a:t>
            </a:r>
          </a:p>
          <a:p>
            <a:pPr lvl="1"/>
            <a:r>
              <a:rPr lang="en-US" dirty="0"/>
              <a:t>Virtually all projects require  identification of a patient pool</a:t>
            </a:r>
          </a:p>
          <a:p>
            <a:endParaRPr lang="en-US" dirty="0"/>
          </a:p>
          <a:p>
            <a:r>
              <a:rPr lang="en-US" dirty="0" smtClean="0"/>
              <a:t>Rolling  eligibility</a:t>
            </a:r>
            <a:r>
              <a:rPr lang="en-US" dirty="0"/>
              <a:t/>
            </a:r>
            <a:br>
              <a:rPr lang="en-US" dirty="0"/>
            </a:br>
            <a:r>
              <a:rPr lang="en-US" dirty="0" smtClean="0">
                <a:solidFill>
                  <a:schemeClr val="bg1">
                    <a:lumMod val="50000"/>
                  </a:schemeClr>
                </a:solidFill>
              </a:rPr>
              <a:t>(30% </a:t>
            </a:r>
            <a:r>
              <a:rPr lang="en-US" dirty="0">
                <a:solidFill>
                  <a:schemeClr val="bg1">
                    <a:lumMod val="50000"/>
                  </a:schemeClr>
                </a:solidFill>
              </a:rPr>
              <a:t>of projects; </a:t>
            </a:r>
            <a:r>
              <a:rPr lang="en-US" dirty="0" smtClean="0">
                <a:solidFill>
                  <a:schemeClr val="bg1">
                    <a:lumMod val="50000"/>
                  </a:schemeClr>
                </a:solidFill>
              </a:rPr>
              <a:t>30</a:t>
            </a:r>
            <a:r>
              <a:rPr lang="en-US" dirty="0">
                <a:solidFill>
                  <a:schemeClr val="bg1">
                    <a:lumMod val="50000"/>
                  </a:schemeClr>
                </a:solidFill>
              </a:rPr>
              <a:t>% of </a:t>
            </a:r>
            <a:r>
              <a:rPr lang="en-US" dirty="0" smtClean="0">
                <a:solidFill>
                  <a:schemeClr val="bg1">
                    <a:lumMod val="50000"/>
                  </a:schemeClr>
                </a:solidFill>
              </a:rPr>
              <a:t>CRDW </a:t>
            </a:r>
            <a:r>
              <a:rPr lang="en-US" dirty="0">
                <a:solidFill>
                  <a:schemeClr val="bg1">
                    <a:lumMod val="50000"/>
                  </a:schemeClr>
                </a:solidFill>
              </a:rPr>
              <a:t>staff time)</a:t>
            </a:r>
          </a:p>
          <a:p>
            <a:pPr lvl="1"/>
            <a:r>
              <a:rPr lang="en-US" dirty="0" smtClean="0"/>
              <a:t>Remember study team’s assessment of eligibility as well as the participant’s response</a:t>
            </a:r>
          </a:p>
          <a:p>
            <a:pPr lvl="1"/>
            <a:r>
              <a:rPr lang="en-US" dirty="0" smtClean="0"/>
              <a:t>Daily automation requires stability &amp; good logging;</a:t>
            </a:r>
            <a:br>
              <a:rPr lang="en-US" dirty="0" smtClean="0"/>
            </a:br>
            <a:r>
              <a:rPr lang="en-US" i="1" dirty="0" smtClean="0"/>
              <a:t>e.g.</a:t>
            </a:r>
            <a:r>
              <a:rPr lang="en-US" dirty="0" smtClean="0"/>
              <a:t>, a 3 hour delay might mean zero subjects are enrolled</a:t>
            </a:r>
          </a:p>
          <a:p>
            <a:endParaRPr lang="en-US" dirty="0" smtClean="0"/>
          </a:p>
          <a:p>
            <a:r>
              <a:rPr lang="en-US" dirty="0" smtClean="0"/>
              <a:t>Clinical outcomes for retrospective investigations</a:t>
            </a:r>
            <a:br>
              <a:rPr lang="en-US" dirty="0" smtClean="0"/>
            </a:br>
            <a:r>
              <a:rPr lang="en-US" dirty="0" smtClean="0">
                <a:solidFill>
                  <a:schemeClr val="bg1">
                    <a:lumMod val="50000"/>
                  </a:schemeClr>
                </a:solidFill>
              </a:rPr>
              <a:t>(50% of projects; 30% of CRDW staff time)</a:t>
            </a:r>
          </a:p>
          <a:p>
            <a:endParaRPr lang="en-US" dirty="0" smtClean="0"/>
          </a:p>
          <a:p>
            <a:r>
              <a:rPr lang="en-US" dirty="0" smtClean="0"/>
              <a:t>Administrative outcomes for quality improvement </a:t>
            </a:r>
            <a:br>
              <a:rPr lang="en-US" dirty="0" smtClean="0"/>
            </a:br>
            <a:r>
              <a:rPr lang="en-US" dirty="0" smtClean="0">
                <a:solidFill>
                  <a:schemeClr val="bg1">
                    <a:lumMod val="50000"/>
                  </a:schemeClr>
                </a:solidFill>
              </a:rPr>
              <a:t>(10% of projects; 2% of CRDW staff time)</a:t>
            </a:r>
          </a:p>
          <a:p>
            <a:endParaRPr lang="en-US" dirty="0" smtClean="0">
              <a:solidFill>
                <a:schemeClr val="bg1">
                  <a:lumMod val="50000"/>
                </a:schemeClr>
              </a:solidFill>
            </a:endParaRPr>
          </a:p>
          <a:p>
            <a:r>
              <a:rPr lang="en-US" dirty="0" smtClean="0"/>
              <a:t>Program </a:t>
            </a:r>
            <a:r>
              <a:rPr lang="en-US" dirty="0"/>
              <a:t>evaluation</a:t>
            </a:r>
            <a:br>
              <a:rPr lang="en-US" dirty="0"/>
            </a:br>
            <a:r>
              <a:rPr lang="en-US" dirty="0" smtClean="0">
                <a:solidFill>
                  <a:schemeClr val="bg1">
                    <a:lumMod val="50000"/>
                  </a:schemeClr>
                </a:solidFill>
              </a:rPr>
              <a:t>(20</a:t>
            </a:r>
            <a:r>
              <a:rPr lang="en-US" dirty="0">
                <a:solidFill>
                  <a:schemeClr val="bg1">
                    <a:lumMod val="50000"/>
                  </a:schemeClr>
                </a:solidFill>
              </a:rPr>
              <a:t>% of projects; </a:t>
            </a:r>
            <a:r>
              <a:rPr lang="en-US" dirty="0" smtClean="0">
                <a:solidFill>
                  <a:schemeClr val="bg1">
                    <a:lumMod val="50000"/>
                  </a:schemeClr>
                </a:solidFill>
              </a:rPr>
              <a:t>8% </a:t>
            </a:r>
            <a:r>
              <a:rPr lang="en-US" dirty="0">
                <a:solidFill>
                  <a:schemeClr val="bg1">
                    <a:lumMod val="50000"/>
                  </a:schemeClr>
                </a:solidFill>
              </a:rPr>
              <a:t>of </a:t>
            </a:r>
            <a:r>
              <a:rPr lang="en-US" dirty="0" smtClean="0">
                <a:solidFill>
                  <a:schemeClr val="bg1">
                    <a:lumMod val="50000"/>
                  </a:schemeClr>
                </a:solidFill>
              </a:rPr>
              <a:t>CRDW </a:t>
            </a:r>
            <a:r>
              <a:rPr lang="en-US" dirty="0">
                <a:solidFill>
                  <a:schemeClr val="bg1">
                    <a:lumMod val="50000"/>
                  </a:schemeClr>
                </a:solidFill>
              </a:rPr>
              <a:t>staff time</a:t>
            </a:r>
            <a:r>
              <a:rPr lang="en-US" dirty="0" smtClean="0">
                <a:solidFill>
                  <a:schemeClr val="bg1">
                    <a:lumMod val="50000"/>
                  </a:schemeClr>
                </a:solidFill>
              </a:rPr>
              <a:t>)</a:t>
            </a:r>
            <a:endParaRPr lang="en-US" dirty="0" smtClean="0"/>
          </a:p>
          <a:p>
            <a:endParaRPr lang="en-US" dirty="0" smtClean="0"/>
          </a:p>
          <a:p>
            <a:endParaRPr lang="en-US" dirty="0" smtClean="0"/>
          </a:p>
          <a:p>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Commonly Requested </a:t>
            </a:r>
            <a:r>
              <a:rPr lang="en-US" sz="3600" b="1" i="1" dirty="0" smtClean="0">
                <a:solidFill>
                  <a:srgbClr val="0070C0"/>
                </a:solidFill>
              </a:rPr>
              <a:t>CRDW </a:t>
            </a:r>
            <a:r>
              <a:rPr lang="en-US" sz="3600" b="1" i="1" dirty="0">
                <a:solidFill>
                  <a:srgbClr val="0070C0"/>
                </a:solidFill>
              </a:rPr>
              <a:t>Support Services</a:t>
            </a:r>
          </a:p>
        </p:txBody>
      </p:sp>
      <p:sp>
        <p:nvSpPr>
          <p:cNvPr id="6" name="Oval 5"/>
          <p:cNvSpPr/>
          <p:nvPr/>
        </p:nvSpPr>
        <p:spPr>
          <a:xfrm>
            <a:off x="8170512" y="3177153"/>
            <a:ext cx="2998924" cy="75166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7753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452" y="19985"/>
            <a:ext cx="10515600" cy="640416"/>
          </a:xfrm>
        </p:spPr>
        <p:txBody>
          <a:bodyPr>
            <a:normAutofit/>
          </a:bodyPr>
          <a:lstStyle/>
          <a:p>
            <a:r>
              <a:rPr lang="en-US" sz="3600" b="1" i="1" dirty="0">
                <a:solidFill>
                  <a:srgbClr val="0070C0"/>
                </a:solidFill>
              </a:rPr>
              <a:t>IRB and Privacy Review Guidance</a:t>
            </a:r>
          </a:p>
        </p:txBody>
      </p:sp>
      <p:sp>
        <p:nvSpPr>
          <p:cNvPr id="3" name="Content Placeholder 2"/>
          <p:cNvSpPr>
            <a:spLocks noGrp="1"/>
          </p:cNvSpPr>
          <p:nvPr>
            <p:ph idx="1"/>
          </p:nvPr>
        </p:nvSpPr>
        <p:spPr>
          <a:xfrm>
            <a:off x="88900" y="660402"/>
            <a:ext cx="12103099" cy="6197598"/>
          </a:xfrm>
        </p:spPr>
        <p:txBody>
          <a:bodyPr>
            <a:noAutofit/>
          </a:bodyPr>
          <a:lstStyle/>
          <a:p>
            <a:r>
              <a:rPr lang="en-US" sz="2400" dirty="0" smtClean="0"/>
              <a:t>Requests that are preparatory to research </a:t>
            </a:r>
            <a:r>
              <a:rPr lang="en-US" sz="2400" dirty="0"/>
              <a:t>must be submitted to the IRB/University Privacy </a:t>
            </a:r>
            <a:r>
              <a:rPr lang="en-US" sz="2400" dirty="0" smtClean="0"/>
              <a:t>Board for review and approval.</a:t>
            </a:r>
          </a:p>
          <a:p>
            <a:endParaRPr lang="en-US" sz="2400" dirty="0" smtClean="0"/>
          </a:p>
          <a:p>
            <a:r>
              <a:rPr lang="en-US" sz="2400" dirty="0" smtClean="0"/>
              <a:t>Program Evaluation, CQI, &amp; Feasibility Assessments:</a:t>
            </a:r>
          </a:p>
          <a:p>
            <a:pPr lvl="1"/>
            <a:r>
              <a:rPr lang="en-US" sz="2000" dirty="0" smtClean="0"/>
              <a:t>If PHI is </a:t>
            </a:r>
            <a:r>
              <a:rPr lang="en-US" sz="2000" b="1" u="sng" dirty="0" smtClean="0"/>
              <a:t>NOT</a:t>
            </a:r>
            <a:r>
              <a:rPr lang="en-US" sz="2000" dirty="0" smtClean="0"/>
              <a:t> included, it is generally not considered human subjects research.</a:t>
            </a:r>
          </a:p>
          <a:p>
            <a:pPr lvl="1"/>
            <a:r>
              <a:rPr lang="en-US" sz="2000" dirty="0" smtClean="0"/>
              <a:t>A determination of human subjects research (DHSR) may be submitted to the IRB.</a:t>
            </a:r>
          </a:p>
          <a:p>
            <a:pPr lvl="1"/>
            <a:r>
              <a:rPr lang="en-US" sz="2000" dirty="0" smtClean="0"/>
              <a:t>Aggregate data may be provided without an IRB submission.</a:t>
            </a:r>
          </a:p>
          <a:p>
            <a:endParaRPr lang="en-US" sz="2400" dirty="0" smtClean="0"/>
          </a:p>
          <a:p>
            <a:r>
              <a:rPr lang="en-US" sz="2400" dirty="0" smtClean="0">
                <a:solidFill>
                  <a:schemeClr val="bg1">
                    <a:lumMod val="50000"/>
                  </a:schemeClr>
                </a:solidFill>
              </a:rPr>
              <a:t>The following activities are </a:t>
            </a:r>
            <a:r>
              <a:rPr lang="en-US" sz="2400" b="1" u="sng" dirty="0" smtClean="0">
                <a:solidFill>
                  <a:schemeClr val="bg1">
                    <a:lumMod val="50000"/>
                  </a:schemeClr>
                </a:solidFill>
              </a:rPr>
              <a:t>NOT</a:t>
            </a:r>
            <a:r>
              <a:rPr lang="en-US" sz="2400" dirty="0" smtClean="0">
                <a:solidFill>
                  <a:schemeClr val="bg1">
                    <a:lumMod val="50000"/>
                  </a:schemeClr>
                </a:solidFill>
              </a:rPr>
              <a:t> human subjects research:</a:t>
            </a:r>
          </a:p>
          <a:p>
            <a:pPr lvl="1"/>
            <a:r>
              <a:rPr lang="en-US" sz="2000" dirty="0">
                <a:solidFill>
                  <a:schemeClr val="bg1">
                    <a:lumMod val="50000"/>
                  </a:schemeClr>
                </a:solidFill>
              </a:rPr>
              <a:t>Classroom evaluation activities when assessment involves regular classroom activities and the results of the evaluation process are intended to be used for the sole purpose of enhancing teaching practices of the </a:t>
            </a:r>
            <a:r>
              <a:rPr lang="en-US" sz="2000" dirty="0" smtClean="0">
                <a:solidFill>
                  <a:schemeClr val="bg1">
                    <a:lumMod val="50000"/>
                  </a:schemeClr>
                </a:solidFill>
              </a:rPr>
              <a:t>instructor</a:t>
            </a:r>
            <a:endParaRPr lang="en-US" sz="2000" dirty="0">
              <a:solidFill>
                <a:schemeClr val="bg1">
                  <a:lumMod val="50000"/>
                </a:schemeClr>
              </a:solidFill>
            </a:endParaRPr>
          </a:p>
          <a:p>
            <a:pPr lvl="1"/>
            <a:r>
              <a:rPr lang="en-US" sz="2000" dirty="0">
                <a:solidFill>
                  <a:schemeClr val="bg1">
                    <a:lumMod val="50000"/>
                  </a:schemeClr>
                </a:solidFill>
              </a:rPr>
              <a:t>Quality improvement activities designed to enhance functionality of a department or campus program provided that results are not intended to be shared outside of the </a:t>
            </a:r>
            <a:r>
              <a:rPr lang="en-US" sz="2000" dirty="0" smtClean="0">
                <a:solidFill>
                  <a:schemeClr val="bg1">
                    <a:lumMod val="50000"/>
                  </a:schemeClr>
                </a:solidFill>
              </a:rPr>
              <a:t>University</a:t>
            </a:r>
            <a:endParaRPr lang="en-US" sz="2000" dirty="0">
              <a:solidFill>
                <a:schemeClr val="bg1">
                  <a:lumMod val="50000"/>
                </a:schemeClr>
              </a:solidFill>
            </a:endParaRPr>
          </a:p>
          <a:p>
            <a:pPr lvl="1"/>
            <a:r>
              <a:rPr lang="en-US" sz="2000" dirty="0">
                <a:solidFill>
                  <a:schemeClr val="bg1">
                    <a:lumMod val="50000"/>
                  </a:schemeClr>
                </a:solidFill>
              </a:rPr>
              <a:t>Program </a:t>
            </a:r>
            <a:r>
              <a:rPr lang="en-US" sz="2000" dirty="0" smtClean="0">
                <a:solidFill>
                  <a:schemeClr val="bg1">
                    <a:lumMod val="50000"/>
                  </a:schemeClr>
                </a:solidFill>
              </a:rPr>
              <a:t>evaluations</a:t>
            </a:r>
            <a:endParaRPr lang="en-US" sz="2000" dirty="0">
              <a:solidFill>
                <a:schemeClr val="bg1">
                  <a:lumMod val="50000"/>
                </a:schemeClr>
              </a:solidFill>
            </a:endParaRPr>
          </a:p>
          <a:p>
            <a:pPr lvl="1"/>
            <a:r>
              <a:rPr lang="en-US" sz="2000" dirty="0">
                <a:solidFill>
                  <a:schemeClr val="bg1">
                    <a:lumMod val="50000"/>
                  </a:schemeClr>
                </a:solidFill>
              </a:rPr>
              <a:t>Public health practice surveillance </a:t>
            </a:r>
            <a:r>
              <a:rPr lang="en-US" sz="2000" dirty="0" smtClean="0">
                <a:solidFill>
                  <a:schemeClr val="bg1">
                    <a:lumMod val="50000"/>
                  </a:schemeClr>
                </a:solidFill>
              </a:rPr>
              <a:t>activities</a:t>
            </a:r>
            <a:endParaRPr lang="en-US" sz="2000" dirty="0">
              <a:solidFill>
                <a:schemeClr val="bg1">
                  <a:lumMod val="50000"/>
                </a:schemeClr>
              </a:solidFill>
            </a:endParaRPr>
          </a:p>
        </p:txBody>
      </p:sp>
    </p:spTree>
    <p:extLst>
      <p:ext uri="{BB962C8B-B14F-4D97-AF65-F5344CB8AC3E}">
        <p14:creationId xmlns:p14="http://schemas.microsoft.com/office/powerpoint/2010/main" val="10455301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494721" y="1318750"/>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smtClean="0"/>
              <a:t>Ecosystem</a:t>
            </a:r>
            <a:br>
              <a:rPr lang="en-US" dirty="0" smtClean="0"/>
            </a:br>
            <a:r>
              <a:rPr lang="en-US" dirty="0" smtClean="0"/>
              <a:t>Architecture</a:t>
            </a:r>
            <a:endParaRPr lang="en-US" dirty="0"/>
          </a:p>
        </p:txBody>
      </p:sp>
      <p:sp>
        <p:nvSpPr>
          <p:cNvPr id="5" name="Content Placeholder 2"/>
          <p:cNvSpPr txBox="1">
            <a:spLocks/>
          </p:cNvSpPr>
          <p:nvPr/>
        </p:nvSpPr>
        <p:spPr>
          <a:xfrm>
            <a:off x="-1" y="5562600"/>
            <a:ext cx="11540691" cy="12954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smtClean="0"/>
              <a:t>Data Source	</a:t>
            </a:r>
            <a:r>
              <a:rPr lang="en-US" sz="2400" dirty="0" smtClean="0"/>
              <a:t>(column 1): 	contains unique info</a:t>
            </a:r>
          </a:p>
          <a:p>
            <a:pPr lvl="1">
              <a:tabLst>
                <a:tab pos="2228850" algn="l"/>
                <a:tab pos="3771900" algn="l"/>
              </a:tabLst>
            </a:pPr>
            <a:r>
              <a:rPr lang="en-US" sz="2400" b="1" dirty="0" smtClean="0"/>
              <a:t>Warehouse</a:t>
            </a:r>
            <a:r>
              <a:rPr lang="en-US" sz="2400" dirty="0" smtClean="0"/>
              <a:t>	(column 3): 	contains copy after manipulation</a:t>
            </a:r>
          </a:p>
          <a:p>
            <a:pPr lvl="1">
              <a:tabLst>
                <a:tab pos="2228850" algn="l"/>
                <a:tab pos="3771900" algn="l"/>
              </a:tabLst>
            </a:pPr>
            <a:r>
              <a:rPr lang="en-US" sz="2400" b="1" dirty="0" smtClean="0"/>
              <a:t>Project Cache	</a:t>
            </a:r>
            <a:r>
              <a:rPr lang="en-US" sz="2400" dirty="0" smtClean="0"/>
              <a:t>(column 5): 	transformed to facilitate analyses of a specific research project</a:t>
            </a:r>
          </a:p>
          <a:p>
            <a:pPr lvl="1">
              <a:tabLst>
                <a:tab pos="3200400" algn="l"/>
              </a:tabLst>
            </a:pPr>
            <a:endParaRPr lang="en-US" sz="2400" dirty="0" smtClean="0"/>
          </a:p>
        </p:txBody>
      </p:sp>
      <p:sp>
        <p:nvSpPr>
          <p:cNvPr id="3" name="Rectangle 2"/>
          <p:cNvSpPr/>
          <p:nvPr/>
        </p:nvSpPr>
        <p:spPr>
          <a:xfrm>
            <a:off x="155492" y="188326"/>
            <a:ext cx="10796353" cy="1077218"/>
          </a:xfrm>
          <a:prstGeom prst="rect">
            <a:avLst/>
          </a:prstGeom>
        </p:spPr>
        <p:txBody>
          <a:bodyPr wrap="none">
            <a:spAutoFit/>
          </a:bodyPr>
          <a:lstStyle/>
          <a:p>
            <a:r>
              <a:rPr lang="en-US" sz="4400" dirty="0"/>
              <a:t>Prairie Outpost </a:t>
            </a:r>
            <a:r>
              <a:rPr lang="en-US" sz="4400" dirty="0" smtClean="0"/>
              <a:t>– CRDW</a:t>
            </a:r>
            <a:r>
              <a:rPr lang="en-US" sz="2800" dirty="0" smtClean="0">
                <a:solidFill>
                  <a:schemeClr val="tx1">
                    <a:lumMod val="50000"/>
                    <a:lumOff val="50000"/>
                  </a:schemeClr>
                </a:solidFill>
              </a:rPr>
              <a:t> (Clinical Research Data Warehouse)</a:t>
            </a:r>
            <a:endParaRPr lang="en-US" sz="4400" dirty="0" smtClean="0">
              <a:solidFill>
                <a:schemeClr val="tx1">
                  <a:lumMod val="50000"/>
                  <a:lumOff val="50000"/>
                </a:schemeClr>
              </a:solidFill>
            </a:endParaRPr>
          </a:p>
          <a:p>
            <a:r>
              <a:rPr lang="en-US" sz="2000" dirty="0" smtClean="0">
                <a:hlinkClick r:id="rId4"/>
              </a:rPr>
              <a:t>https</a:t>
            </a:r>
            <a:r>
              <a:rPr lang="en-US" sz="2000" dirty="0">
                <a:hlinkClick r:id="rId4"/>
              </a:rPr>
              <a:t>://github.com/OuhscBbmc/prairie-outpost-public</a:t>
            </a:r>
            <a:endParaRPr lang="en-US" sz="2000" dirty="0"/>
          </a:p>
        </p:txBody>
      </p:sp>
    </p:spTree>
    <p:extLst>
      <p:ext uri="{BB962C8B-B14F-4D97-AF65-F5344CB8AC3E}">
        <p14:creationId xmlns:p14="http://schemas.microsoft.com/office/powerpoint/2010/main" val="391294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a:t>
            </a:r>
            <a:r>
              <a:rPr lang="en-US" sz="3600" b="1" i="1" dirty="0" smtClean="0">
                <a:solidFill>
                  <a:srgbClr val="0070C0"/>
                </a:solidFill>
              </a:rPr>
              <a:t>CRDW</a:t>
            </a:r>
            <a:br>
              <a:rPr lang="en-US" sz="3600" b="1" i="1" dirty="0" smtClean="0">
                <a:solidFill>
                  <a:srgbClr val="0070C0"/>
                </a:solidFill>
              </a:rPr>
            </a:br>
            <a:r>
              <a:rPr lang="en-US" sz="3100" dirty="0">
                <a:solidFill>
                  <a:schemeClr val="bg1">
                    <a:lumMod val="50000"/>
                  </a:schemeClr>
                </a:solidFill>
              </a:rPr>
              <a:t>s</a:t>
            </a:r>
            <a:r>
              <a:rPr lang="en-US" sz="3100" dirty="0" smtClean="0">
                <a:solidFill>
                  <a:schemeClr val="bg1">
                    <a:lumMod val="50000"/>
                  </a:schemeClr>
                </a:solidFill>
              </a:rPr>
              <a:t>ince 2017; page 2</a:t>
            </a:r>
            <a:endParaRPr lang="en-US" sz="3100" dirty="0">
              <a:solidFill>
                <a:schemeClr val="bg1">
                  <a:lumMod val="50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489238015"/>
              </p:ext>
            </p:extLst>
          </p:nvPr>
        </p:nvGraphicFramePr>
        <p:xfrm>
          <a:off x="462810" y="1345921"/>
          <a:ext cx="5487140" cy="5108664"/>
        </p:xfrm>
        <a:graphic>
          <a:graphicData uri="http://schemas.openxmlformats.org/drawingml/2006/table">
            <a:tbl>
              <a:tblPr>
                <a:tableStyleId>{5C22544A-7EE6-4342-B048-85BDC9FD1C3A}</a:tableStyleId>
              </a:tblPr>
              <a:tblGrid>
                <a:gridCol w="3354235">
                  <a:extLst>
                    <a:ext uri="{9D8B030D-6E8A-4147-A177-3AD203B41FA5}">
                      <a16:colId xmlns:a16="http://schemas.microsoft.com/office/drawing/2014/main" val="1356431335"/>
                    </a:ext>
                  </a:extLst>
                </a:gridCol>
                <a:gridCol w="822622">
                  <a:extLst>
                    <a:ext uri="{9D8B030D-6E8A-4147-A177-3AD203B41FA5}">
                      <a16:colId xmlns:a16="http://schemas.microsoft.com/office/drawing/2014/main" val="4074852346"/>
                    </a:ext>
                  </a:extLst>
                </a:gridCol>
                <a:gridCol w="1310283">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smtClean="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smtClean="0">
                          <a:effectLst/>
                        </a:rPr>
                        <a:t>Brain Tumor Database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smtClean="0">
                          <a:effectLst/>
                        </a:rPr>
                        <a:t>S. Sung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smtClean="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Immunization</a:t>
                      </a:r>
                      <a:r>
                        <a:rPr lang="en-US" sz="1100" b="0" i="0" u="none" strike="noStrike" baseline="0" dirty="0" smtClean="0">
                          <a:solidFill>
                            <a:srgbClr val="000000"/>
                          </a:solidFill>
                          <a:effectLst/>
                          <a:latin typeface="Calibri" panose="020F0502020204030204" pitchFamily="34" charset="0"/>
                        </a:rPr>
                        <a:t> Data Restructure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Bratzler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OUP</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Off-Label</a:t>
                      </a:r>
                      <a:r>
                        <a:rPr lang="en-US" sz="1100" b="0" i="0" u="none" strike="noStrike" baseline="0" dirty="0" smtClean="0">
                          <a:solidFill>
                            <a:srgbClr val="000000"/>
                          </a:solidFill>
                          <a:effectLst/>
                          <a:latin typeface="Calibri" panose="020F0502020204030204" pitchFamily="34" charset="0"/>
                        </a:rPr>
                        <a:t> Drug Use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Continuity of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Darden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Prescribing Practices</a:t>
                      </a:r>
                      <a:r>
                        <a:rPr lang="en-US" sz="1100" b="0" i="0" u="none" strike="noStrike" baseline="0" dirty="0" smtClean="0">
                          <a:solidFill>
                            <a:srgbClr val="000000"/>
                          </a:solidFill>
                          <a:effectLst/>
                          <a:latin typeface="Calibri" panose="020F0502020204030204" pitchFamily="34" charset="0"/>
                        </a:rPr>
                        <a:t> for Psychotropic Medications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Gillaspy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Lactation Services</a:t>
                      </a:r>
                      <a:r>
                        <a:rPr lang="en-US" sz="1100" b="0" i="0" u="none" strike="noStrike" baseline="0" dirty="0" smtClean="0">
                          <a:solidFill>
                            <a:srgbClr val="000000"/>
                          </a:solidFill>
                          <a:effectLst/>
                          <a:latin typeface="Calibri" panose="020F0502020204030204" pitchFamily="34" charset="0"/>
                        </a:rPr>
                        <a:t> for Diabetic Mothers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B. Mannel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Supplementation</a:t>
                      </a:r>
                      <a:r>
                        <a:rPr lang="en-US" sz="1100" b="0" i="0" u="none" strike="noStrike" baseline="0" dirty="0" smtClean="0">
                          <a:solidFill>
                            <a:srgbClr val="000000"/>
                          </a:solidFill>
                          <a:effectLst/>
                          <a:latin typeface="Calibri" panose="020F0502020204030204" pitchFamily="34" charset="0"/>
                        </a:rPr>
                        <a:t> of LPI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Dilley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PCOS</a:t>
                      </a:r>
                      <a:r>
                        <a:rPr lang="en-US" sz="1100" b="0" i="0" u="none" strike="noStrike" baseline="0" dirty="0" smtClean="0">
                          <a:solidFill>
                            <a:srgbClr val="000000"/>
                          </a:solidFill>
                          <a:effectLst/>
                          <a:latin typeface="Calibri" panose="020F0502020204030204" pitchFamily="34" charset="0"/>
                        </a:rPr>
                        <a:t> in Psoriasis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Dermatology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Assessment</a:t>
                      </a:r>
                      <a:r>
                        <a:rPr lang="en-US" sz="1100" b="0" i="0" u="none" strike="noStrike" baseline="0" dirty="0" smtClean="0">
                          <a:solidFill>
                            <a:srgbClr val="000000"/>
                          </a:solidFill>
                          <a:effectLst/>
                          <a:latin typeface="Calibri" panose="020F0502020204030204" pitchFamily="34" charset="0"/>
                        </a:rPr>
                        <a:t> of </a:t>
                      </a:r>
                      <a:r>
                        <a:rPr lang="en-US" sz="1100" b="0" i="0" u="none" strike="noStrike" dirty="0" smtClean="0">
                          <a:solidFill>
                            <a:srgbClr val="000000"/>
                          </a:solidFill>
                          <a:effectLst/>
                          <a:latin typeface="Calibri" panose="020F0502020204030204" pitchFamily="34" charset="0"/>
                        </a:rPr>
                        <a:t>Medication</a:t>
                      </a:r>
                      <a:r>
                        <a:rPr lang="en-US" sz="1100" b="0" i="0" u="none" strike="noStrike" baseline="0" dirty="0" smtClean="0">
                          <a:solidFill>
                            <a:srgbClr val="000000"/>
                          </a:solidFill>
                          <a:effectLst/>
                          <a:latin typeface="Calibri" panose="020F0502020204030204" pitchFamily="34" charset="0"/>
                        </a:rPr>
                        <a:t> Problems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a:t>
                      </a:r>
                      <a:r>
                        <a:rPr lang="en-US" sz="1100" b="0" i="0" u="none" strike="noStrike" baseline="0" dirty="0" smtClean="0">
                          <a:solidFill>
                            <a:srgbClr val="000000"/>
                          </a:solidFill>
                          <a:effectLst/>
                          <a:latin typeface="Calibri" panose="020F0502020204030204" pitchFamily="34" charset="0"/>
                        </a:rPr>
                        <a:t> Truong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Cancer Genetic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Walker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Maternal Depression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Dunlap</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b="0" i="0" u="none" strike="noStrike" dirty="0" err="1" smtClean="0">
                          <a:solidFill>
                            <a:srgbClr val="000000"/>
                          </a:solidFill>
                          <a:effectLst/>
                          <a:latin typeface="Calibri" panose="020F0502020204030204" pitchFamily="34" charset="0"/>
                        </a:rPr>
                        <a:t>PROSpect</a:t>
                      </a:r>
                      <a:r>
                        <a:rPr lang="en-US" sz="1100" b="0" i="0" u="none" strike="noStrike" baseline="0" dirty="0" smtClean="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 Henry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Behavioral</a:t>
                      </a:r>
                      <a:r>
                        <a:rPr lang="en-US" sz="1100" b="0" i="0" u="none" strike="noStrike" baseline="0" dirty="0" smtClean="0">
                          <a:solidFill>
                            <a:srgbClr val="000000"/>
                          </a:solidFill>
                          <a:effectLst/>
                          <a:latin typeface="Calibri" panose="020F0502020204030204" pitchFamily="34" charset="0"/>
                        </a:rPr>
                        <a:t> Health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a:t>
                      </a:r>
                      <a:r>
                        <a:rPr lang="en-US" sz="1100" b="0" i="0" u="none" strike="noStrike" baseline="0" dirty="0" smtClean="0">
                          <a:solidFill>
                            <a:srgbClr val="000000"/>
                          </a:solidFill>
                          <a:effectLst/>
                          <a:latin typeface="Calibri" panose="020F0502020204030204" pitchFamily="34" charset="0"/>
                        </a:rPr>
                        <a:t> Johnson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Stem Cell Transplant</a:t>
                      </a:r>
                      <a:r>
                        <a:rPr lang="en-US" sz="1100" b="0" i="0" u="none" strike="noStrike" baseline="0" dirty="0" smtClean="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Shah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Outcomes</a:t>
                      </a:r>
                      <a:r>
                        <a:rPr lang="en-US" sz="1100" b="0" i="0" u="none" strike="noStrike" baseline="0" dirty="0" smtClean="0">
                          <a:solidFill>
                            <a:srgbClr val="000000"/>
                          </a:solidFill>
                          <a:effectLst/>
                          <a:latin typeface="Calibri" panose="020F0502020204030204" pitchFamily="34" charset="0"/>
                        </a:rPr>
                        <a:t> of </a:t>
                      </a:r>
                      <a:r>
                        <a:rPr lang="en-US" sz="1100" b="0" i="0" u="none" strike="noStrike" baseline="0" dirty="0" err="1" smtClean="0">
                          <a:solidFill>
                            <a:srgbClr val="000000"/>
                          </a:solidFill>
                          <a:effectLst/>
                          <a:latin typeface="Calibri" panose="020F0502020204030204" pitchFamily="34" charset="0"/>
                        </a:rPr>
                        <a:t>Adalilumab</a:t>
                      </a:r>
                      <a:r>
                        <a:rPr lang="en-US" sz="1100" b="0" i="0" u="none" strike="noStrike" baseline="0" dirty="0" smtClean="0">
                          <a:solidFill>
                            <a:srgbClr val="000000"/>
                          </a:solidFill>
                          <a:effectLst/>
                          <a:latin typeface="Calibri" panose="020F0502020204030204" pitchFamily="34" charset="0"/>
                        </a:rPr>
                        <a:t> in Colitis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Tung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Mohs Surgery for High Risk </a:t>
                      </a:r>
                      <a:r>
                        <a:rPr lang="en-US" sz="1100" b="0" i="0" u="none" strike="noStrike" dirty="0" err="1" smtClean="0">
                          <a:solidFill>
                            <a:srgbClr val="000000"/>
                          </a:solidFill>
                          <a:effectLst/>
                          <a:latin typeface="Calibri" panose="020F0502020204030204" pitchFamily="34" charset="0"/>
                        </a:rPr>
                        <a:t>cSCC</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L. Collins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Dermatology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Electronic Cigarettes in Youth with Asthma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Wagener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b="0" i="0" u="none" strike="noStrike" dirty="0" err="1" smtClean="0">
                          <a:solidFill>
                            <a:srgbClr val="000000"/>
                          </a:solidFill>
                          <a:effectLst/>
                          <a:latin typeface="Calibri" panose="020F0502020204030204" pitchFamily="34" charset="0"/>
                        </a:rPr>
                        <a:t>Vasoplegic</a:t>
                      </a:r>
                      <a:r>
                        <a:rPr lang="en-US" sz="1100" b="0" i="0" u="none" strike="noStrike" baseline="0" dirty="0" smtClean="0">
                          <a:solidFill>
                            <a:srgbClr val="000000"/>
                          </a:solidFill>
                          <a:effectLst/>
                          <a:latin typeface="Calibri" panose="020F0502020204030204" pitchFamily="34" charset="0"/>
                        </a:rPr>
                        <a:t>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Patterns of Care Among Children with Cancer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Janitz</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Epidemiology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Preoperative Airway Evaluation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a:t>
                      </a:r>
                      <a:r>
                        <a:rPr lang="en-US" sz="1100" b="0" i="0" u="none" strike="noStrike" baseline="0" dirty="0" smtClean="0">
                          <a:solidFill>
                            <a:srgbClr val="000000"/>
                          </a:solidFill>
                          <a:effectLst/>
                          <a:latin typeface="Calibri" panose="020F0502020204030204" pitchFamily="34" charset="0"/>
                        </a:rPr>
                        <a:t> Mann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Osteoporosis Prevention in Cancer Patients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a:t>
                      </a:r>
                      <a:r>
                        <a:rPr lang="en-US" sz="1100" b="0" i="0" u="none" strike="noStrike" baseline="0" dirty="0" smtClean="0">
                          <a:solidFill>
                            <a:srgbClr val="000000"/>
                          </a:solidFill>
                          <a:effectLst/>
                          <a:latin typeface="Calibri" panose="020F0502020204030204" pitchFamily="34" charset="0"/>
                        </a:rPr>
                        <a:t> Walker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511564932"/>
              </p:ext>
            </p:extLst>
          </p:nvPr>
        </p:nvGraphicFramePr>
        <p:xfrm>
          <a:off x="6242050" y="1345921"/>
          <a:ext cx="5791200" cy="5108660"/>
        </p:xfrm>
        <a:graphic>
          <a:graphicData uri="http://schemas.openxmlformats.org/drawingml/2006/table">
            <a:tbl>
              <a:tblPr>
                <a:tableStyleId>{5C22544A-7EE6-4342-B048-85BDC9FD1C3A}</a:tableStyleId>
              </a:tblPr>
              <a:tblGrid>
                <a:gridCol w="3752850">
                  <a:extLst>
                    <a:ext uri="{9D8B030D-6E8A-4147-A177-3AD203B41FA5}">
                      <a16:colId xmlns:a16="http://schemas.microsoft.com/office/drawing/2014/main" val="1356431335"/>
                    </a:ext>
                  </a:extLst>
                </a:gridCol>
                <a:gridCol w="692150">
                  <a:extLst>
                    <a:ext uri="{9D8B030D-6E8A-4147-A177-3AD203B41FA5}">
                      <a16:colId xmlns:a16="http://schemas.microsoft.com/office/drawing/2014/main" val="4074852346"/>
                    </a:ext>
                  </a:extLst>
                </a:gridCol>
                <a:gridCol w="1346200">
                  <a:extLst>
                    <a:ext uri="{9D8B030D-6E8A-4147-A177-3AD203B41FA5}">
                      <a16:colId xmlns:a16="http://schemas.microsoft.com/office/drawing/2014/main" val="715510892"/>
                    </a:ext>
                  </a:extLst>
                </a:gridCol>
              </a:tblGrid>
              <a:tr h="237804">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smtClean="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Radial Neck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TR Lewis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High Grade VAIN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Smith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E-Cigarette and Tobacco</a:t>
                      </a:r>
                      <a:r>
                        <a:rPr lang="en-US" sz="1100" b="0" i="0" u="none" strike="noStrike" baseline="0" dirty="0" smtClean="0">
                          <a:solidFill>
                            <a:srgbClr val="000000"/>
                          </a:solidFill>
                          <a:effectLst/>
                          <a:latin typeface="Calibri" panose="020F0502020204030204" pitchFamily="34" charset="0"/>
                        </a:rPr>
                        <a:t> Use During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Cohn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Analysis of C. Diff</a:t>
                      </a:r>
                      <a:r>
                        <a:rPr lang="en-US" sz="1100" b="0" i="0" u="none" strike="noStrike" baseline="0" dirty="0" smtClean="0">
                          <a:solidFill>
                            <a:srgbClr val="000000"/>
                          </a:solidFill>
                          <a:effectLst/>
                          <a:latin typeface="Calibri" panose="020F0502020204030204" pitchFamily="34" charset="0"/>
                        </a:rPr>
                        <a:t> Toxins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Lang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Immunology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Inpatient</a:t>
                      </a:r>
                      <a:r>
                        <a:rPr lang="en-US" sz="1100" b="0" i="0" u="none" strike="noStrike" baseline="0" dirty="0" smtClean="0">
                          <a:solidFill>
                            <a:srgbClr val="000000"/>
                          </a:solidFill>
                          <a:effectLst/>
                          <a:latin typeface="Calibri" panose="020F0502020204030204" pitchFamily="34" charset="0"/>
                        </a:rPr>
                        <a:t> Transition of Care Pharmacist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Truong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Children</a:t>
                      </a:r>
                      <a:r>
                        <a:rPr lang="en-US" sz="1100" b="0" i="0" u="none" strike="noStrike" baseline="0" dirty="0" smtClean="0">
                          <a:solidFill>
                            <a:srgbClr val="000000"/>
                          </a:solidFill>
                          <a:effectLst/>
                          <a:latin typeface="Calibri" panose="020F0502020204030204" pitchFamily="34" charset="0"/>
                        </a:rPr>
                        <a:t> with Medical Complexity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Akande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Outcomes</a:t>
                      </a:r>
                      <a:r>
                        <a:rPr lang="en-US" sz="1100" b="0" i="0" u="none" strike="noStrike" baseline="0" dirty="0" smtClean="0">
                          <a:solidFill>
                            <a:srgbClr val="000000"/>
                          </a:solidFill>
                          <a:effectLst/>
                          <a:latin typeface="Calibri" panose="020F0502020204030204" pitchFamily="34" charset="0"/>
                        </a:rPr>
                        <a:t> of Patients with Merkel Cell Carcinoma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Henson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Glucocorticoid Receptor Antagonism in the Treatment of Cushing Syndrome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Lim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Endocrinology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Influenza A and </a:t>
                      </a:r>
                      <a:r>
                        <a:rPr lang="en-US" sz="1100" b="0" i="0" u="none" strike="noStrike" dirty="0" err="1" smtClean="0">
                          <a:solidFill>
                            <a:srgbClr val="000000"/>
                          </a:solidFill>
                          <a:effectLst/>
                          <a:latin typeface="Calibri" panose="020F0502020204030204" pitchFamily="34" charset="0"/>
                        </a:rPr>
                        <a:t>Sialadenitis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Johnson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Surgical Complications in Patients with Spinal Muscular Atrophy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Chong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Tissue Eosinophil</a:t>
                      </a:r>
                      <a:r>
                        <a:rPr lang="en-US" sz="1100" b="0" i="0" u="none" strike="noStrike" baseline="0" dirty="0" smtClean="0">
                          <a:solidFill>
                            <a:srgbClr val="000000"/>
                          </a:solidFill>
                          <a:effectLst/>
                          <a:latin typeface="Calibri" panose="020F0502020204030204" pitchFamily="34" charset="0"/>
                        </a:rPr>
                        <a:t> Count in IBD Patients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Tung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Bone Health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Krishnan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Association between Urinary Parameters and Urological Issues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Pal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351158">
                <a:tc>
                  <a:txBody>
                    <a:bodyPr/>
                    <a:lstStyle/>
                    <a:p>
                      <a:pPr algn="l" fontAlgn="b"/>
                      <a:r>
                        <a:rPr lang="en-US" sz="1100" b="0" i="0" u="none" strike="noStrike" dirty="0" smtClean="0">
                          <a:solidFill>
                            <a:srgbClr val="000000"/>
                          </a:solidFill>
                          <a:effectLst/>
                          <a:latin typeface="Calibri" panose="020F0502020204030204" pitchFamily="34" charset="0"/>
                        </a:rPr>
                        <a:t>Synthetic Cartilage Implant vs </a:t>
                      </a:r>
                      <a:r>
                        <a:rPr lang="en-US" sz="1100" b="0" i="0" u="none" strike="noStrike" dirty="0" err="1" smtClean="0">
                          <a:solidFill>
                            <a:srgbClr val="000000"/>
                          </a:solidFill>
                          <a:effectLst/>
                          <a:latin typeface="Calibri" panose="020F0502020204030204" pitchFamily="34" charset="0"/>
                        </a:rPr>
                        <a:t>Osteochondral</a:t>
                      </a:r>
                      <a:r>
                        <a:rPr lang="en-US" sz="1100" b="0" i="0" u="none" strike="noStrike" dirty="0" smtClean="0">
                          <a:solidFill>
                            <a:srgbClr val="000000"/>
                          </a:solidFill>
                          <a:effectLst/>
                          <a:latin typeface="Calibri" panose="020F0502020204030204" pitchFamily="34" charset="0"/>
                        </a:rPr>
                        <a:t> Autologous</a:t>
                      </a:r>
                      <a:r>
                        <a:rPr lang="en-US" sz="1100" b="0" i="0" u="none" strike="noStrike" baseline="0" dirty="0" smtClean="0">
                          <a:solidFill>
                            <a:srgbClr val="000000"/>
                          </a:solidFill>
                          <a:effectLst/>
                          <a:latin typeface="Calibri" panose="020F0502020204030204" pitchFamily="34" charset="0"/>
                        </a:rPr>
                        <a:t> Transfer for Advanced Hallux </a:t>
                      </a:r>
                      <a:r>
                        <a:rPr lang="en-US" sz="1100" b="0" i="0" u="none" strike="noStrike" baseline="0" dirty="0" err="1" smtClean="0">
                          <a:solidFill>
                            <a:srgbClr val="000000"/>
                          </a:solidFill>
                          <a:effectLst/>
                          <a:latin typeface="Calibri" panose="020F0502020204030204" pitchFamily="34" charset="0"/>
                        </a:rPr>
                        <a:t>Rigidus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dirty="0" smtClean="0">
                          <a:solidFill>
                            <a:srgbClr val="000000"/>
                          </a:solidFill>
                          <a:effectLst/>
                          <a:latin typeface="Calibri" panose="020F0502020204030204" pitchFamily="34" charset="0"/>
                        </a:rPr>
                        <a:t>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Outcomes of External Fixation with the </a:t>
                      </a:r>
                      <a:r>
                        <a:rPr lang="en-US" sz="1100" b="0" i="0" u="none" strike="noStrike" kern="1200" dirty="0" err="1" smtClean="0">
                          <a:solidFill>
                            <a:srgbClr val="000000"/>
                          </a:solidFill>
                          <a:effectLst/>
                          <a:latin typeface="Calibri" panose="020F0502020204030204" pitchFamily="34" charset="0"/>
                          <a:ea typeface="+mn-ea"/>
                          <a:cs typeface="+mn-cs"/>
                        </a:rPr>
                        <a:t>Ilizarov</a:t>
                      </a:r>
                      <a:r>
                        <a:rPr lang="en-US" sz="1100" b="0" i="0" u="none" strike="noStrike" kern="1200" dirty="0" smtClean="0">
                          <a:solidFill>
                            <a:srgbClr val="000000"/>
                          </a:solidFill>
                          <a:effectLst/>
                          <a:latin typeface="Calibri" panose="020F0502020204030204" pitchFamily="34" charset="0"/>
                          <a:ea typeface="+mn-ea"/>
                          <a:cs typeface="+mn-cs"/>
                        </a:rPr>
                        <a:t> Frame in Complex Ankle and </a:t>
                      </a:r>
                      <a:r>
                        <a:rPr lang="en-US" sz="1100" b="0" i="0" u="none" strike="noStrike" kern="1200" dirty="0" err="1" smtClean="0">
                          <a:solidFill>
                            <a:srgbClr val="000000"/>
                          </a:solidFill>
                          <a:effectLst/>
                          <a:latin typeface="Calibri" panose="020F0502020204030204" pitchFamily="34" charset="0"/>
                          <a:ea typeface="+mn-ea"/>
                          <a:cs typeface="+mn-cs"/>
                        </a:rPr>
                        <a:t>Hindfoot</a:t>
                      </a:r>
                      <a:r>
                        <a:rPr lang="en-US" sz="1100" b="0" i="0" u="none" strike="noStrike" kern="1200" dirty="0" smtClean="0">
                          <a:solidFill>
                            <a:srgbClr val="000000"/>
                          </a:solidFill>
                          <a:effectLst/>
                          <a:latin typeface="Calibri" panose="020F0502020204030204" pitchFamily="34" charset="0"/>
                          <a:ea typeface="+mn-ea"/>
                          <a:cs typeface="+mn-cs"/>
                        </a:rPr>
                        <a:t> Fusions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buAutoNum type="alphaUcPeriod"/>
                      </a:pPr>
                      <a:r>
                        <a:rPr lang="en-US" sz="1100" b="0" i="0" u="none" strike="noStrike" dirty="0" smtClean="0">
                          <a:solidFill>
                            <a:srgbClr val="000000"/>
                          </a:solidFill>
                          <a:effectLst/>
                          <a:latin typeface="Calibri" panose="020F0502020204030204" pitchFamily="34" charset="0"/>
                        </a:rPr>
                        <a:t> 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612576">
                <a:tc>
                  <a:txBody>
                    <a:bodyPr/>
                    <a:lstStyle/>
                    <a:p>
                      <a:r>
                        <a:rPr lang="en-US" sz="1100" b="0" i="0" u="none" strike="noStrike" kern="1200" dirty="0" smtClean="0">
                          <a:solidFill>
                            <a:srgbClr val="000000"/>
                          </a:solidFill>
                          <a:effectLst/>
                          <a:latin typeface="Calibri" panose="020F0502020204030204" pitchFamily="34" charset="0"/>
                          <a:ea typeface="+mn-ea"/>
                          <a:cs typeface="+mn-cs"/>
                        </a:rPr>
                        <a:t>Effect </a:t>
                      </a:r>
                      <a:r>
                        <a:rPr lang="en-US" sz="1100" b="0" i="0" u="none" strike="noStrike" kern="1200" dirty="0">
                          <a:solidFill>
                            <a:srgbClr val="000000"/>
                          </a:solidFill>
                          <a:effectLst/>
                          <a:latin typeface="Calibri" panose="020F0502020204030204" pitchFamily="34" charset="0"/>
                          <a:ea typeface="+mn-ea"/>
                          <a:cs typeface="+mn-cs"/>
                        </a:rPr>
                        <a:t>of Surgical Treatment of Vesicoureteral Reflux on Stone Passage Rates</a:t>
                      </a:r>
                    </a:p>
                  </a:txBody>
                  <a:tcPr marL="47625" marR="47625" marT="47625" marB="47625" anchor="ctr"/>
                </a:tc>
                <a:tc>
                  <a:txBody>
                    <a:bodyPr/>
                    <a:lstStyle/>
                    <a:p>
                      <a:pPr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Rensing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Tobacco and Marijuana Exposure</a:t>
                      </a:r>
                      <a:r>
                        <a:rPr lang="en-US" sz="1100" b="0" i="0" u="none" strike="noStrike" baseline="0" dirty="0" smtClean="0">
                          <a:solidFill>
                            <a:srgbClr val="000000"/>
                          </a:solidFill>
                          <a:effectLst/>
                          <a:latin typeface="Calibri" panose="020F0502020204030204" pitchFamily="34" charset="0"/>
                        </a:rPr>
                        <a:t> Among Youth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bl>
          </a:graphicData>
        </a:graphic>
      </p:graphicFrame>
    </p:spTree>
    <p:extLst>
      <p:ext uri="{BB962C8B-B14F-4D97-AF65-F5344CB8AC3E}">
        <p14:creationId xmlns:p14="http://schemas.microsoft.com/office/powerpoint/2010/main" val="677986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941" y="98561"/>
            <a:ext cx="10515600" cy="806214"/>
          </a:xfrm>
        </p:spPr>
        <p:txBody>
          <a:bodyPr>
            <a:normAutofit/>
          </a:bodyPr>
          <a:lstStyle/>
          <a:p>
            <a:r>
              <a:rPr lang="en-US" sz="3600" b="1" i="1" dirty="0">
                <a:solidFill>
                  <a:srgbClr val="0070C0"/>
                </a:solidFill>
              </a:rPr>
              <a:t>CDW Faculty &amp; Staff</a:t>
            </a:r>
          </a:p>
        </p:txBody>
      </p:sp>
      <p:sp>
        <p:nvSpPr>
          <p:cNvPr id="3" name="Content Placeholder 2"/>
          <p:cNvSpPr>
            <a:spLocks noGrp="1"/>
          </p:cNvSpPr>
          <p:nvPr>
            <p:ph idx="1"/>
          </p:nvPr>
        </p:nvSpPr>
        <p:spPr>
          <a:xfrm>
            <a:off x="67377" y="904775"/>
            <a:ext cx="11867949" cy="5953225"/>
          </a:xfrm>
        </p:spPr>
        <p:txBody>
          <a:bodyPr>
            <a:normAutofit/>
          </a:bodyPr>
          <a:lstStyle/>
          <a:p>
            <a:pPr marL="231775" indent="-231775">
              <a:buNone/>
            </a:pPr>
            <a:r>
              <a:rPr lang="en-US" sz="2200" b="1" dirty="0">
                <a:latin typeface="+mj-lt"/>
                <a:ea typeface="+mj-ea"/>
                <a:cs typeface="+mj-cs"/>
              </a:rPr>
              <a:t>David Bard, </a:t>
            </a:r>
            <a:r>
              <a:rPr lang="en-US" sz="2200" b="1" dirty="0" smtClean="0">
                <a:latin typeface="+mj-lt"/>
                <a:ea typeface="+mj-ea"/>
                <a:cs typeface="+mj-cs"/>
              </a:rPr>
              <a:t>PhD, Chief Research Information Officer</a:t>
            </a:r>
            <a:endParaRPr lang="en-US" sz="2200" b="1" dirty="0">
              <a:latin typeface="+mj-lt"/>
              <a:ea typeface="+mj-ea"/>
              <a:cs typeface="+mj-cs"/>
            </a:endParaRPr>
          </a:p>
          <a:p>
            <a:pPr marL="231775" indent="-231775">
              <a:buNone/>
            </a:pPr>
            <a:r>
              <a:rPr lang="en-US" sz="2200" b="1" dirty="0" smtClean="0">
                <a:latin typeface="+mj-lt"/>
                <a:ea typeface="+mj-ea"/>
                <a:cs typeface="+mj-cs"/>
              </a:rPr>
              <a:t>Will </a:t>
            </a:r>
            <a:r>
              <a:rPr lang="en-US" sz="2200" b="1" dirty="0">
                <a:latin typeface="+mj-lt"/>
                <a:ea typeface="+mj-ea"/>
                <a:cs typeface="+mj-cs"/>
              </a:rPr>
              <a:t>Beasley, </a:t>
            </a:r>
            <a:r>
              <a:rPr lang="en-US" sz="2200" b="1" dirty="0" smtClean="0">
                <a:latin typeface="+mj-lt"/>
                <a:ea typeface="+mj-ea"/>
                <a:cs typeface="+mj-cs"/>
              </a:rPr>
              <a:t>PhD, BBMC Director of Informatics</a:t>
            </a:r>
            <a:endParaRPr lang="en-US" sz="2200" b="1" dirty="0">
              <a:latin typeface="+mj-lt"/>
              <a:ea typeface="+mj-ea"/>
              <a:cs typeface="+mj-cs"/>
            </a:endParaRPr>
          </a:p>
          <a:p>
            <a:pPr marL="231775" indent="-231775">
              <a:buNone/>
            </a:pPr>
            <a:r>
              <a:rPr lang="en-US" sz="2200" b="1" dirty="0">
                <a:latin typeface="+mj-lt"/>
                <a:ea typeface="+mj-ea"/>
                <a:cs typeface="+mj-cs"/>
              </a:rPr>
              <a:t>Lise </a:t>
            </a:r>
            <a:r>
              <a:rPr lang="en-US" sz="2200" b="1" dirty="0" smtClean="0">
                <a:latin typeface="+mj-lt"/>
                <a:ea typeface="+mj-ea"/>
                <a:cs typeface="+mj-cs"/>
              </a:rPr>
              <a:t>DeShea, PhD </a:t>
            </a:r>
            <a:r>
              <a:rPr lang="en-US" sz="2100" dirty="0">
                <a:solidFill>
                  <a:schemeClr val="bg1">
                    <a:lumMod val="50000"/>
                  </a:schemeClr>
                </a:solidFill>
              </a:rPr>
              <a:t>is a </a:t>
            </a:r>
            <a:r>
              <a:rPr lang="en-US" sz="2100" dirty="0" smtClean="0">
                <a:solidFill>
                  <a:schemeClr val="bg1">
                    <a:lumMod val="50000"/>
                  </a:schemeClr>
                </a:solidFill>
              </a:rPr>
              <a:t>senior research biostatistician who has </a:t>
            </a:r>
            <a:r>
              <a:rPr lang="en-US" sz="2100" dirty="0">
                <a:solidFill>
                  <a:schemeClr val="bg1">
                    <a:lumMod val="50000"/>
                  </a:schemeClr>
                </a:solidFill>
              </a:rPr>
              <a:t>worked on the OUHSC campus for more than 10 years, following her employment with OHCA as a statistician analyzing claims data in Quality Assurance. She has authored 3 statistics </a:t>
            </a:r>
            <a:r>
              <a:rPr lang="en-US" sz="2100" dirty="0" smtClean="0">
                <a:solidFill>
                  <a:schemeClr val="bg1">
                    <a:lumMod val="50000"/>
                  </a:schemeClr>
                </a:solidFill>
              </a:rPr>
              <a:t>textbooks, has </a:t>
            </a:r>
            <a:r>
              <a:rPr lang="en-US" sz="2100" dirty="0">
                <a:solidFill>
                  <a:schemeClr val="bg1">
                    <a:lumMod val="50000"/>
                  </a:schemeClr>
                </a:solidFill>
              </a:rPr>
              <a:t>years of teaching </a:t>
            </a:r>
            <a:r>
              <a:rPr lang="en-US" sz="2100" dirty="0" smtClean="0">
                <a:solidFill>
                  <a:schemeClr val="bg1">
                    <a:lumMod val="50000"/>
                  </a:schemeClr>
                </a:solidFill>
              </a:rPr>
              <a:t>experience, and expertise related to manuscript writing and presentation development. Lise joined the CDW team in July 2020.</a:t>
            </a:r>
          </a:p>
          <a:p>
            <a:pPr marL="231775" indent="-231775">
              <a:buNone/>
            </a:pPr>
            <a:r>
              <a:rPr lang="en-US" sz="2200" b="1" dirty="0" smtClean="0">
                <a:latin typeface="+mj-lt"/>
                <a:ea typeface="+mj-ea"/>
                <a:cs typeface="+mj-cs"/>
              </a:rPr>
              <a:t>Geneva Marshall, MA </a:t>
            </a:r>
            <a:r>
              <a:rPr lang="en-US" sz="2100" dirty="0">
                <a:solidFill>
                  <a:schemeClr val="bg1">
                    <a:lumMod val="50000"/>
                  </a:schemeClr>
                </a:solidFill>
              </a:rPr>
              <a:t>joined the </a:t>
            </a:r>
            <a:r>
              <a:rPr lang="en-US" sz="2100" dirty="0" smtClean="0">
                <a:solidFill>
                  <a:schemeClr val="bg1">
                    <a:lumMod val="50000"/>
                  </a:schemeClr>
                </a:solidFill>
              </a:rPr>
              <a:t>CRDW team in August 2020 after </a:t>
            </a:r>
            <a:r>
              <a:rPr lang="en-US" sz="2100" dirty="0">
                <a:solidFill>
                  <a:schemeClr val="bg1">
                    <a:lumMod val="50000"/>
                  </a:schemeClr>
                </a:solidFill>
              </a:rPr>
              <a:t>spending 8 years </a:t>
            </a:r>
            <a:r>
              <a:rPr lang="en-US" sz="2100" dirty="0" smtClean="0">
                <a:solidFill>
                  <a:schemeClr val="bg1">
                    <a:lumMod val="50000"/>
                  </a:schemeClr>
                </a:solidFill>
              </a:rPr>
              <a:t>supporting </a:t>
            </a:r>
            <a:r>
              <a:rPr lang="en-US" sz="2100" dirty="0">
                <a:solidFill>
                  <a:schemeClr val="bg1">
                    <a:lumMod val="50000"/>
                  </a:schemeClr>
                </a:solidFill>
              </a:rPr>
              <a:t>academic research </a:t>
            </a:r>
            <a:r>
              <a:rPr lang="en-US" sz="2100" dirty="0" smtClean="0">
                <a:solidFill>
                  <a:schemeClr val="bg1">
                    <a:lumMod val="50000"/>
                  </a:schemeClr>
                </a:solidFill>
              </a:rPr>
              <a:t>led by </a:t>
            </a:r>
            <a:r>
              <a:rPr lang="en-US" sz="2100" dirty="0">
                <a:solidFill>
                  <a:schemeClr val="bg1">
                    <a:lumMod val="50000"/>
                  </a:schemeClr>
                </a:solidFill>
              </a:rPr>
              <a:t>Drs. Bard and Beasley. </a:t>
            </a:r>
            <a:r>
              <a:rPr lang="en-US" sz="2100" dirty="0" smtClean="0">
                <a:solidFill>
                  <a:schemeClr val="bg1">
                    <a:lumMod val="50000"/>
                  </a:schemeClr>
                </a:solidFill>
              </a:rPr>
              <a:t>Her experience includes the </a:t>
            </a:r>
            <a:r>
              <a:rPr lang="en-US" sz="2100" dirty="0">
                <a:solidFill>
                  <a:schemeClr val="bg1">
                    <a:lumMod val="50000"/>
                  </a:schemeClr>
                </a:solidFill>
              </a:rPr>
              <a:t>expansion and upkeep of a data pipeline using R and SQL to combine </a:t>
            </a:r>
            <a:r>
              <a:rPr lang="en-US" sz="2100" dirty="0" smtClean="0">
                <a:solidFill>
                  <a:schemeClr val="bg1">
                    <a:lumMod val="50000"/>
                  </a:schemeClr>
                </a:solidFill>
              </a:rPr>
              <a:t>datasets </a:t>
            </a:r>
            <a:r>
              <a:rPr lang="en-US" sz="2100" dirty="0">
                <a:solidFill>
                  <a:schemeClr val="bg1">
                    <a:lumMod val="50000"/>
                  </a:schemeClr>
                </a:solidFill>
              </a:rPr>
              <a:t>for </a:t>
            </a:r>
            <a:r>
              <a:rPr lang="en-US" sz="2100" dirty="0" smtClean="0">
                <a:solidFill>
                  <a:schemeClr val="bg1">
                    <a:lumMod val="50000"/>
                  </a:schemeClr>
                </a:solidFill>
              </a:rPr>
              <a:t>programs </a:t>
            </a:r>
            <a:r>
              <a:rPr lang="en-US" sz="2100" dirty="0">
                <a:solidFill>
                  <a:schemeClr val="bg1">
                    <a:lumMod val="50000"/>
                  </a:schemeClr>
                </a:solidFill>
              </a:rPr>
              <a:t>evaluation, as well as </a:t>
            </a:r>
            <a:r>
              <a:rPr lang="en-US" sz="2100" dirty="0" smtClean="0">
                <a:solidFill>
                  <a:schemeClr val="bg1">
                    <a:lumMod val="50000"/>
                  </a:schemeClr>
                </a:solidFill>
              </a:rPr>
              <a:t>creating and streamlining </a:t>
            </a:r>
            <a:r>
              <a:rPr lang="en-US" sz="2100" dirty="0">
                <a:solidFill>
                  <a:schemeClr val="bg1">
                    <a:lumMod val="50000"/>
                  </a:schemeClr>
                </a:solidFill>
              </a:rPr>
              <a:t>a common set of procedures </a:t>
            </a:r>
            <a:r>
              <a:rPr lang="en-US" sz="2100" dirty="0" smtClean="0">
                <a:solidFill>
                  <a:schemeClr val="bg1">
                    <a:lumMod val="50000"/>
                  </a:schemeClr>
                </a:solidFill>
              </a:rPr>
              <a:t>in </a:t>
            </a:r>
            <a:r>
              <a:rPr lang="en-US" sz="2100" dirty="0">
                <a:solidFill>
                  <a:schemeClr val="bg1">
                    <a:lumMod val="50000"/>
                  </a:schemeClr>
                </a:solidFill>
              </a:rPr>
              <a:t>R for </a:t>
            </a:r>
            <a:r>
              <a:rPr lang="en-US" sz="2100" dirty="0" smtClean="0">
                <a:solidFill>
                  <a:schemeClr val="bg1">
                    <a:lumMod val="50000"/>
                  </a:schemeClr>
                </a:solidFill>
              </a:rPr>
              <a:t>data analysis. Geneva anticipates graduating </a:t>
            </a:r>
            <a:r>
              <a:rPr lang="en-US" sz="2100" dirty="0">
                <a:solidFill>
                  <a:schemeClr val="bg1">
                    <a:lumMod val="50000"/>
                  </a:schemeClr>
                </a:solidFill>
              </a:rPr>
              <a:t>OSU in May with a MS in Business Analytics </a:t>
            </a:r>
            <a:r>
              <a:rPr lang="en-US" sz="2100" dirty="0" smtClean="0">
                <a:solidFill>
                  <a:schemeClr val="bg1">
                    <a:lumMod val="50000"/>
                  </a:schemeClr>
                </a:solidFill>
              </a:rPr>
              <a:t>specializing in Data </a:t>
            </a:r>
            <a:r>
              <a:rPr lang="en-US" sz="2100" dirty="0">
                <a:solidFill>
                  <a:schemeClr val="bg1">
                    <a:lumMod val="50000"/>
                  </a:schemeClr>
                </a:solidFill>
              </a:rPr>
              <a:t>Science.</a:t>
            </a:r>
          </a:p>
          <a:p>
            <a:pPr marL="231775" indent="-231775">
              <a:buNone/>
            </a:pPr>
            <a:r>
              <a:rPr lang="en-US" sz="2200" b="1" dirty="0">
                <a:latin typeface="+mj-lt"/>
                <a:ea typeface="+mj-ea"/>
                <a:cs typeface="+mj-cs"/>
              </a:rPr>
              <a:t>Ashley Thumann, </a:t>
            </a:r>
            <a:r>
              <a:rPr lang="en-US" sz="2200" b="1" dirty="0" smtClean="0">
                <a:latin typeface="+mj-lt"/>
                <a:ea typeface="+mj-ea"/>
                <a:cs typeface="+mj-cs"/>
              </a:rPr>
              <a:t>MHA </a:t>
            </a:r>
            <a:r>
              <a:rPr lang="en-US" sz="2100" dirty="0" smtClean="0">
                <a:solidFill>
                  <a:schemeClr val="bg1">
                    <a:lumMod val="50000"/>
                  </a:schemeClr>
                </a:solidFill>
              </a:rPr>
              <a:t>has 15 years of healthcare administration experience. Prior to joining the CRDW team in October 2017, she served as a Clinics Administrator and Quality Manager for OU Physicians. Ashley has end-user experience with many of the data systems on campus and is the CRDW’s primary liaison with investigators.</a:t>
            </a:r>
            <a:endParaRPr lang="en-US" sz="2100" dirty="0">
              <a:solidFill>
                <a:schemeClr val="bg1">
                  <a:lumMod val="50000"/>
                </a:schemeClr>
              </a:solidFill>
            </a:endParaRPr>
          </a:p>
        </p:txBody>
      </p:sp>
    </p:spTree>
    <p:extLst>
      <p:ext uri="{BB962C8B-B14F-4D97-AF65-F5344CB8AC3E}">
        <p14:creationId xmlns:p14="http://schemas.microsoft.com/office/powerpoint/2010/main" val="13483298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86090" y="158698"/>
            <a:ext cx="11372927" cy="6502820"/>
          </a:xfrm>
          <a:prstGeom prst="rect">
            <a:avLst/>
          </a:prstGeom>
        </p:spPr>
      </p:pic>
      <p:sp>
        <p:nvSpPr>
          <p:cNvPr id="3" name="Title 1"/>
          <p:cNvSpPr txBox="1">
            <a:spLocks/>
          </p:cNvSpPr>
          <p:nvPr/>
        </p:nvSpPr>
        <p:spPr>
          <a:xfrm>
            <a:off x="0" y="2636678"/>
            <a:ext cx="4541520" cy="1546860"/>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i="1" dirty="0" smtClean="0">
                <a:solidFill>
                  <a:srgbClr val="0070C0"/>
                </a:solidFill>
              </a:rPr>
              <a:t>Typical Workflow for a</a:t>
            </a:r>
          </a:p>
          <a:p>
            <a:pPr algn="ctr"/>
            <a:r>
              <a:rPr lang="en-US" b="1" i="1" dirty="0" smtClean="0">
                <a:solidFill>
                  <a:srgbClr val="0070C0"/>
                </a:solidFill>
              </a:rPr>
              <a:t>CRDW Research project</a:t>
            </a:r>
          </a:p>
          <a:p>
            <a:pPr algn="ctr"/>
            <a:r>
              <a:rPr lang="en-US" b="1" i="1" dirty="0" smtClean="0">
                <a:solidFill>
                  <a:srgbClr val="0070C0"/>
                </a:solidFill>
              </a:rPr>
              <a:t>by the BBMC</a:t>
            </a:r>
            <a:endParaRPr lang="en-US" b="1" i="1" dirty="0">
              <a:solidFill>
                <a:srgbClr val="0070C0"/>
              </a:solidFill>
            </a:endParaRPr>
          </a:p>
        </p:txBody>
      </p:sp>
      <p:sp>
        <p:nvSpPr>
          <p:cNvPr id="2" name="Rectangle 1"/>
          <p:cNvSpPr/>
          <p:nvPr/>
        </p:nvSpPr>
        <p:spPr>
          <a:xfrm>
            <a:off x="6072554" y="5288340"/>
            <a:ext cx="6119446" cy="1569660"/>
          </a:xfrm>
          <a:prstGeom prst="rect">
            <a:avLst/>
          </a:prstGeom>
        </p:spPr>
        <p:txBody>
          <a:bodyPr wrap="square">
            <a:spAutoFit/>
          </a:bodyPr>
          <a:lstStyle/>
          <a:p>
            <a:pPr algn="r"/>
            <a:r>
              <a:rPr lang="en-US" sz="3200" dirty="0"/>
              <a:t>Submit a request </a:t>
            </a:r>
            <a:r>
              <a:rPr lang="en-US" sz="3200" dirty="0" smtClean="0"/>
              <a:t>at:</a:t>
            </a:r>
          </a:p>
          <a:p>
            <a:pPr algn="r"/>
            <a:r>
              <a:rPr lang="en-US" sz="3200" dirty="0" smtClean="0">
                <a:hlinkClick r:id="rId4"/>
              </a:rPr>
              <a:t>ouhsc.edu/</a:t>
            </a:r>
            <a:r>
              <a:rPr lang="en-US" sz="3200" dirty="0" err="1" smtClean="0">
                <a:hlinkClick r:id="rId4"/>
              </a:rPr>
              <a:t>bbmc</a:t>
            </a:r>
            <a:r>
              <a:rPr lang="en-US" sz="3200" dirty="0" smtClean="0">
                <a:hlinkClick r:id="rId4"/>
              </a:rPr>
              <a:t>/</a:t>
            </a:r>
            <a:endParaRPr lang="en-US" sz="3200" dirty="0" smtClean="0"/>
          </a:p>
          <a:p>
            <a:pPr algn="r"/>
            <a:r>
              <a:rPr lang="en-US" sz="3200" dirty="0" smtClean="0"/>
              <a:t>then ‘Request Support’</a:t>
            </a:r>
          </a:p>
        </p:txBody>
      </p:sp>
    </p:spTree>
    <p:extLst>
      <p:ext uri="{BB962C8B-B14F-4D97-AF65-F5344CB8AC3E}">
        <p14:creationId xmlns:p14="http://schemas.microsoft.com/office/powerpoint/2010/main" val="33696734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a:solidFill>
                  <a:srgbClr val="0070C0"/>
                </a:solidFill>
              </a:rPr>
              <a:t>HSC </a:t>
            </a:r>
            <a:r>
              <a:rPr lang="en-US" b="1" i="1" dirty="0" smtClean="0">
                <a:solidFill>
                  <a:srgbClr val="0070C0"/>
                </a:solidFill>
              </a:rPr>
              <a:t>Data Sources</a:t>
            </a:r>
            <a:endParaRPr lang="en-US" b="1" i="1" dirty="0">
              <a:solidFill>
                <a:srgbClr val="0070C0"/>
              </a:solidFill>
            </a:endParaRPr>
          </a:p>
        </p:txBody>
      </p:sp>
      <p:sp>
        <p:nvSpPr>
          <p:cNvPr id="3" name="Content Placeholder 2"/>
          <p:cNvSpPr>
            <a:spLocks noGrp="1"/>
          </p:cNvSpPr>
          <p:nvPr>
            <p:ph idx="1"/>
          </p:nvPr>
        </p:nvSpPr>
        <p:spPr>
          <a:xfrm>
            <a:off x="228600" y="153750"/>
            <a:ext cx="11757660" cy="6597570"/>
          </a:xfrm>
        </p:spPr>
        <p:txBody>
          <a:bodyPr>
            <a:normAutofit fontScale="92500" lnSpcReduction="10000"/>
          </a:bodyPr>
          <a:lstStyle/>
          <a:p>
            <a:r>
              <a:rPr lang="en-US" dirty="0" smtClean="0"/>
              <a:t>Patient</a:t>
            </a:r>
            <a:endParaRPr lang="en-US" dirty="0"/>
          </a:p>
          <a:p>
            <a:pPr lvl="1"/>
            <a:r>
              <a:rPr lang="en-US" dirty="0"/>
              <a:t>Outpatient (Centricity</a:t>
            </a:r>
            <a:r>
              <a:rPr lang="en-US" dirty="0" smtClean="0"/>
              <a:t>)</a:t>
            </a:r>
            <a:endParaRPr lang="en-US" dirty="0"/>
          </a:p>
          <a:p>
            <a:pPr lvl="1"/>
            <a:r>
              <a:rPr lang="en-US" dirty="0"/>
              <a:t>Billing and Claims Data</a:t>
            </a:r>
          </a:p>
          <a:p>
            <a:pPr lvl="1"/>
            <a:r>
              <a:rPr lang="en-US" dirty="0" smtClean="0"/>
              <a:t>Inpatient (Meditech) </a:t>
            </a:r>
          </a:p>
          <a:p>
            <a:pPr lvl="1"/>
            <a:r>
              <a:rPr lang="en-US" dirty="0" smtClean="0"/>
              <a:t>Dozens of departmental sources</a:t>
            </a:r>
          </a:p>
          <a:p>
            <a:pPr lvl="1"/>
            <a:r>
              <a:rPr lang="en-US" dirty="0" smtClean="0"/>
              <a:t>Biomedical Research </a:t>
            </a:r>
            <a:r>
              <a:rPr lang="en-US" dirty="0"/>
              <a:t>Data</a:t>
            </a:r>
          </a:p>
          <a:p>
            <a:pPr lvl="1"/>
            <a:r>
              <a:rPr lang="en-US" dirty="0"/>
              <a:t>Epic </a:t>
            </a:r>
            <a:r>
              <a:rPr lang="en-US" dirty="0" smtClean="0"/>
              <a:t>(in </a:t>
            </a:r>
            <a:r>
              <a:rPr lang="en-US" dirty="0"/>
              <a:t>~1 year</a:t>
            </a:r>
            <a:r>
              <a:rPr lang="en-US" dirty="0" smtClean="0"/>
              <a:t>)</a:t>
            </a:r>
          </a:p>
          <a:p>
            <a:pPr marL="228600" lvl="1">
              <a:spcBef>
                <a:spcPts val="1000"/>
              </a:spcBef>
            </a:pPr>
            <a:r>
              <a:rPr lang="en-US" sz="2800" dirty="0" smtClean="0"/>
              <a:t>Provider</a:t>
            </a:r>
          </a:p>
          <a:p>
            <a:pPr marL="228600" lvl="1">
              <a:spcBef>
                <a:spcPts val="1000"/>
              </a:spcBef>
            </a:pPr>
            <a:r>
              <a:rPr lang="en-US" sz="2800" dirty="0" smtClean="0"/>
              <a:t>External Agencies</a:t>
            </a:r>
            <a:endParaRPr lang="en-US" sz="2800" dirty="0"/>
          </a:p>
          <a:p>
            <a:pPr marL="685800" lvl="2">
              <a:spcBef>
                <a:spcPts val="1000"/>
              </a:spcBef>
            </a:pPr>
            <a:r>
              <a:rPr lang="en-US" dirty="0"/>
              <a:t>Service Provided (by the Health </a:t>
            </a:r>
            <a:r>
              <a:rPr lang="en-US" dirty="0" err="1"/>
              <a:t>Dept</a:t>
            </a:r>
            <a:r>
              <a:rPr lang="en-US" dirty="0"/>
              <a:t> of Oklahoma)</a:t>
            </a:r>
          </a:p>
          <a:p>
            <a:pPr marL="685800" lvl="2">
              <a:spcBef>
                <a:spcPts val="1000"/>
              </a:spcBef>
            </a:pPr>
            <a:r>
              <a:rPr lang="en-US" dirty="0" smtClean="0"/>
              <a:t>Child Protective Services (Oklahoma </a:t>
            </a:r>
            <a:r>
              <a:rPr lang="en-US" dirty="0" err="1" smtClean="0"/>
              <a:t>Dept</a:t>
            </a:r>
            <a:r>
              <a:rPr lang="en-US" dirty="0" smtClean="0"/>
              <a:t> of Human Services)</a:t>
            </a:r>
          </a:p>
          <a:p>
            <a:pPr marL="685800" lvl="2">
              <a:spcBef>
                <a:spcPts val="1000"/>
              </a:spcBef>
            </a:pPr>
            <a:r>
              <a:rPr lang="en-US" dirty="0"/>
              <a:t>Immunization (Health </a:t>
            </a:r>
            <a:r>
              <a:rPr lang="en-US" dirty="0" err="1"/>
              <a:t>Dept</a:t>
            </a:r>
            <a:r>
              <a:rPr lang="en-US" dirty="0"/>
              <a:t> of Oklahoma)</a:t>
            </a:r>
          </a:p>
          <a:p>
            <a:pPr marL="685800" lvl="2">
              <a:spcBef>
                <a:spcPts val="1000"/>
              </a:spcBef>
            </a:pPr>
            <a:r>
              <a:rPr lang="en-US" dirty="0" smtClean="0"/>
              <a:t>Vital </a:t>
            </a:r>
            <a:r>
              <a:rPr lang="en-US" dirty="0"/>
              <a:t>Records (Health </a:t>
            </a:r>
            <a:r>
              <a:rPr lang="en-US" dirty="0" err="1"/>
              <a:t>Dept</a:t>
            </a:r>
            <a:r>
              <a:rPr lang="en-US" dirty="0"/>
              <a:t> of Oklahoma)</a:t>
            </a:r>
            <a:endParaRPr lang="en-US" sz="2800" dirty="0"/>
          </a:p>
          <a:p>
            <a:pPr marL="685800" lvl="2">
              <a:spcBef>
                <a:spcPts val="1000"/>
              </a:spcBef>
            </a:pPr>
            <a:r>
              <a:rPr lang="en-US" dirty="0" smtClean="0"/>
              <a:t>…</a:t>
            </a:r>
          </a:p>
          <a:p>
            <a:pPr marL="685800" lvl="2">
              <a:spcBef>
                <a:spcPts val="1000"/>
              </a:spcBef>
            </a:pPr>
            <a:r>
              <a:rPr lang="en-US" dirty="0" smtClean="0"/>
              <a:t>Multi-state collaborations (in the future)</a:t>
            </a:r>
          </a:p>
          <a:p>
            <a:pPr marL="228600" lvl="1">
              <a:spcBef>
                <a:spcPts val="1000"/>
              </a:spcBef>
            </a:pPr>
            <a:r>
              <a:rPr lang="en-US" sz="2800" dirty="0" smtClean="0"/>
              <a:t>Administrative Cost</a:t>
            </a:r>
          </a:p>
          <a:p>
            <a:pPr marL="228600" lvl="1">
              <a:spcBef>
                <a:spcPts val="1000"/>
              </a:spcBef>
            </a:pPr>
            <a:r>
              <a:rPr lang="en-US" sz="2800" dirty="0" smtClean="0">
                <a:solidFill>
                  <a:schemeClr val="bg1">
                    <a:lumMod val="50000"/>
                  </a:schemeClr>
                </a:solidFill>
              </a:rPr>
              <a:t>Employee &amp; Student</a:t>
            </a:r>
            <a:endParaRPr lang="en-US" sz="2800" dirty="0">
              <a:solidFill>
                <a:schemeClr val="bg1">
                  <a:lumMod val="50000"/>
                </a:schemeClr>
              </a:solidFill>
            </a:endParaRPr>
          </a:p>
        </p:txBody>
      </p:sp>
    </p:spTree>
    <p:extLst>
      <p:ext uri="{BB962C8B-B14F-4D97-AF65-F5344CB8AC3E}">
        <p14:creationId xmlns:p14="http://schemas.microsoft.com/office/powerpoint/2010/main" val="21246854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683171453"/>
              </p:ext>
            </p:extLst>
          </p:nvPr>
        </p:nvGraphicFramePr>
        <p:xfrm>
          <a:off x="245376" y="184846"/>
          <a:ext cx="11832815" cy="4380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Flowchart: Process 8"/>
          <p:cNvSpPr/>
          <p:nvPr/>
        </p:nvSpPr>
        <p:spPr>
          <a:xfrm>
            <a:off x="245376" y="5144366"/>
            <a:ext cx="4299330" cy="1625037"/>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050" dirty="0" smtClean="0">
                <a:solidFill>
                  <a:schemeClr val="tx1"/>
                </a:solidFill>
              </a:rPr>
              <a:t>Investigators are asked to add CRDW team to IRB application as KSP</a:t>
            </a:r>
          </a:p>
          <a:p>
            <a:pPr marL="285750">
              <a:buFont typeface="Arial" panose="020B0604020202020204" pitchFamily="34" charset="0"/>
              <a:buChar char="•"/>
            </a:pPr>
            <a:r>
              <a:rPr lang="en-US" sz="1050" dirty="0" smtClean="0">
                <a:solidFill>
                  <a:schemeClr val="tx1"/>
                </a:solidFill>
              </a:rPr>
              <a:t>CRDW team reviews &amp; evaluates protocol to ensure data requested are authorized</a:t>
            </a:r>
          </a:p>
          <a:p>
            <a:pPr marL="742950" lvl="1">
              <a:buFont typeface="Arial" panose="020B0604020202020204" pitchFamily="34" charset="0"/>
              <a:buChar char="•"/>
            </a:pPr>
            <a:r>
              <a:rPr lang="en-US" sz="1050" dirty="0" smtClean="0">
                <a:solidFill>
                  <a:schemeClr val="tx1"/>
                </a:solidFill>
              </a:rPr>
              <a:t>Some have required modifications prior to release of data</a:t>
            </a:r>
          </a:p>
          <a:p>
            <a:pPr marL="285750">
              <a:buFont typeface="Arial" panose="020B0604020202020204" pitchFamily="34" charset="0"/>
              <a:buChar char="•"/>
            </a:pPr>
            <a:r>
              <a:rPr lang="en-US" sz="1050" dirty="0" smtClean="0">
                <a:solidFill>
                  <a:schemeClr val="tx1"/>
                </a:solidFill>
              </a:rPr>
              <a:t>This occasionally causes delays</a:t>
            </a:r>
          </a:p>
          <a:p>
            <a:pPr marL="742950" lvl="1">
              <a:buFont typeface="Arial" panose="020B0604020202020204" pitchFamily="34" charset="0"/>
              <a:buChar char="•"/>
            </a:pPr>
            <a:r>
              <a:rPr lang="en-US" sz="1050" dirty="0" smtClean="0">
                <a:solidFill>
                  <a:schemeClr val="tx1"/>
                </a:solidFill>
              </a:rPr>
              <a:t>Ideally, the IRB would implement a procedure to allow investigators to indicate utilization of CDRW upon initial approval without adding team as KSP (e.g., a check-box on the application indicating use of CDRW to extract data)</a:t>
            </a:r>
          </a:p>
        </p:txBody>
      </p:sp>
      <p:sp>
        <p:nvSpPr>
          <p:cNvPr id="10" name="Oval 9"/>
          <p:cNvSpPr/>
          <p:nvPr/>
        </p:nvSpPr>
        <p:spPr>
          <a:xfrm>
            <a:off x="3739570" y="3605992"/>
            <a:ext cx="1468002" cy="27495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12" name="Curved Connector 11"/>
          <p:cNvCxnSpPr>
            <a:stCxn id="10" idx="4"/>
            <a:endCxn id="9" idx="0"/>
          </p:cNvCxnSpPr>
          <p:nvPr/>
        </p:nvCxnSpPr>
        <p:spPr>
          <a:xfrm rot="5400000">
            <a:off x="2802598" y="3473393"/>
            <a:ext cx="1263416" cy="2078530"/>
          </a:xfrm>
          <a:prstGeom prst="curvedConnector3">
            <a:avLst>
              <a:gd name="adj1" fmla="val 8592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45376" y="0"/>
            <a:ext cx="9924393" cy="769441"/>
          </a:xfrm>
          <a:prstGeom prst="rect">
            <a:avLst/>
          </a:prstGeom>
          <a:noFill/>
        </p:spPr>
        <p:txBody>
          <a:bodyPr wrap="square" rtlCol="0">
            <a:spAutoFit/>
          </a:bodyPr>
          <a:lstStyle/>
          <a:p>
            <a:r>
              <a:rPr lang="en-US" sz="4400" dirty="0" smtClean="0"/>
              <a:t>CRDW Typical Workflow</a:t>
            </a:r>
            <a:endParaRPr lang="en-US" sz="4400" dirty="0"/>
          </a:p>
        </p:txBody>
      </p:sp>
      <p:sp>
        <p:nvSpPr>
          <p:cNvPr id="47" name="Oval 46"/>
          <p:cNvSpPr/>
          <p:nvPr/>
        </p:nvSpPr>
        <p:spPr>
          <a:xfrm rot="21423496">
            <a:off x="8614526" y="1655088"/>
            <a:ext cx="1943204" cy="75820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8" name="Curved Connector 47"/>
          <p:cNvCxnSpPr>
            <a:stCxn id="47" idx="4"/>
            <a:endCxn id="52" idx="0"/>
          </p:cNvCxnSpPr>
          <p:nvPr/>
        </p:nvCxnSpPr>
        <p:spPr>
          <a:xfrm rot="16200000" flipH="1">
            <a:off x="8893512" y="3124863"/>
            <a:ext cx="2394466" cy="97032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Flowchart: Process 51"/>
          <p:cNvSpPr/>
          <p:nvPr/>
        </p:nvSpPr>
        <p:spPr>
          <a:xfrm>
            <a:off x="9268024" y="4807257"/>
            <a:ext cx="2615763" cy="1617632"/>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200" dirty="0" smtClean="0">
                <a:solidFill>
                  <a:schemeClr val="tx1"/>
                </a:solidFill>
              </a:rPr>
              <a:t>Some may be very complex and/or rely on complicated code (e.g., Regular Expressions to extract structured data from unstructured notes, etc.). These requests can make completion take longer than usual.</a:t>
            </a:r>
          </a:p>
        </p:txBody>
      </p:sp>
      <p:sp>
        <p:nvSpPr>
          <p:cNvPr id="11" name="Right Arrow 10"/>
          <p:cNvSpPr/>
          <p:nvPr/>
        </p:nvSpPr>
        <p:spPr>
          <a:xfrm rot="20793995">
            <a:off x="638700" y="1268378"/>
            <a:ext cx="9283304" cy="316984"/>
          </a:xfrm>
          <a:prstGeom prs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pic>
        <p:nvPicPr>
          <p:cNvPr id="14" name="Picture 13"/>
          <p:cNvPicPr>
            <a:picLocks noChangeAspect="1"/>
          </p:cNvPicPr>
          <p:nvPr/>
        </p:nvPicPr>
        <p:blipFill>
          <a:blip r:embed="rId7"/>
          <a:stretch>
            <a:fillRect/>
          </a:stretch>
        </p:blipFill>
        <p:spPr>
          <a:xfrm>
            <a:off x="535804" y="3544425"/>
            <a:ext cx="1051896" cy="1116064"/>
          </a:xfrm>
          <a:prstGeom prst="rect">
            <a:avLst/>
          </a:prstGeom>
        </p:spPr>
      </p:pic>
    </p:spTree>
    <p:extLst>
      <p:ext uri="{BB962C8B-B14F-4D97-AF65-F5344CB8AC3E}">
        <p14:creationId xmlns:p14="http://schemas.microsoft.com/office/powerpoint/2010/main" val="35238747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a:t>
            </a:r>
            <a:r>
              <a:rPr lang="en-US" sz="3600" b="1" i="1" dirty="0" smtClean="0">
                <a:solidFill>
                  <a:srgbClr val="0070C0"/>
                </a:solidFill>
              </a:rPr>
              <a:t>CRDW</a:t>
            </a:r>
            <a:br>
              <a:rPr lang="en-US" sz="3600" b="1" i="1" dirty="0" smtClean="0">
                <a:solidFill>
                  <a:srgbClr val="0070C0"/>
                </a:solidFill>
              </a:rPr>
            </a:br>
            <a:r>
              <a:rPr lang="en-US" sz="3100" dirty="0">
                <a:solidFill>
                  <a:schemeClr val="bg1">
                    <a:lumMod val="50000"/>
                  </a:schemeClr>
                </a:solidFill>
              </a:rPr>
              <a:t>s</a:t>
            </a:r>
            <a:r>
              <a:rPr lang="en-US" sz="3100" dirty="0" smtClean="0">
                <a:solidFill>
                  <a:schemeClr val="bg1">
                    <a:lumMod val="50000"/>
                  </a:schemeClr>
                </a:solidFill>
              </a:rPr>
              <a:t>ince 2017; page 3</a:t>
            </a:r>
            <a:endParaRPr lang="en-US" sz="3100" dirty="0">
              <a:solidFill>
                <a:schemeClr val="bg1">
                  <a:lumMod val="50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893121300"/>
              </p:ext>
            </p:extLst>
          </p:nvPr>
        </p:nvGraphicFramePr>
        <p:xfrm>
          <a:off x="462810" y="1345919"/>
          <a:ext cx="5595090" cy="4959612"/>
        </p:xfrm>
        <a:graphic>
          <a:graphicData uri="http://schemas.openxmlformats.org/drawingml/2006/table">
            <a:tbl>
              <a:tblPr>
                <a:tableStyleId>{5C22544A-7EE6-4342-B048-85BDC9FD1C3A}</a:tableStyleId>
              </a:tblPr>
              <a:tblGrid>
                <a:gridCol w="3471233">
                  <a:extLst>
                    <a:ext uri="{9D8B030D-6E8A-4147-A177-3AD203B41FA5}">
                      <a16:colId xmlns:a16="http://schemas.microsoft.com/office/drawing/2014/main" val="1356431335"/>
                    </a:ext>
                  </a:extLst>
                </a:gridCol>
                <a:gridCol w="809407">
                  <a:extLst>
                    <a:ext uri="{9D8B030D-6E8A-4147-A177-3AD203B41FA5}">
                      <a16:colId xmlns:a16="http://schemas.microsoft.com/office/drawing/2014/main" val="4074852346"/>
                    </a:ext>
                  </a:extLst>
                </a:gridCol>
                <a:gridCol w="1314450">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smtClean="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Hereditary thrombotic thrombocytopenic purpura (HTTP)</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Journeycake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Neonatal Venous Thromboembolism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Journeycake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Evaluation of Hematologic Parameters in Patients on </a:t>
                      </a:r>
                      <a:r>
                        <a:rPr lang="en-US" sz="1100" b="0" i="0" u="none" strike="noStrike" kern="1200" dirty="0" err="1" smtClean="0">
                          <a:solidFill>
                            <a:srgbClr val="000000"/>
                          </a:solidFill>
                          <a:effectLst/>
                          <a:latin typeface="Calibri" panose="020F0502020204030204" pitchFamily="34" charset="0"/>
                          <a:ea typeface="+mn-ea"/>
                          <a:cs typeface="+mn-cs"/>
                        </a:rPr>
                        <a:t>PARPi</a:t>
                      </a:r>
                      <a:r>
                        <a:rPr lang="en-US" sz="1100" b="0" i="0" u="none" strike="noStrike" kern="1200" dirty="0" smtClean="0">
                          <a:solidFill>
                            <a:srgbClr val="000000"/>
                          </a:solidFill>
                          <a:effectLst/>
                          <a:latin typeface="Calibri" panose="020F0502020204030204" pitchFamily="34" charset="0"/>
                          <a:ea typeface="+mn-ea"/>
                          <a:cs typeface="+mn-cs"/>
                        </a:rPr>
                        <a:t> Therapy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Moore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err="1" smtClean="0">
                          <a:solidFill>
                            <a:srgbClr val="000000"/>
                          </a:solidFill>
                          <a:effectLst/>
                          <a:latin typeface="Calibri" panose="020F0502020204030204" pitchFamily="34" charset="0"/>
                        </a:rPr>
                        <a:t>Gyn</a:t>
                      </a:r>
                      <a:r>
                        <a:rPr lang="en-US" sz="1100" b="0" i="0" u="none" strike="noStrike" dirty="0" smtClean="0">
                          <a:solidFill>
                            <a:srgbClr val="000000"/>
                          </a:solidFill>
                          <a:effectLst/>
                          <a:latin typeface="Calibri" panose="020F0502020204030204" pitchFamily="34" charset="0"/>
                        </a:rPr>
                        <a:t> </a:t>
                      </a:r>
                      <a:r>
                        <a:rPr lang="en-US" sz="1100" b="0" i="0" u="none" strike="noStrike" dirty="0" err="1" smtClean="0">
                          <a:solidFill>
                            <a:srgbClr val="000000"/>
                          </a:solidFill>
                          <a:effectLst/>
                          <a:latin typeface="Calibri" panose="020F0502020204030204" pitchFamily="34" charset="0"/>
                        </a:rPr>
                        <a:t>Onc</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Hip Fracture Repair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Teague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Anterior Cruciate Ligament Reconstruction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Algan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Bone-Grafting for Glenoid Deficiency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White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Hospital Admission Rates for Children Living with Asthma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Akande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Hearing Screens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Butcher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Cesarean Scar Ectopic Pregnancy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H. Burks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Reproductive Medicine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Urologic Trauma Study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Oral Cavity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Henson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a:t>
                      </a:r>
                      <a:r>
                        <a:rPr lang="en-US" sz="1100" b="0" i="0" u="none" strike="noStrike" baseline="0" dirty="0" smtClean="0">
                          <a:solidFill>
                            <a:srgbClr val="000000"/>
                          </a:solidFill>
                          <a:effectLst/>
                          <a:latin typeface="Calibri" panose="020F0502020204030204" pitchFamily="34" charset="0"/>
                        </a:rPr>
                        <a:t>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Moberg</a:t>
                      </a:r>
                      <a:r>
                        <a:rPr lang="en-US" sz="1100" b="0" i="0" u="none" strike="noStrike" kern="1200" dirty="0" smtClean="0">
                          <a:solidFill>
                            <a:srgbClr val="000000"/>
                          </a:solidFill>
                          <a:effectLst/>
                          <a:latin typeface="Calibri" panose="020F0502020204030204" pitchFamily="34" charset="0"/>
                          <a:ea typeface="+mn-ea"/>
                          <a:cs typeface="+mn-cs"/>
                        </a:rPr>
                        <a:t> Advancement Flap for Soft-Tissue Loss of the Thumb</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Lehman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Reduce Postoperative Hemorrhage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Sanclement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Anti-Incontinence Procedures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Acute Anosmia in Patients with COVID-19</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 </a:t>
                      </a:r>
                      <a:r>
                        <a:rPr lang="en-US" sz="1100" b="0" i="0" u="none" strike="noStrike" dirty="0" err="1" smtClean="0">
                          <a:solidFill>
                            <a:srgbClr val="000000"/>
                          </a:solidFill>
                          <a:effectLst/>
                          <a:latin typeface="Calibri" panose="020F0502020204030204" pitchFamily="34" charset="0"/>
                        </a:rPr>
                        <a:t>Krempl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Cervical </a:t>
                      </a:r>
                      <a:r>
                        <a:rPr lang="en-US" sz="1100" b="0" i="0" u="none" strike="noStrike" kern="1200" dirty="0" err="1" smtClean="0">
                          <a:solidFill>
                            <a:srgbClr val="000000"/>
                          </a:solidFill>
                          <a:effectLst/>
                          <a:latin typeface="Calibri" panose="020F0502020204030204" pitchFamily="34" charset="0"/>
                          <a:ea typeface="+mn-ea"/>
                          <a:cs typeface="+mn-cs"/>
                        </a:rPr>
                        <a:t>Spondylotic</a:t>
                      </a:r>
                      <a:r>
                        <a:rPr lang="en-US" sz="1100" b="0" i="0" u="none" strike="noStrike" kern="1200" dirty="0" smtClean="0">
                          <a:solidFill>
                            <a:srgbClr val="000000"/>
                          </a:solidFill>
                          <a:effectLst/>
                          <a:latin typeface="Calibri" panose="020F0502020204030204" pitchFamily="34" charset="0"/>
                          <a:ea typeface="+mn-ea"/>
                          <a:cs typeface="+mn-cs"/>
                        </a:rPr>
                        <a:t> Myelopathy (CSM)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Z. Smith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Neurosurgery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Sellar</a:t>
                      </a:r>
                      <a:r>
                        <a:rPr lang="en-US" sz="1100" b="0" i="0" u="none" strike="noStrike" kern="1200" dirty="0" smtClean="0">
                          <a:solidFill>
                            <a:srgbClr val="000000"/>
                          </a:solidFill>
                          <a:effectLst/>
                          <a:latin typeface="Calibri" panose="020F0502020204030204" pitchFamily="34" charset="0"/>
                          <a:ea typeface="+mn-ea"/>
                          <a:cs typeface="+mn-cs"/>
                        </a:rPr>
                        <a:t> and </a:t>
                      </a:r>
                      <a:r>
                        <a:rPr lang="en-US" sz="1100" b="0" i="0" u="none" strike="noStrike" kern="1200" dirty="0" err="1" smtClean="0">
                          <a:solidFill>
                            <a:srgbClr val="000000"/>
                          </a:solidFill>
                          <a:effectLst/>
                          <a:latin typeface="Calibri" panose="020F0502020204030204" pitchFamily="34" charset="0"/>
                          <a:ea typeface="+mn-ea"/>
                          <a:cs typeface="+mn-cs"/>
                        </a:rPr>
                        <a:t>Parasellar</a:t>
                      </a:r>
                      <a:r>
                        <a:rPr lang="en-US" sz="1100" b="0" i="0" u="none" strike="noStrike" kern="1200" dirty="0" smtClean="0">
                          <a:solidFill>
                            <a:srgbClr val="000000"/>
                          </a:solidFill>
                          <a:effectLst/>
                          <a:latin typeface="Calibri" panose="020F0502020204030204" pitchFamily="34" charset="0"/>
                          <a:ea typeface="+mn-ea"/>
                          <a:cs typeface="+mn-cs"/>
                        </a:rPr>
                        <a:t> Tumors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I. Dunn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Calibri" panose="020F0502020204030204" pitchFamily="34" charset="0"/>
                        </a:rPr>
                        <a:t>Neurosurgery</a:t>
                      </a:r>
                    </a:p>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66245153"/>
              </p:ext>
            </p:extLst>
          </p:nvPr>
        </p:nvGraphicFramePr>
        <p:xfrm>
          <a:off x="6326334" y="1345921"/>
          <a:ext cx="5630717" cy="4959613"/>
        </p:xfrm>
        <a:graphic>
          <a:graphicData uri="http://schemas.openxmlformats.org/drawingml/2006/table">
            <a:tbl>
              <a:tblPr>
                <a:tableStyleId>{5C22544A-7EE6-4342-B048-85BDC9FD1C3A}</a:tableStyleId>
              </a:tblPr>
              <a:tblGrid>
                <a:gridCol w="3166383">
                  <a:extLst>
                    <a:ext uri="{9D8B030D-6E8A-4147-A177-3AD203B41FA5}">
                      <a16:colId xmlns:a16="http://schemas.microsoft.com/office/drawing/2014/main" val="1356431335"/>
                    </a:ext>
                  </a:extLst>
                </a:gridCol>
                <a:gridCol w="997483">
                  <a:extLst>
                    <a:ext uri="{9D8B030D-6E8A-4147-A177-3AD203B41FA5}">
                      <a16:colId xmlns:a16="http://schemas.microsoft.com/office/drawing/2014/main" val="4074852346"/>
                    </a:ext>
                  </a:extLst>
                </a:gridCol>
                <a:gridCol w="1466851">
                  <a:extLst>
                    <a:ext uri="{9D8B030D-6E8A-4147-A177-3AD203B41FA5}">
                      <a16:colId xmlns:a16="http://schemas.microsoft.com/office/drawing/2014/main" val="715510892"/>
                    </a:ext>
                  </a:extLst>
                </a:gridCol>
              </a:tblGrid>
              <a:tr h="272329">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smtClean="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72329">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Detection and Management of Bladder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Patel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378119">
                <a:tc>
                  <a:txBody>
                    <a:bodyPr/>
                    <a:lstStyle/>
                    <a:p>
                      <a:pPr algn="l" fontAlgn="b"/>
                      <a:r>
                        <a:rPr lang="en-US" sz="1100" b="0" i="0" u="none" strike="noStrike" dirty="0" smtClean="0">
                          <a:solidFill>
                            <a:srgbClr val="000000"/>
                          </a:solidFill>
                          <a:effectLst/>
                          <a:latin typeface="Calibri" panose="020F0502020204030204" pitchFamily="34" charset="0"/>
                        </a:rPr>
                        <a:t>Survey of Patients</a:t>
                      </a:r>
                      <a:r>
                        <a:rPr lang="en-US" sz="1100" b="0" i="0" u="none" strike="noStrike" baseline="0" dirty="0" smtClean="0">
                          <a:solidFill>
                            <a:srgbClr val="000000"/>
                          </a:solidFill>
                          <a:effectLst/>
                          <a:latin typeface="Calibri" panose="020F0502020204030204" pitchFamily="34" charset="0"/>
                        </a:rPr>
                        <a:t> Regarding Care Utilization During COVID-19</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Hahn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378119">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Circumcision Complications Requiring Surgical Revision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kern="1200" dirty="0" smtClean="0">
                          <a:solidFill>
                            <a:srgbClr val="000000"/>
                          </a:solidFill>
                          <a:effectLst/>
                          <a:latin typeface="Calibri" panose="020F0502020204030204" pitchFamily="34" charset="0"/>
                          <a:ea typeface="+mn-ea"/>
                          <a:cs typeface="+mn-cs"/>
                        </a:rPr>
                        <a:t>D. </a:t>
                      </a:r>
                      <a:r>
                        <a:rPr lang="en-US" sz="1100" b="0" i="0" u="none" strike="noStrike" kern="1200" dirty="0" err="1" smtClean="0">
                          <a:solidFill>
                            <a:srgbClr val="000000"/>
                          </a:solidFill>
                          <a:effectLst/>
                          <a:latin typeface="Calibri" panose="020F0502020204030204" pitchFamily="34" charset="0"/>
                          <a:ea typeface="+mn-ea"/>
                          <a:cs typeface="+mn-cs"/>
                        </a:rPr>
                        <a:t>Frimberger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369873">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Genetic Counseling Services for Children with Neurodevelopmental Disorders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buAutoNum type="alphaUcPeriod"/>
                      </a:pPr>
                      <a:r>
                        <a:rPr lang="en-US" sz="1100" b="0" i="0" u="none" strike="noStrike" kern="1200" baseline="0" dirty="0" smtClean="0">
                          <a:solidFill>
                            <a:srgbClr val="000000"/>
                          </a:solidFill>
                          <a:effectLst/>
                          <a:latin typeface="Calibri" panose="020F0502020204030204" pitchFamily="34" charset="0"/>
                          <a:ea typeface="+mn-ea"/>
                          <a:cs typeface="+mn-cs"/>
                        </a:rPr>
                        <a:t> </a:t>
                      </a:r>
                      <a:r>
                        <a:rPr lang="en-US" sz="1100" b="0" i="0" u="none" strike="noStrike" kern="1200" dirty="0" smtClean="0">
                          <a:solidFill>
                            <a:srgbClr val="000000"/>
                          </a:solidFill>
                          <a:effectLst/>
                          <a:latin typeface="Calibri" panose="020F0502020204030204" pitchFamily="34" charset="0"/>
                          <a:ea typeface="+mn-ea"/>
                          <a:cs typeface="+mn-cs"/>
                        </a:rPr>
                        <a:t>Wadley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Genetics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72329">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ECO-RESET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 </a:t>
                      </a:r>
                      <a:r>
                        <a:rPr lang="en-US" sz="1100" b="0" i="0" u="none" strike="noStrike" kern="1200" dirty="0" err="1" smtClean="0">
                          <a:solidFill>
                            <a:srgbClr val="000000"/>
                          </a:solidFill>
                          <a:effectLst/>
                          <a:latin typeface="Calibri" panose="020F0502020204030204" pitchFamily="34" charset="0"/>
                          <a:ea typeface="+mn-ea"/>
                          <a:cs typeface="+mn-cs"/>
                        </a:rPr>
                        <a:t>Harty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Gastroenterology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378119">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Vasopressor Use in Microvascular Free-Flap Reconstruction of the Head and Neck</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N. </a:t>
                      </a:r>
                      <a:r>
                        <a:rPr lang="en-US" sz="1100" b="0" i="0" u="none" strike="noStrike" kern="1200" dirty="0" err="1" smtClean="0">
                          <a:solidFill>
                            <a:srgbClr val="000000"/>
                          </a:solidFill>
                          <a:effectLst/>
                          <a:latin typeface="Calibri" panose="020F0502020204030204" pitchFamily="34" charset="0"/>
                          <a:ea typeface="+mn-ea"/>
                          <a:cs typeface="+mn-cs"/>
                        </a:rPr>
                        <a:t>Vasan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72329">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Genetic Testing for the BRCA gene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 Shim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Genetics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72329">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Bronchiolitis </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 Sparkman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378119">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Mirikizumab</a:t>
                      </a:r>
                      <a:r>
                        <a:rPr lang="en-US" sz="1100" b="0" i="0" u="none" strike="noStrike" kern="1200" dirty="0" smtClean="0">
                          <a:solidFill>
                            <a:srgbClr val="000000"/>
                          </a:solidFill>
                          <a:effectLst/>
                          <a:latin typeface="Calibri" panose="020F0502020204030204" pitchFamily="34" charset="0"/>
                          <a:ea typeface="+mn-ea"/>
                          <a:cs typeface="+mn-cs"/>
                        </a:rPr>
                        <a:t> in Patients with Moderately to Severely Active Crohn's Disease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 </a:t>
                      </a:r>
                      <a:r>
                        <a:rPr lang="en-US" sz="1100" b="0" i="0" u="none" strike="noStrike" kern="1200" dirty="0" err="1" smtClean="0">
                          <a:solidFill>
                            <a:srgbClr val="000000"/>
                          </a:solidFill>
                          <a:effectLst/>
                          <a:latin typeface="Calibri" panose="020F0502020204030204" pitchFamily="34" charset="0"/>
                          <a:ea typeface="+mn-ea"/>
                          <a:cs typeface="+mn-cs"/>
                        </a:rPr>
                        <a:t>Bitar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Gastroenterology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333671">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Renal Cell Carcinoma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J. </a:t>
                      </a:r>
                      <a:r>
                        <a:rPr lang="en-US" sz="1100" b="0" i="0" u="none" strike="noStrike" kern="1200" dirty="0" err="1" smtClean="0">
                          <a:solidFill>
                            <a:srgbClr val="000000"/>
                          </a:solidFill>
                          <a:effectLst/>
                          <a:latin typeface="Calibri" panose="020F0502020204030204" pitchFamily="34" charset="0"/>
                          <a:ea typeface="+mn-ea"/>
                          <a:cs typeface="+mn-cs"/>
                        </a:rPr>
                        <a:t>Heinlen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369873">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Stress Hydrocortisone in Pediatric Septic Shock (SHIPSS)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69873">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Severe Neurologic Injury Outcomes during COVID 19 Crisis (NCC COVID 19 OUTCOMES)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Masoom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369873">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Implementation of pain protocol and outcome of sickle cell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smtClean="0">
                          <a:solidFill>
                            <a:srgbClr val="000000"/>
                          </a:solidFill>
                          <a:effectLst/>
                          <a:latin typeface="Calibri" panose="020F0502020204030204" pitchFamily="34" charset="0"/>
                        </a:rPr>
                        <a:t>L. Rooms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72329">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ORIEN Project; Total Cancer Care Protocol</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A. </a:t>
                      </a:r>
                      <a:r>
                        <a:rPr lang="en-US" sz="1100" b="0" i="0" u="none" strike="noStrike" dirty="0" err="1" smtClean="0">
                          <a:solidFill>
                            <a:srgbClr val="000000"/>
                          </a:solidFill>
                          <a:effectLst/>
                          <a:latin typeface="Calibri" panose="020F0502020204030204" pitchFamily="34" charset="0"/>
                        </a:rPr>
                        <a:t>Tripathi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bl>
          </a:graphicData>
        </a:graphic>
      </p:graphicFrame>
      <p:sp>
        <p:nvSpPr>
          <p:cNvPr id="5" name="Rectangle 4"/>
          <p:cNvSpPr/>
          <p:nvPr/>
        </p:nvSpPr>
        <p:spPr>
          <a:xfrm>
            <a:off x="11457482" y="4614264"/>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7" name="Rectangle 6"/>
          <p:cNvSpPr/>
          <p:nvPr/>
        </p:nvSpPr>
        <p:spPr>
          <a:xfrm>
            <a:off x="11438433" y="6028532"/>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418667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66727227"/>
              </p:ext>
            </p:extLst>
          </p:nvPr>
        </p:nvGraphicFramePr>
        <p:xfrm>
          <a:off x="381000" y="1345919"/>
          <a:ext cx="5588000" cy="4867208"/>
        </p:xfrm>
        <a:graphic>
          <a:graphicData uri="http://schemas.openxmlformats.org/drawingml/2006/table">
            <a:tbl>
              <a:tblPr>
                <a:tableStyleId>{5C22544A-7EE6-4342-B048-85BDC9FD1C3A}</a:tableStyleId>
              </a:tblPr>
              <a:tblGrid>
                <a:gridCol w="3384550">
                  <a:extLst>
                    <a:ext uri="{9D8B030D-6E8A-4147-A177-3AD203B41FA5}">
                      <a16:colId xmlns:a16="http://schemas.microsoft.com/office/drawing/2014/main" val="1356431335"/>
                    </a:ext>
                  </a:extLst>
                </a:gridCol>
                <a:gridCol w="875914">
                  <a:extLst>
                    <a:ext uri="{9D8B030D-6E8A-4147-A177-3AD203B41FA5}">
                      <a16:colId xmlns:a16="http://schemas.microsoft.com/office/drawing/2014/main" val="4074852346"/>
                    </a:ext>
                  </a:extLst>
                </a:gridCol>
                <a:gridCol w="1327536">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smtClean="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National COVID Cohort Collaborative (N3C): A National Resource for Shared Analytics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Bard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OUHSC</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Predictors of Sever Sepsis in Patients with Intestinal Failure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Knoles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Relationship</a:t>
                      </a:r>
                      <a:r>
                        <a:rPr lang="en-US" sz="1100" b="0" i="0" u="none" strike="noStrike" kern="1200" baseline="0" dirty="0" smtClean="0">
                          <a:solidFill>
                            <a:srgbClr val="000000"/>
                          </a:solidFill>
                          <a:effectLst/>
                          <a:latin typeface="Calibri" panose="020F0502020204030204" pitchFamily="34" charset="0"/>
                          <a:ea typeface="+mn-ea"/>
                          <a:cs typeface="+mn-cs"/>
                        </a:rPr>
                        <a:t> Between Pretreatment Anxiety/Depression &amp; Patient Decision-Making in Prostate Cancer Treatment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Heinlen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Quality</a:t>
                      </a:r>
                      <a:r>
                        <a:rPr lang="en-US" sz="1100" b="0" i="0" u="none" strike="noStrike" kern="1200" baseline="0" dirty="0" smtClean="0">
                          <a:solidFill>
                            <a:srgbClr val="000000"/>
                          </a:solidFill>
                          <a:effectLst/>
                          <a:latin typeface="Calibri" panose="020F0502020204030204" pitchFamily="34" charset="0"/>
                          <a:ea typeface="+mn-ea"/>
                          <a:cs typeface="+mn-cs"/>
                        </a:rPr>
                        <a:t> of Life of Ethnically Diverse Black Prostate Cancer Survivors: Development of a Conceptual Model Using Grounded Theory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t>
                      </a:r>
                      <a:r>
                        <a:rPr lang="en-US" sz="1100" b="0" i="0" u="none" strike="noStrike" dirty="0" err="1" smtClean="0">
                          <a:solidFill>
                            <a:srgbClr val="000000"/>
                          </a:solidFill>
                          <a:effectLst/>
                          <a:latin typeface="Calibri" panose="020F0502020204030204" pitchFamily="34" charset="0"/>
                        </a:rPr>
                        <a:t>Ogunsanya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Clinical Presentations,</a:t>
                      </a:r>
                      <a:r>
                        <a:rPr lang="en-US" sz="1100" b="0" i="0" u="none" strike="noStrike" kern="1200" baseline="0" dirty="0" smtClean="0">
                          <a:solidFill>
                            <a:srgbClr val="000000"/>
                          </a:solidFill>
                          <a:effectLst/>
                          <a:latin typeface="Calibri" panose="020F0502020204030204" pitchFamily="34" charset="0"/>
                          <a:ea typeface="+mn-ea"/>
                          <a:cs typeface="+mn-cs"/>
                        </a:rPr>
                        <a:t> Laboratory Findings, Treatment, and Outcomes of Pediatric COVID-19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PEMCRC Anaphylaxis</a:t>
                      </a:r>
                      <a:r>
                        <a:rPr lang="en-US" sz="1100" b="0" i="0" u="none" strike="noStrike" kern="1200" baseline="0" dirty="0" smtClean="0">
                          <a:solidFill>
                            <a:srgbClr val="000000"/>
                          </a:solidFill>
                          <a:effectLst/>
                          <a:latin typeface="Calibri" panose="020F0502020204030204" pitchFamily="34" charset="0"/>
                          <a:ea typeface="+mn-ea"/>
                          <a:cs typeface="+mn-cs"/>
                        </a:rPr>
                        <a:t> Study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Analysis of Pediatric Migraine Treatment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Impact of COVID-19 on Distress Levels in Cancer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Funk-Lawler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Psychiatry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Pituitary</a:t>
                      </a:r>
                      <a:r>
                        <a:rPr lang="en-US" sz="1100" b="0" i="0" u="none" strike="noStrike" kern="1200" baseline="0" dirty="0" smtClean="0">
                          <a:solidFill>
                            <a:srgbClr val="000000"/>
                          </a:solidFill>
                          <a:effectLst/>
                          <a:latin typeface="Calibri" panose="020F0502020204030204" pitchFamily="34" charset="0"/>
                          <a:ea typeface="+mn-ea"/>
                          <a:cs typeface="+mn-cs"/>
                        </a:rPr>
                        <a:t> Adenoma Patient Outcomes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smtClean="0">
                          <a:solidFill>
                            <a:srgbClr val="000000"/>
                          </a:solidFill>
                          <a:effectLst/>
                          <a:latin typeface="Calibri" panose="020F0502020204030204" pitchFamily="34" charset="0"/>
                        </a:rPr>
                        <a:t>I. Dunn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Neurosurgery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Oncologic Outcomes</a:t>
                      </a:r>
                      <a:r>
                        <a:rPr lang="en-US" sz="1100" b="0" i="0" u="none" strike="noStrike" kern="1200" baseline="0" dirty="0" smtClean="0">
                          <a:solidFill>
                            <a:srgbClr val="000000"/>
                          </a:solidFill>
                          <a:effectLst/>
                          <a:latin typeface="Calibri" panose="020F0502020204030204" pitchFamily="34" charset="0"/>
                          <a:ea typeface="+mn-ea"/>
                          <a:cs typeface="+mn-cs"/>
                        </a:rPr>
                        <a:t> in Renal Cell Carcinoma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B. Cross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Using ML to Quantify Molecular Phenotypes</a:t>
                      </a:r>
                      <a:r>
                        <a:rPr lang="en-US" sz="1100" b="0" i="0" u="none" strike="noStrike" kern="1200" baseline="0" dirty="0" smtClean="0">
                          <a:solidFill>
                            <a:srgbClr val="000000"/>
                          </a:solidFill>
                          <a:effectLst/>
                          <a:latin typeface="Calibri" panose="020F0502020204030204" pitchFamily="34" charset="0"/>
                          <a:ea typeface="+mn-ea"/>
                          <a:cs typeface="+mn-cs"/>
                        </a:rPr>
                        <a:t> </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Jones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Harold Hamm Diabetes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Improving Detection &amp; Management</a:t>
                      </a:r>
                      <a:r>
                        <a:rPr lang="en-US" sz="1100" b="0" i="0" u="none" strike="noStrike" kern="1200" baseline="0" dirty="0" smtClean="0">
                          <a:solidFill>
                            <a:srgbClr val="000000"/>
                          </a:solidFill>
                          <a:effectLst/>
                          <a:latin typeface="Calibri" panose="020F0502020204030204" pitchFamily="34" charset="0"/>
                          <a:ea typeface="+mn-ea"/>
                          <a:cs typeface="+mn-cs"/>
                        </a:rPr>
                        <a:t> of Bladder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Parker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Neuromodulation</a:t>
                      </a:r>
                      <a:r>
                        <a:rPr lang="en-US" sz="1100" b="0" i="0" u="none" strike="noStrike" kern="1200" dirty="0" smtClean="0">
                          <a:solidFill>
                            <a:srgbClr val="000000"/>
                          </a:solidFill>
                          <a:effectLst/>
                          <a:latin typeface="Calibri" panose="020F0502020204030204" pitchFamily="34" charset="0"/>
                          <a:ea typeface="+mn-ea"/>
                          <a:cs typeface="+mn-cs"/>
                        </a:rPr>
                        <a:t> of Inflammation to Treat Heart Failure</a:t>
                      </a:r>
                      <a:r>
                        <a:rPr lang="en-US" sz="1100" b="0" i="0" u="none" strike="noStrike" kern="1200" baseline="0" dirty="0" smtClean="0">
                          <a:solidFill>
                            <a:srgbClr val="000000"/>
                          </a:solidFill>
                          <a:effectLst/>
                          <a:latin typeface="Calibri" panose="020F0502020204030204" pitchFamily="34" charset="0"/>
                          <a:ea typeface="+mn-ea"/>
                          <a:cs typeface="+mn-cs"/>
                        </a:rPr>
                        <a:t> with Preserved Ejection Fraction (TIN HF)</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a:t>
                      </a:r>
                      <a:r>
                        <a:rPr lang="en-US" sz="1100" b="0" i="0" u="none" strike="noStrike" dirty="0" err="1" smtClean="0">
                          <a:solidFill>
                            <a:srgbClr val="000000"/>
                          </a:solidFill>
                          <a:effectLst/>
                          <a:latin typeface="Calibri" panose="020F0502020204030204" pitchFamily="34" charset="0"/>
                        </a:rPr>
                        <a:t>Stavrakis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Cardiology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Management of Asthma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VTE Automated</a:t>
                      </a:r>
                      <a:r>
                        <a:rPr lang="en-US" sz="1100" b="0" i="0" u="none" strike="noStrike" kern="1200" baseline="0" dirty="0" smtClean="0">
                          <a:solidFill>
                            <a:srgbClr val="000000"/>
                          </a:solidFill>
                          <a:effectLst/>
                          <a:latin typeface="Calibri" panose="020F0502020204030204" pitchFamily="34" charset="0"/>
                          <a:ea typeface="+mn-ea"/>
                          <a:cs typeface="+mn-cs"/>
                        </a:rPr>
                        <a:t> </a:t>
                      </a:r>
                      <a:r>
                        <a:rPr lang="en-US" sz="1100" b="0" i="0" u="none" strike="noStrike" kern="1200" dirty="0" smtClean="0">
                          <a:solidFill>
                            <a:srgbClr val="000000"/>
                          </a:solidFill>
                          <a:effectLst/>
                          <a:latin typeface="Calibri" panose="020F0502020204030204" pitchFamily="34" charset="0"/>
                          <a:ea typeface="+mn-ea"/>
                          <a:cs typeface="+mn-cs"/>
                        </a:rPr>
                        <a:t>Surveillance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baseline="0" dirty="0" smtClean="0">
                          <a:solidFill>
                            <a:srgbClr val="000000"/>
                          </a:solidFill>
                          <a:effectLst/>
                          <a:latin typeface="Calibri" panose="020F0502020204030204" pitchFamily="34" charset="0"/>
                        </a:rPr>
                        <a:t>A. </a:t>
                      </a:r>
                      <a:r>
                        <a:rPr lang="en-US" sz="1100" b="0" i="0" u="none" strike="noStrike" baseline="0" dirty="0" err="1" smtClean="0">
                          <a:solidFill>
                            <a:srgbClr val="000000"/>
                          </a:solidFill>
                          <a:effectLst/>
                          <a:latin typeface="Calibri" panose="020F0502020204030204" pitchFamily="34" charset="0"/>
                        </a:rPr>
                        <a:t>Wendelboe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Public</a:t>
                      </a:r>
                      <a:r>
                        <a:rPr lang="en-US" sz="1100" b="0" i="0" u="none" strike="noStrike" baseline="0" dirty="0" smtClean="0">
                          <a:solidFill>
                            <a:srgbClr val="000000"/>
                          </a:solidFill>
                          <a:effectLst/>
                          <a:latin typeface="Calibri" panose="020F0502020204030204" pitchFamily="34" charset="0"/>
                        </a:rPr>
                        <a:t>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4232362"/>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Oklahoma COVID19 Registry and Repository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 </a:t>
                      </a:r>
                      <a:r>
                        <a:rPr lang="en-US" sz="1100" b="0" i="0" u="none" strike="noStrike" dirty="0" err="1" smtClean="0">
                          <a:solidFill>
                            <a:srgbClr val="000000"/>
                          </a:solidFill>
                          <a:effectLst/>
                          <a:latin typeface="Calibri" panose="020F0502020204030204" pitchFamily="34" charset="0"/>
                        </a:rPr>
                        <a:t>Agudelo</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Infectious</a:t>
                      </a:r>
                      <a:r>
                        <a:rPr lang="en-US" sz="1100" b="0" i="0" u="none" strike="noStrike" baseline="0" dirty="0" smtClean="0">
                          <a:solidFill>
                            <a:srgbClr val="000000"/>
                          </a:solidFill>
                          <a:effectLst/>
                          <a:latin typeface="Calibri" panose="020F0502020204030204" pitchFamily="34" charset="0"/>
                        </a:rPr>
                        <a:t> Disease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6418765"/>
                  </a:ext>
                </a:extLst>
              </a:tr>
            </a:tbl>
          </a:graphicData>
        </a:graphic>
      </p:graphicFrame>
      <p:sp>
        <p:nvSpPr>
          <p:cNvPr id="5" name="Rectangle 4"/>
          <p:cNvSpPr/>
          <p:nvPr/>
        </p:nvSpPr>
        <p:spPr>
          <a:xfrm>
            <a:off x="5468771" y="1615861"/>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7" name="Title 1"/>
          <p:cNvSpPr txBox="1">
            <a:spLocks/>
          </p:cNvSpPr>
          <p:nvPr/>
        </p:nvSpPr>
        <p:spPr>
          <a:xfrm>
            <a:off x="699247" y="83257"/>
            <a:ext cx="10515600" cy="985149"/>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en-US" sz="8500" b="1" i="1" dirty="0">
                <a:solidFill>
                  <a:srgbClr val="0070C0"/>
                </a:solidFill>
              </a:rPr>
              <a:t>Clinical Trials &amp; Other Research Studies Supported by the </a:t>
            </a:r>
            <a:r>
              <a:rPr lang="en-US" sz="8500" b="1" i="1" dirty="0" smtClean="0">
                <a:solidFill>
                  <a:srgbClr val="0070C0"/>
                </a:solidFill>
              </a:rPr>
              <a:t>CRDW</a:t>
            </a:r>
            <a:r>
              <a:rPr lang="en-US" sz="7100" b="1" i="1" dirty="0">
                <a:solidFill>
                  <a:srgbClr val="0070C0"/>
                </a:solidFill>
              </a:rPr>
              <a:t/>
            </a:r>
            <a:br>
              <a:rPr lang="en-US" sz="7100" b="1" i="1" dirty="0">
                <a:solidFill>
                  <a:srgbClr val="0070C0"/>
                </a:solidFill>
              </a:rPr>
            </a:br>
            <a:r>
              <a:rPr lang="en-US" sz="6200" dirty="0">
                <a:solidFill>
                  <a:schemeClr val="bg1">
                    <a:lumMod val="50000"/>
                  </a:schemeClr>
                </a:solidFill>
              </a:rPr>
              <a:t>since 2017; page </a:t>
            </a:r>
            <a:r>
              <a:rPr lang="en-US" sz="6200" dirty="0" smtClean="0">
                <a:solidFill>
                  <a:schemeClr val="bg1">
                    <a:lumMod val="50000"/>
                  </a:schemeClr>
                </a:solidFill>
              </a:rPr>
              <a:t>4</a:t>
            </a:r>
            <a:endParaRPr lang="en-US" sz="6200" dirty="0">
              <a:solidFill>
                <a:schemeClr val="bg1">
                  <a:lumMod val="50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598074518"/>
              </p:ext>
            </p:extLst>
          </p:nvPr>
        </p:nvGraphicFramePr>
        <p:xfrm>
          <a:off x="6203287" y="1345919"/>
          <a:ext cx="5563262" cy="4865472"/>
        </p:xfrm>
        <a:graphic>
          <a:graphicData uri="http://schemas.openxmlformats.org/drawingml/2006/table">
            <a:tbl>
              <a:tblPr>
                <a:tableStyleId>{5C22544A-7EE6-4342-B048-85BDC9FD1C3A}</a:tableStyleId>
              </a:tblPr>
              <a:tblGrid>
                <a:gridCol w="3451486">
                  <a:extLst>
                    <a:ext uri="{9D8B030D-6E8A-4147-A177-3AD203B41FA5}">
                      <a16:colId xmlns:a16="http://schemas.microsoft.com/office/drawing/2014/main" val="1356431335"/>
                    </a:ext>
                  </a:extLst>
                </a:gridCol>
                <a:gridCol w="697764">
                  <a:extLst>
                    <a:ext uri="{9D8B030D-6E8A-4147-A177-3AD203B41FA5}">
                      <a16:colId xmlns:a16="http://schemas.microsoft.com/office/drawing/2014/main" val="4074852346"/>
                    </a:ext>
                  </a:extLst>
                </a:gridCol>
                <a:gridCol w="1414012">
                  <a:extLst>
                    <a:ext uri="{9D8B030D-6E8A-4147-A177-3AD203B41FA5}">
                      <a16:colId xmlns:a16="http://schemas.microsoft.com/office/drawing/2014/main" val="715510892"/>
                    </a:ext>
                  </a:extLst>
                </a:gridCol>
              </a:tblGrid>
              <a:tr h="237037">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smtClean="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7037">
                <a:tc>
                  <a:txBody>
                    <a:bodyPr/>
                    <a:lstStyle/>
                    <a:p>
                      <a:pPr algn="l" fontAlgn="b"/>
                      <a:r>
                        <a:rPr lang="en-US" sz="1100" b="0" i="0" u="none" strike="noStrike" kern="1200" baseline="0" dirty="0" smtClean="0">
                          <a:solidFill>
                            <a:srgbClr val="000000"/>
                          </a:solidFill>
                          <a:effectLst/>
                          <a:latin typeface="Calibri" panose="020F0502020204030204" pitchFamily="34" charset="0"/>
                          <a:ea typeface="+mn-ea"/>
                          <a:cs typeface="+mn-cs"/>
                        </a:rPr>
                        <a:t>Patterns of Clinical Deterioration in Critically Ill Children</a:t>
                      </a:r>
                      <a:endParaRPr lang="en-US" sz="1100" b="0" i="0" u="none" strike="noStrike" kern="1200" baseline="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Brown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1"/>
                  </a:ext>
                </a:extLst>
              </a:tr>
              <a:tr h="339725">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Incidence</a:t>
                      </a:r>
                      <a:r>
                        <a:rPr lang="en-US" sz="1100" b="0" i="0" u="none" strike="noStrike" kern="1200" baseline="0" dirty="0" smtClean="0">
                          <a:solidFill>
                            <a:srgbClr val="000000"/>
                          </a:solidFill>
                          <a:effectLst/>
                          <a:latin typeface="Calibri" panose="020F0502020204030204" pitchFamily="34" charset="0"/>
                          <a:ea typeface="+mn-ea"/>
                          <a:cs typeface="+mn-cs"/>
                        </a:rPr>
                        <a:t> &amp; Risk Factors of NSAID Use in Post-Operative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H. </a:t>
                      </a:r>
                      <a:r>
                        <a:rPr lang="en-US" sz="1100" b="0" i="0" u="none" strike="noStrike" dirty="0" err="1" smtClean="0">
                          <a:solidFill>
                            <a:srgbClr val="000000"/>
                          </a:solidFill>
                          <a:effectLst/>
                          <a:latin typeface="Calibri" panose="020F0502020204030204" pitchFamily="34" charset="0"/>
                        </a:rPr>
                        <a:t>Bitar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Gastroenterology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339725">
                <a:tc>
                  <a:txBody>
                    <a:bodyPr/>
                    <a:lstStyle/>
                    <a:p>
                      <a:pPr algn="l" fontAlgn="b"/>
                      <a:r>
                        <a:rPr lang="en-US" sz="1100" b="0" i="0" u="none" strike="noStrike" kern="1200" baseline="0" dirty="0" smtClean="0">
                          <a:solidFill>
                            <a:srgbClr val="000000"/>
                          </a:solidFill>
                          <a:effectLst/>
                          <a:latin typeface="Calibri" panose="020F0502020204030204" pitchFamily="34" charset="0"/>
                          <a:ea typeface="+mn-ea"/>
                          <a:cs typeface="+mn-cs"/>
                        </a:rPr>
                        <a:t>Tube Complications in Pediatric Patients with Congenital Heart Disease</a:t>
                      </a:r>
                      <a:endParaRPr lang="en-US" sz="1100" b="0" i="0" u="none" strike="noStrike" kern="1200" baseline="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Hunter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350025">
                <a:tc>
                  <a:txBody>
                    <a:bodyPr/>
                    <a:lstStyle/>
                    <a:p>
                      <a:pPr algn="l" fontAlgn="b"/>
                      <a:r>
                        <a:rPr lang="en-US" sz="1100" b="0" i="0" u="none" strike="noStrike" kern="1200" baseline="0" dirty="0" smtClean="0">
                          <a:solidFill>
                            <a:srgbClr val="000000"/>
                          </a:solidFill>
                          <a:effectLst/>
                          <a:latin typeface="Calibri" panose="020F0502020204030204" pitchFamily="34" charset="0"/>
                          <a:ea typeface="+mn-ea"/>
                          <a:cs typeface="+mn-cs"/>
                        </a:rPr>
                        <a:t>Medical marijuana legalization in Oklahoma: effects on neonatal exposure to opiates</a:t>
                      </a:r>
                      <a:endParaRPr lang="en-US" sz="1100" b="0" i="0" u="none" strike="noStrike" kern="1200" baseline="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baseline="0" dirty="0" err="1" smtClean="0">
                          <a:solidFill>
                            <a:srgbClr val="000000"/>
                          </a:solidFill>
                          <a:effectLst/>
                          <a:latin typeface="Calibri" panose="020F0502020204030204" pitchFamily="34" charset="0"/>
                        </a:rPr>
                        <a:t>Makkar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339725">
                <a:tc>
                  <a:txBody>
                    <a:bodyPr/>
                    <a:lstStyle/>
                    <a:p>
                      <a:pPr algn="l" fontAlgn="b"/>
                      <a:r>
                        <a:rPr lang="en-US" sz="1100" b="0" i="0" u="none" strike="noStrike" kern="1200" baseline="0" dirty="0" err="1" smtClean="0">
                          <a:solidFill>
                            <a:srgbClr val="000000"/>
                          </a:solidFill>
                          <a:effectLst/>
                          <a:latin typeface="Calibri" panose="020F0502020204030204" pitchFamily="34" charset="0"/>
                          <a:ea typeface="+mn-ea"/>
                          <a:cs typeface="+mn-cs"/>
                        </a:rPr>
                        <a:t>PROSpect</a:t>
                      </a:r>
                      <a:r>
                        <a:rPr lang="en-US" sz="1100" b="0" i="0" u="none" strike="noStrike" kern="1200" baseline="0" dirty="0" smtClean="0">
                          <a:solidFill>
                            <a:srgbClr val="000000"/>
                          </a:solidFill>
                          <a:effectLst/>
                          <a:latin typeface="Calibri" panose="020F0502020204030204" pitchFamily="34" charset="0"/>
                          <a:ea typeface="+mn-ea"/>
                          <a:cs typeface="+mn-cs"/>
                        </a:rPr>
                        <a:t>: Prone and Oscillation Pediatric Clinical Trial COVID-19 Supplement</a:t>
                      </a:r>
                      <a:endParaRPr lang="en-US" sz="1100" b="0" i="0" u="none" strike="noStrike" kern="1200" baseline="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smtClean="0">
                          <a:solidFill>
                            <a:srgbClr val="000000"/>
                          </a:solidFill>
                          <a:effectLst/>
                          <a:latin typeface="Calibri" panose="020F0502020204030204" pitchFamily="34" charset="0"/>
                        </a:rPr>
                        <a:t>E. Henry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338215">
                <a:tc>
                  <a:txBody>
                    <a:bodyPr/>
                    <a:lstStyle/>
                    <a:p>
                      <a:pPr algn="l" fontAlgn="b"/>
                      <a:r>
                        <a:rPr lang="en-US" sz="1100" b="0" i="0" u="none" strike="noStrike" kern="1200" baseline="0" dirty="0" smtClean="0">
                          <a:solidFill>
                            <a:schemeClr val="accent1">
                              <a:lumMod val="50000"/>
                            </a:schemeClr>
                          </a:solidFill>
                          <a:effectLst/>
                          <a:latin typeface="Calibri" panose="020F0502020204030204" pitchFamily="34" charset="0"/>
                          <a:ea typeface="+mn-ea"/>
                          <a:cs typeface="+mn-cs"/>
                        </a:rPr>
                        <a:t>Addressing Epidemiologic Gaps in Immune Thrombocytopenia: Pregnant and African American Patients</a:t>
                      </a:r>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chemeClr val="accent1">
                              <a:lumMod val="50000"/>
                            </a:schemeClr>
                          </a:solidFill>
                          <a:effectLst/>
                          <a:latin typeface="Calibri" panose="020F0502020204030204" pitchFamily="34" charset="0"/>
                        </a:rPr>
                        <a:t>D. Terrell</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chemeClr val="accent1">
                              <a:lumMod val="50000"/>
                            </a:schemeClr>
                          </a:solidFill>
                          <a:effectLst/>
                          <a:latin typeface="Calibri" panose="020F0502020204030204" pitchFamily="34" charset="0"/>
                        </a:rPr>
                        <a:t>Public Health</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7037">
                <a:tc>
                  <a:txBody>
                    <a:bodyPr/>
                    <a:lstStyle/>
                    <a:p>
                      <a:pPr marL="0" algn="l" defTabSz="914400" rtl="0" eaLnBrk="1" fontAlgn="b" latinLnBrk="0" hangingPunct="1"/>
                      <a:r>
                        <a:rPr lang="en-US" sz="1100" b="0" i="0" u="none" strike="noStrike" kern="1200" baseline="0" dirty="0" smtClean="0">
                          <a:solidFill>
                            <a:schemeClr val="accent1">
                              <a:lumMod val="50000"/>
                            </a:schemeClr>
                          </a:solidFill>
                          <a:effectLst/>
                          <a:latin typeface="Calibri" panose="020F0502020204030204" pitchFamily="34" charset="0"/>
                          <a:ea typeface="+mn-ea"/>
                          <a:cs typeface="+mn-cs"/>
                        </a:rPr>
                        <a:t>Promoting Human Papillomavirus Vaccine Uptake in High-Risk Adults (Uptake 2)</a:t>
                      </a:r>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chemeClr val="accent1">
                              <a:lumMod val="50000"/>
                            </a:schemeClr>
                          </a:solidFill>
                          <a:effectLst/>
                          <a:latin typeface="Calibri" panose="020F0502020204030204" pitchFamily="34" charset="0"/>
                        </a:rPr>
                        <a:t>T. Bui</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chemeClr val="accent1">
                              <a:lumMod val="50000"/>
                            </a:schemeClr>
                          </a:solidFill>
                          <a:effectLst/>
                          <a:latin typeface="Calibri" panose="020F0502020204030204" pitchFamily="34" charset="0"/>
                        </a:rPr>
                        <a:t>Family and Preventive Medicine</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338215">
                <a:tc>
                  <a:txBody>
                    <a:bodyPr/>
                    <a:lstStyle/>
                    <a:p>
                      <a:pPr algn="l" fontAlgn="b"/>
                      <a:r>
                        <a:rPr lang="en-US" sz="1100" b="0" i="0" u="none" strike="noStrike" kern="1200" baseline="0" dirty="0" smtClean="0">
                          <a:solidFill>
                            <a:schemeClr val="accent1">
                              <a:lumMod val="50000"/>
                            </a:schemeClr>
                          </a:solidFill>
                          <a:effectLst/>
                          <a:latin typeface="Calibri" panose="020F0502020204030204" pitchFamily="34" charset="0"/>
                          <a:ea typeface="+mn-ea"/>
                          <a:cs typeface="+mn-cs"/>
                        </a:rPr>
                        <a:t>External Validation of an AI-Based ECG Tool to Identify Cardiomyopathy in Women of Reproductive Age</a:t>
                      </a:r>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chemeClr val="accent1">
                              <a:lumMod val="50000"/>
                            </a:schemeClr>
                          </a:solidFill>
                          <a:effectLst/>
                          <a:latin typeface="Calibri" panose="020F0502020204030204" pitchFamily="34" charset="0"/>
                        </a:rPr>
                        <a:t>M.</a:t>
                      </a:r>
                      <a:r>
                        <a:rPr lang="en-US" sz="1100" b="0" i="0" u="none" strike="noStrike" baseline="0" dirty="0" smtClean="0">
                          <a:solidFill>
                            <a:schemeClr val="accent1">
                              <a:lumMod val="50000"/>
                            </a:schemeClr>
                          </a:solidFill>
                          <a:effectLst/>
                          <a:latin typeface="Calibri" panose="020F0502020204030204" pitchFamily="34" charset="0"/>
                        </a:rPr>
                        <a:t> Williams</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chemeClr val="accent1">
                              <a:lumMod val="50000"/>
                            </a:schemeClr>
                          </a:solidFill>
                          <a:effectLst/>
                          <a:latin typeface="Calibri" panose="020F0502020204030204" pitchFamily="34" charset="0"/>
                        </a:rPr>
                        <a:t>Obstetrics and Gynecology</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338215">
                <a:tc>
                  <a:txBody>
                    <a:bodyPr/>
                    <a:lstStyle/>
                    <a:p>
                      <a:pPr algn="l" fontAlgn="b"/>
                      <a:r>
                        <a:rPr lang="en-US" sz="1100" b="0" i="0" u="none" strike="noStrike" kern="1200" baseline="0" dirty="0" smtClean="0">
                          <a:solidFill>
                            <a:schemeClr val="accent1">
                              <a:lumMod val="50000"/>
                            </a:schemeClr>
                          </a:solidFill>
                          <a:effectLst/>
                          <a:latin typeface="Calibri" panose="020F0502020204030204" pitchFamily="34" charset="0"/>
                          <a:ea typeface="+mn-ea"/>
                          <a:cs typeface="+mn-cs"/>
                        </a:rPr>
                        <a:t>Fluid Management in Acute Respiratory Distress Syndrome due to COVID 19</a:t>
                      </a:r>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baseline="0" dirty="0" smtClean="0">
                          <a:solidFill>
                            <a:schemeClr val="accent1">
                              <a:lumMod val="50000"/>
                            </a:schemeClr>
                          </a:solidFill>
                          <a:effectLst/>
                          <a:latin typeface="Calibri" panose="020F0502020204030204" pitchFamily="34" charset="0"/>
                          <a:ea typeface="+mn-ea"/>
                          <a:cs typeface="+mn-cs"/>
                        </a:rPr>
                        <a:t>S. </a:t>
                      </a:r>
                      <a:r>
                        <a:rPr lang="en-US" sz="1100" b="0" i="0" u="none" strike="noStrike" kern="1200" baseline="0" dirty="0" err="1" smtClean="0">
                          <a:solidFill>
                            <a:schemeClr val="accent1">
                              <a:lumMod val="50000"/>
                            </a:schemeClr>
                          </a:solidFill>
                          <a:effectLst/>
                          <a:latin typeface="Calibri" panose="020F0502020204030204" pitchFamily="34" charset="0"/>
                          <a:ea typeface="+mn-ea"/>
                          <a:cs typeface="+mn-cs"/>
                        </a:rPr>
                        <a:t>Dauok</a:t>
                      </a:r>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chemeClr val="accent1">
                              <a:lumMod val="50000"/>
                            </a:schemeClr>
                          </a:solidFill>
                          <a:effectLst/>
                          <a:latin typeface="Calibri" panose="020F0502020204030204" pitchFamily="34" charset="0"/>
                        </a:rPr>
                        <a:t>Pulmonary,</a:t>
                      </a:r>
                      <a:r>
                        <a:rPr lang="en-US" sz="1100" b="0" i="0" u="none" strike="noStrike" baseline="0" dirty="0" smtClean="0">
                          <a:solidFill>
                            <a:schemeClr val="accent1">
                              <a:lumMod val="50000"/>
                            </a:schemeClr>
                          </a:solidFill>
                          <a:effectLst/>
                          <a:latin typeface="Calibri" panose="020F0502020204030204" pitchFamily="34" charset="0"/>
                        </a:rPr>
                        <a:t> Critical Care, and Sleep Medicine</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7037">
                <a:tc>
                  <a:txBody>
                    <a:bodyPr/>
                    <a:lstStyle/>
                    <a:p>
                      <a:pPr algn="l" fontAlgn="b"/>
                      <a:r>
                        <a:rPr lang="en-US" sz="1100" b="0" i="0" u="none" strike="noStrike" kern="1200" baseline="0" dirty="0" smtClean="0">
                          <a:solidFill>
                            <a:schemeClr val="accent1">
                              <a:lumMod val="50000"/>
                            </a:schemeClr>
                          </a:solidFill>
                          <a:effectLst/>
                          <a:latin typeface="Calibri" panose="020F0502020204030204" pitchFamily="34" charset="0"/>
                          <a:ea typeface="+mn-ea"/>
                          <a:cs typeface="+mn-cs"/>
                        </a:rPr>
                        <a:t>TBD</a:t>
                      </a:r>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baseline="0" dirty="0" smtClean="0">
                          <a:solidFill>
                            <a:schemeClr val="accent1">
                              <a:lumMod val="50000"/>
                            </a:schemeClr>
                          </a:solidFill>
                          <a:effectLst/>
                          <a:latin typeface="Calibri" panose="020F0502020204030204" pitchFamily="34" charset="0"/>
                          <a:ea typeface="+mn-ea"/>
                          <a:cs typeface="+mn-cs"/>
                        </a:rPr>
                        <a:t>C. Cross</a:t>
                      </a:r>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chemeClr val="accent1">
                              <a:lumMod val="50000"/>
                            </a:schemeClr>
                          </a:solidFill>
                          <a:effectLst/>
                          <a:latin typeface="Calibri" panose="020F0502020204030204" pitchFamily="34" charset="0"/>
                        </a:rPr>
                        <a:t>Pulmonary,</a:t>
                      </a:r>
                      <a:r>
                        <a:rPr lang="en-US" sz="1100" b="0" i="0" u="none" strike="noStrike" baseline="0" dirty="0" smtClean="0">
                          <a:solidFill>
                            <a:schemeClr val="accent1">
                              <a:lumMod val="50000"/>
                            </a:schemeClr>
                          </a:solidFill>
                          <a:effectLst/>
                          <a:latin typeface="Calibri" panose="020F0502020204030204" pitchFamily="34" charset="0"/>
                        </a:rPr>
                        <a:t> Critical Care, and Sleep Medicine</a:t>
                      </a:r>
                      <a:endParaRPr lang="en-US" sz="1100" b="0" i="0" u="none" strike="noStrike" dirty="0">
                        <a:solidFill>
                          <a:srgbClr val="0070C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7037">
                <a:tc>
                  <a:txBody>
                    <a:bodyPr/>
                    <a:lstStyle/>
                    <a:p>
                      <a:pPr algn="l" fontAlgn="b"/>
                      <a:r>
                        <a:rPr lang="en-US" sz="1100" b="0" i="0" u="none" strike="noStrike" kern="1200" baseline="0" dirty="0" smtClean="0">
                          <a:solidFill>
                            <a:schemeClr val="accent1">
                              <a:lumMod val="50000"/>
                            </a:schemeClr>
                          </a:solidFill>
                          <a:effectLst/>
                          <a:latin typeface="Calibri" panose="020F0502020204030204" pitchFamily="34" charset="0"/>
                          <a:ea typeface="+mn-ea"/>
                          <a:cs typeface="+mn-cs"/>
                        </a:rPr>
                        <a:t>TBD</a:t>
                      </a:r>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kern="1200" baseline="0" dirty="0" smtClean="0">
                          <a:solidFill>
                            <a:schemeClr val="accent1">
                              <a:lumMod val="50000"/>
                            </a:schemeClr>
                          </a:solidFill>
                          <a:effectLst/>
                          <a:latin typeface="Calibri" panose="020F0502020204030204" pitchFamily="34" charset="0"/>
                          <a:ea typeface="+mn-ea"/>
                          <a:cs typeface="+mn-cs"/>
                        </a:rPr>
                        <a:t>A. Paul</a:t>
                      </a:r>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kern="1200" dirty="0" smtClean="0">
                          <a:solidFill>
                            <a:schemeClr val="accent1">
                              <a:lumMod val="50000"/>
                            </a:schemeClr>
                          </a:solidFill>
                          <a:effectLst/>
                          <a:latin typeface="Calibri" panose="020F0502020204030204" pitchFamily="34" charset="0"/>
                          <a:ea typeface="+mn-ea"/>
                          <a:cs typeface="+mn-cs"/>
                        </a:rPr>
                        <a:t>Neurology</a:t>
                      </a:r>
                      <a:endParaRPr lang="en-US" sz="1100" b="0" i="0" u="none" strike="noStrike" kern="1200" dirty="0">
                        <a:solidFill>
                          <a:schemeClr val="accent1">
                            <a:lumMod val="50000"/>
                          </a:schemeClr>
                        </a:solidFill>
                        <a:effectLst/>
                        <a:latin typeface="Calibri" panose="020F0502020204030204" pitchFamily="34" charset="0"/>
                        <a:ea typeface="+mn-ea"/>
                        <a:cs typeface="+mn-cs"/>
                      </a:endParaRPr>
                    </a:p>
                  </a:txBody>
                  <a:tcPr marL="7620" marR="7620" marT="7620" marB="0" anchor="b"/>
                </a:tc>
                <a:extLst>
                  <a:ext uri="{0D108BD9-81ED-4DB2-BD59-A6C34878D82A}">
                    <a16:rowId xmlns:a16="http://schemas.microsoft.com/office/drawing/2014/main" val="2906176452"/>
                  </a:ext>
                </a:extLst>
              </a:tr>
              <a:tr h="350025">
                <a:tc>
                  <a:txBody>
                    <a:bodyPr/>
                    <a:lstStyle/>
                    <a:p>
                      <a:pPr algn="l" fontAlgn="b"/>
                      <a:r>
                        <a:rPr lang="en-US" sz="1100" b="0" i="0" u="none" strike="noStrike" kern="1200" dirty="0" smtClean="0">
                          <a:solidFill>
                            <a:schemeClr val="accent1">
                              <a:lumMod val="50000"/>
                            </a:schemeClr>
                          </a:solidFill>
                          <a:effectLst/>
                          <a:latin typeface="Calibri" panose="020F0502020204030204" pitchFamily="34" charset="0"/>
                          <a:ea typeface="+mn-ea"/>
                          <a:cs typeface="+mn-cs"/>
                        </a:rPr>
                        <a:t>TBD</a:t>
                      </a:r>
                      <a:endParaRPr lang="en-US" sz="1100" b="0" i="0" u="none" strike="noStrike" kern="120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chemeClr val="accent1">
                              <a:lumMod val="50000"/>
                            </a:schemeClr>
                          </a:solidFill>
                          <a:effectLst/>
                          <a:latin typeface="Calibri" panose="020F0502020204030204" pitchFamily="34" charset="0"/>
                        </a:rPr>
                        <a:t>H. Wu</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chemeClr val="accent1">
                              <a:lumMod val="50000"/>
                            </a:schemeClr>
                          </a:solidFill>
                          <a:effectLst/>
                          <a:latin typeface="Calibri" panose="020F0502020204030204" pitchFamily="34" charset="0"/>
                        </a:rPr>
                        <a:t>Pulmonary,</a:t>
                      </a:r>
                      <a:r>
                        <a:rPr lang="en-US" sz="1100" b="0" i="0" u="none" strike="noStrike" baseline="0" dirty="0" smtClean="0">
                          <a:solidFill>
                            <a:schemeClr val="accent1">
                              <a:lumMod val="50000"/>
                            </a:schemeClr>
                          </a:solidFill>
                          <a:effectLst/>
                          <a:latin typeface="Calibri" panose="020F0502020204030204" pitchFamily="34" charset="0"/>
                        </a:rPr>
                        <a:t> Critical Care, and Sleep Medicine</a:t>
                      </a:r>
                      <a:endParaRPr lang="en-US" sz="1100" b="0" i="0" u="none" strike="noStrike" dirty="0" smtClean="0">
                        <a:solidFill>
                          <a:schemeClr val="accent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7037">
                <a:tc>
                  <a:txBody>
                    <a:bodyPr/>
                    <a:lstStyle/>
                    <a:p>
                      <a:pPr algn="l" fontAlgn="b"/>
                      <a:r>
                        <a:rPr lang="en-US" sz="1100" b="0" i="0" u="none" strike="noStrike" kern="1200" baseline="0" dirty="0" smtClean="0">
                          <a:solidFill>
                            <a:schemeClr val="accent1">
                              <a:lumMod val="50000"/>
                            </a:schemeClr>
                          </a:solidFill>
                          <a:effectLst/>
                          <a:latin typeface="Calibri" panose="020F0502020204030204" pitchFamily="34" charset="0"/>
                          <a:ea typeface="+mn-ea"/>
                          <a:cs typeface="+mn-cs"/>
                        </a:rPr>
                        <a:t>Aggregate Counts of COVID-19/MIS-C Patients</a:t>
                      </a:r>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kern="1200" baseline="0" dirty="0" smtClean="0">
                          <a:solidFill>
                            <a:schemeClr val="accent1">
                              <a:lumMod val="50000"/>
                            </a:schemeClr>
                          </a:solidFill>
                          <a:effectLst/>
                          <a:latin typeface="Calibri" panose="020F0502020204030204" pitchFamily="34" charset="0"/>
                          <a:ea typeface="+mn-ea"/>
                          <a:cs typeface="+mn-cs"/>
                        </a:rPr>
                        <a:t>P. Darden</a:t>
                      </a:r>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chemeClr val="accent1">
                              <a:lumMod val="50000"/>
                            </a:schemeClr>
                          </a:solidFill>
                          <a:effectLst/>
                          <a:latin typeface="Calibri" panose="020F0502020204030204" pitchFamily="34" charset="0"/>
                          <a:ea typeface="+mn-ea"/>
                          <a:cs typeface="+mn-cs"/>
                        </a:rPr>
                        <a:t>Pediatrics</a:t>
                      </a:r>
                      <a:endParaRPr lang="en-US" sz="1100" b="0" i="0" u="none" strike="noStrike" kern="1200" dirty="0">
                        <a:solidFill>
                          <a:schemeClr val="accent1">
                            <a:lumMod val="50000"/>
                          </a:schemeClr>
                        </a:solidFill>
                        <a:effectLst/>
                        <a:latin typeface="Calibri" panose="020F0502020204030204" pitchFamily="34" charset="0"/>
                        <a:ea typeface="+mn-ea"/>
                        <a:cs typeface="+mn-cs"/>
                      </a:endParaRPr>
                    </a:p>
                  </a:txBody>
                  <a:tcPr marL="7620" marR="7620" marT="7620" marB="0" anchor="b"/>
                </a:tc>
                <a:extLst>
                  <a:ext uri="{0D108BD9-81ED-4DB2-BD59-A6C34878D82A}">
                    <a16:rowId xmlns:a16="http://schemas.microsoft.com/office/drawing/2014/main" val="1671168545"/>
                  </a:ext>
                </a:extLst>
              </a:tr>
              <a:tr h="237037">
                <a:tc>
                  <a:txBody>
                    <a:bodyPr/>
                    <a:lstStyle/>
                    <a:p>
                      <a:pPr algn="l" fontAlgn="b"/>
                      <a:endParaRPr lang="en-US" sz="1100" b="0" i="0" u="none" strike="noStrike" kern="120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4232362"/>
                  </a:ext>
                </a:extLst>
              </a:tr>
              <a:tr h="237037">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6418765"/>
                  </a:ext>
                </a:extLst>
              </a:tr>
            </a:tbl>
          </a:graphicData>
        </a:graphic>
      </p:graphicFrame>
      <p:sp>
        <p:nvSpPr>
          <p:cNvPr id="8" name="Rectangle 7"/>
          <p:cNvSpPr/>
          <p:nvPr/>
        </p:nvSpPr>
        <p:spPr>
          <a:xfrm>
            <a:off x="5589788" y="5936121"/>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4597136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i="1" dirty="0" smtClean="0">
                <a:solidFill>
                  <a:srgbClr val="0070C0"/>
                </a:solidFill>
              </a:rPr>
              <a:t>Research Opt Out</a:t>
            </a:r>
            <a:endParaRPr lang="en-US" sz="3200" b="1" i="1" dirty="0">
              <a:solidFill>
                <a:srgbClr val="0070C0"/>
              </a:solidFill>
            </a:endParaRPr>
          </a:p>
        </p:txBody>
      </p:sp>
      <p:sp>
        <p:nvSpPr>
          <p:cNvPr id="6" name="Content Placeholder 5"/>
          <p:cNvSpPr>
            <a:spLocks noGrp="1"/>
          </p:cNvSpPr>
          <p:nvPr>
            <p:ph idx="1"/>
          </p:nvPr>
        </p:nvSpPr>
        <p:spPr/>
        <p:txBody>
          <a:bodyPr/>
          <a:lstStyle/>
          <a:p>
            <a:r>
              <a:rPr lang="en-US" dirty="0" smtClean="0"/>
              <a:t>We reached out to the following individuals: Trisha Reed, Allen Smith, Bob Bewley, Sally Duckett, Sandy Decker, and Amber Simpson. </a:t>
            </a:r>
          </a:p>
          <a:p>
            <a:endParaRPr lang="en-US" dirty="0" smtClean="0"/>
          </a:p>
          <a:p>
            <a:r>
              <a:rPr lang="en-US" dirty="0" smtClean="0"/>
              <a:t>We’ve been told there are no opt out lists for research.</a:t>
            </a:r>
          </a:p>
        </p:txBody>
      </p:sp>
    </p:spTree>
    <p:extLst>
      <p:ext uri="{BB962C8B-B14F-4D97-AF65-F5344CB8AC3E}">
        <p14:creationId xmlns:p14="http://schemas.microsoft.com/office/powerpoint/2010/main" val="653433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750" y="320675"/>
            <a:ext cx="10515600" cy="600075"/>
          </a:xfrm>
        </p:spPr>
        <p:txBody>
          <a:bodyPr>
            <a:noAutofit/>
          </a:bodyPr>
          <a:lstStyle/>
          <a:p>
            <a:r>
              <a:rPr lang="en-US" sz="3200" b="1" i="1" dirty="0" smtClean="0">
                <a:solidFill>
                  <a:srgbClr val="0070C0"/>
                </a:solidFill>
              </a:rPr>
              <a:t>Encouraging Secure Data Practices</a:t>
            </a:r>
            <a:endParaRPr lang="en-US" sz="3200" b="1" i="1" dirty="0">
              <a:solidFill>
                <a:srgbClr val="0070C0"/>
              </a:solidFill>
            </a:endParaRPr>
          </a:p>
        </p:txBody>
      </p:sp>
      <p:sp>
        <p:nvSpPr>
          <p:cNvPr id="6" name="Content Placeholder 5"/>
          <p:cNvSpPr>
            <a:spLocks noGrp="1"/>
          </p:cNvSpPr>
          <p:nvPr>
            <p:ph idx="1"/>
          </p:nvPr>
        </p:nvSpPr>
        <p:spPr>
          <a:xfrm>
            <a:off x="838200" y="1060449"/>
            <a:ext cx="10515600" cy="5530851"/>
          </a:xfrm>
        </p:spPr>
        <p:txBody>
          <a:bodyPr>
            <a:normAutofit fontScale="92500" lnSpcReduction="10000"/>
          </a:bodyPr>
          <a:lstStyle/>
          <a:p>
            <a:r>
              <a:rPr lang="en-US" dirty="0">
                <a:solidFill>
                  <a:srgbClr val="FF0000"/>
                </a:solidFill>
              </a:rPr>
              <a:t>Delivery of data</a:t>
            </a:r>
          </a:p>
          <a:p>
            <a:pPr lvl="1"/>
            <a:r>
              <a:rPr lang="en-US" dirty="0">
                <a:solidFill>
                  <a:srgbClr val="FF0000"/>
                </a:solidFill>
              </a:rPr>
              <a:t>Secure file servers, SFT, and </a:t>
            </a:r>
            <a:r>
              <a:rPr lang="en-US" dirty="0" err="1" smtClean="0">
                <a:solidFill>
                  <a:srgbClr val="FF0000"/>
                </a:solidFill>
              </a:rPr>
              <a:t>REDCap</a:t>
            </a:r>
            <a:endParaRPr lang="en-US" dirty="0" smtClean="0">
              <a:solidFill>
                <a:srgbClr val="FF0000"/>
              </a:solidFill>
            </a:endParaRPr>
          </a:p>
          <a:p>
            <a:pPr lvl="1"/>
            <a:r>
              <a:rPr lang="en-US" dirty="0" smtClean="0">
                <a:solidFill>
                  <a:srgbClr val="FF0000"/>
                </a:solidFill>
              </a:rPr>
              <a:t>Email is never used for PHI</a:t>
            </a:r>
            <a:endParaRPr lang="en-US" dirty="0">
              <a:solidFill>
                <a:srgbClr val="FF0000"/>
              </a:solidFill>
            </a:endParaRPr>
          </a:p>
          <a:p>
            <a:endParaRPr lang="en-US" dirty="0" smtClean="0">
              <a:solidFill>
                <a:srgbClr val="FF0000"/>
              </a:solidFill>
            </a:endParaRPr>
          </a:p>
          <a:p>
            <a:r>
              <a:rPr lang="en-US" dirty="0" smtClean="0">
                <a:solidFill>
                  <a:srgbClr val="FF0000"/>
                </a:solidFill>
              </a:rPr>
              <a:t>Current mitigations include</a:t>
            </a:r>
          </a:p>
          <a:p>
            <a:pPr lvl="1"/>
            <a:r>
              <a:rPr lang="en-US" dirty="0" smtClean="0">
                <a:solidFill>
                  <a:srgbClr val="FF0000"/>
                </a:solidFill>
              </a:rPr>
              <a:t>Withholding fields with PHI</a:t>
            </a:r>
          </a:p>
          <a:p>
            <a:pPr lvl="1"/>
            <a:r>
              <a:rPr lang="en-US" dirty="0" smtClean="0">
                <a:solidFill>
                  <a:srgbClr val="FF0000"/>
                </a:solidFill>
              </a:rPr>
              <a:t>Obfuscating fields with PHI (e.g. birth year, instead of birth date)</a:t>
            </a:r>
          </a:p>
          <a:p>
            <a:pPr marL="0" indent="0">
              <a:buNone/>
            </a:pPr>
            <a:endParaRPr lang="en-US" dirty="0" smtClean="0">
              <a:solidFill>
                <a:srgbClr val="FF0000"/>
              </a:solidFill>
            </a:endParaRPr>
          </a:p>
          <a:p>
            <a:pPr marL="0" indent="0">
              <a:buNone/>
            </a:pPr>
            <a:r>
              <a:rPr lang="en-US" dirty="0" smtClean="0">
                <a:solidFill>
                  <a:srgbClr val="FF0000"/>
                </a:solidFill>
              </a:rPr>
              <a:t>More secure environments and/or transactions would require IT support to set up and maintain the server and to train researchers.</a:t>
            </a:r>
          </a:p>
          <a:p>
            <a:pPr marL="0" indent="0">
              <a:buNone/>
            </a:pPr>
            <a:endParaRPr lang="en-US" dirty="0">
              <a:solidFill>
                <a:srgbClr val="FF0000"/>
              </a:solidFill>
            </a:endParaRPr>
          </a:p>
          <a:p>
            <a:pPr marL="0" indent="0">
              <a:buNone/>
            </a:pPr>
            <a:r>
              <a:rPr lang="en-US" dirty="0" smtClean="0">
                <a:solidFill>
                  <a:srgbClr val="FF0000"/>
                </a:solidFill>
              </a:rPr>
              <a:t>Maybe half of investigators are comfortable with csv files. Increasing use of </a:t>
            </a:r>
            <a:r>
              <a:rPr lang="en-US" dirty="0" err="1" smtClean="0">
                <a:solidFill>
                  <a:srgbClr val="FF0000"/>
                </a:solidFill>
              </a:rPr>
              <a:t>REDCap</a:t>
            </a:r>
            <a:r>
              <a:rPr lang="en-US" dirty="0" smtClean="0">
                <a:solidFill>
                  <a:srgbClr val="FF0000"/>
                </a:solidFill>
              </a:rPr>
              <a:t> would require extensive training (at least 1 hour per person) as well as additional CRDW resources for both project set up and user support. </a:t>
            </a:r>
          </a:p>
          <a:p>
            <a:pPr lvl="1"/>
            <a:endParaRPr lang="en-US" dirty="0" smtClean="0">
              <a:solidFill>
                <a:srgbClr val="FF0000"/>
              </a:solidFill>
            </a:endParaRPr>
          </a:p>
        </p:txBody>
      </p:sp>
    </p:spTree>
    <p:extLst>
      <p:ext uri="{BB962C8B-B14F-4D97-AF65-F5344CB8AC3E}">
        <p14:creationId xmlns:p14="http://schemas.microsoft.com/office/powerpoint/2010/main" val="41476067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651" y="131763"/>
            <a:ext cx="10515600" cy="871538"/>
          </a:xfrm>
        </p:spPr>
        <p:txBody>
          <a:bodyPr>
            <a:normAutofit/>
          </a:bodyPr>
          <a:lstStyle/>
          <a:p>
            <a:r>
              <a:rPr lang="en-US" sz="3200" b="1" i="1" dirty="0">
                <a:solidFill>
                  <a:srgbClr val="0070C0"/>
                </a:solidFill>
              </a:rPr>
              <a:t>CRDW </a:t>
            </a:r>
            <a:r>
              <a:rPr lang="en-US" sz="3200" b="1" i="1" dirty="0">
                <a:solidFill>
                  <a:srgbClr val="0070C0"/>
                </a:solidFill>
              </a:rPr>
              <a:t>Active Projects</a:t>
            </a:r>
          </a:p>
        </p:txBody>
      </p:sp>
      <p:sp>
        <p:nvSpPr>
          <p:cNvPr id="3" name="Content Placeholder 2"/>
          <p:cNvSpPr>
            <a:spLocks noGrp="1"/>
          </p:cNvSpPr>
          <p:nvPr>
            <p:ph idx="1"/>
          </p:nvPr>
        </p:nvSpPr>
        <p:spPr>
          <a:xfrm>
            <a:off x="247651" y="850901"/>
            <a:ext cx="11703048" cy="936625"/>
          </a:xfrm>
        </p:spPr>
        <p:txBody>
          <a:bodyPr/>
          <a:lstStyle/>
          <a:p>
            <a:pPr marL="0" indent="0">
              <a:buNone/>
            </a:pPr>
            <a:r>
              <a:rPr lang="en-US" dirty="0" smtClean="0"/>
              <a:t>At this committee’s request, we surveyed the PIs or study contacts for ~42 active requests. Those results are below.</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04726592"/>
              </p:ext>
            </p:extLst>
          </p:nvPr>
        </p:nvGraphicFramePr>
        <p:xfrm>
          <a:off x="1577976" y="1897065"/>
          <a:ext cx="7854949" cy="4785360"/>
        </p:xfrm>
        <a:graphic>
          <a:graphicData uri="http://schemas.openxmlformats.org/drawingml/2006/table">
            <a:tbl>
              <a:tblPr firstRow="1" bandRow="1">
                <a:tableStyleId>{5C22544A-7EE6-4342-B048-85BDC9FD1C3A}</a:tableStyleId>
              </a:tblPr>
              <a:tblGrid>
                <a:gridCol w="4023370">
                  <a:extLst>
                    <a:ext uri="{9D8B030D-6E8A-4147-A177-3AD203B41FA5}">
                      <a16:colId xmlns:a16="http://schemas.microsoft.com/office/drawing/2014/main" val="4226571191"/>
                    </a:ext>
                  </a:extLst>
                </a:gridCol>
                <a:gridCol w="1275704">
                  <a:extLst>
                    <a:ext uri="{9D8B030D-6E8A-4147-A177-3AD203B41FA5}">
                      <a16:colId xmlns:a16="http://schemas.microsoft.com/office/drawing/2014/main" val="4041921744"/>
                    </a:ext>
                  </a:extLst>
                </a:gridCol>
                <a:gridCol w="2555875">
                  <a:extLst>
                    <a:ext uri="{9D8B030D-6E8A-4147-A177-3AD203B41FA5}">
                      <a16:colId xmlns:a16="http://schemas.microsoft.com/office/drawing/2014/main" val="3773181563"/>
                    </a:ext>
                  </a:extLst>
                </a:gridCol>
              </a:tblGrid>
              <a:tr h="487256">
                <a:tc>
                  <a:txBody>
                    <a:bodyPr/>
                    <a:lstStyle/>
                    <a:p>
                      <a:r>
                        <a:rPr lang="en-US" dirty="0" smtClean="0"/>
                        <a:t>Category</a:t>
                      </a:r>
                      <a:endParaRPr lang="en-US" dirty="0"/>
                    </a:p>
                  </a:txBody>
                  <a:tcPr/>
                </a:tc>
                <a:tc>
                  <a:txBody>
                    <a:bodyPr/>
                    <a:lstStyle/>
                    <a:p>
                      <a:r>
                        <a:rPr lang="en-US" dirty="0" smtClean="0"/>
                        <a:t>Responses</a:t>
                      </a:r>
                      <a:endParaRPr lang="en-US" dirty="0"/>
                    </a:p>
                  </a:txBody>
                  <a:tcPr/>
                </a:tc>
                <a:tc>
                  <a:txBody>
                    <a:bodyPr/>
                    <a:lstStyle/>
                    <a:p>
                      <a:r>
                        <a:rPr lang="en-US" dirty="0" smtClean="0"/>
                        <a:t>Count</a:t>
                      </a:r>
                      <a:r>
                        <a:rPr lang="en-US" baseline="0" dirty="0" smtClean="0"/>
                        <a:t> (Proportion) Responded </a:t>
                      </a:r>
                      <a:r>
                        <a:rPr lang="en-US" dirty="0" smtClean="0"/>
                        <a:t>‘Yes’ </a:t>
                      </a:r>
                      <a:endParaRPr lang="en-US" dirty="0"/>
                    </a:p>
                  </a:txBody>
                  <a:tcPr/>
                </a:tc>
                <a:extLst>
                  <a:ext uri="{0D108BD9-81ED-4DB2-BD59-A6C34878D82A}">
                    <a16:rowId xmlns:a16="http://schemas.microsoft.com/office/drawing/2014/main" val="2544945098"/>
                  </a:ext>
                </a:extLst>
              </a:tr>
              <a:tr h="370840">
                <a:tc>
                  <a:txBody>
                    <a:bodyPr/>
                    <a:lstStyle/>
                    <a:p>
                      <a:r>
                        <a:rPr lang="en-US" dirty="0" smtClean="0"/>
                        <a:t>Quality</a:t>
                      </a:r>
                      <a:r>
                        <a:rPr lang="en-US" baseline="0" dirty="0" smtClean="0"/>
                        <a:t> Improvement</a:t>
                      </a:r>
                      <a:endParaRPr lang="en-US" dirty="0"/>
                    </a:p>
                  </a:txBody>
                  <a:tcPr/>
                </a:tc>
                <a:tc>
                  <a:txBody>
                    <a:bodyPr/>
                    <a:lstStyle/>
                    <a:p>
                      <a:r>
                        <a:rPr lang="en-US" dirty="0" smtClean="0"/>
                        <a:t>22</a:t>
                      </a:r>
                      <a:endParaRPr lang="en-US" dirty="0"/>
                    </a:p>
                  </a:txBody>
                  <a:tcPr/>
                </a:tc>
                <a:tc>
                  <a:txBody>
                    <a:bodyPr/>
                    <a:lstStyle/>
                    <a:p>
                      <a:r>
                        <a:rPr lang="en-US" dirty="0" smtClean="0"/>
                        <a:t>6 (27.3%)</a:t>
                      </a:r>
                      <a:endParaRPr lang="en-US" dirty="0"/>
                    </a:p>
                  </a:txBody>
                  <a:tcPr/>
                </a:tc>
                <a:extLst>
                  <a:ext uri="{0D108BD9-81ED-4DB2-BD59-A6C34878D82A}">
                    <a16:rowId xmlns:a16="http://schemas.microsoft.com/office/drawing/2014/main" val="648128615"/>
                  </a:ext>
                </a:extLst>
              </a:tr>
              <a:tr h="370840">
                <a:tc>
                  <a:txBody>
                    <a:bodyPr/>
                    <a:lstStyle/>
                    <a:p>
                      <a:r>
                        <a:rPr lang="en-US" dirty="0" smtClean="0"/>
                        <a:t>Scientific research</a:t>
                      </a:r>
                      <a:r>
                        <a:rPr lang="en-US" baseline="0" dirty="0" smtClean="0"/>
                        <a:t> that should produce 1 or more publications</a:t>
                      </a:r>
                      <a:endParaRPr lang="en-US" dirty="0"/>
                    </a:p>
                  </a:txBody>
                  <a:tcPr/>
                </a:tc>
                <a:tc>
                  <a:txBody>
                    <a:bodyPr/>
                    <a:lstStyle/>
                    <a:p>
                      <a:r>
                        <a:rPr lang="en-US" dirty="0" smtClean="0"/>
                        <a:t>22</a:t>
                      </a:r>
                      <a:endParaRPr lang="en-US" dirty="0"/>
                    </a:p>
                  </a:txBody>
                  <a:tcPr/>
                </a:tc>
                <a:tc>
                  <a:txBody>
                    <a:bodyPr/>
                    <a:lstStyle/>
                    <a:p>
                      <a:r>
                        <a:rPr lang="en-US" dirty="0" smtClean="0"/>
                        <a:t>21 (95.5%)</a:t>
                      </a:r>
                      <a:endParaRPr lang="en-US" dirty="0"/>
                    </a:p>
                  </a:txBody>
                  <a:tcPr/>
                </a:tc>
                <a:extLst>
                  <a:ext uri="{0D108BD9-81ED-4DB2-BD59-A6C34878D82A}">
                    <a16:rowId xmlns:a16="http://schemas.microsoft.com/office/drawing/2014/main" val="412660690"/>
                  </a:ext>
                </a:extLst>
              </a:tr>
              <a:tr h="370840">
                <a:tc>
                  <a:txBody>
                    <a:bodyPr/>
                    <a:lstStyle/>
                    <a:p>
                      <a:r>
                        <a:rPr lang="en-US" dirty="0" smtClean="0"/>
                        <a:t>Involves</a:t>
                      </a:r>
                      <a:r>
                        <a:rPr lang="en-US" baseline="0" dirty="0" smtClean="0"/>
                        <a:t> other scholarly activity for future publication</a:t>
                      </a:r>
                      <a:endParaRPr lang="en-US" dirty="0"/>
                    </a:p>
                  </a:txBody>
                  <a:tcPr/>
                </a:tc>
                <a:tc>
                  <a:txBody>
                    <a:bodyPr/>
                    <a:lstStyle/>
                    <a:p>
                      <a:r>
                        <a:rPr lang="en-US" dirty="0" smtClean="0"/>
                        <a:t>22</a:t>
                      </a:r>
                      <a:endParaRPr lang="en-US" dirty="0"/>
                    </a:p>
                  </a:txBody>
                  <a:tcPr/>
                </a:tc>
                <a:tc>
                  <a:txBody>
                    <a:bodyPr/>
                    <a:lstStyle/>
                    <a:p>
                      <a:r>
                        <a:rPr lang="en-US" dirty="0" smtClean="0"/>
                        <a:t>10 (45.5%)</a:t>
                      </a:r>
                      <a:endParaRPr lang="en-US" dirty="0"/>
                    </a:p>
                  </a:txBody>
                  <a:tcPr/>
                </a:tc>
                <a:extLst>
                  <a:ext uri="{0D108BD9-81ED-4DB2-BD59-A6C34878D82A}">
                    <a16:rowId xmlns:a16="http://schemas.microsoft.com/office/drawing/2014/main" val="1726171080"/>
                  </a:ext>
                </a:extLst>
              </a:tr>
              <a:tr h="370840">
                <a:tc>
                  <a:txBody>
                    <a:bodyPr/>
                    <a:lstStyle/>
                    <a:p>
                      <a:r>
                        <a:rPr lang="en-US" dirty="0" smtClean="0"/>
                        <a:t>Involves program evaluation</a:t>
                      </a:r>
                      <a:endParaRPr lang="en-US" dirty="0"/>
                    </a:p>
                  </a:txBody>
                  <a:tcPr/>
                </a:tc>
                <a:tc>
                  <a:txBody>
                    <a:bodyPr/>
                    <a:lstStyle/>
                    <a:p>
                      <a:r>
                        <a:rPr lang="en-US" dirty="0" smtClean="0"/>
                        <a:t>22</a:t>
                      </a:r>
                      <a:endParaRPr lang="en-US" dirty="0"/>
                    </a:p>
                  </a:txBody>
                  <a:tcPr/>
                </a:tc>
                <a:tc>
                  <a:txBody>
                    <a:bodyPr/>
                    <a:lstStyle/>
                    <a:p>
                      <a:r>
                        <a:rPr lang="en-US" dirty="0" smtClean="0"/>
                        <a:t>4 (18.2%)</a:t>
                      </a:r>
                      <a:endParaRPr lang="en-US" dirty="0"/>
                    </a:p>
                  </a:txBody>
                  <a:tcPr/>
                </a:tc>
                <a:extLst>
                  <a:ext uri="{0D108BD9-81ED-4DB2-BD59-A6C34878D82A}">
                    <a16:rowId xmlns:a16="http://schemas.microsoft.com/office/drawing/2014/main" val="1770810480"/>
                  </a:ext>
                </a:extLst>
              </a:tr>
              <a:tr h="370840">
                <a:tc>
                  <a:txBody>
                    <a:bodyPr/>
                    <a:lstStyle/>
                    <a:p>
                      <a:r>
                        <a:rPr lang="en-US" dirty="0" smtClean="0"/>
                        <a:t>Focuses on academic</a:t>
                      </a:r>
                      <a:r>
                        <a:rPr lang="en-US" baseline="0" dirty="0" smtClean="0"/>
                        <a:t> activities</a:t>
                      </a:r>
                      <a:endParaRPr lang="en-US" dirty="0"/>
                    </a:p>
                  </a:txBody>
                  <a:tcPr/>
                </a:tc>
                <a:tc>
                  <a:txBody>
                    <a:bodyPr/>
                    <a:lstStyle/>
                    <a:p>
                      <a:r>
                        <a:rPr lang="en-US" dirty="0" smtClean="0"/>
                        <a:t>22</a:t>
                      </a:r>
                      <a:endParaRPr lang="en-US" dirty="0"/>
                    </a:p>
                  </a:txBody>
                  <a:tcPr/>
                </a:tc>
                <a:tc>
                  <a:txBody>
                    <a:bodyPr/>
                    <a:lstStyle/>
                    <a:p>
                      <a:r>
                        <a:rPr lang="en-US" dirty="0" smtClean="0"/>
                        <a:t>4 (18.2%)</a:t>
                      </a:r>
                      <a:endParaRPr lang="en-US" dirty="0"/>
                    </a:p>
                  </a:txBody>
                  <a:tcPr/>
                </a:tc>
                <a:extLst>
                  <a:ext uri="{0D108BD9-81ED-4DB2-BD59-A6C34878D82A}">
                    <a16:rowId xmlns:a16="http://schemas.microsoft.com/office/drawing/2014/main" val="1300294969"/>
                  </a:ext>
                </a:extLst>
              </a:tr>
              <a:tr h="370840">
                <a:tc>
                  <a:txBody>
                    <a:bodyPr/>
                    <a:lstStyle/>
                    <a:p>
                      <a:r>
                        <a:rPr lang="en-US" dirty="0" smtClean="0"/>
                        <a:t>In</a:t>
                      </a:r>
                      <a:r>
                        <a:rPr lang="en-US" baseline="0" dirty="0" smtClean="0"/>
                        <a:t> the area of health economics</a:t>
                      </a:r>
                      <a:endParaRPr lang="en-US" dirty="0"/>
                    </a:p>
                  </a:txBody>
                  <a:tcPr/>
                </a:tc>
                <a:tc>
                  <a:txBody>
                    <a:bodyPr/>
                    <a:lstStyle/>
                    <a:p>
                      <a:r>
                        <a:rPr lang="en-US" dirty="0" smtClean="0"/>
                        <a:t>22</a:t>
                      </a:r>
                      <a:endParaRPr lang="en-US" dirty="0"/>
                    </a:p>
                  </a:txBody>
                  <a:tcPr/>
                </a:tc>
                <a:tc>
                  <a:txBody>
                    <a:bodyPr/>
                    <a:lstStyle/>
                    <a:p>
                      <a:r>
                        <a:rPr lang="en-US" dirty="0" smtClean="0"/>
                        <a:t>1 (4.5%)</a:t>
                      </a:r>
                      <a:endParaRPr lang="en-US" dirty="0"/>
                    </a:p>
                  </a:txBody>
                  <a:tcPr/>
                </a:tc>
                <a:extLst>
                  <a:ext uri="{0D108BD9-81ED-4DB2-BD59-A6C34878D82A}">
                    <a16:rowId xmlns:a16="http://schemas.microsoft.com/office/drawing/2014/main" val="2526149966"/>
                  </a:ext>
                </a:extLst>
              </a:tr>
              <a:tr h="370840">
                <a:tc>
                  <a:txBody>
                    <a:bodyPr/>
                    <a:lstStyle/>
                    <a:p>
                      <a:r>
                        <a:rPr lang="en-US" dirty="0" smtClean="0"/>
                        <a:t>Research on health systems</a:t>
                      </a:r>
                      <a:endParaRPr lang="en-US" dirty="0"/>
                    </a:p>
                  </a:txBody>
                  <a:tcPr/>
                </a:tc>
                <a:tc>
                  <a:txBody>
                    <a:bodyPr/>
                    <a:lstStyle/>
                    <a:p>
                      <a:r>
                        <a:rPr lang="en-US" dirty="0" smtClean="0"/>
                        <a:t>22</a:t>
                      </a:r>
                      <a:endParaRPr lang="en-US" dirty="0"/>
                    </a:p>
                  </a:txBody>
                  <a:tcPr/>
                </a:tc>
                <a:tc>
                  <a:txBody>
                    <a:bodyPr/>
                    <a:lstStyle/>
                    <a:p>
                      <a:r>
                        <a:rPr lang="en-US" dirty="0" smtClean="0"/>
                        <a:t>6 (27.3%)</a:t>
                      </a:r>
                      <a:endParaRPr lang="en-US" dirty="0"/>
                    </a:p>
                  </a:txBody>
                  <a:tcPr/>
                </a:tc>
                <a:extLst>
                  <a:ext uri="{0D108BD9-81ED-4DB2-BD59-A6C34878D82A}">
                    <a16:rowId xmlns:a16="http://schemas.microsoft.com/office/drawing/2014/main" val="1569227553"/>
                  </a:ext>
                </a:extLst>
              </a:tr>
              <a:tr h="370840">
                <a:tc>
                  <a:txBody>
                    <a:bodyPr/>
                    <a:lstStyle/>
                    <a:p>
                      <a:r>
                        <a:rPr lang="en-US" dirty="0" smtClean="0"/>
                        <a:t>In the area of dissemination/implementation science</a:t>
                      </a:r>
                      <a:endParaRPr lang="en-US" dirty="0"/>
                    </a:p>
                  </a:txBody>
                  <a:tcPr/>
                </a:tc>
                <a:tc>
                  <a:txBody>
                    <a:bodyPr/>
                    <a:lstStyle/>
                    <a:p>
                      <a:r>
                        <a:rPr lang="en-US" dirty="0" smtClean="0"/>
                        <a:t>22</a:t>
                      </a:r>
                      <a:endParaRPr lang="en-US" dirty="0"/>
                    </a:p>
                  </a:txBody>
                  <a:tcPr/>
                </a:tc>
                <a:tc>
                  <a:txBody>
                    <a:bodyPr/>
                    <a:lstStyle/>
                    <a:p>
                      <a:r>
                        <a:rPr lang="en-US" dirty="0" smtClean="0"/>
                        <a:t>4 (18.2%)</a:t>
                      </a:r>
                      <a:endParaRPr lang="en-US" dirty="0"/>
                    </a:p>
                  </a:txBody>
                  <a:tcPr/>
                </a:tc>
                <a:extLst>
                  <a:ext uri="{0D108BD9-81ED-4DB2-BD59-A6C34878D82A}">
                    <a16:rowId xmlns:a16="http://schemas.microsoft.com/office/drawing/2014/main" val="782794487"/>
                  </a:ext>
                </a:extLst>
              </a:tr>
              <a:tr h="370840">
                <a:tc>
                  <a:txBody>
                    <a:bodyPr/>
                    <a:lstStyle/>
                    <a:p>
                      <a:r>
                        <a:rPr lang="en-US" dirty="0" smtClean="0"/>
                        <a:t>Focuses on outcomes research</a:t>
                      </a:r>
                      <a:endParaRPr lang="en-US" dirty="0"/>
                    </a:p>
                  </a:txBody>
                  <a:tcPr/>
                </a:tc>
                <a:tc>
                  <a:txBody>
                    <a:bodyPr/>
                    <a:lstStyle/>
                    <a:p>
                      <a:r>
                        <a:rPr lang="en-US" dirty="0" smtClean="0"/>
                        <a:t>22</a:t>
                      </a:r>
                      <a:endParaRPr lang="en-US" dirty="0"/>
                    </a:p>
                  </a:txBody>
                  <a:tcPr/>
                </a:tc>
                <a:tc>
                  <a:txBody>
                    <a:bodyPr/>
                    <a:lstStyle/>
                    <a:p>
                      <a:r>
                        <a:rPr lang="en-US" dirty="0" smtClean="0"/>
                        <a:t>11 (50%)</a:t>
                      </a:r>
                      <a:endParaRPr lang="en-US" dirty="0"/>
                    </a:p>
                  </a:txBody>
                  <a:tcPr/>
                </a:tc>
                <a:extLst>
                  <a:ext uri="{0D108BD9-81ED-4DB2-BD59-A6C34878D82A}">
                    <a16:rowId xmlns:a16="http://schemas.microsoft.com/office/drawing/2014/main" val="2155337292"/>
                  </a:ext>
                </a:extLst>
              </a:tr>
            </a:tbl>
          </a:graphicData>
        </a:graphic>
      </p:graphicFrame>
    </p:spTree>
    <p:extLst>
      <p:ext uri="{BB962C8B-B14F-4D97-AF65-F5344CB8AC3E}">
        <p14:creationId xmlns:p14="http://schemas.microsoft.com/office/powerpoint/2010/main" val="2056198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13693</TotalTime>
  <Words>7432</Words>
  <Application>Microsoft Office PowerPoint</Application>
  <PresentationFormat>Widescreen</PresentationFormat>
  <Paragraphs>1774</Paragraphs>
  <Slides>43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 Light</vt:lpstr>
      <vt:lpstr>Times New Roman</vt:lpstr>
      <vt:lpstr>Wingdings 2</vt:lpstr>
      <vt:lpstr>Office Theme</vt:lpstr>
      <vt:lpstr>Leveraging OUHSC Clinical Research Data Warehouse to Inform Research &amp; Practice</vt:lpstr>
      <vt:lpstr>Since 2017, the CRDW has provided support for more than 120 projects.</vt:lpstr>
      <vt:lpstr>Clinical Trials &amp; Other Research Studies Supported by the CRDW since 2017; page 1</vt:lpstr>
      <vt:lpstr>Clinical Trials &amp; Other Research Studies Supported by the CRDW since 2017; page 2</vt:lpstr>
      <vt:lpstr>Clinical Trials &amp; Other Research Studies Supported by the CRDW since 2017; page 3</vt:lpstr>
      <vt:lpstr>PowerPoint Presentation</vt:lpstr>
      <vt:lpstr>Research Opt Out</vt:lpstr>
      <vt:lpstr>Encouraging Secure Data Practices</vt:lpstr>
      <vt:lpstr>CRDW Active Projects</vt:lpstr>
      <vt:lpstr>BBMC Research Support Request Form (Proposed Update)</vt:lpstr>
      <vt:lpstr>CRDW Requests</vt:lpstr>
      <vt:lpstr>PowerPoint Presentation</vt:lpstr>
      <vt:lpstr>Predictors of Severe Sepsis in Patients with Intestinal Failure (POSSIPIF)</vt:lpstr>
      <vt:lpstr>Relationship Between Pretreatment Anxiety/Depression and Patient Decision-Making in Prostate Cancer Treatment</vt:lpstr>
      <vt:lpstr>Clinical Presentations, Laboratory Findings, Treatment, and Outcomes of Pediatric  COVID-19 Patients</vt:lpstr>
      <vt:lpstr>PEMCRC Anaphylaxis Study Protocol: A Multicenter Cohort Study to Derive and Validate Clinical Decision Models for the Emergency Department Management of Children with Anaphylaxis</vt:lpstr>
      <vt:lpstr>Retrospective Descriptive Analysis of Pediatric Migraine Treatment in the Emergency Department</vt:lpstr>
      <vt:lpstr>Procalcitonin in Necrotizing Enterocolitis: The Search for a Biomarker</vt:lpstr>
      <vt:lpstr>Quality of Life of Ethnically Diverse Black Prostate Cancer Survivors: Development of a Conceptual Model Using Grounded Theory</vt:lpstr>
      <vt:lpstr>Levels of Distress in Cancer Patients Pre and Post COVID-19</vt:lpstr>
      <vt:lpstr>Oncologic Outcomes in Renal Cell Carcinoma</vt:lpstr>
      <vt:lpstr>Pituitary Adenoma Patient Outcomes</vt:lpstr>
      <vt:lpstr>Using Machine Learning Models to Quantify Molecular Phenotypes and Personalized Therapeutic Strategies for Diabetic Patients</vt:lpstr>
      <vt:lpstr>Improving Detection &amp; Management of Bladder Cancer</vt:lpstr>
      <vt:lpstr>Management of Asthma: Where have we been and where are we going?</vt:lpstr>
      <vt:lpstr>Venous Thromboembolism (VTE) Automated Surveillance</vt:lpstr>
      <vt:lpstr>Oklahoma COVID-19 Registry and Repository</vt:lpstr>
      <vt:lpstr>Patterns of Clinical Deterioration in Critically Ill Children</vt:lpstr>
      <vt:lpstr>Gastrostomy Tube vs Nasogastric Tube Complications in Pediatric Patients with Congenital Heart Disease.</vt:lpstr>
      <vt:lpstr>PROSpect: Prone and Oscillation Pediatric Clinical Trial COVID-19 Supplement</vt:lpstr>
      <vt:lpstr>Addressing Epidemiologic Gaps in Immune Thrombocytopenia: Pregnant and African American Patients</vt:lpstr>
      <vt:lpstr>Incidence and Risk Factors of Nonsteroidal Anti-Inflammatory Drug (NSAID) Use in Post-Operative Patients After the Oklahoma Senate Bill 1446 Limiting the Prescription of Narcotics for Acute Pain</vt:lpstr>
      <vt:lpstr>External Validation of an AI-Based ECG Tool to Identify Cardiomyopathy in Women of Reproductive Age</vt:lpstr>
      <vt:lpstr>CRDW Projects On the Horizon (pending submission of a request for support)</vt:lpstr>
      <vt:lpstr>Thank you</vt:lpstr>
      <vt:lpstr>Extra Slides</vt:lpstr>
      <vt:lpstr>PowerPoint Presentation</vt:lpstr>
      <vt:lpstr>IRB and Privacy Review Guidance</vt:lpstr>
      <vt:lpstr>Ecosystem Architecture</vt:lpstr>
      <vt:lpstr>CDW Faculty &amp; Staff</vt:lpstr>
      <vt:lpstr>PowerPoint Presentation</vt:lpstr>
      <vt:lpstr>HSC Data Sources</vt:lpstr>
      <vt:lpstr>PowerPoint Presentation</vt:lpstr>
    </vt:vector>
  </TitlesOfParts>
  <Company>OUHSC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Thumann, Ashley T (HSC)</dc:creator>
  <cp:lastModifiedBy>Thumann, Ashley T (HSC)</cp:lastModifiedBy>
  <cp:revision>344</cp:revision>
  <dcterms:created xsi:type="dcterms:W3CDTF">2019-06-04T17:44:43Z</dcterms:created>
  <dcterms:modified xsi:type="dcterms:W3CDTF">2021-03-09T23:39:20Z</dcterms:modified>
</cp:coreProperties>
</file>