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2" r:id="rId2"/>
    <p:sldId id="257" r:id="rId3"/>
    <p:sldId id="384" r:id="rId4"/>
    <p:sldId id="289" r:id="rId5"/>
    <p:sldId id="385" r:id="rId6"/>
    <p:sldId id="386" r:id="rId7"/>
    <p:sldId id="387" r:id="rId8"/>
    <p:sldId id="389" r:id="rId9"/>
    <p:sldId id="276" r:id="rId10"/>
    <p:sldId id="391" r:id="rId11"/>
    <p:sldId id="340" r:id="rId12"/>
    <p:sldId id="388" r:id="rId13"/>
    <p:sldId id="390" r:id="rId14"/>
    <p:sldId id="367"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4227" autoAdjust="0"/>
  </p:normalViewPr>
  <p:slideViewPr>
    <p:cSldViewPr snapToGrid="0">
      <p:cViewPr varScale="1">
        <p:scale>
          <a:sx n="139" d="100"/>
          <a:sy n="139" d="100"/>
        </p:scale>
        <p:origin x="912" y="162"/>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Data Warehouse effort on</a:t>
            </a:r>
            <a:r>
              <a:rPr lang="en-US" baseline="0" dirty="0" smtClean="0"/>
              <a:t> campus.  I started as a conventional statistician and researcher, and based on experience with integrating our investigations with state agency data , our group moved into the world of EMRs and CDWs.</a:t>
            </a:r>
          </a:p>
          <a:p>
            <a:endParaRPr lang="en-US" baseline="0" dirty="0" smtClean="0"/>
          </a:p>
          <a:p>
            <a:r>
              <a:rPr lang="en-US" baseline="0" dirty="0" smtClean="0"/>
              <a:t>I think these experiences have allowed our group to relate well with current PIs, as well as build a CDW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Julie’s.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1.5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9</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a:t>
            </a:r>
            <a:r>
              <a:rPr lang="en-US" baseline="0" dirty="0" err="1" smtClean="0"/>
              <a:t>i</a:t>
            </a:r>
            <a:r>
              <a:rPr lang="en-US" dirty="0" err="1" smtClean="0"/>
              <a:t>oversight</a:t>
            </a:r>
            <a:r>
              <a:rPr lang="en-US" dirty="0" smtClean="0"/>
              <a:t> boards to</a:t>
            </a:r>
            <a:r>
              <a:rPr lang="en-US" baseline="0" dirty="0" smtClean="0"/>
              <a:t> maintain compliance &amp; improve efficiency.  A new governance board is being created that’s co-chair by the </a:t>
            </a:r>
            <a:r>
              <a:rPr lang="en-US" baseline="0" dirty="0" err="1" smtClean="0"/>
              <a:t>nformatics</a:t>
            </a:r>
            <a:r>
              <a:rPr lang="en-US" baseline="0" dirty="0" smtClean="0"/>
              <a:t> </a:t>
            </a:r>
            <a:r>
              <a:rPr lang="en-US" baseline="0" dirty="0" smtClean="0"/>
              <a:t>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11</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12/15/2020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Dec 2020</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reviewed the last two years of our requests and built a superset .</a:t>
            </a:r>
          </a:p>
          <a:p>
            <a:r>
              <a:rPr lang="en-US" dirty="0" smtClean="0"/>
              <a:t>We’ve started to use it for 3 projects, in order to identify additional features we need</a:t>
            </a:r>
          </a:p>
          <a:p>
            <a:r>
              <a:rPr lang="en-US" dirty="0" smtClean="0"/>
              <a:t>Text files are saved to OUM’s ftp server.  We download, ingest, and groom them every morning.</a:t>
            </a:r>
          </a:p>
          <a:p>
            <a:r>
              <a:rPr lang="en-US" dirty="0" smtClean="0"/>
              <a:t>List of tables: </a:t>
            </a:r>
          </a:p>
          <a:p>
            <a:r>
              <a:rPr lang="en-US" dirty="0" smtClean="0"/>
              <a:t>Jimmie is awesome</a:t>
            </a:r>
          </a:p>
          <a:p>
            <a:r>
              <a:rPr lang="en-US" dirty="0" smtClean="0"/>
              <a:t>Role in the future Data Lake</a:t>
            </a:r>
            <a:endParaRPr lang="en-US" dirty="0"/>
          </a:p>
        </p:txBody>
      </p:sp>
    </p:spTree>
    <p:extLst>
      <p:ext uri="{BB962C8B-B14F-4D97-AF65-F5344CB8AC3E}">
        <p14:creationId xmlns:p14="http://schemas.microsoft.com/office/powerpoint/2010/main" val="97108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t>Requests that are preparatory to research </a:t>
            </a:r>
            <a:r>
              <a:rPr lang="en-US" sz="2400" dirty="0"/>
              <a:t>must be submitted to the IRB/University Privacy </a:t>
            </a:r>
            <a:r>
              <a:rPr lang="en-US" sz="2400" dirty="0" smtClean="0"/>
              <a:t>Board for review and approval.</a:t>
            </a:r>
          </a:p>
          <a:p>
            <a:endParaRPr lang="en-US" sz="2400" dirty="0" smtClean="0"/>
          </a:p>
          <a:p>
            <a:r>
              <a:rPr lang="en-US" sz="2400" dirty="0" smtClean="0"/>
              <a:t>Program Evaluation, CQI, &amp; Feasibility Assessments:</a:t>
            </a:r>
          </a:p>
          <a:p>
            <a:pPr lvl="1"/>
            <a:r>
              <a:rPr lang="en-US" sz="2000" dirty="0" smtClean="0"/>
              <a:t>If PHI is </a:t>
            </a:r>
            <a:r>
              <a:rPr lang="en-US" sz="2000" b="1" u="sng" dirty="0" smtClean="0"/>
              <a:t>NOT</a:t>
            </a:r>
            <a:r>
              <a:rPr lang="en-US" sz="2000" dirty="0" smtClean="0"/>
              <a:t> included, it is generally not considered human subjects research.</a:t>
            </a:r>
          </a:p>
          <a:p>
            <a:pPr lvl="1"/>
            <a:r>
              <a:rPr lang="en-US" sz="2000" dirty="0" smtClean="0"/>
              <a:t>A determination of human subjects research (DHSR) may be submitted to the IRB.</a:t>
            </a:r>
          </a:p>
          <a:p>
            <a:pPr lvl="1"/>
            <a:r>
              <a:rPr lang="en-US" sz="2000" dirty="0" smtClean="0"/>
              <a:t>Aggregate data may be provided without an IRB submission.</a:t>
            </a:r>
          </a:p>
          <a:p>
            <a:endParaRPr lang="en-US" sz="2400" dirty="0" smtClean="0"/>
          </a:p>
          <a:p>
            <a:r>
              <a:rPr lang="en-US" sz="2400" dirty="0" smtClean="0"/>
              <a:t>The following activities are </a:t>
            </a:r>
            <a:r>
              <a:rPr lang="en-US" sz="2400" b="1" u="sng" dirty="0" smtClean="0"/>
              <a:t>NOT</a:t>
            </a:r>
            <a:r>
              <a:rPr lang="en-US" sz="2400" dirty="0" smtClean="0"/>
              <a:t> human subjects research:</a:t>
            </a:r>
          </a:p>
          <a:p>
            <a:pPr lvl="1"/>
            <a:r>
              <a:rPr lang="en-US" sz="2000" dirty="0"/>
              <a:t>Classroom evaluation activities when assessment involves regular classroom activities and the results of the evaluation process are intended to be used for the sole purpose of enhancing teaching practices of the </a:t>
            </a:r>
            <a:r>
              <a:rPr lang="en-US" sz="2000" dirty="0" smtClean="0"/>
              <a:t>instructor</a:t>
            </a:r>
            <a:endParaRPr lang="en-US" sz="2000" dirty="0"/>
          </a:p>
          <a:p>
            <a:pPr lvl="1"/>
            <a:r>
              <a:rPr lang="en-US" sz="2000" dirty="0"/>
              <a:t>Quality improvement activities designed to enhance functionality of a department or campus program provided that results are not intended to be shared outside of the </a:t>
            </a:r>
            <a:r>
              <a:rPr lang="en-US" sz="2000" dirty="0" smtClean="0"/>
              <a:t>University</a:t>
            </a:r>
            <a:endParaRPr lang="en-US" sz="2000" dirty="0"/>
          </a:p>
          <a:p>
            <a:pPr lvl="1"/>
            <a:r>
              <a:rPr lang="en-US" sz="2000" dirty="0"/>
              <a:t>Program </a:t>
            </a:r>
            <a:r>
              <a:rPr lang="en-US" sz="2000" dirty="0" smtClean="0"/>
              <a:t>evaluations</a:t>
            </a:r>
            <a:endParaRPr lang="en-US" sz="2000" dirty="0"/>
          </a:p>
          <a:p>
            <a:pPr lvl="1"/>
            <a:r>
              <a:rPr lang="en-US" sz="2000" dirty="0"/>
              <a:t>Public health practice surveillance </a:t>
            </a:r>
            <a:r>
              <a:rPr lang="en-US" sz="2000" dirty="0" smtClean="0"/>
              <a:t>activities</a:t>
            </a:r>
            <a:endParaRPr lang="en-US" sz="2000" dirty="0"/>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214"/>
          </a:xfrm>
        </p:spPr>
        <p:txBody>
          <a:bodyPr>
            <a:normAutofit/>
          </a:bodyPr>
          <a:lstStyle/>
          <a:p>
            <a:r>
              <a:rPr lang="en-US" sz="3600" b="1" i="1" dirty="0" smtClean="0">
                <a:solidFill>
                  <a:srgbClr val="0070C0"/>
                </a:solidFill>
              </a:rPr>
              <a:t>National Registry Projects</a:t>
            </a:r>
            <a:endParaRPr lang="en-US" sz="3600" b="1" i="1" dirty="0">
              <a:solidFill>
                <a:srgbClr val="0070C0"/>
              </a:solidFill>
            </a:endParaRPr>
          </a:p>
        </p:txBody>
      </p:sp>
      <p:sp>
        <p:nvSpPr>
          <p:cNvPr id="3" name="Content Placeholder 2"/>
          <p:cNvSpPr>
            <a:spLocks noGrp="1"/>
          </p:cNvSpPr>
          <p:nvPr>
            <p:ph idx="1"/>
          </p:nvPr>
        </p:nvSpPr>
        <p:spPr>
          <a:xfrm>
            <a:off x="838200" y="1171340"/>
            <a:ext cx="10515600" cy="5005623"/>
          </a:xfrm>
        </p:spPr>
        <p:txBody>
          <a:bodyPr>
            <a:normAutofit/>
          </a:bodyPr>
          <a:lstStyle/>
          <a:p>
            <a:r>
              <a:rPr lang="en-US" sz="2200" b="1" i="1" dirty="0" smtClean="0">
                <a:latin typeface="+mj-lt"/>
                <a:ea typeface="+mj-ea"/>
                <a:cs typeface="+mj-cs"/>
              </a:rPr>
              <a:t>ORIEN (Stephenson Cancer Center)</a:t>
            </a:r>
          </a:p>
          <a:p>
            <a:pPr lvl="1"/>
            <a:endParaRPr lang="en-US" sz="1800" b="1" i="1" dirty="0" smtClean="0">
              <a:latin typeface="+mj-lt"/>
              <a:ea typeface="+mj-ea"/>
              <a:cs typeface="+mj-cs"/>
            </a:endParaRPr>
          </a:p>
          <a:p>
            <a:endParaRPr lang="en-US" sz="2200" b="1" i="1" dirty="0">
              <a:latin typeface="+mj-lt"/>
              <a:ea typeface="+mj-ea"/>
              <a:cs typeface="+mj-cs"/>
            </a:endParaRPr>
          </a:p>
          <a:p>
            <a:r>
              <a:rPr lang="en-US" sz="2200" b="1" i="1" dirty="0" smtClean="0">
                <a:latin typeface="+mj-lt"/>
                <a:ea typeface="+mj-ea"/>
                <a:cs typeface="+mj-cs"/>
              </a:rPr>
              <a:t>Renal Cancer (Urology</a:t>
            </a:r>
            <a:r>
              <a:rPr lang="en-US" sz="2200" b="1" i="1" dirty="0" smtClean="0">
                <a:latin typeface="+mj-lt"/>
                <a:ea typeface="+mj-ea"/>
                <a:cs typeface="+mj-cs"/>
              </a:rPr>
              <a:t>)</a:t>
            </a:r>
          </a:p>
          <a:p>
            <a:endParaRPr lang="en-US" sz="2200" b="1" i="1" dirty="0">
              <a:latin typeface="+mj-lt"/>
              <a:ea typeface="+mj-ea"/>
              <a:cs typeface="+mj-cs"/>
            </a:endParaRPr>
          </a:p>
          <a:p>
            <a:r>
              <a:rPr lang="en-US" sz="2200" b="1" i="1" dirty="0" smtClean="0">
                <a:latin typeface="+mj-lt"/>
                <a:ea typeface="+mj-ea"/>
                <a:cs typeface="+mj-cs"/>
              </a:rPr>
              <a:t>N3C</a:t>
            </a:r>
            <a:endParaRPr lang="en-US" sz="2200" b="1" i="1" dirty="0">
              <a:latin typeface="+mj-lt"/>
              <a:ea typeface="+mj-ea"/>
              <a:cs typeface="+mj-cs"/>
            </a:endParaRPr>
          </a:p>
        </p:txBody>
      </p:sp>
    </p:spTree>
    <p:extLst>
      <p:ext uri="{BB962C8B-B14F-4D97-AF65-F5344CB8AC3E}">
        <p14:creationId xmlns:p14="http://schemas.microsoft.com/office/powerpoint/2010/main" val="172627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838200" y="1171340"/>
            <a:ext cx="10515600" cy="5005623"/>
          </a:xfrm>
        </p:spPr>
        <p:txBody>
          <a:bodyPr>
            <a:normAutofit lnSpcReduction="10000"/>
          </a:bodyPr>
          <a:lstStyle/>
          <a:p>
            <a:r>
              <a:rPr lang="en-US" sz="2200" b="1" i="1" dirty="0">
                <a:latin typeface="+mj-lt"/>
                <a:ea typeface="+mj-ea"/>
                <a:cs typeface="+mj-cs"/>
              </a:rPr>
              <a:t>David Bard, </a:t>
            </a:r>
            <a:r>
              <a:rPr lang="en-US" sz="2200" b="1" i="1" dirty="0" smtClean="0">
                <a:latin typeface="+mj-lt"/>
                <a:ea typeface="+mj-ea"/>
                <a:cs typeface="+mj-cs"/>
              </a:rPr>
              <a:t>Ph.D., Chief Research Information Officer, </a:t>
            </a:r>
            <a:endParaRPr lang="en-US" sz="2200" b="1" i="1" dirty="0">
              <a:latin typeface="+mj-lt"/>
              <a:ea typeface="+mj-ea"/>
              <a:cs typeface="+mj-cs"/>
            </a:endParaRPr>
          </a:p>
          <a:p>
            <a:r>
              <a:rPr lang="en-US" sz="2200" b="1" i="1" dirty="0">
                <a:latin typeface="+mj-lt"/>
                <a:ea typeface="+mj-ea"/>
                <a:cs typeface="+mj-cs"/>
              </a:rPr>
              <a:t>William Beasley, </a:t>
            </a:r>
            <a:r>
              <a:rPr lang="en-US" sz="2200" b="1" i="1" dirty="0" smtClean="0">
                <a:latin typeface="+mj-lt"/>
                <a:ea typeface="+mj-ea"/>
                <a:cs typeface="+mj-cs"/>
              </a:rPr>
              <a:t>Ph.D., Director of Informatics, </a:t>
            </a:r>
            <a:endParaRPr lang="en-US" sz="2200" b="1" i="1" dirty="0">
              <a:latin typeface="+mj-lt"/>
              <a:ea typeface="+mj-ea"/>
              <a:cs typeface="+mj-cs"/>
            </a:endParaRPr>
          </a:p>
          <a:p>
            <a:r>
              <a:rPr lang="en-US" sz="2200" b="1" i="1" dirty="0">
                <a:latin typeface="+mj-lt"/>
                <a:ea typeface="+mj-ea"/>
                <a:cs typeface="+mj-cs"/>
              </a:rPr>
              <a:t>Lise </a:t>
            </a:r>
            <a:r>
              <a:rPr lang="en-US" sz="2200" b="1" i="1" dirty="0" smtClean="0">
                <a:latin typeface="+mj-lt"/>
                <a:ea typeface="+mj-ea"/>
                <a:cs typeface="+mj-cs"/>
              </a:rPr>
              <a:t>DeShea, Ph.D., </a:t>
            </a:r>
            <a:r>
              <a:rPr lang="en-US" sz="2100" dirty="0" smtClean="0"/>
              <a:t>Senior Research Biostatistician, has </a:t>
            </a:r>
            <a:r>
              <a:rPr lang="en-US" sz="2100" dirty="0"/>
              <a:t>worked on the OUHSC campus for more than 10 years, following her employment with OHCA as a statistician analyzing claims data in Quality Assurance. She has authored 3 statistics textbooks and has years of teaching experience. Lise helps researchers write presentations and papers, with 2 publications since starting with the CDW in late July.</a:t>
            </a:r>
          </a:p>
          <a:p>
            <a:r>
              <a:rPr lang="en-US" sz="2200" b="1" i="1" dirty="0">
                <a:latin typeface="+mj-lt"/>
                <a:ea typeface="+mj-ea"/>
                <a:cs typeface="+mj-cs"/>
              </a:rPr>
              <a:t>Geneva Marshall </a:t>
            </a:r>
            <a:r>
              <a:rPr lang="en-US" sz="2100" dirty="0"/>
              <a:t>joined the Clinical Data Warehouse team after spending 8 years at OUHSC supporting academic research under Drs. Bard and Beasley. She spent the last 5 years supporting the expansion and upkeep of a data pipeline using R and SQL to combine several datasets for the Maternal, Infant, and Early Childhood Home Visiting programs evaluation, as well as working with biostatisticians to create and streamline a common set of procedures and functions in R for performing multiple imputation, elastic net variable selection, analysis, and visualization on these data. She expects to graduate OSU in May with a MS in Business Analytics and an emphasis in Data Science.</a:t>
            </a:r>
          </a:p>
          <a:p>
            <a:r>
              <a:rPr lang="en-US" sz="2200" b="1" i="1" dirty="0">
                <a:latin typeface="+mj-lt"/>
                <a:ea typeface="+mj-ea"/>
                <a:cs typeface="+mj-cs"/>
              </a:rPr>
              <a:t>Ashley Thumann, MHA</a:t>
            </a:r>
          </a:p>
        </p:txBody>
      </p:sp>
    </p:spTree>
    <p:extLst>
      <p:ext uri="{BB962C8B-B14F-4D97-AF65-F5344CB8AC3E}">
        <p14:creationId xmlns:p14="http://schemas.microsoft.com/office/powerpoint/2010/main" val="1348329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0" y="5562600"/>
            <a:ext cx="10185400"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contains copy of copy after a lot of manipulation</a:t>
            </a:r>
          </a:p>
          <a:p>
            <a:pPr lvl="1">
              <a:tabLst>
                <a:tab pos="3200400" algn="l"/>
              </a:tabLst>
            </a:pPr>
            <a:endParaRPr lang="en-US" sz="2400" dirty="0" smtClean="0"/>
          </a:p>
        </p:txBody>
      </p:sp>
      <p:sp>
        <p:nvSpPr>
          <p:cNvPr id="3" name="Rectangle 2"/>
          <p:cNvSpPr/>
          <p:nvPr/>
        </p:nvSpPr>
        <p:spPr>
          <a:xfrm>
            <a:off x="155492" y="188326"/>
            <a:ext cx="9171229" cy="1077218"/>
          </a:xfrm>
          <a:prstGeom prst="rect">
            <a:avLst/>
          </a:prstGeom>
        </p:spPr>
        <p:txBody>
          <a:bodyPr wrap="none">
            <a:spAutoFit/>
          </a:bodyPr>
          <a:lstStyle/>
          <a:p>
            <a:r>
              <a:rPr lang="en-US" sz="4400" dirty="0"/>
              <a:t>Prairie Outpost </a:t>
            </a:r>
            <a:r>
              <a:rPr lang="en-US" sz="4400" dirty="0" smtClean="0"/>
              <a:t>– CDW</a:t>
            </a:r>
            <a:r>
              <a:rPr lang="en-US" sz="2800" dirty="0" smtClean="0">
                <a:solidFill>
                  <a:schemeClr val="tx1">
                    <a:lumMod val="50000"/>
                    <a:lumOff val="50000"/>
                  </a:schemeClr>
                </a:solidFill>
              </a:rPr>
              <a:t> (Clinical </a:t>
            </a:r>
            <a:r>
              <a:rPr lang="en-US" sz="2800" dirty="0">
                <a:solidFill>
                  <a:schemeClr val="tx1">
                    <a:lumMod val="50000"/>
                    <a:lumOff val="50000"/>
                  </a:schemeClr>
                </a:solidFill>
              </a:rPr>
              <a:t>Data </a:t>
            </a:r>
            <a:r>
              <a:rPr lang="en-US" sz="2800" dirty="0" smtClean="0">
                <a:solidFill>
                  <a:schemeClr val="tx1">
                    <a:lumMod val="50000"/>
                    <a:lumOff val="50000"/>
                  </a:schemeClr>
                </a:solidFill>
              </a:rPr>
              <a:t>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r>
              <a:rPr lang="en-US" sz="3200" b="1" i="1" dirty="0">
                <a:solidFill>
                  <a:srgbClr val="0070C0"/>
                </a:solidFill>
              </a:rPr>
              <a:t>Clinical Trials &amp; Other Research Studies Supported by the CDW</a:t>
            </a:r>
            <a:br>
              <a:rPr lang="en-US" sz="3200" b="1" i="1" dirty="0">
                <a:solidFill>
                  <a:srgbClr val="0070C0"/>
                </a:solidFill>
              </a:rPr>
            </a:br>
            <a:r>
              <a:rPr lang="en-US" sz="3200" dirty="0">
                <a:solidFill>
                  <a:schemeClr val="bg1">
                    <a:lumMod val="50000"/>
                  </a:schemeClr>
                </a:solidFill>
              </a:rPr>
              <a:t>since 2017; page 1</a:t>
            </a:r>
            <a:endParaRPr lang="en-US" sz="3200" b="1" i="1" dirty="0">
              <a:solidFill>
                <a:srgbClr val="0070C0"/>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xmlns="" val="1356431335"/>
                    </a:ext>
                  </a:extLst>
                </a:gridCol>
                <a:gridCol w="1175819">
                  <a:extLst>
                    <a:ext uri="{9D8B030D-6E8A-4147-A177-3AD203B41FA5}">
                      <a16:colId xmlns:a16="http://schemas.microsoft.com/office/drawing/2014/main" xmlns="" val="4074852346"/>
                    </a:ext>
                  </a:extLst>
                </a:gridCol>
                <a:gridCol w="1175819">
                  <a:extLst>
                    <a:ext uri="{9D8B030D-6E8A-4147-A177-3AD203B41FA5}">
                      <a16:colId xmlns:a16="http://schemas.microsoft.com/office/drawing/2014/main" xmlns=""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2212">
                <a:tc>
                  <a:txBody>
                    <a:bodyPr/>
                    <a:lstStyle/>
                    <a:p>
                      <a:pPr algn="l" fontAlgn="b"/>
                      <a:r>
                        <a:rPr lang="en-US" sz="1100" u="none" strike="noStrike">
                          <a:effectLst/>
                        </a:rPr>
                        <a:t>Pediatric Diabetic Ketoacidosis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2212">
                <a:tc>
                  <a:txBody>
                    <a:bodyPr/>
                    <a:lstStyle/>
                    <a:p>
                      <a:pPr algn="l" fontAlgn="b"/>
                      <a:r>
                        <a:rPr lang="en-US" sz="1100" u="none" strike="noStrike">
                          <a:effectLst/>
                        </a:rPr>
                        <a:t>Obesity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32212">
                <a:tc>
                  <a:txBody>
                    <a:bodyPr/>
                    <a:lstStyle/>
                    <a:p>
                      <a:pPr algn="l" fontAlgn="b"/>
                      <a:r>
                        <a:rPr lang="en-US" sz="1100" u="none" strike="noStrike">
                          <a:effectLst/>
                        </a:rPr>
                        <a:t>Avulsion Fractures (Tibia &amp; Fibula)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32212">
                <a:tc>
                  <a:txBody>
                    <a:bodyPr/>
                    <a:lstStyle/>
                    <a:p>
                      <a:pPr algn="l" fontAlgn="b"/>
                      <a:r>
                        <a:rPr lang="en-US" sz="1100" u="none" strike="noStrike">
                          <a:effectLst/>
                        </a:rPr>
                        <a:t>STI Screening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Infectious Disease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232212">
                <a:tc>
                  <a:txBody>
                    <a:bodyPr/>
                    <a:lstStyle/>
                    <a:p>
                      <a:pPr algn="l" fontAlgn="b"/>
                      <a:r>
                        <a:rPr lang="en-US" sz="1100" u="none" strike="noStrike">
                          <a:effectLst/>
                        </a:rPr>
                        <a:t>Pharmacist-Led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232212">
                <a:tc>
                  <a:txBody>
                    <a:bodyPr/>
                    <a:lstStyle/>
                    <a:p>
                      <a:pPr algn="l" fontAlgn="b"/>
                      <a:r>
                        <a:rPr lang="en-US" sz="1100" u="none" strike="noStrike">
                          <a:effectLst/>
                        </a:rPr>
                        <a:t>NAMCS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232212">
                <a:tc>
                  <a:txBody>
                    <a:bodyPr/>
                    <a:lstStyle/>
                    <a:p>
                      <a:pPr algn="l" fontAlgn="b"/>
                      <a:r>
                        <a:rPr lang="en-US" sz="1100" u="none" strike="noStrike">
                          <a:effectLst/>
                        </a:rPr>
                        <a:t>Psychology Consults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247627454"/>
                  </a:ext>
                </a:extLst>
              </a:tr>
              <a:tr h="232212">
                <a:tc>
                  <a:txBody>
                    <a:bodyPr/>
                    <a:lstStyle/>
                    <a:p>
                      <a:pPr algn="l" fontAlgn="b"/>
                      <a:r>
                        <a:rPr lang="en-US" sz="1100" u="none" strike="noStrike">
                          <a:effectLst/>
                        </a:rPr>
                        <a:t>Cancer Patient Navigation Program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842433311"/>
                  </a:ext>
                </a:extLst>
              </a:tr>
            </a:tbl>
          </a:graphicData>
        </a:graphic>
      </p:graphicFrame>
      <p:graphicFrame>
        <p:nvGraphicFramePr>
          <p:cNvPr id="5" name="Table 4"/>
          <p:cNvGraphicFramePr>
            <a:graphicFrameLocks noGrp="1"/>
          </p:cNvGraphicFramePr>
          <p:nvPr>
            <p:extLst/>
          </p:nvPr>
        </p:nvGraphicFramePr>
        <p:xfrm>
          <a:off x="6182294" y="1338171"/>
          <a:ext cx="5400116" cy="5116419"/>
        </p:xfrm>
        <a:graphic>
          <a:graphicData uri="http://schemas.openxmlformats.org/drawingml/2006/table">
            <a:tbl>
              <a:tblPr>
                <a:tableStyleId>{5C22544A-7EE6-4342-B048-85BDC9FD1C3A}</a:tableStyleId>
              </a:tblPr>
              <a:tblGrid>
                <a:gridCol w="3036706">
                  <a:extLst>
                    <a:ext uri="{9D8B030D-6E8A-4147-A177-3AD203B41FA5}">
                      <a16:colId xmlns:a16="http://schemas.microsoft.com/office/drawing/2014/main" xmlns="" val="1022886225"/>
                    </a:ext>
                  </a:extLst>
                </a:gridCol>
                <a:gridCol w="1181705">
                  <a:extLst>
                    <a:ext uri="{9D8B030D-6E8A-4147-A177-3AD203B41FA5}">
                      <a16:colId xmlns:a16="http://schemas.microsoft.com/office/drawing/2014/main" xmlns="" val="2020208361"/>
                    </a:ext>
                  </a:extLst>
                </a:gridCol>
                <a:gridCol w="1181705">
                  <a:extLst>
                    <a:ext uri="{9D8B030D-6E8A-4147-A177-3AD203B41FA5}">
                      <a16:colId xmlns:a16="http://schemas.microsoft.com/office/drawing/2014/main" xmlns="" val="2629210063"/>
                    </a:ext>
                  </a:extLst>
                </a:gridCol>
              </a:tblGrid>
              <a:tr h="222453">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Cardiovasular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727132500"/>
                  </a:ext>
                </a:extLst>
              </a:tr>
              <a:tr h="222453">
                <a:tc>
                  <a:txBody>
                    <a:bodyPr/>
                    <a:lstStyle/>
                    <a:p>
                      <a:pPr algn="l" fontAlgn="b"/>
                      <a:r>
                        <a:rPr lang="en-US" sz="1100" u="none" strike="noStrike">
                          <a:effectLst/>
                        </a:rPr>
                        <a:t>Pelvis &amp; Acetabulum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29237673"/>
                  </a:ext>
                </a:extLst>
              </a:tr>
              <a:tr h="222453">
                <a:tc>
                  <a:txBody>
                    <a:bodyPr/>
                    <a:lstStyle/>
                    <a:p>
                      <a:pPr algn="l" fontAlgn="b"/>
                      <a:r>
                        <a:rPr lang="en-US" sz="1100" u="none" strike="noStrike">
                          <a:effectLst/>
                        </a:rPr>
                        <a:t>Fragile X Syndrome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971138859"/>
                  </a:ext>
                </a:extLst>
              </a:tr>
              <a:tr h="222453">
                <a:tc>
                  <a:txBody>
                    <a:bodyPr/>
                    <a:lstStyle/>
                    <a:p>
                      <a:pPr algn="l" fontAlgn="b"/>
                      <a:r>
                        <a:rPr lang="en-US" sz="1100" u="none" strike="noStrike">
                          <a:effectLst/>
                        </a:rPr>
                        <a:t>Humeral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386013325"/>
                  </a:ext>
                </a:extLst>
              </a:tr>
              <a:tr h="222453">
                <a:tc>
                  <a:txBody>
                    <a:bodyPr/>
                    <a:lstStyle/>
                    <a:p>
                      <a:pPr algn="l" fontAlgn="b"/>
                      <a:r>
                        <a:rPr lang="en-US" sz="1100" u="none" strike="noStrike">
                          <a:effectLst/>
                        </a:rPr>
                        <a:t>Utility of Chest X-Rays for Asthma in the ED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31206225"/>
                  </a:ext>
                </a:extLst>
              </a:tr>
              <a:tr h="222453">
                <a:tc>
                  <a:txBody>
                    <a:bodyPr/>
                    <a:lstStyle/>
                    <a:p>
                      <a:pPr algn="l" fontAlgn="b"/>
                      <a:r>
                        <a:rPr lang="en-US" sz="1100" u="none" strike="noStrike">
                          <a:effectLst/>
                        </a:rPr>
                        <a:t>OxyContin Study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673049777"/>
                  </a:ext>
                </a:extLst>
              </a:tr>
              <a:tr h="222453">
                <a:tc>
                  <a:txBody>
                    <a:bodyPr/>
                    <a:lstStyle/>
                    <a:p>
                      <a:pPr algn="l" fontAlgn="b"/>
                      <a:r>
                        <a:rPr lang="en-US" sz="1100" u="none" strike="noStrike">
                          <a:effectLst/>
                        </a:rPr>
                        <a:t>Transition of Care Clinic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98139637"/>
                  </a:ext>
                </a:extLst>
              </a:tr>
              <a:tr h="222453">
                <a:tc>
                  <a:txBody>
                    <a:bodyPr/>
                    <a:lstStyle/>
                    <a:p>
                      <a:pPr algn="l" fontAlgn="b"/>
                      <a:r>
                        <a:rPr lang="en-US" sz="1100" u="none" strike="noStrike">
                          <a:effectLst/>
                        </a:rPr>
                        <a:t>Lipid Screening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929276156"/>
                  </a:ext>
                </a:extLst>
              </a:tr>
              <a:tr h="222453">
                <a:tc>
                  <a:txBody>
                    <a:bodyPr/>
                    <a:lstStyle/>
                    <a:p>
                      <a:pPr algn="l" fontAlgn="b"/>
                      <a:r>
                        <a:rPr lang="en-US" sz="1100" u="none" strike="noStrike">
                          <a:effectLst/>
                        </a:rPr>
                        <a:t>Sickle Cell Port Placement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81763618"/>
                  </a:ext>
                </a:extLst>
              </a:tr>
              <a:tr h="222453">
                <a:tc>
                  <a:txBody>
                    <a:bodyPr/>
                    <a:lstStyle/>
                    <a:p>
                      <a:pPr algn="l" fontAlgn="b"/>
                      <a:r>
                        <a:rPr lang="en-US" sz="1100" u="none" strike="noStrike">
                          <a:effectLst/>
                        </a:rPr>
                        <a:t>Tranexamic Acid in Ankle Replacement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0454722"/>
                  </a:ext>
                </a:extLst>
              </a:tr>
              <a:tr h="222453">
                <a:tc>
                  <a:txBody>
                    <a:bodyPr/>
                    <a:lstStyle/>
                    <a:p>
                      <a:pPr algn="l" fontAlgn="b"/>
                      <a:r>
                        <a:rPr lang="en-US" sz="1100" u="none" strike="noStrike">
                          <a:effectLst/>
                        </a:rPr>
                        <a:t>Newborn Metabolic Screenings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488362082"/>
                  </a:ext>
                </a:extLst>
              </a:tr>
              <a:tr h="222453">
                <a:tc>
                  <a:txBody>
                    <a:bodyPr/>
                    <a:lstStyle/>
                    <a:p>
                      <a:pPr algn="l" fontAlgn="b"/>
                      <a:r>
                        <a:rPr lang="en-US" sz="1100" u="none" strike="noStrike">
                          <a:effectLst/>
                        </a:rPr>
                        <a:t>Scapula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40069665"/>
                  </a:ext>
                </a:extLst>
              </a:tr>
              <a:tr h="222453">
                <a:tc>
                  <a:txBody>
                    <a:bodyPr/>
                    <a:lstStyle/>
                    <a:p>
                      <a:pPr algn="l" fontAlgn="b"/>
                      <a:r>
                        <a:rPr lang="en-US" sz="1100" u="none" strike="noStrike">
                          <a:effectLst/>
                        </a:rPr>
                        <a:t>Adrenal Insufficiency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Endocrinology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85474525"/>
                  </a:ext>
                </a:extLst>
              </a:tr>
              <a:tr h="222453">
                <a:tc>
                  <a:txBody>
                    <a:bodyPr/>
                    <a:lstStyle/>
                    <a:p>
                      <a:pPr algn="l" fontAlgn="b"/>
                      <a:r>
                        <a:rPr lang="en-US" sz="1100" u="none" strike="noStrike">
                          <a:effectLst/>
                        </a:rPr>
                        <a:t>Brain Metastases with Ovarian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784109591"/>
                  </a:ext>
                </a:extLst>
              </a:tr>
              <a:tr h="222453">
                <a:tc>
                  <a:txBody>
                    <a:bodyPr/>
                    <a:lstStyle/>
                    <a:p>
                      <a:pPr algn="l" fontAlgn="b"/>
                      <a:r>
                        <a:rPr lang="en-US" sz="1100" u="none" strike="noStrike">
                          <a:effectLst/>
                        </a:rPr>
                        <a:t>Sever's Disease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r>
              <a:rPr lang="en-US" sz="3200" b="1" i="1" dirty="0">
                <a:solidFill>
                  <a:srgbClr val="0070C0"/>
                </a:solidFill>
              </a:rPr>
              <a:t>Clinical Trials &amp; Other Research Studies Supported by the </a:t>
            </a:r>
            <a:r>
              <a:rPr lang="en-US" sz="3200" b="1" i="1" dirty="0" smtClean="0">
                <a:solidFill>
                  <a:srgbClr val="0070C0"/>
                </a:solidFill>
              </a:rPr>
              <a:t>CDW</a:t>
            </a:r>
            <a:br>
              <a:rPr lang="en-US" sz="3200" b="1" i="1" dirty="0" smtClean="0">
                <a:solidFill>
                  <a:srgbClr val="0070C0"/>
                </a:solidFill>
              </a:rPr>
            </a:br>
            <a:r>
              <a:rPr lang="en-US" sz="3200" dirty="0">
                <a:solidFill>
                  <a:schemeClr val="bg1">
                    <a:lumMod val="50000"/>
                  </a:schemeClr>
                </a:solidFill>
              </a:rPr>
              <a:t>s</a:t>
            </a:r>
            <a:r>
              <a:rPr lang="en-US" sz="3200" dirty="0" smtClean="0">
                <a:solidFill>
                  <a:schemeClr val="bg1">
                    <a:lumMod val="50000"/>
                  </a:schemeClr>
                </a:solidFill>
              </a:rPr>
              <a:t>ince 2017; page 2</a:t>
            </a:r>
            <a:endParaRPr lang="en-US" sz="32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284597">
                  <a:extLst>
                    <a:ext uri="{9D8B030D-6E8A-4147-A177-3AD203B41FA5}">
                      <a16:colId xmlns:a16="http://schemas.microsoft.com/office/drawing/2014/main" xmlns="" val="1356431335"/>
                    </a:ext>
                  </a:extLst>
                </a:gridCol>
                <a:gridCol w="912804">
                  <a:extLst>
                    <a:ext uri="{9D8B030D-6E8A-4147-A177-3AD203B41FA5}">
                      <a16:colId xmlns:a16="http://schemas.microsoft.com/office/drawing/2014/main" xmlns="" val="4074852346"/>
                    </a:ext>
                  </a:extLst>
                </a:gridCol>
                <a:gridCol w="1175819">
                  <a:extLst>
                    <a:ext uri="{9D8B030D-6E8A-4147-A177-3AD203B41FA5}">
                      <a16:colId xmlns:a16="http://schemas.microsoft.com/office/drawing/2014/main" xmlns=""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842433311"/>
                  </a:ext>
                </a:extLst>
              </a:tr>
            </a:tbl>
          </a:graphicData>
        </a:graphic>
      </p:graphicFrame>
      <p:graphicFrame>
        <p:nvGraphicFramePr>
          <p:cNvPr id="6" name="Table 5"/>
          <p:cNvGraphicFramePr>
            <a:graphicFrameLocks noGrp="1"/>
          </p:cNvGraphicFramePr>
          <p:nvPr>
            <p:extLst/>
          </p:nvPr>
        </p:nvGraphicFramePr>
        <p:xfrm>
          <a:off x="6326335" y="1345921"/>
          <a:ext cx="5373220" cy="5108660"/>
        </p:xfrm>
        <a:graphic>
          <a:graphicData uri="http://schemas.openxmlformats.org/drawingml/2006/table">
            <a:tbl>
              <a:tblPr>
                <a:tableStyleId>{5C22544A-7EE6-4342-B048-85BDC9FD1C3A}</a:tableStyleId>
              </a:tblPr>
              <a:tblGrid>
                <a:gridCol w="3568779">
                  <a:extLst>
                    <a:ext uri="{9D8B030D-6E8A-4147-A177-3AD203B41FA5}">
                      <a16:colId xmlns:a16="http://schemas.microsoft.com/office/drawing/2014/main" xmlns="" val="1356431335"/>
                    </a:ext>
                  </a:extLst>
                </a:gridCol>
                <a:gridCol w="751115">
                  <a:extLst>
                    <a:ext uri="{9D8B030D-6E8A-4147-A177-3AD203B41FA5}">
                      <a16:colId xmlns:a16="http://schemas.microsoft.com/office/drawing/2014/main" xmlns="" val="4074852346"/>
                    </a:ext>
                  </a:extLst>
                </a:gridCol>
                <a:gridCol w="1053326">
                  <a:extLst>
                    <a:ext uri="{9D8B030D-6E8A-4147-A177-3AD203B41FA5}">
                      <a16:colId xmlns:a16="http://schemas.microsoft.com/office/drawing/2014/main" xmlns=""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r>
              <a:rPr lang="en-US" sz="3200" b="1" i="1" dirty="0">
                <a:solidFill>
                  <a:srgbClr val="0070C0"/>
                </a:solidFill>
              </a:rPr>
              <a:t>Clinical Trials &amp; Other Research Studies Supported by the </a:t>
            </a:r>
            <a:r>
              <a:rPr lang="en-US" sz="3200" b="1" i="1" dirty="0" smtClean="0">
                <a:solidFill>
                  <a:srgbClr val="0070C0"/>
                </a:solidFill>
              </a:rPr>
              <a:t>CDW</a:t>
            </a:r>
            <a:br>
              <a:rPr lang="en-US" sz="3200" b="1" i="1" dirty="0" smtClean="0">
                <a:solidFill>
                  <a:srgbClr val="0070C0"/>
                </a:solidFill>
              </a:rPr>
            </a:br>
            <a:r>
              <a:rPr lang="en-US" sz="3200" dirty="0">
                <a:solidFill>
                  <a:schemeClr val="bg1">
                    <a:lumMod val="50000"/>
                  </a:schemeClr>
                </a:solidFill>
              </a:rPr>
              <a:t>s</a:t>
            </a:r>
            <a:r>
              <a:rPr lang="en-US" sz="3200" dirty="0" smtClean="0">
                <a:solidFill>
                  <a:schemeClr val="bg1">
                    <a:lumMod val="50000"/>
                  </a:schemeClr>
                </a:solidFill>
              </a:rPr>
              <a:t>ince 2017; page 3</a:t>
            </a:r>
            <a:endParaRPr lang="en-US" sz="32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19"/>
          <a:ext cx="5373220" cy="475231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xmlns="" val="1356431335"/>
                    </a:ext>
                  </a:extLst>
                </a:gridCol>
                <a:gridCol w="869736">
                  <a:extLst>
                    <a:ext uri="{9D8B030D-6E8A-4147-A177-3AD203B41FA5}">
                      <a16:colId xmlns:a16="http://schemas.microsoft.com/office/drawing/2014/main" xmlns="" val="4074852346"/>
                    </a:ext>
                  </a:extLst>
                </a:gridCol>
                <a:gridCol w="1169901">
                  <a:extLst>
                    <a:ext uri="{9D8B030D-6E8A-4147-A177-3AD203B41FA5}">
                      <a16:colId xmlns:a16="http://schemas.microsoft.com/office/drawing/2014/main" xmlns=""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2294336"/>
              </p:ext>
            </p:extLst>
          </p:nvPr>
        </p:nvGraphicFramePr>
        <p:xfrm>
          <a:off x="6326335" y="1345921"/>
          <a:ext cx="5373220" cy="4752312"/>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xmlns="" val="1356431335"/>
                    </a:ext>
                  </a:extLst>
                </a:gridCol>
                <a:gridCol w="1175819">
                  <a:extLst>
                    <a:ext uri="{9D8B030D-6E8A-4147-A177-3AD203B41FA5}">
                      <a16:colId xmlns:a16="http://schemas.microsoft.com/office/drawing/2014/main" xmlns="" val="4074852346"/>
                    </a:ext>
                  </a:extLst>
                </a:gridCol>
                <a:gridCol w="1175819">
                  <a:extLst>
                    <a:ext uri="{9D8B030D-6E8A-4147-A177-3AD203B41FA5}">
                      <a16:colId xmlns:a16="http://schemas.microsoft.com/office/drawing/2014/main" xmlns="" val="715510892"/>
                    </a:ext>
                  </a:extLst>
                </a:gridCol>
              </a:tblGrid>
              <a:tr h="260946">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362315">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362315">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319724">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r h="260946">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32487341"/>
                  </a:ext>
                </a:extLst>
              </a:tr>
            </a:tbl>
          </a:graphicData>
        </a:graphic>
      </p:graphicFrame>
      <p:sp>
        <p:nvSpPr>
          <p:cNvPr id="7" name="Rectangle 6"/>
          <p:cNvSpPr/>
          <p:nvPr/>
        </p:nvSpPr>
        <p:spPr>
          <a:xfrm>
            <a:off x="11332296" y="582123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8" name="Rectangle 7"/>
          <p:cNvSpPr/>
          <p:nvPr/>
        </p:nvSpPr>
        <p:spPr>
          <a:xfrm>
            <a:off x="11332296" y="447456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r>
              <a:rPr lang="en-US" sz="3200" b="1" i="1" dirty="0">
                <a:solidFill>
                  <a:srgbClr val="0070C0"/>
                </a:solidFill>
              </a:rPr>
              <a:t>Clinical Trials &amp; Other Research Studies Supported by the </a:t>
            </a:r>
            <a:r>
              <a:rPr lang="en-US" sz="3200" b="1" i="1" dirty="0" smtClean="0">
                <a:solidFill>
                  <a:srgbClr val="0070C0"/>
                </a:solidFill>
              </a:rPr>
              <a:t>CDW</a:t>
            </a:r>
            <a:br>
              <a:rPr lang="en-US" sz="3200" b="1" i="1" dirty="0" smtClean="0">
                <a:solidFill>
                  <a:srgbClr val="0070C0"/>
                </a:solidFill>
              </a:rPr>
            </a:br>
            <a:r>
              <a:rPr lang="en-US" sz="3200" dirty="0">
                <a:solidFill>
                  <a:schemeClr val="bg1">
                    <a:lumMod val="50000"/>
                  </a:schemeClr>
                </a:solidFill>
              </a:rPr>
              <a:t>s</a:t>
            </a:r>
            <a:r>
              <a:rPr lang="en-US" sz="3200" dirty="0" smtClean="0">
                <a:solidFill>
                  <a:schemeClr val="bg1">
                    <a:lumMod val="50000"/>
                  </a:schemeClr>
                </a:solidFill>
              </a:rPr>
              <a:t>ince 2017; page 4</a:t>
            </a:r>
            <a:endParaRPr lang="en-US" sz="3200"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323827819"/>
              </p:ext>
            </p:extLst>
          </p:nvPr>
        </p:nvGraphicFramePr>
        <p:xfrm>
          <a:off x="462810" y="1345919"/>
          <a:ext cx="5373220" cy="4149452"/>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xmlns="" val="1356431335"/>
                    </a:ext>
                  </a:extLst>
                </a:gridCol>
                <a:gridCol w="869736">
                  <a:extLst>
                    <a:ext uri="{9D8B030D-6E8A-4147-A177-3AD203B41FA5}">
                      <a16:colId xmlns:a16="http://schemas.microsoft.com/office/drawing/2014/main" xmlns="" val="4074852346"/>
                    </a:ext>
                  </a:extLst>
                </a:gridCol>
                <a:gridCol w="1169901">
                  <a:extLst>
                    <a:ext uri="{9D8B030D-6E8A-4147-A177-3AD203B41FA5}">
                      <a16:colId xmlns:a16="http://schemas.microsoft.com/office/drawing/2014/main" xmlns=""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1671168545"/>
                  </a:ext>
                </a:extLst>
              </a:tr>
            </a:tbl>
          </a:graphicData>
        </a:graphic>
      </p:graphicFrame>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463176" y="1720312"/>
            <a:ext cx="4699442" cy="2582351"/>
          </a:xfrm>
          <a:prstGeom prst="rect">
            <a:avLst/>
          </a:prstGeom>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CDW 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CDW 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CDW staff time)</a:t>
            </a:r>
          </a:p>
          <a:p>
            <a:endParaRPr lang="en-US" dirty="0" smtClean="0">
              <a:solidFill>
                <a:schemeClr val="bg1">
                  <a:lumMod val="50000"/>
                </a:schemeClr>
              </a:solidFill>
            </a:endParaRPr>
          </a:p>
          <a:p>
            <a:r>
              <a:rPr lang="en-US" dirty="0" smtClean="0"/>
              <a:t>Program </a:t>
            </a:r>
            <a:r>
              <a:rPr lang="en-US" dirty="0" smtClean="0"/>
              <a:t>evaluation &amp; Quality Control</a:t>
            </a:r>
            <a:r>
              <a:rPr lang="en-US" dirty="0"/>
              <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CDW 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11390</TotalTime>
  <Words>2826</Words>
  <Application>Microsoft Office PowerPoint</Application>
  <PresentationFormat>Widescreen</PresentationFormat>
  <Paragraphs>537</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Leveraging OUHSC Clinical Data Warehouse to Inform Research &amp; Practice</vt:lpstr>
      <vt:lpstr>Ecosystem Architecture</vt:lpstr>
      <vt:lpstr>HSC Data Sources</vt:lpstr>
      <vt:lpstr>PowerPoint Presentation</vt:lpstr>
      <vt:lpstr>Clinical Trials &amp; Other Research Studies Supported by the CDW since 2017; page 1</vt:lpstr>
      <vt:lpstr>Clinical Trials &amp; Other Research Studies Supported by the CDW since 2017; page 2</vt:lpstr>
      <vt:lpstr>Clinical Trials &amp; Other Research Studies Supported by the CDW since 2017; page 3</vt:lpstr>
      <vt:lpstr>Clinical Trials &amp; Other Research Studies Supported by the CDW since 2017; page 4</vt:lpstr>
      <vt:lpstr>PowerPoint Presentation</vt:lpstr>
      <vt:lpstr>PowerPoint Presentation</vt:lpstr>
      <vt:lpstr>IRB and Privacy Review Guidance</vt:lpstr>
      <vt:lpstr>National Registry Projects</vt:lpstr>
      <vt:lpstr>CDW Faculty &amp; Staff</vt:lpstr>
      <vt:lpstr>Thank you</vt:lpstr>
      <vt:lpstr>Extra Slides</vt:lpstr>
    </vt:vector>
  </TitlesOfParts>
  <Company>OUHSC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Will Beasley</cp:lastModifiedBy>
  <cp:revision>246</cp:revision>
  <dcterms:created xsi:type="dcterms:W3CDTF">2019-06-04T17:44:43Z</dcterms:created>
  <dcterms:modified xsi:type="dcterms:W3CDTF">2020-12-16T00:27:09Z</dcterms:modified>
</cp:coreProperties>
</file>