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92" r:id="rId2"/>
    <p:sldId id="257" r:id="rId3"/>
    <p:sldId id="390" r:id="rId4"/>
    <p:sldId id="289" r:id="rId5"/>
    <p:sldId id="384" r:id="rId6"/>
    <p:sldId id="393" r:id="rId7"/>
    <p:sldId id="385" r:id="rId8"/>
    <p:sldId id="386" r:id="rId9"/>
    <p:sldId id="387" r:id="rId10"/>
    <p:sldId id="389" r:id="rId11"/>
    <p:sldId id="396" r:id="rId12"/>
    <p:sldId id="394" r:id="rId13"/>
    <p:sldId id="395" r:id="rId14"/>
    <p:sldId id="397" r:id="rId15"/>
    <p:sldId id="398" r:id="rId16"/>
    <p:sldId id="399" r:id="rId17"/>
    <p:sldId id="391" r:id="rId18"/>
    <p:sldId id="400" r:id="rId19"/>
    <p:sldId id="401" r:id="rId20"/>
    <p:sldId id="367" r:id="rId21"/>
    <p:sldId id="296" r:id="rId22"/>
    <p:sldId id="276" r:id="rId23"/>
    <p:sldId id="34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9966"/>
    <a:srgbClr val="000000"/>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2350" autoAdjust="0"/>
  </p:normalViewPr>
  <p:slideViewPr>
    <p:cSldViewPr snapToGrid="0">
      <p:cViewPr varScale="1">
        <p:scale>
          <a:sx n="153" d="100"/>
          <a:sy n="153" d="100"/>
        </p:scale>
        <p:origin x="390" y="150"/>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348084926192711"/>
          <c:y val="0.12267684590741547"/>
          <c:w val="0.44599540810286575"/>
          <c:h val="0.74261089754311782"/>
        </c:manualLayout>
      </c:layout>
      <c:pieChart>
        <c:varyColors val="1"/>
        <c:ser>
          <c:idx val="0"/>
          <c:order val="0"/>
          <c:tx>
            <c:strRef>
              <c:f>Sheet1!$B$1</c:f>
              <c:strCache>
                <c:ptCount val="1"/>
                <c:pt idx="0">
                  <c:v>Perecent</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E03B-4DAF-BB50-99C9409CFA87}"/>
              </c:ext>
            </c:extLst>
          </c:dPt>
          <c:dPt>
            <c:idx val="1"/>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2-E03B-4DAF-BB50-99C9409CFA87}"/>
              </c:ext>
            </c:extLst>
          </c:dPt>
          <c:dPt>
            <c:idx val="2"/>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3-E03B-4DAF-BB50-99C9409CFA87}"/>
              </c:ext>
            </c:extLst>
          </c:dPt>
          <c:dPt>
            <c:idx val="3"/>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4-E03B-4DAF-BB50-99C9409CFA87}"/>
              </c:ext>
            </c:extLst>
          </c:dPt>
          <c:dLbls>
            <c:dLbl>
              <c:idx val="0"/>
              <c:layout>
                <c:manualLayout>
                  <c:x val="-0.1004531567300775"/>
                  <c:y val="-0.3618635743558567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E03B-4DAF-BB50-99C9409CFA87}"/>
                </c:ext>
                <c:ext xmlns:c15="http://schemas.microsoft.com/office/drawing/2012/chart" uri="{CE6537A1-D6FC-4f65-9D91-7224C49458BB}">
                  <c15:layout/>
                </c:ext>
              </c:extLst>
            </c:dLbl>
            <c:dLbl>
              <c:idx val="1"/>
              <c:layout>
                <c:manualLayout>
                  <c:x val="1.1132895851759297E-2"/>
                  <c:y val="-3.9252970590479046E-2"/>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2-E03B-4DAF-BB50-99C9409CFA87}"/>
                </c:ext>
                <c:ext xmlns:c15="http://schemas.microsoft.com/office/drawing/2012/chart" uri="{CE6537A1-D6FC-4f65-9D91-7224C49458BB}">
                  <c15:layout/>
                </c:ext>
              </c:extLst>
            </c:dLbl>
            <c:dLbl>
              <c:idx val="2"/>
              <c:layout>
                <c:manualLayout>
                  <c:x val="-1.0700577345123077E-2"/>
                  <c:y val="-5.0487126138211054E-3"/>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E03B-4DAF-BB50-99C9409CFA87}"/>
                </c:ext>
                <c:ext xmlns:c15="http://schemas.microsoft.com/office/drawing/2012/chart" uri="{CE6537A1-D6FC-4f65-9D91-7224C49458BB}">
                  <c15:layout/>
                </c:ext>
              </c:extLst>
            </c:dLbl>
            <c:dLbl>
              <c:idx val="3"/>
              <c:layout>
                <c:manualLayout>
                  <c:x val="-2.6023501315873367E-2"/>
                  <c:y val="-1.9907706406107922E-2"/>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4-E03B-4DAF-BB50-99C9409CFA87}"/>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Sheet1!$A$2:$A$5</c:f>
              <c:strCache>
                <c:ptCount val="4"/>
                <c:pt idx="0">
                  <c:v>Complete</c:v>
                </c:pt>
                <c:pt idx="1">
                  <c:v>Withdrawn</c:v>
                </c:pt>
                <c:pt idx="2">
                  <c:v>Ongoing</c:v>
                </c:pt>
                <c:pt idx="3">
                  <c:v>In Process</c:v>
                </c:pt>
              </c:strCache>
            </c:strRef>
          </c:cat>
          <c:val>
            <c:numRef>
              <c:f>Sheet1!$B$2:$B$5</c:f>
              <c:numCache>
                <c:formatCode>General</c:formatCode>
                <c:ptCount val="4"/>
                <c:pt idx="0">
                  <c:v>52</c:v>
                </c:pt>
                <c:pt idx="1">
                  <c:v>14</c:v>
                </c:pt>
                <c:pt idx="2">
                  <c:v>10</c:v>
                </c:pt>
                <c:pt idx="3">
                  <c:v>24</c:v>
                </c:pt>
              </c:numCache>
            </c:numRef>
          </c:val>
          <c:extLst xmlns:c16r2="http://schemas.microsoft.com/office/drawing/2015/06/chart">
            <c:ext xmlns:c16="http://schemas.microsoft.com/office/drawing/2014/chart" uri="{C3380CC4-5D6E-409C-BE32-E72D297353CC}">
              <c16:uniqueId val="{00000000-E03B-4DAF-BB50-99C9409CFA87}"/>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4E90C-A3F5-4C40-8CEB-46B153A00DEE}" type="doc">
      <dgm:prSet loTypeId="urn:microsoft.com/office/officeart/2009/3/layout/StepUpProcess" loCatId="process" qsTypeId="urn:microsoft.com/office/officeart/2005/8/quickstyle/simple5" qsCatId="simple" csTypeId="urn:microsoft.com/office/officeart/2005/8/colors/accent1_2" csCatId="accent1" phldr="1"/>
      <dgm:spPr/>
    </dgm:pt>
    <dgm:pt modelId="{0010D89C-854E-448B-8127-DA3929F939E8}">
      <dgm:prSet phldrT="[Text]" custT="1"/>
      <dgm:spPr/>
      <dgm:t>
        <a:bodyPr/>
        <a:lstStyle/>
        <a:p>
          <a:pPr algn="l"/>
          <a:r>
            <a:rPr lang="en-US" sz="1100" b="1" dirty="0" smtClean="0">
              <a:latin typeface="+mj-lt"/>
            </a:rPr>
            <a:t>Intake via BBMC request form</a:t>
          </a:r>
          <a:endParaRPr lang="en-US" sz="1100" b="1" dirty="0">
            <a:latin typeface="+mj-lt"/>
          </a:endParaRPr>
        </a:p>
      </dgm:t>
    </dgm:pt>
    <dgm:pt modelId="{0A053686-71FD-4CB5-9AAD-451389B5416F}" type="parTrans" cxnId="{AE93B38B-123E-4548-AF4E-284A6E7104D1}">
      <dgm:prSet/>
      <dgm:spPr/>
      <dgm:t>
        <a:bodyPr/>
        <a:lstStyle/>
        <a:p>
          <a:endParaRPr lang="en-US"/>
        </a:p>
      </dgm:t>
    </dgm:pt>
    <dgm:pt modelId="{815CBACE-0264-47A5-A415-F84E67CE62D1}" type="sibTrans" cxnId="{AE93B38B-123E-4548-AF4E-284A6E7104D1}">
      <dgm:prSet/>
      <dgm:spPr/>
      <dgm:t>
        <a:bodyPr/>
        <a:lstStyle/>
        <a:p>
          <a:endParaRPr lang="en-US"/>
        </a:p>
      </dgm:t>
    </dgm:pt>
    <dgm:pt modelId="{01F32B2A-131E-4E9C-A1D5-1461015E0B2C}">
      <dgm:prSet phldrT="[Text]" custT="1"/>
      <dgm:spPr/>
      <dgm:t>
        <a:bodyPr/>
        <a:lstStyle/>
        <a:p>
          <a:pPr algn="l"/>
          <a:r>
            <a:rPr lang="en-US" sz="1100" b="1" dirty="0" smtClean="0">
              <a:latin typeface="+mj-lt"/>
            </a:rPr>
            <a:t>Meet with investigator to determine data needs, feasibility</a:t>
          </a:r>
          <a:endParaRPr lang="en-US" sz="1100" b="1" dirty="0">
            <a:latin typeface="+mj-lt"/>
          </a:endParaRPr>
        </a:p>
      </dgm:t>
    </dgm:pt>
    <dgm:pt modelId="{C513A95C-F65A-45F8-BA4C-B38C763C8C9C}" type="parTrans" cxnId="{15B38CD7-8A1E-468F-8DE6-5AEE996A15FA}">
      <dgm:prSet/>
      <dgm:spPr/>
      <dgm:t>
        <a:bodyPr/>
        <a:lstStyle/>
        <a:p>
          <a:endParaRPr lang="en-US"/>
        </a:p>
      </dgm:t>
    </dgm:pt>
    <dgm:pt modelId="{86B05AE7-D473-4F37-BE51-3CE8676E20FC}" type="sibTrans" cxnId="{15B38CD7-8A1E-468F-8DE6-5AEE996A15FA}">
      <dgm:prSet/>
      <dgm:spPr/>
      <dgm:t>
        <a:bodyPr/>
        <a:lstStyle/>
        <a:p>
          <a:endParaRPr lang="en-US"/>
        </a:p>
      </dgm:t>
    </dgm:pt>
    <dgm:pt modelId="{9F2B29A3-676C-48AE-825C-3DC60DBF2AE2}">
      <dgm:prSet phldrT="[Text]" custT="1"/>
      <dgm:spPr/>
      <dgm:t>
        <a:bodyPr/>
        <a:lstStyle/>
        <a:p>
          <a:pPr algn="l"/>
          <a:r>
            <a:rPr lang="en-US" sz="1100" b="1" dirty="0" smtClean="0">
              <a:latin typeface="+mj-lt"/>
            </a:rPr>
            <a:t>Back and forth with investigator</a:t>
          </a:r>
          <a:endParaRPr lang="en-US" sz="1100" b="1" dirty="0">
            <a:latin typeface="+mj-lt"/>
          </a:endParaRPr>
        </a:p>
      </dgm:t>
    </dgm:pt>
    <dgm:pt modelId="{3B7E9C7A-3EA1-4A88-A8B1-9E17FD1DBB3E}" type="parTrans" cxnId="{61DE9222-ED43-4411-A227-A9576786E346}">
      <dgm:prSet/>
      <dgm:spPr/>
      <dgm:t>
        <a:bodyPr/>
        <a:lstStyle/>
        <a:p>
          <a:endParaRPr lang="en-US"/>
        </a:p>
      </dgm:t>
    </dgm:pt>
    <dgm:pt modelId="{05F740F7-02EF-46A6-BCD4-1932D8C87C34}" type="sibTrans" cxnId="{61DE9222-ED43-4411-A227-A9576786E346}">
      <dgm:prSet/>
      <dgm:spPr/>
      <dgm:t>
        <a:bodyPr/>
        <a:lstStyle/>
        <a:p>
          <a:endParaRPr lang="en-US"/>
        </a:p>
      </dgm:t>
    </dgm:pt>
    <dgm:pt modelId="{CE924409-C179-4A2D-B64D-C1667C924238}">
      <dgm:prSet phldrT="[Text]" custT="1"/>
      <dgm:spPr/>
      <dgm:t>
        <a:bodyPr/>
        <a:lstStyle/>
        <a:p>
          <a:pPr algn="l"/>
          <a:r>
            <a:rPr lang="en-US" sz="1100" b="1" dirty="0" smtClean="0">
              <a:latin typeface="+mj-lt"/>
            </a:rPr>
            <a:t>Develop Pipeline</a:t>
          </a:r>
          <a:endParaRPr lang="en-US" sz="1100" b="1" dirty="0">
            <a:latin typeface="+mj-lt"/>
          </a:endParaRPr>
        </a:p>
      </dgm:t>
    </dgm:pt>
    <dgm:pt modelId="{75A1A668-D881-42BC-92F5-74B80995D5C7}" type="parTrans" cxnId="{B3134007-4773-4C24-B20E-F02605591D9D}">
      <dgm:prSet/>
      <dgm:spPr/>
      <dgm:t>
        <a:bodyPr/>
        <a:lstStyle/>
        <a:p>
          <a:endParaRPr lang="en-US"/>
        </a:p>
      </dgm:t>
    </dgm:pt>
    <dgm:pt modelId="{FB48574C-4914-4B07-BE09-AF8B154B2CB4}" type="sibTrans" cxnId="{B3134007-4773-4C24-B20E-F02605591D9D}">
      <dgm:prSet/>
      <dgm:spPr/>
      <dgm:t>
        <a:bodyPr/>
        <a:lstStyle/>
        <a:p>
          <a:endParaRPr lang="en-US"/>
        </a:p>
      </dgm:t>
    </dgm:pt>
    <dgm:pt modelId="{037EC5A9-860F-45A9-97E8-A8AEEA9BB793}">
      <dgm:prSet phldrT="[Text]" custT="1"/>
      <dgm:spPr/>
      <dgm:t>
        <a:bodyPr/>
        <a:lstStyle/>
        <a:p>
          <a:pPr algn="l"/>
          <a:r>
            <a:rPr lang="en-US" sz="1100" b="1" dirty="0" smtClean="0">
              <a:latin typeface="+mj-lt"/>
            </a:rPr>
            <a:t>Review with investigator and distribute via approved method</a:t>
          </a:r>
          <a:endParaRPr lang="en-US" sz="1100" b="1" dirty="0">
            <a:latin typeface="+mj-lt"/>
          </a:endParaRPr>
        </a:p>
      </dgm:t>
    </dgm:pt>
    <dgm:pt modelId="{965C5703-C172-43BA-A947-D2654C3E41F8}" type="parTrans" cxnId="{63E1B369-A07A-4AF4-8ACA-6D0289E80719}">
      <dgm:prSet/>
      <dgm:spPr/>
      <dgm:t>
        <a:bodyPr/>
        <a:lstStyle/>
        <a:p>
          <a:endParaRPr lang="en-US"/>
        </a:p>
      </dgm:t>
    </dgm:pt>
    <dgm:pt modelId="{C02B8F31-CDDD-4163-8613-368B89AB05F2}" type="sibTrans" cxnId="{63E1B369-A07A-4AF4-8ACA-6D0289E80719}">
      <dgm:prSet/>
      <dgm:spPr/>
      <dgm:t>
        <a:bodyPr/>
        <a:lstStyle/>
        <a:p>
          <a:endParaRPr lang="en-US"/>
        </a:p>
      </dgm:t>
    </dgm:pt>
    <dgm:pt modelId="{751AAAA0-FD1A-474D-A8CA-BF7C3BFEE3B9}">
      <dgm:prSet phldrT="[Text]" custT="1"/>
      <dgm:spPr/>
      <dgm:t>
        <a:bodyPr/>
        <a:lstStyle/>
        <a:p>
          <a:pPr algn="l"/>
          <a:r>
            <a:rPr lang="en-US" sz="1100" b="0" dirty="0" smtClean="0">
              <a:latin typeface="+mj-lt"/>
            </a:rPr>
            <a:t>Structured vs. unstructured?</a:t>
          </a:r>
          <a:endParaRPr lang="en-US" sz="1100" b="0" dirty="0">
            <a:latin typeface="+mj-lt"/>
          </a:endParaRPr>
        </a:p>
      </dgm:t>
    </dgm:pt>
    <dgm:pt modelId="{53846A0A-0F2A-438C-9E20-486F2C404199}" type="parTrans" cxnId="{E3A269AE-4240-4AC0-80AC-44E8AA301791}">
      <dgm:prSet/>
      <dgm:spPr/>
      <dgm:t>
        <a:bodyPr/>
        <a:lstStyle/>
        <a:p>
          <a:endParaRPr lang="en-US"/>
        </a:p>
      </dgm:t>
    </dgm:pt>
    <dgm:pt modelId="{80BAE9E0-019A-4BA0-849D-AF902A506F59}" type="sibTrans" cxnId="{E3A269AE-4240-4AC0-80AC-44E8AA301791}">
      <dgm:prSet/>
      <dgm:spPr/>
      <dgm:t>
        <a:bodyPr/>
        <a:lstStyle/>
        <a:p>
          <a:endParaRPr lang="en-US"/>
        </a:p>
      </dgm:t>
    </dgm:pt>
    <dgm:pt modelId="{8E0C9345-2A16-4BE3-8E86-AA4D49067A7F}">
      <dgm:prSet phldrT="[Text]" custT="1"/>
      <dgm:spPr/>
      <dgm:t>
        <a:bodyPr/>
        <a:lstStyle/>
        <a:p>
          <a:pPr algn="l"/>
          <a:r>
            <a:rPr lang="en-US" sz="1100" b="0" dirty="0" smtClean="0">
              <a:latin typeface="+mj-lt"/>
            </a:rPr>
            <a:t>How well meet project needs with what’s available?</a:t>
          </a:r>
          <a:endParaRPr lang="en-US" sz="1100" b="0" dirty="0">
            <a:latin typeface="+mj-lt"/>
          </a:endParaRPr>
        </a:p>
      </dgm:t>
    </dgm:pt>
    <dgm:pt modelId="{14FAA190-32F9-42BB-A65D-2307C322D396}" type="parTrans" cxnId="{8E4ADBF6-7252-48FC-8390-A3990FA1EF4B}">
      <dgm:prSet/>
      <dgm:spPr/>
      <dgm:t>
        <a:bodyPr/>
        <a:lstStyle/>
        <a:p>
          <a:endParaRPr lang="en-US"/>
        </a:p>
      </dgm:t>
    </dgm:pt>
    <dgm:pt modelId="{927B7B74-25E4-436C-ADF8-AEE73E6E8340}" type="sibTrans" cxnId="{8E4ADBF6-7252-48FC-8390-A3990FA1EF4B}">
      <dgm:prSet/>
      <dgm:spPr/>
      <dgm:t>
        <a:bodyPr/>
        <a:lstStyle/>
        <a:p>
          <a:endParaRPr lang="en-US"/>
        </a:p>
      </dgm:t>
    </dgm:pt>
    <dgm:pt modelId="{DA143095-1394-4517-9AD3-54285DD8A43B}">
      <dgm:prSet phldrT="[Text]" custT="1"/>
      <dgm:spPr/>
      <dgm:t>
        <a:bodyPr/>
        <a:lstStyle/>
        <a:p>
          <a:pPr algn="l"/>
          <a:r>
            <a:rPr lang="en-US" sz="1100" b="0" smtClean="0">
              <a:latin typeface="+mj-lt"/>
            </a:rPr>
            <a:t>IRB considerations</a:t>
          </a:r>
          <a:endParaRPr lang="en-US" sz="1100" b="0" dirty="0">
            <a:latin typeface="+mj-lt"/>
          </a:endParaRPr>
        </a:p>
      </dgm:t>
    </dgm:pt>
    <dgm:pt modelId="{6210CABA-2451-4C98-9705-462D0DB659AE}" type="parTrans" cxnId="{27ACC6B0-7789-4841-9A6F-B22539B9A744}">
      <dgm:prSet/>
      <dgm:spPr/>
      <dgm:t>
        <a:bodyPr/>
        <a:lstStyle/>
        <a:p>
          <a:endParaRPr lang="en-US"/>
        </a:p>
      </dgm:t>
    </dgm:pt>
    <dgm:pt modelId="{36D015D5-5AD9-461D-832A-6EA994E789B8}" type="sibTrans" cxnId="{27ACC6B0-7789-4841-9A6F-B22539B9A744}">
      <dgm:prSet/>
      <dgm:spPr/>
      <dgm:t>
        <a:bodyPr/>
        <a:lstStyle/>
        <a:p>
          <a:endParaRPr lang="en-US"/>
        </a:p>
      </dgm:t>
    </dgm:pt>
    <dgm:pt modelId="{E8E0BA16-10CE-416E-9136-84998F596AE2}">
      <dgm:prSet custT="1"/>
      <dgm:spPr/>
      <dgm:t>
        <a:bodyPr/>
        <a:lstStyle/>
        <a:p>
          <a:pPr algn="l"/>
          <a:r>
            <a:rPr lang="en-US" sz="1100" b="0" dirty="0" smtClean="0">
              <a:latin typeface="+mj-lt"/>
            </a:rPr>
            <a:t>Metadata files (such as identifying ICD codes, medications)</a:t>
          </a:r>
          <a:endParaRPr lang="en-US" sz="1100" b="0" dirty="0">
            <a:latin typeface="+mj-lt"/>
          </a:endParaRPr>
        </a:p>
      </dgm:t>
    </dgm:pt>
    <dgm:pt modelId="{6D3E105B-45E6-424E-B1D5-A553183D47AE}" type="parTrans" cxnId="{0BF5620A-B547-450F-9BA4-3A5421A8E374}">
      <dgm:prSet/>
      <dgm:spPr/>
      <dgm:t>
        <a:bodyPr/>
        <a:lstStyle/>
        <a:p>
          <a:endParaRPr lang="en-US"/>
        </a:p>
      </dgm:t>
    </dgm:pt>
    <dgm:pt modelId="{B7C06EB8-35FC-4988-9A19-996AFBDCA4DB}" type="sibTrans" cxnId="{0BF5620A-B547-450F-9BA4-3A5421A8E374}">
      <dgm:prSet/>
      <dgm:spPr/>
      <dgm:t>
        <a:bodyPr/>
        <a:lstStyle/>
        <a:p>
          <a:endParaRPr lang="en-US"/>
        </a:p>
      </dgm:t>
    </dgm:pt>
    <dgm:pt modelId="{E951F7F4-3E2F-40F5-BC80-BFE018C1F4DB}">
      <dgm:prSet custT="1"/>
      <dgm:spPr/>
      <dgm:t>
        <a:bodyPr/>
        <a:lstStyle/>
        <a:p>
          <a:pPr algn="l"/>
          <a:r>
            <a:rPr lang="en-US" sz="1100" b="0" dirty="0" smtClean="0">
              <a:latin typeface="+mj-lt"/>
            </a:rPr>
            <a:t>Verifying data formats</a:t>
          </a:r>
          <a:endParaRPr lang="en-US" sz="1100" b="0" dirty="0">
            <a:latin typeface="+mj-lt"/>
          </a:endParaRPr>
        </a:p>
      </dgm:t>
    </dgm:pt>
    <dgm:pt modelId="{F1248C2D-57B5-4C80-A1CE-5E7E6F471B15}" type="parTrans" cxnId="{B970CDA8-6C09-486D-87F3-10BA87CC10C3}">
      <dgm:prSet/>
      <dgm:spPr/>
      <dgm:t>
        <a:bodyPr/>
        <a:lstStyle/>
        <a:p>
          <a:endParaRPr lang="en-US"/>
        </a:p>
      </dgm:t>
    </dgm:pt>
    <dgm:pt modelId="{4CAFAB52-14FC-433C-948B-9D2D22B128B3}" type="sibTrans" cxnId="{B970CDA8-6C09-486D-87F3-10BA87CC10C3}">
      <dgm:prSet/>
      <dgm:spPr/>
      <dgm:t>
        <a:bodyPr/>
        <a:lstStyle/>
        <a:p>
          <a:endParaRPr lang="en-US"/>
        </a:p>
      </dgm:t>
    </dgm:pt>
    <dgm:pt modelId="{B97F914E-93D2-4D63-AE6C-21B1DB78616D}">
      <dgm:prSet custT="1"/>
      <dgm:spPr/>
      <dgm:t>
        <a:bodyPr/>
        <a:lstStyle/>
        <a:p>
          <a:pPr algn="l"/>
          <a:r>
            <a:rPr lang="en-US" sz="1100" b="0" dirty="0" smtClean="0">
              <a:latin typeface="+mj-lt"/>
            </a:rPr>
            <a:t>Automated daily data pulls </a:t>
          </a:r>
          <a:endParaRPr lang="en-US" sz="1100" b="0" dirty="0">
            <a:latin typeface="+mj-lt"/>
          </a:endParaRPr>
        </a:p>
      </dgm:t>
    </dgm:pt>
    <dgm:pt modelId="{0665C497-B18A-4EDC-93C5-AC6876B09A17}" type="parTrans" cxnId="{F4F9CAF1-01F4-4AB6-9EC0-6D602469B096}">
      <dgm:prSet/>
      <dgm:spPr/>
      <dgm:t>
        <a:bodyPr/>
        <a:lstStyle/>
        <a:p>
          <a:endParaRPr lang="en-US"/>
        </a:p>
      </dgm:t>
    </dgm:pt>
    <dgm:pt modelId="{8189EBEF-3309-4294-8D03-6642E2CD037A}" type="sibTrans" cxnId="{F4F9CAF1-01F4-4AB6-9EC0-6D602469B096}">
      <dgm:prSet/>
      <dgm:spPr/>
      <dgm:t>
        <a:bodyPr/>
        <a:lstStyle/>
        <a:p>
          <a:endParaRPr lang="en-US"/>
        </a:p>
      </dgm:t>
    </dgm:pt>
    <dgm:pt modelId="{97A95825-49E0-4C73-8F5F-F18D87E69E6C}">
      <dgm:prSet custT="1"/>
      <dgm:spPr/>
      <dgm:t>
        <a:bodyPr/>
        <a:lstStyle/>
        <a:p>
          <a:pPr algn="l"/>
          <a:r>
            <a:rPr lang="en-US" sz="1100" b="0" smtClean="0">
              <a:latin typeface="+mj-lt"/>
            </a:rPr>
            <a:t>Varies vastly in complexity by project, data sources, etc.</a:t>
          </a:r>
          <a:endParaRPr lang="en-US" sz="1100" b="0" dirty="0">
            <a:latin typeface="+mj-lt"/>
          </a:endParaRPr>
        </a:p>
      </dgm:t>
    </dgm:pt>
    <dgm:pt modelId="{043D2A7A-B426-42D5-8E97-E57ABA5CD506}" type="parTrans" cxnId="{19BE8CA6-AC47-47AF-B71E-521FD4CFFA24}">
      <dgm:prSet/>
      <dgm:spPr/>
      <dgm:t>
        <a:bodyPr/>
        <a:lstStyle/>
        <a:p>
          <a:endParaRPr lang="en-US"/>
        </a:p>
      </dgm:t>
    </dgm:pt>
    <dgm:pt modelId="{ADF8E347-7E86-4DF6-B9F1-F5F0B780096C}" type="sibTrans" cxnId="{19BE8CA6-AC47-47AF-B71E-521FD4CFFA24}">
      <dgm:prSet/>
      <dgm:spPr/>
      <dgm:t>
        <a:bodyPr/>
        <a:lstStyle/>
        <a:p>
          <a:endParaRPr lang="en-US"/>
        </a:p>
      </dgm:t>
    </dgm:pt>
    <dgm:pt modelId="{1DD8B8D3-226B-49C2-8005-4A91E508846C}">
      <dgm:prSet custT="1"/>
      <dgm:spPr/>
      <dgm:t>
        <a:bodyPr/>
        <a:lstStyle/>
        <a:p>
          <a:pPr algn="l"/>
          <a:endParaRPr lang="en-US" sz="1100" b="0" dirty="0">
            <a:solidFill>
              <a:schemeClr val="tx1"/>
            </a:solidFill>
            <a:latin typeface="+mj-lt"/>
          </a:endParaRPr>
        </a:p>
      </dgm:t>
    </dgm:pt>
    <dgm:pt modelId="{C70B4F40-4E1E-4421-BAC4-7B503CCAF138}" type="parTrans" cxnId="{596440C4-7175-4B94-9C3E-479BC33E36C6}">
      <dgm:prSet/>
      <dgm:spPr/>
      <dgm:t>
        <a:bodyPr/>
        <a:lstStyle/>
        <a:p>
          <a:endParaRPr lang="en-US"/>
        </a:p>
      </dgm:t>
    </dgm:pt>
    <dgm:pt modelId="{6E835272-27B6-4018-964C-93E39AD1AD6A}" type="sibTrans" cxnId="{596440C4-7175-4B94-9C3E-479BC33E36C6}">
      <dgm:prSet/>
      <dgm:spPr/>
      <dgm:t>
        <a:bodyPr/>
        <a:lstStyle/>
        <a:p>
          <a:endParaRPr lang="en-US"/>
        </a:p>
      </dgm:t>
    </dgm:pt>
    <dgm:pt modelId="{922EFE4D-47F8-46C3-B467-3FB1F4D3DAE7}">
      <dgm:prSet custT="1"/>
      <dgm:spPr/>
      <dgm:t>
        <a:bodyPr/>
        <a:lstStyle/>
        <a:p>
          <a:pPr algn="l"/>
          <a:r>
            <a:rPr lang="en-US" sz="1100" b="0" dirty="0" smtClean="0">
              <a:latin typeface="+mj-lt"/>
            </a:rPr>
            <a:t>CSV tables via SFT</a:t>
          </a:r>
          <a:endParaRPr lang="en-US" sz="1100" b="0" dirty="0">
            <a:latin typeface="+mj-lt"/>
          </a:endParaRPr>
        </a:p>
      </dgm:t>
    </dgm:pt>
    <dgm:pt modelId="{B562972B-83BB-4C51-AE66-6611FC0484BC}" type="parTrans" cxnId="{26B98641-5BB7-468A-A496-259B5263EB31}">
      <dgm:prSet/>
      <dgm:spPr/>
      <dgm:t>
        <a:bodyPr/>
        <a:lstStyle/>
        <a:p>
          <a:endParaRPr lang="en-US"/>
        </a:p>
      </dgm:t>
    </dgm:pt>
    <dgm:pt modelId="{A1353CEC-4052-4C7C-A1D4-61FF73AD4BF3}" type="sibTrans" cxnId="{26B98641-5BB7-468A-A496-259B5263EB31}">
      <dgm:prSet/>
      <dgm:spPr/>
      <dgm:t>
        <a:bodyPr/>
        <a:lstStyle/>
        <a:p>
          <a:endParaRPr lang="en-US"/>
        </a:p>
      </dgm:t>
    </dgm:pt>
    <dgm:pt modelId="{266FBCAC-8055-4D37-AE88-C83AA214ACFC}">
      <dgm:prSet custT="1"/>
      <dgm:spPr/>
      <dgm:t>
        <a:bodyPr/>
        <a:lstStyle/>
        <a:p>
          <a:pPr algn="l"/>
          <a:r>
            <a:rPr lang="en-US" sz="1100" b="0" dirty="0" smtClean="0">
              <a:latin typeface="+mj-lt"/>
            </a:rPr>
            <a:t>Push to REDCap</a:t>
          </a:r>
          <a:endParaRPr lang="en-US" sz="1100" b="0" dirty="0">
            <a:latin typeface="+mj-lt"/>
          </a:endParaRPr>
        </a:p>
      </dgm:t>
    </dgm:pt>
    <dgm:pt modelId="{EF20783E-2A4A-4E1F-8E4B-60244D876521}" type="parTrans" cxnId="{86B4FB07-3C60-4EBD-8E76-5E72C2E0AB90}">
      <dgm:prSet/>
      <dgm:spPr/>
      <dgm:t>
        <a:bodyPr/>
        <a:lstStyle/>
        <a:p>
          <a:endParaRPr lang="en-US"/>
        </a:p>
      </dgm:t>
    </dgm:pt>
    <dgm:pt modelId="{39F87B8E-0C0E-4761-B82F-E2DDCD7410C5}" type="sibTrans" cxnId="{86B4FB07-3C60-4EBD-8E76-5E72C2E0AB90}">
      <dgm:prSet/>
      <dgm:spPr/>
      <dgm:t>
        <a:bodyPr/>
        <a:lstStyle/>
        <a:p>
          <a:endParaRPr lang="en-US"/>
        </a:p>
      </dgm:t>
    </dgm:pt>
    <dgm:pt modelId="{5461AE26-F7D0-458B-AEB1-88F36C1DCC9B}">
      <dgm:prSet custT="1"/>
      <dgm:spPr/>
      <dgm:t>
        <a:bodyPr/>
        <a:lstStyle/>
        <a:p>
          <a:pPr algn="l"/>
          <a:r>
            <a:rPr lang="en-US" sz="1100" b="0" dirty="0" smtClean="0">
              <a:latin typeface="+mj-lt"/>
            </a:rPr>
            <a:t>Dashboards</a:t>
          </a:r>
          <a:endParaRPr lang="en-US" sz="1100" b="0" dirty="0">
            <a:latin typeface="+mj-lt"/>
          </a:endParaRPr>
        </a:p>
      </dgm:t>
    </dgm:pt>
    <dgm:pt modelId="{395CF524-AC1D-4E72-A1BD-16D8B39E7530}" type="parTrans" cxnId="{D6E0EDDD-0A64-4261-A6DE-CF6D90E87EB7}">
      <dgm:prSet/>
      <dgm:spPr/>
      <dgm:t>
        <a:bodyPr/>
        <a:lstStyle/>
        <a:p>
          <a:endParaRPr lang="en-US"/>
        </a:p>
      </dgm:t>
    </dgm:pt>
    <dgm:pt modelId="{47B01F7C-6179-4482-8701-9A07A89D779E}" type="sibTrans" cxnId="{D6E0EDDD-0A64-4261-A6DE-CF6D90E87EB7}">
      <dgm:prSet/>
      <dgm:spPr/>
      <dgm:t>
        <a:bodyPr/>
        <a:lstStyle/>
        <a:p>
          <a:endParaRPr lang="en-US"/>
        </a:p>
      </dgm:t>
    </dgm:pt>
    <dgm:pt modelId="{9299490E-690A-47A2-BF79-343CFAE5FE79}">
      <dgm:prSet phldrT="[Text]" custT="1"/>
      <dgm:spPr/>
      <dgm:t>
        <a:bodyPr/>
        <a:lstStyle/>
        <a:p>
          <a:pPr algn="l"/>
          <a:r>
            <a:rPr lang="en-US" sz="1100" b="1" dirty="0" smtClean="0">
              <a:latin typeface="+mj-lt"/>
            </a:rPr>
            <a:t>Assign project to BBMC analyst based on skills, workload, &amp; interests</a:t>
          </a:r>
          <a:endParaRPr lang="en-US" sz="1100" b="1" dirty="0">
            <a:latin typeface="+mj-lt"/>
          </a:endParaRPr>
        </a:p>
      </dgm:t>
    </dgm:pt>
    <dgm:pt modelId="{5519E34E-0331-4FED-B2C5-80A87D5E3315}" type="parTrans" cxnId="{C14F12D1-CD57-46AA-A6D1-2F64C42F76B3}">
      <dgm:prSet/>
      <dgm:spPr/>
      <dgm:t>
        <a:bodyPr/>
        <a:lstStyle/>
        <a:p>
          <a:endParaRPr lang="en-US"/>
        </a:p>
      </dgm:t>
    </dgm:pt>
    <dgm:pt modelId="{CA92195C-701C-44C3-9ABA-F4B7BC75B593}" type="sibTrans" cxnId="{C14F12D1-CD57-46AA-A6D1-2F64C42F76B3}">
      <dgm:prSet/>
      <dgm:spPr/>
      <dgm:t>
        <a:bodyPr/>
        <a:lstStyle/>
        <a:p>
          <a:endParaRPr lang="en-US"/>
        </a:p>
      </dgm:t>
    </dgm:pt>
    <dgm:pt modelId="{FCE84D98-F65E-4313-A996-C9B3D7EBDD34}">
      <dgm:prSet phldrT="[Text]" custT="1"/>
      <dgm:spPr/>
      <dgm:t>
        <a:bodyPr/>
        <a:lstStyle/>
        <a:p>
          <a:pPr algn="l"/>
          <a:r>
            <a:rPr lang="en-US" sz="1100" b="0" dirty="0" smtClean="0">
              <a:latin typeface="+mj-lt"/>
            </a:rPr>
            <a:t>Some projects may involve multiple analysts</a:t>
          </a:r>
          <a:endParaRPr lang="en-US" sz="1100" b="0" dirty="0">
            <a:latin typeface="+mj-lt"/>
          </a:endParaRPr>
        </a:p>
      </dgm:t>
    </dgm:pt>
    <dgm:pt modelId="{87D56A33-4A12-4823-BB95-BF0B8AD83D55}" type="parTrans" cxnId="{88F9E9EF-7EC7-41F2-B426-2BA2B98415A5}">
      <dgm:prSet/>
      <dgm:spPr/>
      <dgm:t>
        <a:bodyPr/>
        <a:lstStyle/>
        <a:p>
          <a:endParaRPr lang="en-US"/>
        </a:p>
      </dgm:t>
    </dgm:pt>
    <dgm:pt modelId="{D77242C3-146A-4E7E-896D-2903DB57AA5F}" type="sibTrans" cxnId="{88F9E9EF-7EC7-41F2-B426-2BA2B98415A5}">
      <dgm:prSet/>
      <dgm:spPr/>
      <dgm:t>
        <a:bodyPr/>
        <a:lstStyle/>
        <a:p>
          <a:endParaRPr lang="en-US"/>
        </a:p>
      </dgm:t>
    </dgm:pt>
    <dgm:pt modelId="{2E844D7E-8FE8-4447-9546-5BF641386BE4}">
      <dgm:prSet custT="1"/>
      <dgm:spPr/>
      <dgm:t>
        <a:bodyPr/>
        <a:lstStyle/>
        <a:p>
          <a:pPr algn="l"/>
          <a:r>
            <a:rPr lang="en-US" sz="1100" b="0" dirty="0" smtClean="0">
              <a:latin typeface="+mj-lt"/>
            </a:rPr>
            <a:t>Identifying locations and sources of data</a:t>
          </a:r>
          <a:endParaRPr lang="en-US" sz="1100" b="0" dirty="0">
            <a:latin typeface="+mj-lt"/>
          </a:endParaRPr>
        </a:p>
      </dgm:t>
    </dgm:pt>
    <dgm:pt modelId="{59DF7492-F831-4A41-9DBF-A863285816D7}" type="parTrans" cxnId="{40F0A875-0765-4769-8E84-FF710BEDC598}">
      <dgm:prSet/>
      <dgm:spPr/>
      <dgm:t>
        <a:bodyPr/>
        <a:lstStyle/>
        <a:p>
          <a:endParaRPr lang="en-US"/>
        </a:p>
      </dgm:t>
    </dgm:pt>
    <dgm:pt modelId="{EB6B44AC-7AB4-40A2-AC5F-711AEE692A6B}" type="sibTrans" cxnId="{40F0A875-0765-4769-8E84-FF710BEDC598}">
      <dgm:prSet/>
      <dgm:spPr/>
      <dgm:t>
        <a:bodyPr/>
        <a:lstStyle/>
        <a:p>
          <a:endParaRPr lang="en-US"/>
        </a:p>
      </dgm:t>
    </dgm:pt>
    <dgm:pt modelId="{2EBE0A9F-2B2E-4C90-ACF1-A3020FD7B251}">
      <dgm:prSet custT="1"/>
      <dgm:spPr/>
      <dgm:t>
        <a:bodyPr/>
        <a:lstStyle/>
        <a:p>
          <a:pPr algn="l"/>
          <a:r>
            <a:rPr lang="en-US" sz="1100" b="0" dirty="0" smtClean="0">
              <a:latin typeface="+mj-lt"/>
            </a:rPr>
            <a:t>SQL, R, &amp; Python</a:t>
          </a:r>
          <a:endParaRPr lang="en-US" sz="1100" b="0" dirty="0">
            <a:latin typeface="+mj-lt"/>
          </a:endParaRPr>
        </a:p>
      </dgm:t>
    </dgm:pt>
    <dgm:pt modelId="{1C17A13E-522B-472E-B60D-ED0B56F458C9}" type="parTrans" cxnId="{714F4B39-6556-4C0C-A8F4-1AFFCBBC1CCF}">
      <dgm:prSet/>
      <dgm:spPr/>
      <dgm:t>
        <a:bodyPr/>
        <a:lstStyle/>
        <a:p>
          <a:endParaRPr lang="en-US"/>
        </a:p>
      </dgm:t>
    </dgm:pt>
    <dgm:pt modelId="{0B787E35-75DD-415C-8C78-69DFE5BDD12D}" type="sibTrans" cxnId="{714F4B39-6556-4C0C-A8F4-1AFFCBBC1CCF}">
      <dgm:prSet/>
      <dgm:spPr/>
      <dgm:t>
        <a:bodyPr/>
        <a:lstStyle/>
        <a:p>
          <a:endParaRPr lang="en-US"/>
        </a:p>
      </dgm:t>
    </dgm:pt>
    <dgm:pt modelId="{4BE9C7D6-461A-44C8-B607-EDEF2EA077EC}">
      <dgm:prSet custT="1"/>
      <dgm:spPr/>
      <dgm:t>
        <a:bodyPr/>
        <a:lstStyle/>
        <a:p>
          <a:pPr algn="l"/>
          <a:r>
            <a:rPr lang="en-US" sz="1100" b="0" dirty="0" smtClean="0">
              <a:latin typeface="+mj-lt"/>
            </a:rPr>
            <a:t>Follows HIPAA &amp; least privileges principles</a:t>
          </a:r>
          <a:endParaRPr lang="en-US" sz="1100" b="0" dirty="0">
            <a:latin typeface="+mj-lt"/>
          </a:endParaRPr>
        </a:p>
      </dgm:t>
    </dgm:pt>
    <dgm:pt modelId="{21ED4C84-2CAB-47DE-B1D0-EEEEB48B552F}" type="parTrans" cxnId="{323DD34C-9266-49AD-83BA-374612208AEC}">
      <dgm:prSet/>
      <dgm:spPr/>
      <dgm:t>
        <a:bodyPr/>
        <a:lstStyle/>
        <a:p>
          <a:endParaRPr lang="en-US"/>
        </a:p>
      </dgm:t>
    </dgm:pt>
    <dgm:pt modelId="{A31ACD74-4C55-4E1B-8BF0-1A889A0EBBCF}" type="sibTrans" cxnId="{323DD34C-9266-49AD-83BA-374612208AEC}">
      <dgm:prSet/>
      <dgm:spPr/>
      <dgm:t>
        <a:bodyPr/>
        <a:lstStyle/>
        <a:p>
          <a:endParaRPr lang="en-US"/>
        </a:p>
      </dgm:t>
    </dgm:pt>
    <dgm:pt modelId="{BD10A304-1F73-43DD-9545-9D1E21226479}">
      <dgm:prSet phldrT="[Text]" custT="1"/>
      <dgm:spPr/>
      <dgm:t>
        <a:bodyPr/>
        <a:lstStyle/>
        <a:p>
          <a:pPr algn="l"/>
          <a:r>
            <a:rPr lang="en-US" sz="1100" b="1" dirty="0" smtClean="0">
              <a:latin typeface="+mj-lt"/>
            </a:rPr>
            <a:t>BBMC Triage to services:</a:t>
          </a:r>
          <a:endParaRPr lang="en-US" sz="1100" b="1" dirty="0">
            <a:latin typeface="+mj-lt"/>
          </a:endParaRPr>
        </a:p>
      </dgm:t>
    </dgm:pt>
    <dgm:pt modelId="{FF06F63D-4F49-40CC-B0EE-81F5A9E5E354}" type="parTrans" cxnId="{E22326DC-AAAD-429A-BBB8-9CAFD1F3E29A}">
      <dgm:prSet/>
      <dgm:spPr/>
      <dgm:t>
        <a:bodyPr/>
        <a:lstStyle/>
        <a:p>
          <a:endParaRPr lang="en-US"/>
        </a:p>
      </dgm:t>
    </dgm:pt>
    <dgm:pt modelId="{BD5CE1BD-F027-429D-A35F-548BC446F45F}" type="sibTrans" cxnId="{E22326DC-AAAD-429A-BBB8-9CAFD1F3E29A}">
      <dgm:prSet/>
      <dgm:spPr/>
      <dgm:t>
        <a:bodyPr/>
        <a:lstStyle/>
        <a:p>
          <a:endParaRPr lang="en-US"/>
        </a:p>
      </dgm:t>
    </dgm:pt>
    <dgm:pt modelId="{25953BB6-850A-47EF-A2B2-98ACD9BBD186}">
      <dgm:prSet phldrT="[Text]" custT="1"/>
      <dgm:spPr/>
      <dgm:t>
        <a:bodyPr/>
        <a:lstStyle/>
        <a:p>
          <a:pPr algn="l"/>
          <a:r>
            <a:rPr lang="en-US" sz="1100" b="0" dirty="0" smtClean="0">
              <a:latin typeface="+mj-lt"/>
            </a:rPr>
            <a:t>Feasibility</a:t>
          </a:r>
          <a:endParaRPr lang="en-US" sz="1100" b="0" dirty="0">
            <a:latin typeface="+mj-lt"/>
          </a:endParaRPr>
        </a:p>
      </dgm:t>
    </dgm:pt>
    <dgm:pt modelId="{A77C307B-DC84-4B4B-B3E4-1E1EAB8380EF}" type="parTrans" cxnId="{CB71E6A5-97F7-42E4-80D3-DEBCA96FF241}">
      <dgm:prSet/>
      <dgm:spPr/>
      <dgm:t>
        <a:bodyPr/>
        <a:lstStyle/>
        <a:p>
          <a:endParaRPr lang="en-US"/>
        </a:p>
      </dgm:t>
    </dgm:pt>
    <dgm:pt modelId="{85E0FC6C-0E1F-4A68-938D-E103717A4CE3}" type="sibTrans" cxnId="{CB71E6A5-97F7-42E4-80D3-DEBCA96FF241}">
      <dgm:prSet/>
      <dgm:spPr/>
      <dgm:t>
        <a:bodyPr/>
        <a:lstStyle/>
        <a:p>
          <a:endParaRPr lang="en-US"/>
        </a:p>
      </dgm:t>
    </dgm:pt>
    <dgm:pt modelId="{EE6CC463-806B-49F1-9D27-85973620214C}">
      <dgm:prSet phldrT="[Text]" custT="1"/>
      <dgm:spPr/>
      <dgm:t>
        <a:bodyPr/>
        <a:lstStyle/>
        <a:p>
          <a:pPr algn="l"/>
          <a:r>
            <a:rPr lang="en-US" sz="1100" b="0" dirty="0" smtClean="0">
              <a:latin typeface="+mj-lt"/>
            </a:rPr>
            <a:t>Program Evaluation</a:t>
          </a:r>
          <a:endParaRPr lang="en-US" sz="1100" b="0" dirty="0">
            <a:latin typeface="+mj-lt"/>
          </a:endParaRPr>
        </a:p>
      </dgm:t>
    </dgm:pt>
    <dgm:pt modelId="{EDB78E5F-2374-4BE3-9191-627E4C1A88C2}" type="parTrans" cxnId="{6CD03455-961E-4C9D-A840-748AA20E2BAB}">
      <dgm:prSet/>
      <dgm:spPr/>
      <dgm:t>
        <a:bodyPr/>
        <a:lstStyle/>
        <a:p>
          <a:endParaRPr lang="en-US"/>
        </a:p>
      </dgm:t>
    </dgm:pt>
    <dgm:pt modelId="{CD35F4D9-030E-448B-8470-FAEF90CD08CD}" type="sibTrans" cxnId="{6CD03455-961E-4C9D-A840-748AA20E2BAB}">
      <dgm:prSet/>
      <dgm:spPr/>
      <dgm:t>
        <a:bodyPr/>
        <a:lstStyle/>
        <a:p>
          <a:endParaRPr lang="en-US"/>
        </a:p>
      </dgm:t>
    </dgm:pt>
    <dgm:pt modelId="{CF4F6786-0163-44E8-A7A2-DFEB228CDE01}">
      <dgm:prSet phldrT="[Text]" custT="1"/>
      <dgm:spPr/>
      <dgm:t>
        <a:bodyPr/>
        <a:lstStyle/>
        <a:p>
          <a:pPr algn="l"/>
          <a:r>
            <a:rPr lang="en-US" sz="1100" b="0" dirty="0" smtClean="0">
              <a:latin typeface="+mj-lt"/>
            </a:rPr>
            <a:t>Recruitment</a:t>
          </a:r>
          <a:endParaRPr lang="en-US" sz="1100" b="0" dirty="0">
            <a:latin typeface="+mj-lt"/>
          </a:endParaRPr>
        </a:p>
      </dgm:t>
    </dgm:pt>
    <dgm:pt modelId="{E840309A-1748-4175-8942-B0F4A5C27DCF}" type="parTrans" cxnId="{BD74EBA8-41FF-4F7A-A9BA-3F7D1C992210}">
      <dgm:prSet/>
      <dgm:spPr/>
      <dgm:t>
        <a:bodyPr/>
        <a:lstStyle/>
        <a:p>
          <a:endParaRPr lang="en-US"/>
        </a:p>
      </dgm:t>
    </dgm:pt>
    <dgm:pt modelId="{96706024-6147-4AE0-A8D3-2D288121A0CD}" type="sibTrans" cxnId="{BD74EBA8-41FF-4F7A-A9BA-3F7D1C992210}">
      <dgm:prSet/>
      <dgm:spPr/>
      <dgm:t>
        <a:bodyPr/>
        <a:lstStyle/>
        <a:p>
          <a:endParaRPr lang="en-US"/>
        </a:p>
      </dgm:t>
    </dgm:pt>
    <dgm:pt modelId="{E88CFD2C-D693-4C54-8459-61E3AFAF7F56}">
      <dgm:prSet phldrT="[Text]" custT="1"/>
      <dgm:spPr/>
      <dgm:t>
        <a:bodyPr/>
        <a:lstStyle/>
        <a:p>
          <a:pPr algn="l"/>
          <a:r>
            <a:rPr lang="en-US" sz="1100" b="0" dirty="0" smtClean="0">
              <a:latin typeface="+mj-lt"/>
            </a:rPr>
            <a:t>Registry</a:t>
          </a:r>
          <a:endParaRPr lang="en-US" sz="1100" b="0" dirty="0">
            <a:latin typeface="+mj-lt"/>
          </a:endParaRPr>
        </a:p>
      </dgm:t>
    </dgm:pt>
    <dgm:pt modelId="{1AC48D6A-9F1B-437D-8957-1D16B2250DEB}" type="parTrans" cxnId="{9722E687-3169-4ED8-B586-21008E5E8DDF}">
      <dgm:prSet/>
      <dgm:spPr/>
      <dgm:t>
        <a:bodyPr/>
        <a:lstStyle/>
        <a:p>
          <a:endParaRPr lang="en-US"/>
        </a:p>
      </dgm:t>
    </dgm:pt>
    <dgm:pt modelId="{C555EA95-6E56-4E42-BCB0-E74236DCD5BA}" type="sibTrans" cxnId="{9722E687-3169-4ED8-B586-21008E5E8DDF}">
      <dgm:prSet/>
      <dgm:spPr/>
      <dgm:t>
        <a:bodyPr/>
        <a:lstStyle/>
        <a:p>
          <a:endParaRPr lang="en-US"/>
        </a:p>
      </dgm:t>
    </dgm:pt>
    <dgm:pt modelId="{0CD4120B-D47E-4785-9E77-E9C10337775D}">
      <dgm:prSet phldrT="[Text]" custT="1"/>
      <dgm:spPr/>
      <dgm:t>
        <a:bodyPr/>
        <a:lstStyle/>
        <a:p>
          <a:pPr algn="l"/>
          <a:r>
            <a:rPr lang="en-US" sz="1100" b="0" dirty="0" smtClean="0">
              <a:latin typeface="+mj-lt"/>
            </a:rPr>
            <a:t>Retrospective Studies</a:t>
          </a:r>
          <a:endParaRPr lang="en-US" sz="1100" b="0" dirty="0">
            <a:latin typeface="+mj-lt"/>
          </a:endParaRPr>
        </a:p>
      </dgm:t>
    </dgm:pt>
    <dgm:pt modelId="{775394F6-A4A9-4424-A0E8-6D46946F5B58}" type="parTrans" cxnId="{082AE83C-0F42-43B0-BB02-A36D712BAF7A}">
      <dgm:prSet/>
      <dgm:spPr/>
      <dgm:t>
        <a:bodyPr/>
        <a:lstStyle/>
        <a:p>
          <a:endParaRPr lang="en-US"/>
        </a:p>
      </dgm:t>
    </dgm:pt>
    <dgm:pt modelId="{5E9CC7AC-8D8C-4DFA-A2B9-17F05C5AB103}" type="sibTrans" cxnId="{082AE83C-0F42-43B0-BB02-A36D712BAF7A}">
      <dgm:prSet/>
      <dgm:spPr/>
      <dgm:t>
        <a:bodyPr/>
        <a:lstStyle/>
        <a:p>
          <a:endParaRPr lang="en-US"/>
        </a:p>
      </dgm:t>
    </dgm:pt>
    <dgm:pt modelId="{13FBA582-C461-4BAD-99B9-26AE7DA54835}">
      <dgm:prSet phldrT="[Text]" custT="1"/>
      <dgm:spPr/>
      <dgm:t>
        <a:bodyPr/>
        <a:lstStyle/>
        <a:p>
          <a:pPr algn="l"/>
          <a:r>
            <a:rPr lang="en-US" sz="1100" b="0" dirty="0" smtClean="0">
              <a:latin typeface="+mj-lt"/>
            </a:rPr>
            <a:t>Facilitating Abstraction</a:t>
          </a:r>
          <a:endParaRPr lang="en-US" sz="1100" b="0" dirty="0">
            <a:latin typeface="+mj-lt"/>
          </a:endParaRPr>
        </a:p>
      </dgm:t>
    </dgm:pt>
    <dgm:pt modelId="{60D8CB22-A372-49CC-84E0-2B2A39EDFCFC}" type="parTrans" cxnId="{B77C2D82-C179-4C63-AA57-D1DFEEF5A433}">
      <dgm:prSet/>
      <dgm:spPr/>
      <dgm:t>
        <a:bodyPr/>
        <a:lstStyle/>
        <a:p>
          <a:endParaRPr lang="en-US"/>
        </a:p>
      </dgm:t>
    </dgm:pt>
    <dgm:pt modelId="{47ED8F71-952F-4462-88BC-1BE7EB6F9E7F}" type="sibTrans" cxnId="{B77C2D82-C179-4C63-AA57-D1DFEEF5A433}">
      <dgm:prSet/>
      <dgm:spPr/>
      <dgm:t>
        <a:bodyPr/>
        <a:lstStyle/>
        <a:p>
          <a:endParaRPr lang="en-US"/>
        </a:p>
      </dgm:t>
    </dgm:pt>
    <dgm:pt modelId="{B8CD9E79-3CCF-4E7E-8116-56B764458029}" type="pres">
      <dgm:prSet presAssocID="{6474E90C-A3F5-4C40-8CEB-46B153A00DEE}" presName="rootnode" presStyleCnt="0">
        <dgm:presLayoutVars>
          <dgm:chMax/>
          <dgm:chPref/>
          <dgm:dir/>
          <dgm:animLvl val="lvl"/>
        </dgm:presLayoutVars>
      </dgm:prSet>
      <dgm:spPr/>
    </dgm:pt>
    <dgm:pt modelId="{CFBD1DC5-E9B3-4ADF-B430-C3CC6449018F}" type="pres">
      <dgm:prSet presAssocID="{0010D89C-854E-448B-8127-DA3929F939E8}" presName="composite" presStyleCnt="0"/>
      <dgm:spPr/>
    </dgm:pt>
    <dgm:pt modelId="{96BAAB4C-475F-4B8D-8BB8-95B0A9B849EF}" type="pres">
      <dgm:prSet presAssocID="{0010D89C-854E-448B-8127-DA3929F939E8}" presName="LShape" presStyleLbl="alignNode1" presStyleIdx="0" presStyleCnt="13" custLinFactNeighborY="1090"/>
      <dgm:spPr/>
    </dgm:pt>
    <dgm:pt modelId="{5C43E3DF-F0B8-40ED-80D3-88AAF8CEA4CB}" type="pres">
      <dgm:prSet presAssocID="{0010D89C-854E-448B-8127-DA3929F939E8}" presName="ParentText" presStyleLbl="revTx" presStyleIdx="0" presStyleCnt="7" custLinFactNeighborY="828">
        <dgm:presLayoutVars>
          <dgm:chMax val="0"/>
          <dgm:chPref val="0"/>
          <dgm:bulletEnabled val="1"/>
        </dgm:presLayoutVars>
      </dgm:prSet>
      <dgm:spPr/>
      <dgm:t>
        <a:bodyPr/>
        <a:lstStyle/>
        <a:p>
          <a:endParaRPr lang="en-US"/>
        </a:p>
      </dgm:t>
    </dgm:pt>
    <dgm:pt modelId="{C24CF265-89BA-4CC5-B2E0-D2EB87594CC8}" type="pres">
      <dgm:prSet presAssocID="{0010D89C-854E-448B-8127-DA3929F939E8}" presName="Triangle" presStyleLbl="alignNode1" presStyleIdx="1" presStyleCnt="13" custLinFactNeighborY="3848"/>
      <dgm:spPr/>
    </dgm:pt>
    <dgm:pt modelId="{34FD71BF-A89D-4F44-A5DC-13648D81324E}" type="pres">
      <dgm:prSet presAssocID="{815CBACE-0264-47A5-A415-F84E67CE62D1}" presName="sibTrans" presStyleCnt="0"/>
      <dgm:spPr/>
    </dgm:pt>
    <dgm:pt modelId="{EEE6C403-3CF2-45A0-BE62-AC3E40AD6C24}" type="pres">
      <dgm:prSet presAssocID="{815CBACE-0264-47A5-A415-F84E67CE62D1}" presName="space" presStyleCnt="0"/>
      <dgm:spPr/>
    </dgm:pt>
    <dgm:pt modelId="{2E1783C1-79ED-4460-B791-F5DFCA384133}" type="pres">
      <dgm:prSet presAssocID="{BD10A304-1F73-43DD-9545-9D1E21226479}" presName="composite" presStyleCnt="0"/>
      <dgm:spPr/>
    </dgm:pt>
    <dgm:pt modelId="{28CC26EE-CBBB-4595-B8EC-241E6791614B}" type="pres">
      <dgm:prSet presAssocID="{BD10A304-1F73-43DD-9545-9D1E21226479}" presName="LShape" presStyleLbl="alignNode1" presStyleIdx="2" presStyleCnt="13" custLinFactNeighborY="-2692"/>
      <dgm:spPr/>
    </dgm:pt>
    <dgm:pt modelId="{074DB80F-68BF-4581-AF84-D0386B780F14}" type="pres">
      <dgm:prSet presAssocID="{BD10A304-1F73-43DD-9545-9D1E21226479}" presName="ParentText" presStyleLbl="revTx" presStyleIdx="1" presStyleCnt="7" custScaleX="102693" custScaleY="92362">
        <dgm:presLayoutVars>
          <dgm:chMax val="0"/>
          <dgm:chPref val="0"/>
          <dgm:bulletEnabled val="1"/>
        </dgm:presLayoutVars>
      </dgm:prSet>
      <dgm:spPr/>
      <dgm:t>
        <a:bodyPr/>
        <a:lstStyle/>
        <a:p>
          <a:endParaRPr lang="en-US"/>
        </a:p>
      </dgm:t>
    </dgm:pt>
    <dgm:pt modelId="{9FF3722C-A49D-4CC5-8B70-771495A0D233}" type="pres">
      <dgm:prSet presAssocID="{BD10A304-1F73-43DD-9545-9D1E21226479}" presName="Triangle" presStyleLbl="alignNode1" presStyleIdx="3" presStyleCnt="13"/>
      <dgm:spPr/>
    </dgm:pt>
    <dgm:pt modelId="{7715722C-42DD-4ED1-9635-DAD310E785DD}" type="pres">
      <dgm:prSet presAssocID="{BD5CE1BD-F027-429D-A35F-548BC446F45F}" presName="sibTrans" presStyleCnt="0"/>
      <dgm:spPr/>
    </dgm:pt>
    <dgm:pt modelId="{61BA461A-AD45-44A5-AB1C-78B6DF4FDDE9}" type="pres">
      <dgm:prSet presAssocID="{BD5CE1BD-F027-429D-A35F-548BC446F45F}" presName="space" presStyleCnt="0"/>
      <dgm:spPr/>
    </dgm:pt>
    <dgm:pt modelId="{3878D67D-3186-4E27-99BC-B36EFF6FCF62}" type="pres">
      <dgm:prSet presAssocID="{01F32B2A-131E-4E9C-A1D5-1461015E0B2C}" presName="composite" presStyleCnt="0"/>
      <dgm:spPr/>
    </dgm:pt>
    <dgm:pt modelId="{5F65C369-6736-41D3-BD8C-D3B08A2B9C12}" type="pres">
      <dgm:prSet presAssocID="{01F32B2A-131E-4E9C-A1D5-1461015E0B2C}" presName="LShape" presStyleLbl="alignNode1" presStyleIdx="4" presStyleCnt="13" custLinFactNeighborY="1090"/>
      <dgm:spPr/>
    </dgm:pt>
    <dgm:pt modelId="{12426410-9ECE-4540-990B-004F5AD61A12}" type="pres">
      <dgm:prSet presAssocID="{01F32B2A-131E-4E9C-A1D5-1461015E0B2C}" presName="ParentText" presStyleLbl="revTx" presStyleIdx="2" presStyleCnt="7" custLinFactNeighborY="828">
        <dgm:presLayoutVars>
          <dgm:chMax val="0"/>
          <dgm:chPref val="0"/>
          <dgm:bulletEnabled val="1"/>
        </dgm:presLayoutVars>
      </dgm:prSet>
      <dgm:spPr/>
      <dgm:t>
        <a:bodyPr/>
        <a:lstStyle/>
        <a:p>
          <a:endParaRPr lang="en-US"/>
        </a:p>
      </dgm:t>
    </dgm:pt>
    <dgm:pt modelId="{3A7C4B3F-4FAC-4EF5-9512-913D53308C24}" type="pres">
      <dgm:prSet presAssocID="{01F32B2A-131E-4E9C-A1D5-1461015E0B2C}" presName="Triangle" presStyleLbl="alignNode1" presStyleIdx="5" presStyleCnt="13" custLinFactNeighborY="3848"/>
      <dgm:spPr/>
    </dgm:pt>
    <dgm:pt modelId="{D777C379-BDE8-49F1-B74D-CBF4F5B15053}" type="pres">
      <dgm:prSet presAssocID="{86B05AE7-D473-4F37-BE51-3CE8676E20FC}" presName="sibTrans" presStyleCnt="0"/>
      <dgm:spPr/>
    </dgm:pt>
    <dgm:pt modelId="{18490AC7-9201-4C10-B85F-C24CC77EFFBA}" type="pres">
      <dgm:prSet presAssocID="{86B05AE7-D473-4F37-BE51-3CE8676E20FC}" presName="space" presStyleCnt="0"/>
      <dgm:spPr/>
    </dgm:pt>
    <dgm:pt modelId="{1618F534-5B6D-40AB-BBB8-3F10BDE716F4}" type="pres">
      <dgm:prSet presAssocID="{9F2B29A3-676C-48AE-825C-3DC60DBF2AE2}" presName="composite" presStyleCnt="0"/>
      <dgm:spPr/>
    </dgm:pt>
    <dgm:pt modelId="{4822FC76-EADF-42E6-A829-DEAC9A84C0DE}" type="pres">
      <dgm:prSet presAssocID="{9F2B29A3-676C-48AE-825C-3DC60DBF2AE2}" presName="LShape" presStyleLbl="alignNode1" presStyleIdx="6" presStyleCnt="13" custLinFactNeighborY="1090"/>
      <dgm:spPr/>
    </dgm:pt>
    <dgm:pt modelId="{BE86AFED-F9A0-4F8A-8A27-B836B6B098D1}" type="pres">
      <dgm:prSet presAssocID="{9F2B29A3-676C-48AE-825C-3DC60DBF2AE2}" presName="ParentText" presStyleLbl="revTx" presStyleIdx="3" presStyleCnt="7" custLinFactNeighborY="828">
        <dgm:presLayoutVars>
          <dgm:chMax val="0"/>
          <dgm:chPref val="0"/>
          <dgm:bulletEnabled val="1"/>
        </dgm:presLayoutVars>
      </dgm:prSet>
      <dgm:spPr/>
      <dgm:t>
        <a:bodyPr/>
        <a:lstStyle/>
        <a:p>
          <a:endParaRPr lang="en-US"/>
        </a:p>
      </dgm:t>
    </dgm:pt>
    <dgm:pt modelId="{EDA7D529-A34E-4829-9CB2-E4F3E98F14B1}" type="pres">
      <dgm:prSet presAssocID="{9F2B29A3-676C-48AE-825C-3DC60DBF2AE2}" presName="Triangle" presStyleLbl="alignNode1" presStyleIdx="7" presStyleCnt="13" custLinFactNeighborY="3848"/>
      <dgm:spPr/>
    </dgm:pt>
    <dgm:pt modelId="{2BBFD3C7-0AE9-4438-B951-03CCC74EDAD2}" type="pres">
      <dgm:prSet presAssocID="{05F740F7-02EF-46A6-BCD4-1932D8C87C34}" presName="sibTrans" presStyleCnt="0"/>
      <dgm:spPr/>
    </dgm:pt>
    <dgm:pt modelId="{A9F34E50-4222-4338-9AA9-4350DE9D7935}" type="pres">
      <dgm:prSet presAssocID="{05F740F7-02EF-46A6-BCD4-1932D8C87C34}" presName="space" presStyleCnt="0"/>
      <dgm:spPr/>
    </dgm:pt>
    <dgm:pt modelId="{C3C49C79-A105-4D81-9471-A6257F4D5D6F}" type="pres">
      <dgm:prSet presAssocID="{9299490E-690A-47A2-BF79-343CFAE5FE79}" presName="composite" presStyleCnt="0"/>
      <dgm:spPr/>
    </dgm:pt>
    <dgm:pt modelId="{ADE833BD-FD1A-4856-9066-0C48D2DD5D6F}" type="pres">
      <dgm:prSet presAssocID="{9299490E-690A-47A2-BF79-343CFAE5FE79}" presName="LShape" presStyleLbl="alignNode1" presStyleIdx="8" presStyleCnt="13" custLinFactNeighborY="1090"/>
      <dgm:spPr/>
    </dgm:pt>
    <dgm:pt modelId="{170748FF-6039-443C-8193-92C430D0DFAA}" type="pres">
      <dgm:prSet presAssocID="{9299490E-690A-47A2-BF79-343CFAE5FE79}" presName="ParentText" presStyleLbl="revTx" presStyleIdx="4" presStyleCnt="7" custLinFactNeighborY="828">
        <dgm:presLayoutVars>
          <dgm:chMax val="0"/>
          <dgm:chPref val="0"/>
          <dgm:bulletEnabled val="1"/>
        </dgm:presLayoutVars>
      </dgm:prSet>
      <dgm:spPr/>
      <dgm:t>
        <a:bodyPr/>
        <a:lstStyle/>
        <a:p>
          <a:endParaRPr lang="en-US"/>
        </a:p>
      </dgm:t>
    </dgm:pt>
    <dgm:pt modelId="{8570A94F-040C-4CB8-9C06-F728965276B3}" type="pres">
      <dgm:prSet presAssocID="{9299490E-690A-47A2-BF79-343CFAE5FE79}" presName="Triangle" presStyleLbl="alignNode1" presStyleIdx="9" presStyleCnt="13" custLinFactNeighborY="3848"/>
      <dgm:spPr/>
    </dgm:pt>
    <dgm:pt modelId="{4506C7E7-C37E-4C11-9126-2A89DA413BEC}" type="pres">
      <dgm:prSet presAssocID="{CA92195C-701C-44C3-9ABA-F4B7BC75B593}" presName="sibTrans" presStyleCnt="0"/>
      <dgm:spPr/>
    </dgm:pt>
    <dgm:pt modelId="{EE5EA8CC-FEAF-4A9A-AE6C-E6BF538724AB}" type="pres">
      <dgm:prSet presAssocID="{CA92195C-701C-44C3-9ABA-F4B7BC75B593}" presName="space" presStyleCnt="0"/>
      <dgm:spPr/>
    </dgm:pt>
    <dgm:pt modelId="{99079E01-8011-4982-ACF6-1F29E4521D0B}" type="pres">
      <dgm:prSet presAssocID="{CE924409-C179-4A2D-B64D-C1667C924238}" presName="composite" presStyleCnt="0"/>
      <dgm:spPr/>
    </dgm:pt>
    <dgm:pt modelId="{5B438569-CCE2-4AAC-8E0A-5743FF9B6502}" type="pres">
      <dgm:prSet presAssocID="{CE924409-C179-4A2D-B64D-C1667C924238}" presName="LShape" presStyleLbl="alignNode1" presStyleIdx="10" presStyleCnt="13" custLinFactNeighborY="1090"/>
      <dgm:spPr/>
    </dgm:pt>
    <dgm:pt modelId="{C5F5F110-BA5D-47A9-BE05-32B627697E7C}" type="pres">
      <dgm:prSet presAssocID="{CE924409-C179-4A2D-B64D-C1667C924238}" presName="ParentText" presStyleLbl="revTx" presStyleIdx="5" presStyleCnt="7" custLinFactNeighborY="828">
        <dgm:presLayoutVars>
          <dgm:chMax val="0"/>
          <dgm:chPref val="0"/>
          <dgm:bulletEnabled val="1"/>
        </dgm:presLayoutVars>
      </dgm:prSet>
      <dgm:spPr/>
      <dgm:t>
        <a:bodyPr/>
        <a:lstStyle/>
        <a:p>
          <a:endParaRPr lang="en-US"/>
        </a:p>
      </dgm:t>
    </dgm:pt>
    <dgm:pt modelId="{6971FD88-FFEC-4FBF-B3CC-DD255AA67870}" type="pres">
      <dgm:prSet presAssocID="{CE924409-C179-4A2D-B64D-C1667C924238}" presName="Triangle" presStyleLbl="alignNode1" presStyleIdx="11" presStyleCnt="13" custLinFactNeighborY="3848"/>
      <dgm:spPr/>
    </dgm:pt>
    <dgm:pt modelId="{E82C6AE2-34A5-482B-8458-815B10394D18}" type="pres">
      <dgm:prSet presAssocID="{FB48574C-4914-4B07-BE09-AF8B154B2CB4}" presName="sibTrans" presStyleCnt="0"/>
      <dgm:spPr/>
    </dgm:pt>
    <dgm:pt modelId="{ABF156C6-7ABD-4853-BB26-787616A57FBE}" type="pres">
      <dgm:prSet presAssocID="{FB48574C-4914-4B07-BE09-AF8B154B2CB4}" presName="space" presStyleCnt="0"/>
      <dgm:spPr/>
    </dgm:pt>
    <dgm:pt modelId="{3AEBF6BB-C684-4E2F-BDA9-A61E3427424E}" type="pres">
      <dgm:prSet presAssocID="{037EC5A9-860F-45A9-97E8-A8AEEA9BB793}" presName="composite" presStyleCnt="0"/>
      <dgm:spPr/>
    </dgm:pt>
    <dgm:pt modelId="{68E5A9CD-3D01-4E1E-A131-2E66042604FF}" type="pres">
      <dgm:prSet presAssocID="{037EC5A9-860F-45A9-97E8-A8AEEA9BB793}" presName="LShape" presStyleLbl="alignNode1" presStyleIdx="12" presStyleCnt="13" custLinFactNeighborY="1090"/>
      <dgm:spPr/>
    </dgm:pt>
    <dgm:pt modelId="{7577EDBA-79C8-47EE-9C48-8258D6199F02}" type="pres">
      <dgm:prSet presAssocID="{037EC5A9-860F-45A9-97E8-A8AEEA9BB793}" presName="ParentText" presStyleLbl="revTx" presStyleIdx="6" presStyleCnt="7" custLinFactNeighborY="828">
        <dgm:presLayoutVars>
          <dgm:chMax val="0"/>
          <dgm:chPref val="0"/>
          <dgm:bulletEnabled val="1"/>
        </dgm:presLayoutVars>
      </dgm:prSet>
      <dgm:spPr/>
      <dgm:t>
        <a:bodyPr/>
        <a:lstStyle/>
        <a:p>
          <a:endParaRPr lang="en-US"/>
        </a:p>
      </dgm:t>
    </dgm:pt>
  </dgm:ptLst>
  <dgm:cxnLst>
    <dgm:cxn modelId="{B3134007-4773-4C24-B20E-F02605591D9D}" srcId="{6474E90C-A3F5-4C40-8CEB-46B153A00DEE}" destId="{CE924409-C179-4A2D-B64D-C1667C924238}" srcOrd="5" destOrd="0" parTransId="{75A1A668-D881-42BC-92F5-74B80995D5C7}" sibTransId="{FB48574C-4914-4B07-BE09-AF8B154B2CB4}"/>
    <dgm:cxn modelId="{F73E479E-5383-4652-83E4-6AAC254B8592}" type="presOf" srcId="{751AAAA0-FD1A-474D-A8CA-BF7C3BFEE3B9}" destId="{12426410-9ECE-4540-990B-004F5AD61A12}" srcOrd="0" destOrd="1" presId="urn:microsoft.com/office/officeart/2009/3/layout/StepUpProcess"/>
    <dgm:cxn modelId="{2298BF1B-966E-4966-8AD9-B0EDD901F0B7}" type="presOf" srcId="{E8E0BA16-10CE-416E-9136-84998F596AE2}" destId="{BE86AFED-F9A0-4F8A-8A27-B836B6B098D1}" srcOrd="0" destOrd="1" presId="urn:microsoft.com/office/officeart/2009/3/layout/StepUpProcess"/>
    <dgm:cxn modelId="{F1BAA056-6CB8-42B2-A552-47FF74E31AB2}" type="presOf" srcId="{4BE9C7D6-461A-44C8-B607-EDEF2EA077EC}" destId="{7577EDBA-79C8-47EE-9C48-8258D6199F02}" srcOrd="0" destOrd="4" presId="urn:microsoft.com/office/officeart/2009/3/layout/StepUpProcess"/>
    <dgm:cxn modelId="{97CC5824-09CC-465D-AFF4-18B539F9D065}" type="presOf" srcId="{0010D89C-854E-448B-8127-DA3929F939E8}" destId="{5C43E3DF-F0B8-40ED-80D3-88AAF8CEA4CB}" srcOrd="0" destOrd="0" presId="urn:microsoft.com/office/officeart/2009/3/layout/StepUpProcess"/>
    <dgm:cxn modelId="{19BE8CA6-AC47-47AF-B71E-521FD4CFFA24}" srcId="{CE924409-C179-4A2D-B64D-C1667C924238}" destId="{97A95825-49E0-4C73-8F5F-F18D87E69E6C}" srcOrd="2" destOrd="0" parTransId="{043D2A7A-B426-42D5-8E97-E57ABA5CD506}" sibTransId="{ADF8E347-7E86-4DF6-B9F1-F5F0B780096C}"/>
    <dgm:cxn modelId="{52E71EFD-9EF5-43C5-965F-0D7C61CB27AD}" type="presOf" srcId="{E88CFD2C-D693-4C54-8459-61E3AFAF7F56}" destId="{074DB80F-68BF-4581-AF84-D0386B780F14}" srcOrd="0" destOrd="4" presId="urn:microsoft.com/office/officeart/2009/3/layout/StepUpProcess"/>
    <dgm:cxn modelId="{C3A44365-9B22-4CD9-9BF5-55706FA57043}" type="presOf" srcId="{01F32B2A-131E-4E9C-A1D5-1461015E0B2C}" destId="{12426410-9ECE-4540-990B-004F5AD61A12}" srcOrd="0" destOrd="0" presId="urn:microsoft.com/office/officeart/2009/3/layout/StepUpProcess"/>
    <dgm:cxn modelId="{B99C4A80-4DB8-405B-9732-4BE6FAECA59E}" type="presOf" srcId="{97A95825-49E0-4C73-8F5F-F18D87E69E6C}" destId="{C5F5F110-BA5D-47A9-BE05-32B627697E7C}" srcOrd="0" destOrd="3" presId="urn:microsoft.com/office/officeart/2009/3/layout/StepUpProcess"/>
    <dgm:cxn modelId="{596440C4-7175-4B94-9C3E-479BC33E36C6}" srcId="{CE924409-C179-4A2D-B64D-C1667C924238}" destId="{1DD8B8D3-226B-49C2-8005-4A91E508846C}" srcOrd="3" destOrd="0" parTransId="{C70B4F40-4E1E-4421-BAC4-7B503CCAF138}" sibTransId="{6E835272-27B6-4018-964C-93E39AD1AD6A}"/>
    <dgm:cxn modelId="{0BF5620A-B547-450F-9BA4-3A5421A8E374}" srcId="{9F2B29A3-676C-48AE-825C-3DC60DBF2AE2}" destId="{E8E0BA16-10CE-416E-9136-84998F596AE2}" srcOrd="0" destOrd="0" parTransId="{6D3E105B-45E6-424E-B1D5-A553183D47AE}" sibTransId="{B7C06EB8-35FC-4988-9A19-996AFBDCA4DB}"/>
    <dgm:cxn modelId="{9722E687-3169-4ED8-B586-21008E5E8DDF}" srcId="{BD10A304-1F73-43DD-9545-9D1E21226479}" destId="{E88CFD2C-D693-4C54-8459-61E3AFAF7F56}" srcOrd="3" destOrd="0" parTransId="{1AC48D6A-9F1B-437D-8957-1D16B2250DEB}" sibTransId="{C555EA95-6E56-4E42-BCB0-E74236DCD5BA}"/>
    <dgm:cxn modelId="{86B4FB07-3C60-4EBD-8E76-5E72C2E0AB90}" srcId="{037EC5A9-860F-45A9-97E8-A8AEEA9BB793}" destId="{266FBCAC-8055-4D37-AE88-C83AA214ACFC}" srcOrd="1" destOrd="0" parTransId="{EF20783E-2A4A-4E1F-8E4B-60244D876521}" sibTransId="{39F87B8E-0C0E-4761-B82F-E2DDCD7410C5}"/>
    <dgm:cxn modelId="{4A47BA19-6F43-48D7-808A-4FFD39949DC7}" type="presOf" srcId="{B97F914E-93D2-4D63-AE6C-21B1DB78616D}" destId="{C5F5F110-BA5D-47A9-BE05-32B627697E7C}" srcOrd="0" destOrd="2" presId="urn:microsoft.com/office/officeart/2009/3/layout/StepUpProcess"/>
    <dgm:cxn modelId="{CB71E6A5-97F7-42E4-80D3-DEBCA96FF241}" srcId="{BD10A304-1F73-43DD-9545-9D1E21226479}" destId="{25953BB6-850A-47EF-A2B2-98ACD9BBD186}" srcOrd="0" destOrd="0" parTransId="{A77C307B-DC84-4B4B-B3E4-1E1EAB8380EF}" sibTransId="{85E0FC6C-0E1F-4A68-938D-E103717A4CE3}"/>
    <dgm:cxn modelId="{0258DA0D-C91C-443D-81F4-7B6A5C31306D}" type="presOf" srcId="{9F2B29A3-676C-48AE-825C-3DC60DBF2AE2}" destId="{BE86AFED-F9A0-4F8A-8A27-B836B6B098D1}" srcOrd="0" destOrd="0" presId="urn:microsoft.com/office/officeart/2009/3/layout/StepUpProcess"/>
    <dgm:cxn modelId="{63E1B369-A07A-4AF4-8ACA-6D0289E80719}" srcId="{6474E90C-A3F5-4C40-8CEB-46B153A00DEE}" destId="{037EC5A9-860F-45A9-97E8-A8AEEA9BB793}" srcOrd="6" destOrd="0" parTransId="{965C5703-C172-43BA-A947-D2654C3E41F8}" sibTransId="{C02B8F31-CDDD-4163-8613-368B89AB05F2}"/>
    <dgm:cxn modelId="{082AE83C-0F42-43B0-BB02-A36D712BAF7A}" srcId="{BD10A304-1F73-43DD-9545-9D1E21226479}" destId="{0CD4120B-D47E-4785-9E77-E9C10337775D}" srcOrd="4" destOrd="0" parTransId="{775394F6-A4A9-4424-A0E8-6D46946F5B58}" sibTransId="{5E9CC7AC-8D8C-4DFA-A2B9-17F05C5AB103}"/>
    <dgm:cxn modelId="{FE883C88-B8CC-4A57-A60C-7CBE3578F379}" type="presOf" srcId="{FCE84D98-F65E-4313-A996-C9B3D7EBDD34}" destId="{170748FF-6039-443C-8193-92C430D0DFAA}" srcOrd="0" destOrd="1" presId="urn:microsoft.com/office/officeart/2009/3/layout/StepUpProcess"/>
    <dgm:cxn modelId="{4E7777BC-B488-4932-A07D-1D8DDA805C99}" type="presOf" srcId="{037EC5A9-860F-45A9-97E8-A8AEEA9BB793}" destId="{7577EDBA-79C8-47EE-9C48-8258D6199F02}" srcOrd="0" destOrd="0" presId="urn:microsoft.com/office/officeart/2009/3/layout/StepUpProcess"/>
    <dgm:cxn modelId="{B77C2D82-C179-4C63-AA57-D1DFEEF5A433}" srcId="{BD10A304-1F73-43DD-9545-9D1E21226479}" destId="{13FBA582-C461-4BAD-99B9-26AE7DA54835}" srcOrd="5" destOrd="0" parTransId="{60D8CB22-A372-49CC-84E0-2B2A39EDFCFC}" sibTransId="{47ED8F71-952F-4462-88BC-1BE7EB6F9E7F}"/>
    <dgm:cxn modelId="{61DE9222-ED43-4411-A227-A9576786E346}" srcId="{6474E90C-A3F5-4C40-8CEB-46B153A00DEE}" destId="{9F2B29A3-676C-48AE-825C-3DC60DBF2AE2}" srcOrd="3" destOrd="0" parTransId="{3B7E9C7A-3EA1-4A88-A8B1-9E17FD1DBB3E}" sibTransId="{05F740F7-02EF-46A6-BCD4-1932D8C87C34}"/>
    <dgm:cxn modelId="{15D482B8-ABBF-4B83-9697-86A32B42E76C}" type="presOf" srcId="{6474E90C-A3F5-4C40-8CEB-46B153A00DEE}" destId="{B8CD9E79-3CCF-4E7E-8116-56B764458029}" srcOrd="0" destOrd="0" presId="urn:microsoft.com/office/officeart/2009/3/layout/StepUpProcess"/>
    <dgm:cxn modelId="{7915E895-3B0F-42D5-BDE8-26DB43D3BE57}" type="presOf" srcId="{922EFE4D-47F8-46C3-B467-3FB1F4D3DAE7}" destId="{7577EDBA-79C8-47EE-9C48-8258D6199F02}" srcOrd="0" destOrd="1" presId="urn:microsoft.com/office/officeart/2009/3/layout/StepUpProcess"/>
    <dgm:cxn modelId="{9136108E-BD9C-441B-B53A-14CF87E18AF7}" type="presOf" srcId="{BD10A304-1F73-43DD-9545-9D1E21226479}" destId="{074DB80F-68BF-4581-AF84-D0386B780F14}" srcOrd="0" destOrd="0" presId="urn:microsoft.com/office/officeart/2009/3/layout/StepUpProcess"/>
    <dgm:cxn modelId="{6C885D36-EA41-4E3E-AB2F-530415C94F72}" type="presOf" srcId="{2E844D7E-8FE8-4447-9546-5BF641386BE4}" destId="{BE86AFED-F9A0-4F8A-8A27-B836B6B098D1}" srcOrd="0" destOrd="3" presId="urn:microsoft.com/office/officeart/2009/3/layout/StepUpProcess"/>
    <dgm:cxn modelId="{C896745D-32AB-4630-A4C9-46AE35CAEA16}" type="presOf" srcId="{CE924409-C179-4A2D-B64D-C1667C924238}" destId="{C5F5F110-BA5D-47A9-BE05-32B627697E7C}" srcOrd="0" destOrd="0" presId="urn:microsoft.com/office/officeart/2009/3/layout/StepUpProcess"/>
    <dgm:cxn modelId="{B970CDA8-6C09-486D-87F3-10BA87CC10C3}" srcId="{9F2B29A3-676C-48AE-825C-3DC60DBF2AE2}" destId="{E951F7F4-3E2F-40F5-BC80-BFE018C1F4DB}" srcOrd="1" destOrd="0" parTransId="{F1248C2D-57B5-4C80-A1CE-5E7E6F471B15}" sibTransId="{4CAFAB52-14FC-433C-948B-9D2D22B128B3}"/>
    <dgm:cxn modelId="{AE93B38B-123E-4548-AF4E-284A6E7104D1}" srcId="{6474E90C-A3F5-4C40-8CEB-46B153A00DEE}" destId="{0010D89C-854E-448B-8127-DA3929F939E8}" srcOrd="0" destOrd="0" parTransId="{0A053686-71FD-4CB5-9AAD-451389B5416F}" sibTransId="{815CBACE-0264-47A5-A415-F84E67CE62D1}"/>
    <dgm:cxn modelId="{5B05E056-4355-4C9E-8588-F0CD70C6A39D}" type="presOf" srcId="{EE6CC463-806B-49F1-9D27-85973620214C}" destId="{074DB80F-68BF-4581-AF84-D0386B780F14}" srcOrd="0" destOrd="2" presId="urn:microsoft.com/office/officeart/2009/3/layout/StepUpProcess"/>
    <dgm:cxn modelId="{15B38CD7-8A1E-468F-8DE6-5AEE996A15FA}" srcId="{6474E90C-A3F5-4C40-8CEB-46B153A00DEE}" destId="{01F32B2A-131E-4E9C-A1D5-1461015E0B2C}" srcOrd="2" destOrd="0" parTransId="{C513A95C-F65A-45F8-BA4C-B38C763C8C9C}" sibTransId="{86B05AE7-D473-4F37-BE51-3CE8676E20FC}"/>
    <dgm:cxn modelId="{8E4ADBF6-7252-48FC-8390-A3990FA1EF4B}" srcId="{01F32B2A-131E-4E9C-A1D5-1461015E0B2C}" destId="{8E0C9345-2A16-4BE3-8E86-AA4D49067A7F}" srcOrd="1" destOrd="0" parTransId="{14FAA190-32F9-42BB-A65D-2307C322D396}" sibTransId="{927B7B74-25E4-436C-ADF8-AEE73E6E8340}"/>
    <dgm:cxn modelId="{88F9E9EF-7EC7-41F2-B426-2BA2B98415A5}" srcId="{9299490E-690A-47A2-BF79-343CFAE5FE79}" destId="{FCE84D98-F65E-4313-A996-C9B3D7EBDD34}" srcOrd="0" destOrd="0" parTransId="{87D56A33-4A12-4823-BB95-BF0B8AD83D55}" sibTransId="{D77242C3-146A-4E7E-896D-2903DB57AA5F}"/>
    <dgm:cxn modelId="{D5D9D066-03C7-499E-BC25-10844D15C44B}" type="presOf" srcId="{8E0C9345-2A16-4BE3-8E86-AA4D49067A7F}" destId="{12426410-9ECE-4540-990B-004F5AD61A12}" srcOrd="0" destOrd="2" presId="urn:microsoft.com/office/officeart/2009/3/layout/StepUpProcess"/>
    <dgm:cxn modelId="{CD848CF2-E4A3-45DB-B9BB-FBC287BDE59C}" type="presOf" srcId="{2EBE0A9F-2B2E-4C90-ACF1-A3020FD7B251}" destId="{C5F5F110-BA5D-47A9-BE05-32B627697E7C}" srcOrd="0" destOrd="1" presId="urn:microsoft.com/office/officeart/2009/3/layout/StepUpProcess"/>
    <dgm:cxn modelId="{3FDD9922-917A-4B8C-8227-A2B10608F731}" type="presOf" srcId="{25953BB6-850A-47EF-A2B2-98ACD9BBD186}" destId="{074DB80F-68BF-4581-AF84-D0386B780F14}" srcOrd="0" destOrd="1" presId="urn:microsoft.com/office/officeart/2009/3/layout/StepUpProcess"/>
    <dgm:cxn modelId="{6CD03455-961E-4C9D-A840-748AA20E2BAB}" srcId="{BD10A304-1F73-43DD-9545-9D1E21226479}" destId="{EE6CC463-806B-49F1-9D27-85973620214C}" srcOrd="1" destOrd="0" parTransId="{EDB78E5F-2374-4BE3-9191-627E4C1A88C2}" sibTransId="{CD35F4D9-030E-448B-8470-FAEF90CD08CD}"/>
    <dgm:cxn modelId="{323DD34C-9266-49AD-83BA-374612208AEC}" srcId="{037EC5A9-860F-45A9-97E8-A8AEEA9BB793}" destId="{4BE9C7D6-461A-44C8-B607-EDEF2EA077EC}" srcOrd="3" destOrd="0" parTransId="{21ED4C84-2CAB-47DE-B1D0-EEEEB48B552F}" sibTransId="{A31ACD74-4C55-4E1B-8BF0-1A889A0EBBCF}"/>
    <dgm:cxn modelId="{26B98641-5BB7-468A-A496-259B5263EB31}" srcId="{037EC5A9-860F-45A9-97E8-A8AEEA9BB793}" destId="{922EFE4D-47F8-46C3-B467-3FB1F4D3DAE7}" srcOrd="0" destOrd="0" parTransId="{B562972B-83BB-4C51-AE66-6611FC0484BC}" sibTransId="{A1353CEC-4052-4C7C-A1D4-61FF73AD4BF3}"/>
    <dgm:cxn modelId="{C14F12D1-CD57-46AA-A6D1-2F64C42F76B3}" srcId="{6474E90C-A3F5-4C40-8CEB-46B153A00DEE}" destId="{9299490E-690A-47A2-BF79-343CFAE5FE79}" srcOrd="4" destOrd="0" parTransId="{5519E34E-0331-4FED-B2C5-80A87D5E3315}" sibTransId="{CA92195C-701C-44C3-9ABA-F4B7BC75B593}"/>
    <dgm:cxn modelId="{44E7C80A-C63B-4697-BEEC-F40FE819AFB5}" type="presOf" srcId="{1DD8B8D3-226B-49C2-8005-4A91E508846C}" destId="{C5F5F110-BA5D-47A9-BE05-32B627697E7C}" srcOrd="0" destOrd="4" presId="urn:microsoft.com/office/officeart/2009/3/layout/StepUpProcess"/>
    <dgm:cxn modelId="{714F4B39-6556-4C0C-A8F4-1AFFCBBC1CCF}" srcId="{CE924409-C179-4A2D-B64D-C1667C924238}" destId="{2EBE0A9F-2B2E-4C90-ACF1-A3020FD7B251}" srcOrd="0" destOrd="0" parTransId="{1C17A13E-522B-472E-B60D-ED0B56F458C9}" sibTransId="{0B787E35-75DD-415C-8C78-69DFE5BDD12D}"/>
    <dgm:cxn modelId="{F4F9CAF1-01F4-4AB6-9EC0-6D602469B096}" srcId="{CE924409-C179-4A2D-B64D-C1667C924238}" destId="{B97F914E-93D2-4D63-AE6C-21B1DB78616D}" srcOrd="1" destOrd="0" parTransId="{0665C497-B18A-4EDC-93C5-AC6876B09A17}" sibTransId="{8189EBEF-3309-4294-8D03-6642E2CD037A}"/>
    <dgm:cxn modelId="{CF4C2B66-FD39-45E9-BE5C-B464C37250E9}" type="presOf" srcId="{266FBCAC-8055-4D37-AE88-C83AA214ACFC}" destId="{7577EDBA-79C8-47EE-9C48-8258D6199F02}" srcOrd="0" destOrd="2" presId="urn:microsoft.com/office/officeart/2009/3/layout/StepUpProcess"/>
    <dgm:cxn modelId="{89447D9C-8E4E-4578-9CA2-7AA1F4CE77E7}" type="presOf" srcId="{5461AE26-F7D0-458B-AEB1-88F36C1DCC9B}" destId="{7577EDBA-79C8-47EE-9C48-8258D6199F02}" srcOrd="0" destOrd="3" presId="urn:microsoft.com/office/officeart/2009/3/layout/StepUpProcess"/>
    <dgm:cxn modelId="{BD74EBA8-41FF-4F7A-A9BA-3F7D1C992210}" srcId="{BD10A304-1F73-43DD-9545-9D1E21226479}" destId="{CF4F6786-0163-44E8-A7A2-DFEB228CDE01}" srcOrd="2" destOrd="0" parTransId="{E840309A-1748-4175-8942-B0F4A5C27DCF}" sibTransId="{96706024-6147-4AE0-A8D3-2D288121A0CD}"/>
    <dgm:cxn modelId="{E3A269AE-4240-4AC0-80AC-44E8AA301791}" srcId="{01F32B2A-131E-4E9C-A1D5-1461015E0B2C}" destId="{751AAAA0-FD1A-474D-A8CA-BF7C3BFEE3B9}" srcOrd="0" destOrd="0" parTransId="{53846A0A-0F2A-438C-9E20-486F2C404199}" sibTransId="{80BAE9E0-019A-4BA0-849D-AF902A506F59}"/>
    <dgm:cxn modelId="{E22326DC-AAAD-429A-BBB8-9CAFD1F3E29A}" srcId="{6474E90C-A3F5-4C40-8CEB-46B153A00DEE}" destId="{BD10A304-1F73-43DD-9545-9D1E21226479}" srcOrd="1" destOrd="0" parTransId="{FF06F63D-4F49-40CC-B0EE-81F5A9E5E354}" sibTransId="{BD5CE1BD-F027-429D-A35F-548BC446F45F}"/>
    <dgm:cxn modelId="{C5E55304-620F-404E-82A8-9A6F75606ECF}" type="presOf" srcId="{9299490E-690A-47A2-BF79-343CFAE5FE79}" destId="{170748FF-6039-443C-8193-92C430D0DFAA}" srcOrd="0" destOrd="0" presId="urn:microsoft.com/office/officeart/2009/3/layout/StepUpProcess"/>
    <dgm:cxn modelId="{60232E93-8FB7-41A4-87C7-7EDFDF74BB7A}" type="presOf" srcId="{E951F7F4-3E2F-40F5-BC80-BFE018C1F4DB}" destId="{BE86AFED-F9A0-4F8A-8A27-B836B6B098D1}" srcOrd="0" destOrd="2" presId="urn:microsoft.com/office/officeart/2009/3/layout/StepUpProcess"/>
    <dgm:cxn modelId="{A4597088-4B87-4820-81FE-B0BAE363DB15}" type="presOf" srcId="{0CD4120B-D47E-4785-9E77-E9C10337775D}" destId="{074DB80F-68BF-4581-AF84-D0386B780F14}" srcOrd="0" destOrd="5" presId="urn:microsoft.com/office/officeart/2009/3/layout/StepUpProcess"/>
    <dgm:cxn modelId="{6E4B2691-D38D-4043-A8AF-A0CF0F7A372D}" type="presOf" srcId="{DA143095-1394-4517-9AD3-54285DD8A43B}" destId="{12426410-9ECE-4540-990B-004F5AD61A12}" srcOrd="0" destOrd="3" presId="urn:microsoft.com/office/officeart/2009/3/layout/StepUpProcess"/>
    <dgm:cxn modelId="{D6E0EDDD-0A64-4261-A6DE-CF6D90E87EB7}" srcId="{037EC5A9-860F-45A9-97E8-A8AEEA9BB793}" destId="{5461AE26-F7D0-458B-AEB1-88F36C1DCC9B}" srcOrd="2" destOrd="0" parTransId="{395CF524-AC1D-4E72-A1BD-16D8B39E7530}" sibTransId="{47B01F7C-6179-4482-8701-9A07A89D779E}"/>
    <dgm:cxn modelId="{8DFF85C7-89BF-4185-A1A8-802B62F42F9F}" type="presOf" srcId="{CF4F6786-0163-44E8-A7A2-DFEB228CDE01}" destId="{074DB80F-68BF-4581-AF84-D0386B780F14}" srcOrd="0" destOrd="3" presId="urn:microsoft.com/office/officeart/2009/3/layout/StepUpProcess"/>
    <dgm:cxn modelId="{D0D5B7E0-C92C-4B9E-9816-357ED6E27279}" type="presOf" srcId="{13FBA582-C461-4BAD-99B9-26AE7DA54835}" destId="{074DB80F-68BF-4581-AF84-D0386B780F14}" srcOrd="0" destOrd="6" presId="urn:microsoft.com/office/officeart/2009/3/layout/StepUpProcess"/>
    <dgm:cxn modelId="{27ACC6B0-7789-4841-9A6F-B22539B9A744}" srcId="{01F32B2A-131E-4E9C-A1D5-1461015E0B2C}" destId="{DA143095-1394-4517-9AD3-54285DD8A43B}" srcOrd="2" destOrd="0" parTransId="{6210CABA-2451-4C98-9705-462D0DB659AE}" sibTransId="{36D015D5-5AD9-461D-832A-6EA994E789B8}"/>
    <dgm:cxn modelId="{40F0A875-0765-4769-8E84-FF710BEDC598}" srcId="{9F2B29A3-676C-48AE-825C-3DC60DBF2AE2}" destId="{2E844D7E-8FE8-4447-9546-5BF641386BE4}" srcOrd="2" destOrd="0" parTransId="{59DF7492-F831-4A41-9DBF-A863285816D7}" sibTransId="{EB6B44AC-7AB4-40A2-AC5F-711AEE692A6B}"/>
    <dgm:cxn modelId="{52184B58-EAFF-42F7-AE45-073BF2481115}" type="presParOf" srcId="{B8CD9E79-3CCF-4E7E-8116-56B764458029}" destId="{CFBD1DC5-E9B3-4ADF-B430-C3CC6449018F}" srcOrd="0" destOrd="0" presId="urn:microsoft.com/office/officeart/2009/3/layout/StepUpProcess"/>
    <dgm:cxn modelId="{61589B01-A5E3-48B5-8D24-595BCF134110}" type="presParOf" srcId="{CFBD1DC5-E9B3-4ADF-B430-C3CC6449018F}" destId="{96BAAB4C-475F-4B8D-8BB8-95B0A9B849EF}" srcOrd="0" destOrd="0" presId="urn:microsoft.com/office/officeart/2009/3/layout/StepUpProcess"/>
    <dgm:cxn modelId="{8480CCCD-A33E-4D6C-AD5C-9B6944EF7FAD}" type="presParOf" srcId="{CFBD1DC5-E9B3-4ADF-B430-C3CC6449018F}" destId="{5C43E3DF-F0B8-40ED-80D3-88AAF8CEA4CB}" srcOrd="1" destOrd="0" presId="urn:microsoft.com/office/officeart/2009/3/layout/StepUpProcess"/>
    <dgm:cxn modelId="{F1980C16-2528-4588-93A7-8E1D2447FD26}" type="presParOf" srcId="{CFBD1DC5-E9B3-4ADF-B430-C3CC6449018F}" destId="{C24CF265-89BA-4CC5-B2E0-D2EB87594CC8}" srcOrd="2" destOrd="0" presId="urn:microsoft.com/office/officeart/2009/3/layout/StepUpProcess"/>
    <dgm:cxn modelId="{231E5565-B64E-4901-8517-CF8C0E8C676A}" type="presParOf" srcId="{B8CD9E79-3CCF-4E7E-8116-56B764458029}" destId="{34FD71BF-A89D-4F44-A5DC-13648D81324E}" srcOrd="1" destOrd="0" presId="urn:microsoft.com/office/officeart/2009/3/layout/StepUpProcess"/>
    <dgm:cxn modelId="{8440FA4D-5094-4748-95CA-41A0430E9674}" type="presParOf" srcId="{34FD71BF-A89D-4F44-A5DC-13648D81324E}" destId="{EEE6C403-3CF2-45A0-BE62-AC3E40AD6C24}" srcOrd="0" destOrd="0" presId="urn:microsoft.com/office/officeart/2009/3/layout/StepUpProcess"/>
    <dgm:cxn modelId="{F9E27314-4362-4032-A9F1-E894FEC0DCF4}" type="presParOf" srcId="{B8CD9E79-3CCF-4E7E-8116-56B764458029}" destId="{2E1783C1-79ED-4460-B791-F5DFCA384133}" srcOrd="2" destOrd="0" presId="urn:microsoft.com/office/officeart/2009/3/layout/StepUpProcess"/>
    <dgm:cxn modelId="{341CBAB0-CC21-466A-9B5F-F3068D9C178B}" type="presParOf" srcId="{2E1783C1-79ED-4460-B791-F5DFCA384133}" destId="{28CC26EE-CBBB-4595-B8EC-241E6791614B}" srcOrd="0" destOrd="0" presId="urn:microsoft.com/office/officeart/2009/3/layout/StepUpProcess"/>
    <dgm:cxn modelId="{E1246984-2E6B-4B10-ABCA-C952C7013107}" type="presParOf" srcId="{2E1783C1-79ED-4460-B791-F5DFCA384133}" destId="{074DB80F-68BF-4581-AF84-D0386B780F14}" srcOrd="1" destOrd="0" presId="urn:microsoft.com/office/officeart/2009/3/layout/StepUpProcess"/>
    <dgm:cxn modelId="{70C8D71F-BFDB-4580-A84F-CF883152053C}" type="presParOf" srcId="{2E1783C1-79ED-4460-B791-F5DFCA384133}" destId="{9FF3722C-A49D-4CC5-8B70-771495A0D233}" srcOrd="2" destOrd="0" presId="urn:microsoft.com/office/officeart/2009/3/layout/StepUpProcess"/>
    <dgm:cxn modelId="{A654E570-2DD9-4B68-B9A1-7F7940379E12}" type="presParOf" srcId="{B8CD9E79-3CCF-4E7E-8116-56B764458029}" destId="{7715722C-42DD-4ED1-9635-DAD310E785DD}" srcOrd="3" destOrd="0" presId="urn:microsoft.com/office/officeart/2009/3/layout/StepUpProcess"/>
    <dgm:cxn modelId="{2CF5C6EC-B955-4E00-9BCF-C20506C2C49E}" type="presParOf" srcId="{7715722C-42DD-4ED1-9635-DAD310E785DD}" destId="{61BA461A-AD45-44A5-AB1C-78B6DF4FDDE9}" srcOrd="0" destOrd="0" presId="urn:microsoft.com/office/officeart/2009/3/layout/StepUpProcess"/>
    <dgm:cxn modelId="{901BC186-25C6-41C1-BE4E-3ED0AB37A31D}" type="presParOf" srcId="{B8CD9E79-3CCF-4E7E-8116-56B764458029}" destId="{3878D67D-3186-4E27-99BC-B36EFF6FCF62}" srcOrd="4" destOrd="0" presId="urn:microsoft.com/office/officeart/2009/3/layout/StepUpProcess"/>
    <dgm:cxn modelId="{C74445AE-1F97-4C1B-B7C3-ABE9CF8E3634}" type="presParOf" srcId="{3878D67D-3186-4E27-99BC-B36EFF6FCF62}" destId="{5F65C369-6736-41D3-BD8C-D3B08A2B9C12}" srcOrd="0" destOrd="0" presId="urn:microsoft.com/office/officeart/2009/3/layout/StepUpProcess"/>
    <dgm:cxn modelId="{CF8D1316-07DF-4B76-994A-A2120DC995B8}" type="presParOf" srcId="{3878D67D-3186-4E27-99BC-B36EFF6FCF62}" destId="{12426410-9ECE-4540-990B-004F5AD61A12}" srcOrd="1" destOrd="0" presId="urn:microsoft.com/office/officeart/2009/3/layout/StepUpProcess"/>
    <dgm:cxn modelId="{76C5136C-84EC-4B11-8D33-0893316A1828}" type="presParOf" srcId="{3878D67D-3186-4E27-99BC-B36EFF6FCF62}" destId="{3A7C4B3F-4FAC-4EF5-9512-913D53308C24}" srcOrd="2" destOrd="0" presId="urn:microsoft.com/office/officeart/2009/3/layout/StepUpProcess"/>
    <dgm:cxn modelId="{6C4F8DF6-7F37-40B3-B34B-E1CB6C46B32F}" type="presParOf" srcId="{B8CD9E79-3CCF-4E7E-8116-56B764458029}" destId="{D777C379-BDE8-49F1-B74D-CBF4F5B15053}" srcOrd="5" destOrd="0" presId="urn:microsoft.com/office/officeart/2009/3/layout/StepUpProcess"/>
    <dgm:cxn modelId="{AD82AA53-1672-4C92-8431-A54215E71C55}" type="presParOf" srcId="{D777C379-BDE8-49F1-B74D-CBF4F5B15053}" destId="{18490AC7-9201-4C10-B85F-C24CC77EFFBA}" srcOrd="0" destOrd="0" presId="urn:microsoft.com/office/officeart/2009/3/layout/StepUpProcess"/>
    <dgm:cxn modelId="{93605013-E961-49AD-B5C0-1220BF07D158}" type="presParOf" srcId="{B8CD9E79-3CCF-4E7E-8116-56B764458029}" destId="{1618F534-5B6D-40AB-BBB8-3F10BDE716F4}" srcOrd="6" destOrd="0" presId="urn:microsoft.com/office/officeart/2009/3/layout/StepUpProcess"/>
    <dgm:cxn modelId="{FE46F22A-F425-4EBF-9928-FBA773159DF6}" type="presParOf" srcId="{1618F534-5B6D-40AB-BBB8-3F10BDE716F4}" destId="{4822FC76-EADF-42E6-A829-DEAC9A84C0DE}" srcOrd="0" destOrd="0" presId="urn:microsoft.com/office/officeart/2009/3/layout/StepUpProcess"/>
    <dgm:cxn modelId="{E2503F7F-BC48-41F4-852E-1D0F8112EDCB}" type="presParOf" srcId="{1618F534-5B6D-40AB-BBB8-3F10BDE716F4}" destId="{BE86AFED-F9A0-4F8A-8A27-B836B6B098D1}" srcOrd="1" destOrd="0" presId="urn:microsoft.com/office/officeart/2009/3/layout/StepUpProcess"/>
    <dgm:cxn modelId="{C5E39FAA-147B-47A3-825B-8099A750EA3C}" type="presParOf" srcId="{1618F534-5B6D-40AB-BBB8-3F10BDE716F4}" destId="{EDA7D529-A34E-4829-9CB2-E4F3E98F14B1}" srcOrd="2" destOrd="0" presId="urn:microsoft.com/office/officeart/2009/3/layout/StepUpProcess"/>
    <dgm:cxn modelId="{6BCB25C9-F5FA-476B-BEEE-C53CD0B421F6}" type="presParOf" srcId="{B8CD9E79-3CCF-4E7E-8116-56B764458029}" destId="{2BBFD3C7-0AE9-4438-B951-03CCC74EDAD2}" srcOrd="7" destOrd="0" presId="urn:microsoft.com/office/officeart/2009/3/layout/StepUpProcess"/>
    <dgm:cxn modelId="{506FCB36-7907-4A4C-954A-B801F971503F}" type="presParOf" srcId="{2BBFD3C7-0AE9-4438-B951-03CCC74EDAD2}" destId="{A9F34E50-4222-4338-9AA9-4350DE9D7935}" srcOrd="0" destOrd="0" presId="urn:microsoft.com/office/officeart/2009/3/layout/StepUpProcess"/>
    <dgm:cxn modelId="{BFC784F5-9D83-41F8-AB6F-35BFE77B4337}" type="presParOf" srcId="{B8CD9E79-3CCF-4E7E-8116-56B764458029}" destId="{C3C49C79-A105-4D81-9471-A6257F4D5D6F}" srcOrd="8" destOrd="0" presId="urn:microsoft.com/office/officeart/2009/3/layout/StepUpProcess"/>
    <dgm:cxn modelId="{EAE9AF8B-C5A2-473A-BE64-2C8E30E44EB6}" type="presParOf" srcId="{C3C49C79-A105-4D81-9471-A6257F4D5D6F}" destId="{ADE833BD-FD1A-4856-9066-0C48D2DD5D6F}" srcOrd="0" destOrd="0" presId="urn:microsoft.com/office/officeart/2009/3/layout/StepUpProcess"/>
    <dgm:cxn modelId="{22EFC1EC-F0E7-4F20-A922-3BCFDC6452BA}" type="presParOf" srcId="{C3C49C79-A105-4D81-9471-A6257F4D5D6F}" destId="{170748FF-6039-443C-8193-92C430D0DFAA}" srcOrd="1" destOrd="0" presId="urn:microsoft.com/office/officeart/2009/3/layout/StepUpProcess"/>
    <dgm:cxn modelId="{CB205391-FC1B-4B81-ABAA-A1D9EDB13073}" type="presParOf" srcId="{C3C49C79-A105-4D81-9471-A6257F4D5D6F}" destId="{8570A94F-040C-4CB8-9C06-F728965276B3}" srcOrd="2" destOrd="0" presId="urn:microsoft.com/office/officeart/2009/3/layout/StepUpProcess"/>
    <dgm:cxn modelId="{D9FE28BD-6C79-42E7-BF09-DFDFD4EED534}" type="presParOf" srcId="{B8CD9E79-3CCF-4E7E-8116-56B764458029}" destId="{4506C7E7-C37E-4C11-9126-2A89DA413BEC}" srcOrd="9" destOrd="0" presId="urn:microsoft.com/office/officeart/2009/3/layout/StepUpProcess"/>
    <dgm:cxn modelId="{F4D1AF2F-5317-4AB9-8560-1155270E45B1}" type="presParOf" srcId="{4506C7E7-C37E-4C11-9126-2A89DA413BEC}" destId="{EE5EA8CC-FEAF-4A9A-AE6C-E6BF538724AB}" srcOrd="0" destOrd="0" presId="urn:microsoft.com/office/officeart/2009/3/layout/StepUpProcess"/>
    <dgm:cxn modelId="{AB4C406E-E2F4-4068-94DE-E40A5ABBB50C}" type="presParOf" srcId="{B8CD9E79-3CCF-4E7E-8116-56B764458029}" destId="{99079E01-8011-4982-ACF6-1F29E4521D0B}" srcOrd="10" destOrd="0" presId="urn:microsoft.com/office/officeart/2009/3/layout/StepUpProcess"/>
    <dgm:cxn modelId="{E852C548-E52E-47AD-B552-CA1E3966D690}" type="presParOf" srcId="{99079E01-8011-4982-ACF6-1F29E4521D0B}" destId="{5B438569-CCE2-4AAC-8E0A-5743FF9B6502}" srcOrd="0" destOrd="0" presId="urn:microsoft.com/office/officeart/2009/3/layout/StepUpProcess"/>
    <dgm:cxn modelId="{44A0B41F-F050-4CDF-95D6-AEDB63702421}" type="presParOf" srcId="{99079E01-8011-4982-ACF6-1F29E4521D0B}" destId="{C5F5F110-BA5D-47A9-BE05-32B627697E7C}" srcOrd="1" destOrd="0" presId="urn:microsoft.com/office/officeart/2009/3/layout/StepUpProcess"/>
    <dgm:cxn modelId="{127FC2F2-0AC0-4152-858E-7DC9E08FD33B}" type="presParOf" srcId="{99079E01-8011-4982-ACF6-1F29E4521D0B}" destId="{6971FD88-FFEC-4FBF-B3CC-DD255AA67870}" srcOrd="2" destOrd="0" presId="urn:microsoft.com/office/officeart/2009/3/layout/StepUpProcess"/>
    <dgm:cxn modelId="{5692A978-9BE8-41C5-B3CD-686B40C4744F}" type="presParOf" srcId="{B8CD9E79-3CCF-4E7E-8116-56B764458029}" destId="{E82C6AE2-34A5-482B-8458-815B10394D18}" srcOrd="11" destOrd="0" presId="urn:microsoft.com/office/officeart/2009/3/layout/StepUpProcess"/>
    <dgm:cxn modelId="{87248E5E-0993-4092-8E88-D7D052ACFAD1}" type="presParOf" srcId="{E82C6AE2-34A5-482B-8458-815B10394D18}" destId="{ABF156C6-7ABD-4853-BB26-787616A57FBE}" srcOrd="0" destOrd="0" presId="urn:microsoft.com/office/officeart/2009/3/layout/StepUpProcess"/>
    <dgm:cxn modelId="{B27DFA5F-DB32-4D7A-B137-A3F78CA135F0}" type="presParOf" srcId="{B8CD9E79-3CCF-4E7E-8116-56B764458029}" destId="{3AEBF6BB-C684-4E2F-BDA9-A61E3427424E}" srcOrd="12" destOrd="0" presId="urn:microsoft.com/office/officeart/2009/3/layout/StepUpProcess"/>
    <dgm:cxn modelId="{E9F47178-26FB-46EB-9E1E-162DDFEE318F}" type="presParOf" srcId="{3AEBF6BB-C684-4E2F-BDA9-A61E3427424E}" destId="{68E5A9CD-3D01-4E1E-A131-2E66042604FF}" srcOrd="0" destOrd="0" presId="urn:microsoft.com/office/officeart/2009/3/layout/StepUpProcess"/>
    <dgm:cxn modelId="{9027ADE4-DCB4-4006-B091-DB467F006701}" type="presParOf" srcId="{3AEBF6BB-C684-4E2F-BDA9-A61E3427424E}" destId="{7577EDBA-79C8-47EE-9C48-8258D6199F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AAB4C-475F-4B8D-8BB8-95B0A9B849EF}">
      <dsp:nvSpPr>
        <dsp:cNvPr id="0" name=""/>
        <dsp:cNvSpPr/>
      </dsp:nvSpPr>
      <dsp:spPr>
        <a:xfrm rot="5400000">
          <a:off x="312682" y="244886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43E3DF-F0B8-40ED-80D3-88AAF8CEA4CB}">
      <dsp:nvSpPr>
        <dsp:cNvPr id="0" name=""/>
        <dsp:cNvSpPr/>
      </dsp:nvSpPr>
      <dsp:spPr>
        <a:xfrm>
          <a:off x="157269" y="2911751"/>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Intake via BBMC request form</a:t>
          </a:r>
          <a:endParaRPr lang="en-US" sz="1100" b="1" kern="1200" dirty="0">
            <a:latin typeface="+mj-lt"/>
          </a:endParaRPr>
        </a:p>
      </dsp:txBody>
      <dsp:txXfrm>
        <a:off x="157269" y="2911751"/>
        <a:ext cx="1398647" cy="1225996"/>
      </dsp:txXfrm>
    </dsp:sp>
    <dsp:sp modelId="{C24CF265-89BA-4CC5-B2E0-D2EB87594CC8}">
      <dsp:nvSpPr>
        <dsp:cNvPr id="0" name=""/>
        <dsp:cNvSpPr/>
      </dsp:nvSpPr>
      <dsp:spPr>
        <a:xfrm>
          <a:off x="1292021" y="233481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CC26EE-CBBB-4595-B8EC-241E6791614B}">
      <dsp:nvSpPr>
        <dsp:cNvPr id="0" name=""/>
        <dsp:cNvSpPr/>
      </dsp:nvSpPr>
      <dsp:spPr>
        <a:xfrm rot="5400000">
          <a:off x="2024900" y="2036783"/>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74DB80F-68BF-4581-AF84-D0386B780F14}">
      <dsp:nvSpPr>
        <dsp:cNvPr id="0" name=""/>
        <dsp:cNvSpPr/>
      </dsp:nvSpPr>
      <dsp:spPr>
        <a:xfrm>
          <a:off x="1850654" y="2571552"/>
          <a:ext cx="1436313" cy="113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BBMC Triage to services:</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Feasibility</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Program Evaluation</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Recruitment</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Registry</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Retrospective Studies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Facilitating Abstraction</a:t>
          </a:r>
          <a:endParaRPr lang="en-US" sz="1100" b="0" kern="1200" dirty="0">
            <a:latin typeface="+mj-lt"/>
          </a:endParaRPr>
        </a:p>
      </dsp:txBody>
      <dsp:txXfrm>
        <a:off x="1850654" y="2571552"/>
        <a:ext cx="1436313" cy="1132355"/>
      </dsp:txXfrm>
    </dsp:sp>
    <dsp:sp modelId="{9FF3722C-A49D-4CC5-8B70-771495A0D233}">
      <dsp:nvSpPr>
        <dsp:cNvPr id="0" name=""/>
        <dsp:cNvSpPr/>
      </dsp:nvSpPr>
      <dsp:spPr>
        <a:xfrm>
          <a:off x="3004239" y="1947791"/>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65C369-6736-41D3-BD8C-D3B08A2B9C12}">
      <dsp:nvSpPr>
        <dsp:cNvPr id="0" name=""/>
        <dsp:cNvSpPr/>
      </dsp:nvSpPr>
      <dsp:spPr>
        <a:xfrm rot="5400000">
          <a:off x="3737118" y="164830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426410-9ECE-4540-990B-004F5AD61A12}">
      <dsp:nvSpPr>
        <dsp:cNvPr id="0" name=""/>
        <dsp:cNvSpPr/>
      </dsp:nvSpPr>
      <dsp:spPr>
        <a:xfrm>
          <a:off x="3581705" y="211119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Meet with investigator to determine data needs, feasibility</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Structured vs. unstructured?</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How well meet project needs with what’s available?</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smtClean="0">
              <a:latin typeface="+mj-lt"/>
            </a:rPr>
            <a:t>IRB considerations</a:t>
          </a:r>
          <a:endParaRPr lang="en-US" sz="1100" b="0" kern="1200" dirty="0">
            <a:latin typeface="+mj-lt"/>
          </a:endParaRPr>
        </a:p>
      </dsp:txBody>
      <dsp:txXfrm>
        <a:off x="3581705" y="2111192"/>
        <a:ext cx="1398647" cy="1225996"/>
      </dsp:txXfrm>
    </dsp:sp>
    <dsp:sp modelId="{3A7C4B3F-4FAC-4EF5-9512-913D53308C24}">
      <dsp:nvSpPr>
        <dsp:cNvPr id="0" name=""/>
        <dsp:cNvSpPr/>
      </dsp:nvSpPr>
      <dsp:spPr>
        <a:xfrm>
          <a:off x="4716457" y="153425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22FC76-EADF-42E6-A829-DEAC9A84C0DE}">
      <dsp:nvSpPr>
        <dsp:cNvPr id="0" name=""/>
        <dsp:cNvSpPr/>
      </dsp:nvSpPr>
      <dsp:spPr>
        <a:xfrm rot="5400000">
          <a:off x="5449336" y="122461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86AFED-F9A0-4F8A-8A27-B836B6B098D1}">
      <dsp:nvSpPr>
        <dsp:cNvPr id="0" name=""/>
        <dsp:cNvSpPr/>
      </dsp:nvSpPr>
      <dsp:spPr>
        <a:xfrm>
          <a:off x="5293923" y="168750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Back and forth with investigator</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Metadata files (such as identifying ICD codes, medications)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Verifying data formats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Identifying locations and sources of data</a:t>
          </a:r>
          <a:endParaRPr lang="en-US" sz="1100" b="0" kern="1200" dirty="0">
            <a:latin typeface="+mj-lt"/>
          </a:endParaRPr>
        </a:p>
      </dsp:txBody>
      <dsp:txXfrm>
        <a:off x="5293923" y="1687502"/>
        <a:ext cx="1398647" cy="1225996"/>
      </dsp:txXfrm>
    </dsp:sp>
    <dsp:sp modelId="{EDA7D529-A34E-4829-9CB2-E4F3E98F14B1}">
      <dsp:nvSpPr>
        <dsp:cNvPr id="0" name=""/>
        <dsp:cNvSpPr/>
      </dsp:nvSpPr>
      <dsp:spPr>
        <a:xfrm>
          <a:off x="6428675" y="111056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E833BD-FD1A-4856-9066-0C48D2DD5D6F}">
      <dsp:nvSpPr>
        <dsp:cNvPr id="0" name=""/>
        <dsp:cNvSpPr/>
      </dsp:nvSpPr>
      <dsp:spPr>
        <a:xfrm rot="5400000">
          <a:off x="7161555" y="80092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0748FF-6039-443C-8193-92C430D0DFAA}">
      <dsp:nvSpPr>
        <dsp:cNvPr id="0" name=""/>
        <dsp:cNvSpPr/>
      </dsp:nvSpPr>
      <dsp:spPr>
        <a:xfrm>
          <a:off x="7006142" y="126381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Assign project to BBMC analyst based on skills, workload, &amp; interests</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Some projects may involve multiple analysts</a:t>
          </a:r>
          <a:endParaRPr lang="en-US" sz="1100" b="0" kern="1200" dirty="0">
            <a:latin typeface="+mj-lt"/>
          </a:endParaRPr>
        </a:p>
      </dsp:txBody>
      <dsp:txXfrm>
        <a:off x="7006142" y="1263812"/>
        <a:ext cx="1398647" cy="1225996"/>
      </dsp:txXfrm>
    </dsp:sp>
    <dsp:sp modelId="{8570A94F-040C-4CB8-9C06-F728965276B3}">
      <dsp:nvSpPr>
        <dsp:cNvPr id="0" name=""/>
        <dsp:cNvSpPr/>
      </dsp:nvSpPr>
      <dsp:spPr>
        <a:xfrm>
          <a:off x="8140894" y="68687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38569-CCE2-4AAC-8E0A-5743FF9B6502}">
      <dsp:nvSpPr>
        <dsp:cNvPr id="0" name=""/>
        <dsp:cNvSpPr/>
      </dsp:nvSpPr>
      <dsp:spPr>
        <a:xfrm rot="5400000">
          <a:off x="8873773" y="37723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5F110-BA5D-47A9-BE05-32B627697E7C}">
      <dsp:nvSpPr>
        <dsp:cNvPr id="0" name=""/>
        <dsp:cNvSpPr/>
      </dsp:nvSpPr>
      <dsp:spPr>
        <a:xfrm>
          <a:off x="8718360" y="84012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Develop Pipeline</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SQL, R, &amp; Python</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Automated daily data pulls </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smtClean="0">
              <a:latin typeface="+mj-lt"/>
            </a:rPr>
            <a:t>Varies vastly in complexity by project, data sources, etc.</a:t>
          </a:r>
          <a:endParaRPr lang="en-US" sz="1100" b="0" kern="1200" dirty="0">
            <a:latin typeface="+mj-lt"/>
          </a:endParaRPr>
        </a:p>
        <a:p>
          <a:pPr marL="57150" lvl="1" indent="-57150" algn="l" defTabSz="488950">
            <a:lnSpc>
              <a:spcPct val="90000"/>
            </a:lnSpc>
            <a:spcBef>
              <a:spcPct val="0"/>
            </a:spcBef>
            <a:spcAft>
              <a:spcPct val="15000"/>
            </a:spcAft>
            <a:buChar char="••"/>
          </a:pPr>
          <a:endParaRPr lang="en-US" sz="1100" b="0" kern="1200" dirty="0">
            <a:solidFill>
              <a:schemeClr val="tx1"/>
            </a:solidFill>
            <a:latin typeface="+mj-lt"/>
          </a:endParaRPr>
        </a:p>
      </dsp:txBody>
      <dsp:txXfrm>
        <a:off x="8718360" y="840122"/>
        <a:ext cx="1398647" cy="1225996"/>
      </dsp:txXfrm>
    </dsp:sp>
    <dsp:sp modelId="{6971FD88-FFEC-4FBF-B3CC-DD255AA67870}">
      <dsp:nvSpPr>
        <dsp:cNvPr id="0" name=""/>
        <dsp:cNvSpPr/>
      </dsp:nvSpPr>
      <dsp:spPr>
        <a:xfrm>
          <a:off x="9853112" y="26318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E5A9CD-3D01-4E1E-A131-2E66042604FF}">
      <dsp:nvSpPr>
        <dsp:cNvPr id="0" name=""/>
        <dsp:cNvSpPr/>
      </dsp:nvSpPr>
      <dsp:spPr>
        <a:xfrm rot="5400000">
          <a:off x="10585991" y="-4645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77EDBA-79C8-47EE-9C48-8258D6199F02}">
      <dsp:nvSpPr>
        <dsp:cNvPr id="0" name=""/>
        <dsp:cNvSpPr/>
      </dsp:nvSpPr>
      <dsp:spPr>
        <a:xfrm>
          <a:off x="10430578" y="41643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Review with investigator and distribute via approved method</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CSV tables via SFT</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Push to REDCap</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Dashboards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Follows HIPAA &amp; least privileges principles</a:t>
          </a:r>
          <a:endParaRPr lang="en-US" sz="1100" b="0" kern="1200" dirty="0">
            <a:latin typeface="+mj-lt"/>
          </a:endParaRPr>
        </a:p>
      </dsp:txBody>
      <dsp:txXfrm>
        <a:off x="10430578" y="416432"/>
        <a:ext cx="1398647" cy="122599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I’m Will, and part of the Clinical Research Data Warehouse effort on</a:t>
            </a:r>
            <a:r>
              <a:rPr lang="en-US" baseline="0" dirty="0" smtClean="0"/>
              <a:t> campus.  I started as a conventional statistician and researcher, and based on experience with integrating our investigations with state agency data , our group moved into the world of EMRs and warehouses.</a:t>
            </a:r>
          </a:p>
          <a:p>
            <a:endParaRPr lang="en-US" baseline="0" dirty="0" smtClean="0"/>
          </a:p>
          <a:p>
            <a:r>
              <a:rPr lang="en-US" baseline="0" dirty="0" smtClean="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short, we work closely with the oversight boards to</a:t>
            </a:r>
            <a:r>
              <a:rPr lang="en-US" baseline="0" dirty="0" smtClean="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smtClean="0"/>
          </a:p>
          <a:p>
            <a:r>
              <a:rPr lang="en-US" baseline="0" dirty="0" smtClean="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23</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 ecosystem</a:t>
            </a:r>
            <a:r>
              <a:rPr lang="en-US" baseline="0" dirty="0" smtClean="0"/>
              <a:t> can be represented by these six columns.  The EMR and other collection databases sit in the 1</a:t>
            </a:r>
            <a:r>
              <a:rPr lang="en-US" baseline="30000" dirty="0" smtClean="0"/>
              <a:t>st</a:t>
            </a:r>
            <a:r>
              <a:rPr lang="en-US" baseline="0" dirty="0" smtClean="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a investigation is approved by the IRB, we can develop a tiny database in </a:t>
            </a:r>
            <a:r>
              <a:rPr lang="en-US" baseline="0" dirty="0" err="1" smtClean="0"/>
              <a:t>REDCap</a:t>
            </a:r>
            <a:r>
              <a:rPr lang="en-US" baseline="0" dirty="0" smtClean="0"/>
              <a:t> that contains the dataset needed for their analysis (5</a:t>
            </a:r>
            <a:r>
              <a:rPr lang="en-US" baseline="30000" dirty="0" smtClean="0"/>
              <a:t>th</a:t>
            </a:r>
            <a:r>
              <a:rPr lang="en-US" baseline="0" dirty="0" smtClean="0"/>
              <a:t> column).  There are a few reasons why </a:t>
            </a:r>
            <a:r>
              <a:rPr lang="en-US" baseline="0" dirty="0" err="1" smtClean="0"/>
              <a:t>REDCap</a:t>
            </a:r>
            <a:r>
              <a:rPr lang="en-US" baseline="0" dirty="0" smtClean="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group, the BBMC, is a core of ~6 faculty statisticians and</a:t>
            </a:r>
            <a:r>
              <a:rPr lang="en-US" baseline="0" dirty="0" smtClean="0"/>
              <a:t> another ~10 staff with skills in health administration, analysis, research, and data science.</a:t>
            </a:r>
          </a:p>
          <a:p>
            <a:endParaRPr lang="en-US" baseline="0" dirty="0" smtClean="0"/>
          </a:p>
          <a:p>
            <a:r>
              <a:rPr lang="en-US" baseline="0" dirty="0" smtClean="0"/>
              <a:t>When we receive a request involving the CRDW,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BERD.  </a:t>
            </a:r>
          </a:p>
          <a:p>
            <a:endParaRPr lang="en-US" baseline="0" dirty="0" smtClean="0"/>
          </a:p>
          <a:p>
            <a:r>
              <a:rPr lang="en-US" baseline="0" dirty="0" smtClean="0"/>
              <a:t>For a one-time retrospective research project, the output is usually a secured CSV.  For a project requiring rolling enrollment, we deploy updates every morning with REDCap and dynamic html reports.</a:t>
            </a:r>
          </a:p>
          <a:p>
            <a:endParaRPr lang="en-US" baseline="0" dirty="0" smtClean="0"/>
          </a:p>
          <a:p>
            <a:r>
              <a:rPr lang="en-US" baseline="0" dirty="0" smtClean="0"/>
              <a:t>I have few friends managing the CRDWs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are the data sources for the research projects that we’ve assisted with.  Roughly in descending order of frequency. </a:t>
            </a:r>
            <a:endParaRPr lang="en-US" dirty="0" smtClean="0"/>
          </a:p>
          <a:p>
            <a:r>
              <a:rPr lang="en-US" dirty="0" smtClean="0"/>
              <a:t>Most of our projects</a:t>
            </a:r>
            <a:r>
              <a:rPr lang="en-US" baseline="0" dirty="0" smtClean="0"/>
              <a:t> involve inpatient EMRs, outpatient EMRs, and billing systems</a:t>
            </a:r>
            <a:r>
              <a:rPr lang="en-US" dirty="0" smtClean="0"/>
              <a:t>.</a:t>
            </a:r>
          </a:p>
          <a:p>
            <a:endParaRPr lang="en-US" baseline="0" dirty="0" smtClean="0"/>
          </a:p>
          <a:p>
            <a:r>
              <a:rPr lang="en-US" baseline="0" dirty="0" smtClean="0"/>
              <a:t>In some ways, our experience started with datasets from external collaborators, such as the </a:t>
            </a:r>
            <a:r>
              <a:rPr lang="en-US" baseline="0" dirty="0" err="1" smtClean="0"/>
              <a:t>Dept</a:t>
            </a:r>
            <a:r>
              <a:rPr lang="en-US" baseline="0" dirty="0" smtClean="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5</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projects have been spread across several research groups.  We</a:t>
            </a:r>
            <a:r>
              <a:rPr lang="en-US" baseline="0" dirty="0" smtClean="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6</a:t>
            </a:fld>
            <a:endParaRPr lang="en-US"/>
          </a:p>
        </p:txBody>
      </p:sp>
    </p:spTree>
    <p:extLst>
      <p:ext uri="{BB962C8B-B14F-4D97-AF65-F5344CB8AC3E}">
        <p14:creationId xmlns:p14="http://schemas.microsoft.com/office/powerpoint/2010/main" val="4220948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quick list of the CDW projects so far.  Some were wrapped</a:t>
            </a:r>
            <a:r>
              <a:rPr lang="en-US" baseline="0" dirty="0" smtClean="0"/>
              <a:t> up in less than a day.  Some, like POPS, have been ongoing for 2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7</a:t>
            </a:fld>
            <a:endParaRPr lang="en-US"/>
          </a:p>
        </p:txBody>
      </p:sp>
    </p:spTree>
    <p:extLst>
      <p:ext uri="{BB962C8B-B14F-4D97-AF65-F5344CB8AC3E}">
        <p14:creationId xmlns:p14="http://schemas.microsoft.com/office/powerpoint/2010/main" val="1517956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19</a:t>
            </a:fld>
            <a:endParaRPr lang="en-US"/>
          </a:p>
        </p:txBody>
      </p:sp>
    </p:spTree>
    <p:extLst>
      <p:ext uri="{BB962C8B-B14F-4D97-AF65-F5344CB8AC3E}">
        <p14:creationId xmlns:p14="http://schemas.microsoft.com/office/powerpoint/2010/main" val="398875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services we provide.  This roughly reflects</a:t>
            </a:r>
            <a:r>
              <a:rPr lang="en-US" baseline="0" dirty="0" smtClean="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smtClean="0"/>
          </a:p>
          <a:p>
            <a:pPr marL="228600" indent="-228600">
              <a:buAutoNum type="arabicPeriod"/>
            </a:pPr>
            <a:r>
              <a:rPr lang="en-US" baseline="0" dirty="0" smtClean="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smtClean="0"/>
              <a:t>One-time eligibility is</a:t>
            </a:r>
            <a:r>
              <a:rPr lang="en-US" baseline="0" dirty="0" smtClean="0"/>
              <a:t> requested </a:t>
            </a:r>
            <a:r>
              <a:rPr lang="en-US" dirty="0" smtClean="0"/>
              <a:t>a lot, partly because we’ve built</a:t>
            </a:r>
            <a:r>
              <a:rPr lang="en-US" baseline="0" dirty="0" smtClean="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smtClean="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smtClean="0"/>
              <a:t>Clinical outcomes is what I thought would soak up the majority of our time, but that’s been fairly manageable so far.</a:t>
            </a:r>
          </a:p>
          <a:p>
            <a:pPr marL="228600" indent="-228600">
              <a:buAutoNum type="arabicPeriod"/>
            </a:pPr>
            <a:r>
              <a:rPr lang="en-US" baseline="0" dirty="0" smtClean="0"/>
              <a:t>And occasionally we get administrative and program </a:t>
            </a:r>
            <a:r>
              <a:rPr lang="en-US" baseline="0" dirty="0" err="1" smtClean="0"/>
              <a:t>eval</a:t>
            </a:r>
            <a:r>
              <a:rPr lang="en-US" baseline="0" dirty="0" smtClean="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22</a:t>
            </a:fld>
            <a:endParaRPr lang="en-US"/>
          </a:p>
        </p:txBody>
      </p:sp>
    </p:spTree>
    <p:extLst>
      <p:ext uri="{BB962C8B-B14F-4D97-AF65-F5344CB8AC3E}">
        <p14:creationId xmlns:p14="http://schemas.microsoft.com/office/powerpoint/2010/main" val="87129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8CAB9-F02B-405D-B26E-A393DAA55285}"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8CAB9-F02B-405D-B26E-A393DAA55285}" type="datetimeFigureOut">
              <a:rPr lang="en-US" smtClean="0"/>
              <a:t>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8CAB9-F02B-405D-B26E-A393DAA55285}" type="datetimeFigureOut">
              <a:rPr lang="en-US" smtClean="0"/>
              <a:t>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298718"/>
          </a:xfrm>
        </p:spPr>
        <p:txBody>
          <a:bodyPr>
            <a:noAutofit/>
          </a:bodyPr>
          <a:lstStyle/>
          <a:p>
            <a:r>
              <a:rPr lang="en-US" sz="4800" dirty="0" smtClean="0">
                <a:solidFill>
                  <a:srgbClr val="0070C0"/>
                </a:solidFill>
              </a:rPr>
              <a:t>Leveraging OUHSC</a:t>
            </a:r>
            <a:br>
              <a:rPr lang="en-US" sz="4800" dirty="0" smtClean="0">
                <a:solidFill>
                  <a:srgbClr val="0070C0"/>
                </a:solidFill>
              </a:rPr>
            </a:br>
            <a:r>
              <a:rPr lang="en-US" sz="4800" dirty="0" smtClean="0">
                <a:solidFill>
                  <a:srgbClr val="0070C0"/>
                </a:solidFill>
              </a:rPr>
              <a:t>Clinical Research Data Warehouse</a:t>
            </a:r>
            <a:br>
              <a:rPr lang="en-US" sz="4800" dirty="0" smtClean="0">
                <a:solidFill>
                  <a:srgbClr val="0070C0"/>
                </a:solidFill>
              </a:rPr>
            </a:br>
            <a:r>
              <a:rPr lang="en-US" sz="4800" dirty="0" smtClean="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smtClean="0"/>
              <a:t>Will Beasley, </a:t>
            </a:r>
            <a:r>
              <a:rPr lang="en-US" sz="2200" dirty="0"/>
              <a:t>PhD</a:t>
            </a:r>
          </a:p>
          <a:p>
            <a:r>
              <a:rPr lang="en-US" sz="2200" dirty="0"/>
              <a:t>Ashley Thumann, MHA</a:t>
            </a:r>
          </a:p>
          <a:p>
            <a:r>
              <a:rPr lang="en-US" sz="2200" dirty="0" smtClean="0"/>
              <a:t>Geneva Marshall, MA</a:t>
            </a:r>
            <a:endParaRPr lang="en-US" sz="2200" dirty="0"/>
          </a:p>
          <a:p>
            <a:r>
              <a:rPr lang="en-US" sz="2200" dirty="0" smtClean="0"/>
              <a:t>Lise DeShea, PhD</a:t>
            </a:r>
            <a:endParaRPr lang="en-US" sz="2200" dirty="0"/>
          </a:p>
          <a:p>
            <a:r>
              <a:rPr lang="en-US" sz="2200" dirty="0" smtClean="0"/>
              <a:t>David </a:t>
            </a:r>
            <a:r>
              <a:rPr lang="en-US" sz="2200" dirty="0"/>
              <a:t>Bard, PhD</a:t>
            </a:r>
          </a:p>
          <a:p>
            <a:r>
              <a:rPr lang="en-US" sz="2200" dirty="0" smtClean="0"/>
              <a:t>University </a:t>
            </a:r>
            <a:r>
              <a:rPr lang="en-US" sz="2200" dirty="0"/>
              <a:t>of Oklahoma HSC</a:t>
            </a:r>
          </a:p>
          <a:p>
            <a:r>
              <a:rPr lang="en-US" sz="2200" dirty="0"/>
              <a:t>Biomedical &amp; Behavioral Methodology </a:t>
            </a:r>
            <a:r>
              <a:rPr lang="en-US" sz="2200" dirty="0" smtClean="0"/>
              <a:t>Core (BBMC)</a:t>
            </a:r>
          </a:p>
          <a:p>
            <a:r>
              <a:rPr lang="en-US" sz="2200" dirty="0" smtClean="0"/>
              <a:t>February 2021</a:t>
            </a:r>
            <a:endParaRPr lang="en-US" sz="2200" dirty="0"/>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89009071"/>
              </p:ext>
            </p:extLst>
          </p:nvPr>
        </p:nvGraphicFramePr>
        <p:xfrm>
          <a:off x="462810" y="1345919"/>
          <a:ext cx="5373220" cy="4970856"/>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xmlns="" val="1356431335"/>
                    </a:ext>
                  </a:extLst>
                </a:gridCol>
                <a:gridCol w="919190">
                  <a:extLst>
                    <a:ext uri="{9D8B030D-6E8A-4147-A177-3AD203B41FA5}">
                      <a16:colId xmlns:a16="http://schemas.microsoft.com/office/drawing/2014/main" xmlns="" val="4074852346"/>
                    </a:ext>
                  </a:extLst>
                </a:gridCol>
                <a:gridCol w="1120447">
                  <a:extLst>
                    <a:ext uri="{9D8B030D-6E8A-4147-A177-3AD203B41FA5}">
                      <a16:colId xmlns:a16="http://schemas.microsoft.com/office/drawing/2014/main" xmlns=""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National COVID Cohort Collaborative (N3C): A National Resource for Shared Analytics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Bard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OUHSC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00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Predictors of Sever Sepsis in Patients with Intestinal Failure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Knoles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Relationship</a:t>
                      </a:r>
                      <a:r>
                        <a:rPr lang="en-US" sz="1100" b="0" i="0" u="none" strike="noStrike" kern="1200" baseline="0" dirty="0" smtClean="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Heinlen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Quality</a:t>
                      </a:r>
                      <a:r>
                        <a:rPr lang="en-US" sz="1100" b="0" i="0" u="none" strike="noStrike" kern="1200" baseline="0" dirty="0" smtClean="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t>
                      </a:r>
                      <a:r>
                        <a:rPr lang="en-US" sz="1100" b="0" i="0" u="none" strike="noStrike" dirty="0" err="1" smtClean="0">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Clinical Presentations,</a:t>
                      </a:r>
                      <a:r>
                        <a:rPr lang="en-US" sz="1100" b="0" i="0" u="none" strike="noStrike" kern="1200" baseline="0" dirty="0" smtClean="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PEMCRC Anaphylaxis</a:t>
                      </a:r>
                      <a:r>
                        <a:rPr lang="en-US" sz="1100" b="0" i="0" u="none" strike="noStrike" kern="1200" baseline="0" dirty="0" smtClean="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Analysis of Pediatric Migraine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Impact of COVID-19 on Distress Levels in Cancer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Funk-Lawler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Psychiatry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Pituitary</a:t>
                      </a:r>
                      <a:r>
                        <a:rPr lang="en-US" sz="1100" b="0" i="0" u="none" strike="noStrike" kern="1200" baseline="0" dirty="0" smtClean="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Oncologic Outcomes</a:t>
                      </a:r>
                      <a:r>
                        <a:rPr lang="en-US" sz="1100" b="0" i="0" u="none" strike="noStrike" kern="1200" baseline="0" dirty="0" smtClean="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Cross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smtClean="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Jones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Harold Hamm Diabetes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smtClean="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Parker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Neuromodulation</a:t>
                      </a:r>
                      <a:r>
                        <a:rPr lang="en-US" sz="1100" b="0" i="0" u="none" strike="noStrike" kern="1200" dirty="0" smtClean="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smtClean="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t>
                      </a:r>
                      <a:r>
                        <a:rPr lang="en-US" sz="1100" b="0" i="0" u="none" strike="noStrike" dirty="0" err="1" smtClean="0">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Cardiology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Management of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VTE Automated</a:t>
                      </a: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Surveillance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baseline="0" dirty="0" smtClean="0">
                          <a:solidFill>
                            <a:srgbClr val="000000"/>
                          </a:solidFill>
                          <a:effectLst/>
                          <a:latin typeface="Calibri" panose="020F0502020204030204" pitchFamily="34" charset="0"/>
                        </a:rPr>
                        <a:t>A. </a:t>
                      </a:r>
                      <a:r>
                        <a:rPr lang="en-US" sz="1100" b="0" i="0" u="none" strike="noStrike" baseline="0" dirty="0" err="1" smtClean="0">
                          <a:solidFill>
                            <a:srgbClr val="000000"/>
                          </a:solidFill>
                          <a:effectLst/>
                          <a:latin typeface="Calibri" panose="020F0502020204030204" pitchFamily="34" charset="0"/>
                        </a:rPr>
                        <a:t>Wendelboe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Public</a:t>
                      </a:r>
                      <a:r>
                        <a:rPr lang="en-US" sz="1100" b="0" i="0" u="none" strike="noStrike" baseline="0" dirty="0" smtClean="0">
                          <a:solidFill>
                            <a:srgbClr val="000000"/>
                          </a:solidFill>
                          <a:effectLst/>
                          <a:latin typeface="Calibri" panose="020F0502020204030204" pitchFamily="34" charset="0"/>
                        </a:rPr>
                        <a:t>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94232362"/>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Oklahoma COVID19 Registry and Repository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 </a:t>
                      </a:r>
                      <a:r>
                        <a:rPr lang="en-US" sz="1100" b="0" i="0" u="none" strike="noStrike" dirty="0" err="1" smtClean="0">
                          <a:solidFill>
                            <a:srgbClr val="000000"/>
                          </a:solidFill>
                          <a:effectLst/>
                          <a:latin typeface="Calibri" panose="020F0502020204030204" pitchFamily="34" charset="0"/>
                        </a:rPr>
                        <a:t>Agudelo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06641876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a:t>
            </a:r>
            <a:r>
              <a:rPr lang="en-US" sz="8500" b="1" i="1" dirty="0" smtClean="0">
                <a:solidFill>
                  <a:srgbClr val="0070C0"/>
                </a:solidFill>
              </a:rPr>
              <a:t>CRDW</a:t>
            </a:r>
            <a:r>
              <a:rPr lang="en-US" sz="7100" b="1" i="1" dirty="0">
                <a:solidFill>
                  <a:srgbClr val="0070C0"/>
                </a:solidFill>
              </a:rPr>
              <a:t/>
            </a:r>
            <a:br>
              <a:rPr lang="en-US" sz="7100" b="1" i="1" dirty="0">
                <a:solidFill>
                  <a:srgbClr val="0070C0"/>
                </a:solidFill>
              </a:rPr>
            </a:br>
            <a:r>
              <a:rPr lang="en-US" sz="6200" dirty="0">
                <a:solidFill>
                  <a:schemeClr val="bg1">
                    <a:lumMod val="50000"/>
                  </a:schemeClr>
                </a:solidFill>
              </a:rPr>
              <a:t>since 2017; page </a:t>
            </a:r>
            <a:r>
              <a:rPr lang="en-US" sz="6200" dirty="0" smtClean="0">
                <a:solidFill>
                  <a:schemeClr val="bg1">
                    <a:lumMod val="50000"/>
                  </a:schemeClr>
                </a:solidFill>
              </a:rPr>
              <a:t>4</a:t>
            </a:r>
            <a:endParaRPr lang="en-US" sz="6200" dirty="0">
              <a:solidFill>
                <a:schemeClr val="bg1">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685095502"/>
              </p:ext>
            </p:extLst>
          </p:nvPr>
        </p:nvGraphicFramePr>
        <p:xfrm>
          <a:off x="6203289" y="1345919"/>
          <a:ext cx="5373220" cy="4970854"/>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xmlns="" val="1356431335"/>
                    </a:ext>
                  </a:extLst>
                </a:gridCol>
                <a:gridCol w="869736">
                  <a:extLst>
                    <a:ext uri="{9D8B030D-6E8A-4147-A177-3AD203B41FA5}">
                      <a16:colId xmlns:a16="http://schemas.microsoft.com/office/drawing/2014/main" xmlns="" val="4074852346"/>
                    </a:ext>
                  </a:extLst>
                </a:gridCol>
                <a:gridCol w="1169901">
                  <a:extLst>
                    <a:ext uri="{9D8B030D-6E8A-4147-A177-3AD203B41FA5}">
                      <a16:colId xmlns:a16="http://schemas.microsoft.com/office/drawing/2014/main" xmlns="" val="715510892"/>
                    </a:ext>
                  </a:extLst>
                </a:gridCol>
              </a:tblGrid>
              <a:tr h="245438">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36399335"/>
                  </a:ext>
                </a:extLst>
              </a:tr>
              <a:tr h="245438">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Patterns of Clinical Deterioration in Critically Ill Children</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Brown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001"/>
                  </a:ext>
                </a:extLst>
              </a:tr>
              <a:tr h="35176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Incidence</a:t>
                      </a:r>
                      <a:r>
                        <a:rPr lang="en-US" sz="1100" b="0" i="0" u="none" strike="noStrike" kern="1200" baseline="0" dirty="0" smtClean="0">
                          <a:solidFill>
                            <a:srgbClr val="000000"/>
                          </a:solidFill>
                          <a:effectLst/>
                          <a:latin typeface="Calibri" panose="020F0502020204030204" pitchFamily="34" charset="0"/>
                          <a:ea typeface="+mn-ea"/>
                          <a:cs typeface="+mn-cs"/>
                        </a:rPr>
                        <a:t> &amp; Risk Factors of NSAID Use in Post-Operative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a:t>
                      </a:r>
                      <a:r>
                        <a:rPr lang="en-US" sz="1100" b="0" i="0" u="none" strike="noStrike" dirty="0" err="1" smtClean="0">
                          <a:solidFill>
                            <a:srgbClr val="000000"/>
                          </a:solidFill>
                          <a:effectLst/>
                          <a:latin typeface="Calibri" panose="020F0502020204030204" pitchFamily="34" charset="0"/>
                        </a:rPr>
                        <a:t>Bitar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48785687"/>
                  </a:ext>
                </a:extLst>
              </a:tr>
              <a:tr h="351766">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Tube Complications in Pediatric Patients with Congenital Heart Disease</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Hunter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949879066"/>
                  </a:ext>
                </a:extLst>
              </a:tr>
              <a:tr h="362431">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Medical marijuana legalization in Oklahoma: effects on neonatal exposure to opiates</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baseline="0" dirty="0" err="1" smtClean="0">
                          <a:solidFill>
                            <a:srgbClr val="000000"/>
                          </a:solidFill>
                          <a:effectLst/>
                          <a:latin typeface="Calibri" panose="020F0502020204030204" pitchFamily="34" charset="0"/>
                        </a:rPr>
                        <a:t>Makkar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222670053"/>
                  </a:ext>
                </a:extLst>
              </a:tr>
              <a:tr h="351766">
                <a:tc>
                  <a:txBody>
                    <a:bodyPr/>
                    <a:lstStyle/>
                    <a:p>
                      <a:pPr algn="l" fontAlgn="b"/>
                      <a:r>
                        <a:rPr lang="en-US" sz="1100" b="0" i="0" u="none" strike="noStrike" kern="1200" baseline="0" dirty="0" err="1" smtClean="0">
                          <a:solidFill>
                            <a:srgbClr val="000000"/>
                          </a:solidFill>
                          <a:effectLst/>
                          <a:latin typeface="Calibri" panose="020F0502020204030204" pitchFamily="34" charset="0"/>
                          <a:ea typeface="+mn-ea"/>
                          <a:cs typeface="+mn-cs"/>
                        </a:rPr>
                        <a:t>PROSpect</a:t>
                      </a:r>
                      <a:r>
                        <a:rPr lang="en-US" sz="1100" b="0" i="0" u="none" strike="noStrike" kern="1200" baseline="0" dirty="0" smtClean="0">
                          <a:solidFill>
                            <a:srgbClr val="000000"/>
                          </a:solidFill>
                          <a:effectLst/>
                          <a:latin typeface="Calibri" panose="020F0502020204030204" pitchFamily="34" charset="0"/>
                          <a:ea typeface="+mn-ea"/>
                          <a:cs typeface="+mn-cs"/>
                        </a:rPr>
                        <a:t>: Prone and Oscillation Pediatric Clinical Trial COVID-19 Supplement</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61099666"/>
                  </a:ext>
                </a:extLst>
              </a:tr>
              <a:tr h="24543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TBD</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Terrell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Public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72047643"/>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57878429"/>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51953881"/>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61531807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1058136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0284698"/>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906176452"/>
                  </a:ext>
                </a:extLst>
              </a:tr>
              <a:tr h="362431">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62986470"/>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7116854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94232362"/>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06641876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8815647"/>
                  </a:ext>
                </a:extLst>
              </a:tr>
            </a:tbl>
          </a:graphicData>
        </a:graphic>
      </p:graphicFrame>
      <p:sp>
        <p:nvSpPr>
          <p:cNvPr id="8" name="Rectangle 7"/>
          <p:cNvSpPr/>
          <p:nvPr/>
        </p:nvSpPr>
        <p:spPr>
          <a:xfrm>
            <a:off x="5468771" y="6039776"/>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59713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192" y="123299"/>
            <a:ext cx="11509349" cy="1146280"/>
          </a:xfrm>
        </p:spPr>
        <p:txBody>
          <a:bodyPr>
            <a:noAutofit/>
          </a:bodyPr>
          <a:lstStyle/>
          <a:p>
            <a:r>
              <a:rPr lang="en-US" sz="3200" b="1" i="1" dirty="0">
                <a:solidFill>
                  <a:srgbClr val="0070C0"/>
                </a:solidFill>
              </a:rPr>
              <a:t>Predictors of Severe Sepsis in Patients with Intestinal Failure (POSSIPIF)</a:t>
            </a:r>
          </a:p>
        </p:txBody>
      </p:sp>
      <p:graphicFrame>
        <p:nvGraphicFramePr>
          <p:cNvPr id="5" name="Table 4"/>
          <p:cNvGraphicFramePr>
            <a:graphicFrameLocks noGrp="1"/>
          </p:cNvGraphicFramePr>
          <p:nvPr>
            <p:extLst>
              <p:ext uri="{D42A27DB-BD31-4B8C-83A1-F6EECF244321}">
                <p14:modId xmlns:p14="http://schemas.microsoft.com/office/powerpoint/2010/main" val="2144985031"/>
              </p:ext>
            </p:extLst>
          </p:nvPr>
        </p:nvGraphicFramePr>
        <p:xfrm>
          <a:off x="1850631" y="1165530"/>
          <a:ext cx="8993699" cy="5125720"/>
        </p:xfrm>
        <a:graphic>
          <a:graphicData uri="http://schemas.openxmlformats.org/drawingml/2006/table">
            <a:tbl>
              <a:tblPr firstRow="1" bandRow="1">
                <a:tableStyleId>{5C22544A-7EE6-4342-B048-85BDC9FD1C3A}</a:tableStyleId>
              </a:tblPr>
              <a:tblGrid>
                <a:gridCol w="2434245">
                  <a:extLst>
                    <a:ext uri="{9D8B030D-6E8A-4147-A177-3AD203B41FA5}">
                      <a16:colId xmlns:a16="http://schemas.microsoft.com/office/drawing/2014/main" xmlns="" val="601924521"/>
                    </a:ext>
                  </a:extLst>
                </a:gridCol>
                <a:gridCol w="6559454">
                  <a:extLst>
                    <a:ext uri="{9D8B030D-6E8A-4147-A177-3AD203B41FA5}">
                      <a16:colId xmlns:a16="http://schemas.microsoft.com/office/drawing/2014/main" xmlns="" val="1772112701"/>
                    </a:ext>
                  </a:extLst>
                </a:gridCol>
              </a:tblGrid>
              <a:tr h="370840">
                <a:tc>
                  <a:txBody>
                    <a:bodyPr/>
                    <a:lstStyle/>
                    <a:p>
                      <a:r>
                        <a:rPr lang="en-US" dirty="0" smtClean="0"/>
                        <a:t>Principal  </a:t>
                      </a:r>
                      <a:r>
                        <a:rPr lang="en-US" dirty="0" smtClean="0"/>
                        <a:t>Investigator</a:t>
                      </a:r>
                    </a:p>
                  </a:txBody>
                  <a:tcPr/>
                </a:tc>
                <a:tc>
                  <a:txBody>
                    <a:bodyPr/>
                    <a:lstStyle/>
                    <a:p>
                      <a:r>
                        <a:rPr lang="en-US" dirty="0" smtClean="0"/>
                        <a:t>Curtis</a:t>
                      </a:r>
                      <a:r>
                        <a:rPr lang="en-US" baseline="0" dirty="0" smtClean="0"/>
                        <a:t> Knoles</a:t>
                      </a:r>
                      <a:endParaRPr lang="en-US" dirty="0"/>
                    </a:p>
                  </a:txBody>
                  <a:tcPr/>
                </a:tc>
                <a:extLst>
                  <a:ext uri="{0D108BD9-81ED-4DB2-BD59-A6C34878D82A}">
                    <a16:rowId xmlns:a16="http://schemas.microsoft.com/office/drawing/2014/main" xmlns=""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xmlns="" val="960286342"/>
                  </a:ext>
                </a:extLst>
              </a:tr>
              <a:tr h="370840">
                <a:tc>
                  <a:txBody>
                    <a:bodyPr/>
                    <a:lstStyle/>
                    <a:p>
                      <a:r>
                        <a:rPr lang="en-US" dirty="0" smtClean="0"/>
                        <a:t>Section/Program</a:t>
                      </a:r>
                      <a:endParaRPr lang="en-US" dirty="0"/>
                    </a:p>
                  </a:txBody>
                  <a:tcPr/>
                </a:tc>
                <a:tc>
                  <a:txBody>
                    <a:bodyPr/>
                    <a:lstStyle/>
                    <a:p>
                      <a:r>
                        <a:rPr lang="en-US" dirty="0" smtClean="0"/>
                        <a:t>Emergency Medicine</a:t>
                      </a:r>
                      <a:endParaRPr lang="en-US" dirty="0"/>
                    </a:p>
                  </a:txBody>
                  <a:tcPr/>
                </a:tc>
                <a:extLst>
                  <a:ext uri="{0D108BD9-81ED-4DB2-BD59-A6C34878D82A}">
                    <a16:rowId xmlns:a16="http://schemas.microsoft.com/office/drawing/2014/main" xmlns="" val="3060705834"/>
                  </a:ext>
                </a:extLst>
              </a:tr>
              <a:tr h="370840">
                <a:tc>
                  <a:txBody>
                    <a:bodyPr/>
                    <a:lstStyle/>
                    <a:p>
                      <a:r>
                        <a:rPr lang="en-US" dirty="0" smtClean="0"/>
                        <a:t>Request Date</a:t>
                      </a:r>
                      <a:endParaRPr lang="en-US" dirty="0"/>
                    </a:p>
                  </a:txBody>
                  <a:tcPr/>
                </a:tc>
                <a:tc>
                  <a:txBody>
                    <a:bodyPr/>
                    <a:lstStyle/>
                    <a:p>
                      <a:r>
                        <a:rPr lang="en-US" dirty="0" smtClean="0"/>
                        <a:t>9/22/2020</a:t>
                      </a:r>
                      <a:endParaRPr lang="en-US" dirty="0"/>
                    </a:p>
                  </a:txBody>
                  <a:tcPr/>
                </a:tc>
                <a:extLst>
                  <a:ext uri="{0D108BD9-81ED-4DB2-BD59-A6C34878D82A}">
                    <a16:rowId xmlns:a16="http://schemas.microsoft.com/office/drawing/2014/main" xmlns=""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xmlns=""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3/15/2021 </a:t>
                      </a:r>
                      <a:r>
                        <a:rPr lang="en-US" i="1" dirty="0" smtClean="0"/>
                        <a:t>(estimated)</a:t>
                      </a:r>
                      <a:endParaRPr lang="en-US" i="1" dirty="0"/>
                    </a:p>
                  </a:txBody>
                  <a:tcPr/>
                </a:tc>
                <a:extLst>
                  <a:ext uri="{0D108BD9-81ED-4DB2-BD59-A6C34878D82A}">
                    <a16:rowId xmlns:a16="http://schemas.microsoft.com/office/drawing/2014/main" xmlns="" val="3843739269"/>
                  </a:ext>
                </a:extLst>
              </a:tr>
              <a:tr h="370840">
                <a:tc>
                  <a:txBody>
                    <a:bodyPr/>
                    <a:lstStyle/>
                    <a:p>
                      <a:r>
                        <a:rPr lang="en-US" dirty="0" smtClean="0"/>
                        <a:t>Aims</a:t>
                      </a:r>
                      <a:endParaRPr lang="en-US" dirty="0"/>
                    </a:p>
                  </a:txBody>
                  <a:tcPr/>
                </a:tc>
                <a:tc>
                  <a:txBody>
                    <a:bodyPr/>
                    <a:lstStyle/>
                    <a:p>
                      <a:pPr marL="342900" indent="-342900">
                        <a:buAutoNum type="arabicPeriod"/>
                      </a:pPr>
                      <a:r>
                        <a:rPr lang="en-US" sz="1600" dirty="0" smtClean="0"/>
                        <a:t>To explore patient-level</a:t>
                      </a:r>
                      <a:r>
                        <a:rPr lang="en-US" sz="1600" baseline="0" dirty="0" smtClean="0"/>
                        <a:t> factors associated with CLABSI more generally, and severe sepsis more specifically, among children with intestinal failure requiring parenteral nutrition through a central line presenting to the ED with fever.</a:t>
                      </a:r>
                    </a:p>
                    <a:p>
                      <a:pPr marL="342900" indent="-342900">
                        <a:buAutoNum type="arabicPeriod"/>
                      </a:pPr>
                      <a:r>
                        <a:rPr lang="en-US" sz="1600" baseline="0" dirty="0" smtClean="0"/>
                        <a:t>To examine hospital-level factors associated with time to empiric antibiotic administration among children with intestinal failure requiring parenteral nutrition through a central line presenting to the ED with fever.</a:t>
                      </a:r>
                    </a:p>
                    <a:p>
                      <a:pPr marL="342900" indent="-342900">
                        <a:buAutoNum type="arabicPeriod"/>
                      </a:pPr>
                      <a:r>
                        <a:rPr lang="en-US" sz="1600" baseline="0" dirty="0" smtClean="0"/>
                        <a:t>To develop an evidence-based guideline for the care of febrile children with intestinal failure to reduce variation and improve clinical care.</a:t>
                      </a:r>
                      <a:endParaRPr lang="en-US" sz="1600" dirty="0"/>
                    </a:p>
                  </a:txBody>
                  <a:tcPr/>
                </a:tc>
                <a:extLst>
                  <a:ext uri="{0D108BD9-81ED-4DB2-BD59-A6C34878D82A}">
                    <a16:rowId xmlns:a16="http://schemas.microsoft.com/office/drawing/2014/main" xmlns="" val="1053835359"/>
                  </a:ext>
                </a:extLst>
              </a:tr>
              <a:tr h="370840">
                <a:tc>
                  <a:txBody>
                    <a:bodyPr/>
                    <a:lstStyle/>
                    <a:p>
                      <a:r>
                        <a:rPr lang="en-US" dirty="0" smtClean="0"/>
                        <a:t>Comments</a:t>
                      </a:r>
                      <a:endParaRPr lang="en-US" dirty="0"/>
                    </a:p>
                  </a:txBody>
                  <a:tcPr/>
                </a:tc>
                <a:tc>
                  <a:txBody>
                    <a:bodyPr/>
                    <a:lstStyle/>
                    <a:p>
                      <a:endParaRPr lang="en-US" dirty="0"/>
                    </a:p>
                  </a:txBody>
                  <a:tcPr/>
                </a:tc>
                <a:extLst>
                  <a:ext uri="{0D108BD9-81ED-4DB2-BD59-A6C34878D82A}">
                    <a16:rowId xmlns:a16="http://schemas.microsoft.com/office/drawing/2014/main" xmlns="" val="1647707109"/>
                  </a:ext>
                </a:extLst>
              </a:tr>
            </a:tbl>
          </a:graphicData>
        </a:graphic>
      </p:graphicFrame>
    </p:spTree>
    <p:extLst>
      <p:ext uri="{BB962C8B-B14F-4D97-AF65-F5344CB8AC3E}">
        <p14:creationId xmlns:p14="http://schemas.microsoft.com/office/powerpoint/2010/main" val="653433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0070C0"/>
                </a:solidFill>
              </a:rPr>
              <a:t>Clinical Presentations, Laboratory Findings, Treatment, and Outcomes of Pediatric COVID-19 Patients</a:t>
            </a:r>
          </a:p>
        </p:txBody>
      </p:sp>
      <p:graphicFrame>
        <p:nvGraphicFramePr>
          <p:cNvPr id="5" name="Table 4"/>
          <p:cNvGraphicFramePr>
            <a:graphicFrameLocks noGrp="1"/>
          </p:cNvGraphicFramePr>
          <p:nvPr>
            <p:extLst>
              <p:ext uri="{D42A27DB-BD31-4B8C-83A1-F6EECF244321}">
                <p14:modId xmlns:p14="http://schemas.microsoft.com/office/powerpoint/2010/main" val="3587008448"/>
              </p:ext>
            </p:extLst>
          </p:nvPr>
        </p:nvGraphicFramePr>
        <p:xfrm>
          <a:off x="1261183" y="1723002"/>
          <a:ext cx="8880343" cy="4642014"/>
        </p:xfrm>
        <a:graphic>
          <a:graphicData uri="http://schemas.openxmlformats.org/drawingml/2006/table">
            <a:tbl>
              <a:tblPr firstRow="1" bandRow="1">
                <a:tableStyleId>{5C22544A-7EE6-4342-B048-85BDC9FD1C3A}</a:tableStyleId>
              </a:tblPr>
              <a:tblGrid>
                <a:gridCol w="2403564">
                  <a:extLst>
                    <a:ext uri="{9D8B030D-6E8A-4147-A177-3AD203B41FA5}">
                      <a16:colId xmlns:a16="http://schemas.microsoft.com/office/drawing/2014/main" xmlns="" val="601924521"/>
                    </a:ext>
                  </a:extLst>
                </a:gridCol>
                <a:gridCol w="6476779">
                  <a:extLst>
                    <a:ext uri="{9D8B030D-6E8A-4147-A177-3AD203B41FA5}">
                      <a16:colId xmlns:a16="http://schemas.microsoft.com/office/drawing/2014/main" xmlns="" val="1772112701"/>
                    </a:ext>
                  </a:extLst>
                </a:gridCol>
              </a:tblGrid>
              <a:tr h="410374">
                <a:tc>
                  <a:txBody>
                    <a:bodyPr/>
                    <a:lstStyle/>
                    <a:p>
                      <a:r>
                        <a:rPr lang="en-US" dirty="0" smtClean="0"/>
                        <a:t>Principal Investigator</a:t>
                      </a:r>
                      <a:endParaRPr lang="en-US" dirty="0" smtClean="0"/>
                    </a:p>
                  </a:txBody>
                  <a:tcPr/>
                </a:tc>
                <a:tc>
                  <a:txBody>
                    <a:bodyPr/>
                    <a:lstStyle/>
                    <a:p>
                      <a:r>
                        <a:rPr lang="en-US" dirty="0" smtClean="0"/>
                        <a:t>Amanda Bogie</a:t>
                      </a:r>
                      <a:endParaRPr lang="en-US" dirty="0"/>
                    </a:p>
                  </a:txBody>
                  <a:tcPr/>
                </a:tc>
                <a:extLst>
                  <a:ext uri="{0D108BD9-81ED-4DB2-BD59-A6C34878D82A}">
                    <a16:rowId xmlns:a16="http://schemas.microsoft.com/office/drawing/2014/main" xmlns=""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xmlns="" val="960286342"/>
                  </a:ext>
                </a:extLst>
              </a:tr>
              <a:tr h="370840">
                <a:tc>
                  <a:txBody>
                    <a:bodyPr/>
                    <a:lstStyle/>
                    <a:p>
                      <a:r>
                        <a:rPr lang="en-US" dirty="0" smtClean="0"/>
                        <a:t>Section/Program</a:t>
                      </a:r>
                      <a:endParaRPr lang="en-US" dirty="0"/>
                    </a:p>
                  </a:txBody>
                  <a:tcPr/>
                </a:tc>
                <a:tc>
                  <a:txBody>
                    <a:bodyPr/>
                    <a:lstStyle/>
                    <a:p>
                      <a:r>
                        <a:rPr lang="en-US" dirty="0" smtClean="0"/>
                        <a:t>Emergency Medicine</a:t>
                      </a:r>
                      <a:endParaRPr lang="en-US" dirty="0"/>
                    </a:p>
                  </a:txBody>
                  <a:tcPr/>
                </a:tc>
                <a:extLst>
                  <a:ext uri="{0D108BD9-81ED-4DB2-BD59-A6C34878D82A}">
                    <a16:rowId xmlns:a16="http://schemas.microsoft.com/office/drawing/2014/main" xmlns="" val="3060705834"/>
                  </a:ext>
                </a:extLst>
              </a:tr>
              <a:tr h="370840">
                <a:tc>
                  <a:txBody>
                    <a:bodyPr/>
                    <a:lstStyle/>
                    <a:p>
                      <a:r>
                        <a:rPr lang="en-US" dirty="0" smtClean="0"/>
                        <a:t>Request Date</a:t>
                      </a:r>
                      <a:endParaRPr lang="en-US" dirty="0"/>
                    </a:p>
                  </a:txBody>
                  <a:tcPr/>
                </a:tc>
                <a:tc>
                  <a:txBody>
                    <a:bodyPr/>
                    <a:lstStyle/>
                    <a:p>
                      <a:r>
                        <a:rPr lang="en-US" dirty="0" smtClean="0"/>
                        <a:t>10/22/2020</a:t>
                      </a:r>
                      <a:endParaRPr lang="en-US" dirty="0"/>
                    </a:p>
                  </a:txBody>
                  <a:tcPr/>
                </a:tc>
                <a:extLst>
                  <a:ext uri="{0D108BD9-81ED-4DB2-BD59-A6C34878D82A}">
                    <a16:rowId xmlns:a16="http://schemas.microsoft.com/office/drawing/2014/main" xmlns=""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xmlns=""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3/15/2021 </a:t>
                      </a:r>
                      <a:r>
                        <a:rPr lang="en-US" i="1" dirty="0" smtClean="0"/>
                        <a:t>(estimated)</a:t>
                      </a:r>
                      <a:endParaRPr lang="en-US" i="1" dirty="0"/>
                    </a:p>
                  </a:txBody>
                  <a:tcPr/>
                </a:tc>
                <a:extLst>
                  <a:ext uri="{0D108BD9-81ED-4DB2-BD59-A6C34878D82A}">
                    <a16:rowId xmlns:a16="http://schemas.microsoft.com/office/drawing/2014/main" xmlns="" val="3843739269"/>
                  </a:ext>
                </a:extLst>
              </a:tr>
              <a:tr h="370840">
                <a:tc>
                  <a:txBody>
                    <a:bodyPr/>
                    <a:lstStyle/>
                    <a:p>
                      <a:r>
                        <a:rPr lang="en-US" dirty="0" smtClean="0"/>
                        <a:t>Aims</a:t>
                      </a:r>
                      <a:endParaRPr lang="en-US" dirty="0"/>
                    </a:p>
                  </a:txBody>
                  <a:tcPr/>
                </a:tc>
                <a:tc>
                  <a:txBody>
                    <a:bodyPr/>
                    <a:lstStyle/>
                    <a:p>
                      <a:pPr marL="342900" indent="-342900">
                        <a:buAutoNum type="arabicPeriod"/>
                      </a:pPr>
                      <a:r>
                        <a:rPr lang="en-US" sz="1600" b="0" i="0" kern="1200" dirty="0" smtClean="0">
                          <a:solidFill>
                            <a:schemeClr val="dk1"/>
                          </a:solidFill>
                          <a:effectLst/>
                          <a:latin typeface="+mn-lt"/>
                          <a:ea typeface="+mn-ea"/>
                          <a:cs typeface="+mn-cs"/>
                        </a:rPr>
                        <a:t>Describe the clinical presentations, course of illness, treatments, and outcomes of pediatric patients who test positive for the COVID-19 virus at TCH at OU Medical Center.</a:t>
                      </a:r>
                    </a:p>
                    <a:p>
                      <a:pPr marL="342900" indent="-342900">
                        <a:buAutoNum type="arabicPeriod"/>
                      </a:pPr>
                      <a:r>
                        <a:rPr lang="en-US" sz="1600" b="0" i="0" kern="1200" dirty="0" smtClean="0">
                          <a:solidFill>
                            <a:schemeClr val="dk1"/>
                          </a:solidFill>
                          <a:effectLst/>
                          <a:latin typeface="+mn-lt"/>
                          <a:ea typeface="+mn-ea"/>
                          <a:cs typeface="+mn-cs"/>
                        </a:rPr>
                        <a:t>Correlate laboratory and radiographic findings to hospitalization duration and mortality.</a:t>
                      </a:r>
                      <a:endParaRPr lang="en-US" dirty="0"/>
                    </a:p>
                  </a:txBody>
                  <a:tcPr/>
                </a:tc>
                <a:extLst>
                  <a:ext uri="{0D108BD9-81ED-4DB2-BD59-A6C34878D82A}">
                    <a16:rowId xmlns:a16="http://schemas.microsoft.com/office/drawing/2014/main" xmlns="" val="3329494400"/>
                  </a:ext>
                </a:extLst>
              </a:tr>
              <a:tr h="370840">
                <a:tc>
                  <a:txBody>
                    <a:bodyPr/>
                    <a:lstStyle/>
                    <a:p>
                      <a:r>
                        <a:rPr lang="en-US" dirty="0" smtClean="0"/>
                        <a:t>Comments</a:t>
                      </a:r>
                      <a:endParaRPr lang="en-US" dirty="0"/>
                    </a:p>
                  </a:txBody>
                  <a:tcPr/>
                </a:tc>
                <a:tc>
                  <a:txBody>
                    <a:bodyPr/>
                    <a:lstStyle/>
                    <a:p>
                      <a:r>
                        <a:rPr lang="en-US" sz="1600" dirty="0" smtClean="0"/>
                        <a:t>The majority of this request has been fulfilled.</a:t>
                      </a:r>
                      <a:r>
                        <a:rPr lang="en-US" sz="1600" baseline="0" dirty="0" smtClean="0"/>
                        <a:t> </a:t>
                      </a:r>
                      <a:r>
                        <a:rPr lang="en-US" sz="1600" dirty="0" smtClean="0"/>
                        <a:t>The</a:t>
                      </a:r>
                      <a:r>
                        <a:rPr lang="en-US" sz="1600" baseline="0" dirty="0" smtClean="0"/>
                        <a:t> CRDW does not yet have </a:t>
                      </a:r>
                      <a:r>
                        <a:rPr lang="en-US" sz="1600" baseline="0" dirty="0" err="1" smtClean="0"/>
                        <a:t>Meditech</a:t>
                      </a:r>
                      <a:r>
                        <a:rPr lang="en-US" sz="1600" baseline="0" dirty="0" smtClean="0"/>
                        <a:t> extracts for orders or images. We are also pending feedback from the investigators regarding the </a:t>
                      </a:r>
                      <a:r>
                        <a:rPr lang="en-US" sz="1600" baseline="0" dirty="0" err="1" smtClean="0"/>
                        <a:t>Meditech</a:t>
                      </a:r>
                      <a:r>
                        <a:rPr lang="en-US" sz="1600" baseline="0" dirty="0" smtClean="0"/>
                        <a:t> forms used to document the requested obs.</a:t>
                      </a:r>
                      <a:endParaRPr lang="en-US" sz="1600" dirty="0"/>
                    </a:p>
                  </a:txBody>
                  <a:tcPr/>
                </a:tc>
                <a:extLst>
                  <a:ext uri="{0D108BD9-81ED-4DB2-BD59-A6C34878D82A}">
                    <a16:rowId xmlns:a16="http://schemas.microsoft.com/office/drawing/2014/main" xmlns="" val="1647707109"/>
                  </a:ext>
                </a:extLst>
              </a:tr>
            </a:tbl>
          </a:graphicData>
        </a:graphic>
      </p:graphicFrame>
    </p:spTree>
    <p:extLst>
      <p:ext uri="{BB962C8B-B14F-4D97-AF65-F5344CB8AC3E}">
        <p14:creationId xmlns:p14="http://schemas.microsoft.com/office/powerpoint/2010/main" val="4188889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609" y="365125"/>
            <a:ext cx="11509349" cy="1607258"/>
          </a:xfrm>
        </p:spPr>
        <p:txBody>
          <a:bodyPr>
            <a:noAutofit/>
          </a:bodyPr>
          <a:lstStyle/>
          <a:p>
            <a:r>
              <a:rPr lang="en-US" sz="3200" b="1" i="1" dirty="0">
                <a:solidFill>
                  <a:srgbClr val="0070C0"/>
                </a:solidFill>
              </a:rPr>
              <a:t>PEMCRC </a:t>
            </a:r>
            <a:r>
              <a:rPr lang="en-US" sz="3200" b="1" i="1" dirty="0" smtClean="0">
                <a:solidFill>
                  <a:srgbClr val="0070C0"/>
                </a:solidFill>
              </a:rPr>
              <a:t>Anaphylaxis Study Protocol</a:t>
            </a:r>
            <a:r>
              <a:rPr lang="en-US" sz="3200" b="1" i="1" dirty="0">
                <a:solidFill>
                  <a:srgbClr val="0070C0"/>
                </a:solidFill>
              </a:rPr>
              <a:t>: </a:t>
            </a:r>
            <a:r>
              <a:rPr lang="en-US" sz="3200" b="1" i="1" dirty="0" smtClean="0">
                <a:solidFill>
                  <a:srgbClr val="0070C0"/>
                </a:solidFill>
              </a:rPr>
              <a:t>A Multicenter Cohort Study </a:t>
            </a:r>
            <a:r>
              <a:rPr lang="en-US" sz="3200" b="1" i="1" dirty="0">
                <a:solidFill>
                  <a:srgbClr val="0070C0"/>
                </a:solidFill>
              </a:rPr>
              <a:t>to </a:t>
            </a:r>
            <a:r>
              <a:rPr lang="en-US" sz="3200" b="1" i="1" dirty="0" smtClean="0">
                <a:solidFill>
                  <a:srgbClr val="0070C0"/>
                </a:solidFill>
              </a:rPr>
              <a:t>Derive </a:t>
            </a:r>
            <a:r>
              <a:rPr lang="en-US" sz="3200" b="1" i="1" dirty="0">
                <a:solidFill>
                  <a:srgbClr val="0070C0"/>
                </a:solidFill>
              </a:rPr>
              <a:t>and </a:t>
            </a:r>
            <a:r>
              <a:rPr lang="en-US" sz="3200" b="1" i="1" dirty="0" smtClean="0">
                <a:solidFill>
                  <a:srgbClr val="0070C0"/>
                </a:solidFill>
              </a:rPr>
              <a:t>Validate Clinical Decision Models </a:t>
            </a:r>
            <a:r>
              <a:rPr lang="en-US" sz="3200" b="1" i="1" dirty="0">
                <a:solidFill>
                  <a:srgbClr val="0070C0"/>
                </a:solidFill>
              </a:rPr>
              <a:t>for the </a:t>
            </a:r>
            <a:r>
              <a:rPr lang="en-US" sz="3200" b="1" i="1" dirty="0" smtClean="0">
                <a:solidFill>
                  <a:srgbClr val="0070C0"/>
                </a:solidFill>
              </a:rPr>
              <a:t>Emergency Department Management </a:t>
            </a:r>
            <a:r>
              <a:rPr lang="en-US" sz="3200" b="1" i="1" dirty="0">
                <a:solidFill>
                  <a:srgbClr val="0070C0"/>
                </a:solidFill>
              </a:rPr>
              <a:t>of </a:t>
            </a:r>
            <a:r>
              <a:rPr lang="en-US" sz="3200" b="1" i="1" dirty="0" smtClean="0">
                <a:solidFill>
                  <a:srgbClr val="0070C0"/>
                </a:solidFill>
              </a:rPr>
              <a:t>Children </a:t>
            </a:r>
            <a:r>
              <a:rPr lang="en-US" sz="3200" b="1" i="1" dirty="0">
                <a:solidFill>
                  <a:srgbClr val="0070C0"/>
                </a:solidFill>
              </a:rPr>
              <a:t>with </a:t>
            </a:r>
            <a:r>
              <a:rPr lang="en-US" sz="3200" b="1" i="1" dirty="0" smtClean="0">
                <a:solidFill>
                  <a:srgbClr val="0070C0"/>
                </a:solidFill>
              </a:rPr>
              <a:t>Anaphylaxis</a:t>
            </a:r>
            <a:endParaRPr lang="en-US" sz="32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935166352"/>
              </p:ext>
            </p:extLst>
          </p:nvPr>
        </p:nvGraphicFramePr>
        <p:xfrm>
          <a:off x="1495870" y="2283971"/>
          <a:ext cx="9076826" cy="3906520"/>
        </p:xfrm>
        <a:graphic>
          <a:graphicData uri="http://schemas.openxmlformats.org/drawingml/2006/table">
            <a:tbl>
              <a:tblPr firstRow="1" bandRow="1">
                <a:tableStyleId>{5C22544A-7EE6-4342-B048-85BDC9FD1C3A}</a:tableStyleId>
              </a:tblPr>
              <a:tblGrid>
                <a:gridCol w="2456744">
                  <a:extLst>
                    <a:ext uri="{9D8B030D-6E8A-4147-A177-3AD203B41FA5}">
                      <a16:colId xmlns:a16="http://schemas.microsoft.com/office/drawing/2014/main" xmlns="" val="601924521"/>
                    </a:ext>
                  </a:extLst>
                </a:gridCol>
                <a:gridCol w="6620082">
                  <a:extLst>
                    <a:ext uri="{9D8B030D-6E8A-4147-A177-3AD203B41FA5}">
                      <a16:colId xmlns:a16="http://schemas.microsoft.com/office/drawing/2014/main" xmlns="" val="1772112701"/>
                    </a:ext>
                  </a:extLst>
                </a:gridCol>
              </a:tblGrid>
              <a:tr h="370840">
                <a:tc>
                  <a:txBody>
                    <a:bodyPr/>
                    <a:lstStyle/>
                    <a:p>
                      <a:r>
                        <a:rPr lang="en-US" dirty="0" smtClean="0"/>
                        <a:t>Principal Investigator</a:t>
                      </a:r>
                      <a:endParaRPr lang="en-US" dirty="0" smtClean="0"/>
                    </a:p>
                  </a:txBody>
                  <a:tcPr/>
                </a:tc>
                <a:tc>
                  <a:txBody>
                    <a:bodyPr/>
                    <a:lstStyle/>
                    <a:p>
                      <a:r>
                        <a:rPr lang="en-US" dirty="0" smtClean="0"/>
                        <a:t>Amanda Bogie</a:t>
                      </a:r>
                      <a:endParaRPr lang="en-US" dirty="0"/>
                    </a:p>
                  </a:txBody>
                  <a:tcPr/>
                </a:tc>
                <a:extLst>
                  <a:ext uri="{0D108BD9-81ED-4DB2-BD59-A6C34878D82A}">
                    <a16:rowId xmlns:a16="http://schemas.microsoft.com/office/drawing/2014/main" xmlns=""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xmlns="" val="960286342"/>
                  </a:ext>
                </a:extLst>
              </a:tr>
              <a:tr h="370840">
                <a:tc>
                  <a:txBody>
                    <a:bodyPr/>
                    <a:lstStyle/>
                    <a:p>
                      <a:r>
                        <a:rPr lang="en-US" dirty="0" smtClean="0"/>
                        <a:t>Section/Program</a:t>
                      </a:r>
                      <a:endParaRPr lang="en-US" dirty="0"/>
                    </a:p>
                  </a:txBody>
                  <a:tcPr/>
                </a:tc>
                <a:tc>
                  <a:txBody>
                    <a:bodyPr/>
                    <a:lstStyle/>
                    <a:p>
                      <a:r>
                        <a:rPr lang="en-US" dirty="0" smtClean="0"/>
                        <a:t>Emergency Medicine</a:t>
                      </a:r>
                      <a:endParaRPr lang="en-US" dirty="0"/>
                    </a:p>
                  </a:txBody>
                  <a:tcPr/>
                </a:tc>
                <a:extLst>
                  <a:ext uri="{0D108BD9-81ED-4DB2-BD59-A6C34878D82A}">
                    <a16:rowId xmlns:a16="http://schemas.microsoft.com/office/drawing/2014/main" xmlns="" val="3060705834"/>
                  </a:ext>
                </a:extLst>
              </a:tr>
              <a:tr h="370840">
                <a:tc>
                  <a:txBody>
                    <a:bodyPr/>
                    <a:lstStyle/>
                    <a:p>
                      <a:r>
                        <a:rPr lang="en-US" dirty="0" smtClean="0"/>
                        <a:t>Request Date</a:t>
                      </a:r>
                      <a:endParaRPr lang="en-US" dirty="0"/>
                    </a:p>
                  </a:txBody>
                  <a:tcPr/>
                </a:tc>
                <a:tc>
                  <a:txBody>
                    <a:bodyPr/>
                    <a:lstStyle/>
                    <a:p>
                      <a:r>
                        <a:rPr lang="en-US" dirty="0" smtClean="0"/>
                        <a:t>10/22/2020</a:t>
                      </a:r>
                      <a:endParaRPr lang="en-US" dirty="0"/>
                    </a:p>
                  </a:txBody>
                  <a:tcPr/>
                </a:tc>
                <a:extLst>
                  <a:ext uri="{0D108BD9-81ED-4DB2-BD59-A6C34878D82A}">
                    <a16:rowId xmlns:a16="http://schemas.microsoft.com/office/drawing/2014/main" xmlns=""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xmlns=""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3/31/2021 </a:t>
                      </a:r>
                      <a:r>
                        <a:rPr lang="en-US" i="1" dirty="0" smtClean="0"/>
                        <a:t>(estimated)</a:t>
                      </a:r>
                      <a:endParaRPr lang="en-US" i="1" dirty="0"/>
                    </a:p>
                  </a:txBody>
                  <a:tcPr/>
                </a:tc>
                <a:extLst>
                  <a:ext uri="{0D108BD9-81ED-4DB2-BD59-A6C34878D82A}">
                    <a16:rowId xmlns:a16="http://schemas.microsoft.com/office/drawing/2014/main" xmlns="" val="3843739269"/>
                  </a:ext>
                </a:extLst>
              </a:tr>
              <a:tr h="370840">
                <a:tc>
                  <a:txBody>
                    <a:bodyPr/>
                    <a:lstStyle/>
                    <a:p>
                      <a:r>
                        <a:rPr lang="en-US" dirty="0" smtClean="0"/>
                        <a:t>Aims</a:t>
                      </a:r>
                      <a:endParaRPr lang="en-US" dirty="0"/>
                    </a:p>
                  </a:txBody>
                  <a:tcPr/>
                </a:tc>
                <a:tc>
                  <a:txBody>
                    <a:bodyPr/>
                    <a:lstStyle/>
                    <a:p>
                      <a:pPr marL="342900" indent="-342900">
                        <a:buAutoNum type="arabicPeriod"/>
                      </a:pPr>
                      <a:r>
                        <a:rPr lang="en-US" sz="1600" b="0" i="0" kern="1200" dirty="0" smtClean="0">
                          <a:solidFill>
                            <a:schemeClr val="dk1"/>
                          </a:solidFill>
                          <a:effectLst/>
                          <a:latin typeface="+mn-lt"/>
                          <a:ea typeface="+mn-ea"/>
                          <a:cs typeface="+mn-cs"/>
                        </a:rPr>
                        <a:t>Determine the prevalence of, and risk factors for severe, persistent, and biphasic anaphylaxis.</a:t>
                      </a:r>
                    </a:p>
                    <a:p>
                      <a:pPr marL="342900" indent="-342900">
                        <a:buAutoNum type="arabicPeriod"/>
                      </a:pPr>
                      <a:r>
                        <a:rPr lang="en-US" sz="1600" b="0" i="0" kern="1200" dirty="0" smtClean="0">
                          <a:solidFill>
                            <a:schemeClr val="dk1"/>
                          </a:solidFill>
                          <a:effectLst/>
                          <a:latin typeface="+mn-lt"/>
                          <a:ea typeface="+mn-ea"/>
                          <a:cs typeface="+mn-cs"/>
                        </a:rPr>
                        <a:t>Derive and validate prediction models for ED discharge.</a:t>
                      </a:r>
                    </a:p>
                    <a:p>
                      <a:pPr marL="342900" indent="-342900">
                        <a:buAutoNum type="arabicPeriod"/>
                      </a:pPr>
                      <a:r>
                        <a:rPr lang="en-US" sz="1600" b="0" i="0" kern="1200" dirty="0" smtClean="0">
                          <a:solidFill>
                            <a:schemeClr val="dk1"/>
                          </a:solidFill>
                          <a:effectLst/>
                          <a:latin typeface="+mn-lt"/>
                          <a:ea typeface="+mn-ea"/>
                          <a:cs typeface="+mn-cs"/>
                        </a:rPr>
                        <a:t>Determine data driven lengths of ED and inpatient observation prior to discharge to home based on initial reaction severity.</a:t>
                      </a:r>
                      <a:endParaRPr lang="en-US" sz="1600" dirty="0"/>
                    </a:p>
                  </a:txBody>
                  <a:tcPr/>
                </a:tc>
                <a:extLst>
                  <a:ext uri="{0D108BD9-81ED-4DB2-BD59-A6C34878D82A}">
                    <a16:rowId xmlns:a16="http://schemas.microsoft.com/office/drawing/2014/main" xmlns="" val="1097377734"/>
                  </a:ext>
                </a:extLst>
              </a:tr>
              <a:tr h="370840">
                <a:tc>
                  <a:txBody>
                    <a:bodyPr/>
                    <a:lstStyle/>
                    <a:p>
                      <a:r>
                        <a:rPr lang="en-US" dirty="0" smtClean="0"/>
                        <a:t>Comments</a:t>
                      </a:r>
                      <a:endParaRPr lang="en-US" dirty="0"/>
                    </a:p>
                  </a:txBody>
                  <a:tcPr/>
                </a:tc>
                <a:tc>
                  <a:txBody>
                    <a:bodyPr/>
                    <a:lstStyle/>
                    <a:p>
                      <a:endParaRPr lang="en-US" dirty="0"/>
                    </a:p>
                  </a:txBody>
                  <a:tcPr/>
                </a:tc>
                <a:extLst>
                  <a:ext uri="{0D108BD9-81ED-4DB2-BD59-A6C34878D82A}">
                    <a16:rowId xmlns:a16="http://schemas.microsoft.com/office/drawing/2014/main" xmlns="" val="1647707109"/>
                  </a:ext>
                </a:extLst>
              </a:tr>
            </a:tbl>
          </a:graphicData>
        </a:graphic>
      </p:graphicFrame>
    </p:spTree>
    <p:extLst>
      <p:ext uri="{BB962C8B-B14F-4D97-AF65-F5344CB8AC3E}">
        <p14:creationId xmlns:p14="http://schemas.microsoft.com/office/powerpoint/2010/main" val="3312925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7649"/>
          </a:xfrm>
        </p:spPr>
        <p:txBody>
          <a:bodyPr>
            <a:noAutofit/>
          </a:bodyPr>
          <a:lstStyle/>
          <a:p>
            <a:r>
              <a:rPr lang="en-US" sz="3200" b="1" i="1" dirty="0">
                <a:solidFill>
                  <a:srgbClr val="0070C0"/>
                </a:solidFill>
              </a:rPr>
              <a:t>Retrospective Descriptive Analysis of Pediatric Migraine Treatment in the Emergency Department</a:t>
            </a:r>
          </a:p>
        </p:txBody>
      </p:sp>
      <p:graphicFrame>
        <p:nvGraphicFramePr>
          <p:cNvPr id="5" name="Table 4"/>
          <p:cNvGraphicFramePr>
            <a:graphicFrameLocks noGrp="1"/>
          </p:cNvGraphicFramePr>
          <p:nvPr>
            <p:extLst>
              <p:ext uri="{D42A27DB-BD31-4B8C-83A1-F6EECF244321}">
                <p14:modId xmlns:p14="http://schemas.microsoft.com/office/powerpoint/2010/main" val="1931400770"/>
              </p:ext>
            </p:extLst>
          </p:nvPr>
        </p:nvGraphicFramePr>
        <p:xfrm>
          <a:off x="1691934" y="2797848"/>
          <a:ext cx="8128000" cy="2865120"/>
        </p:xfrm>
        <a:graphic>
          <a:graphicData uri="http://schemas.openxmlformats.org/drawingml/2006/table">
            <a:tbl>
              <a:tblPr firstRow="1" bandRow="1">
                <a:tableStyleId>{5C22544A-7EE6-4342-B048-85BDC9FD1C3A}</a:tableStyleId>
              </a:tblPr>
              <a:tblGrid>
                <a:gridCol w="2199934">
                  <a:extLst>
                    <a:ext uri="{9D8B030D-6E8A-4147-A177-3AD203B41FA5}">
                      <a16:colId xmlns:a16="http://schemas.microsoft.com/office/drawing/2014/main" xmlns="" val="601924521"/>
                    </a:ext>
                  </a:extLst>
                </a:gridCol>
                <a:gridCol w="5928066">
                  <a:extLst>
                    <a:ext uri="{9D8B030D-6E8A-4147-A177-3AD203B41FA5}">
                      <a16:colId xmlns:a16="http://schemas.microsoft.com/office/drawing/2014/main" xmlns="" val="1772112701"/>
                    </a:ext>
                  </a:extLst>
                </a:gridCol>
              </a:tblGrid>
              <a:tr h="370840">
                <a:tc>
                  <a:txBody>
                    <a:bodyPr/>
                    <a:lstStyle/>
                    <a:p>
                      <a:r>
                        <a:rPr lang="en-US" dirty="0" smtClean="0"/>
                        <a:t>Principal  </a:t>
                      </a:r>
                      <a:r>
                        <a:rPr lang="en-US" dirty="0" smtClean="0"/>
                        <a:t>Investigator</a:t>
                      </a:r>
                    </a:p>
                  </a:txBody>
                  <a:tcPr/>
                </a:tc>
                <a:tc>
                  <a:txBody>
                    <a:bodyPr/>
                    <a:lstStyle/>
                    <a:p>
                      <a:r>
                        <a:rPr lang="en-US" dirty="0" smtClean="0"/>
                        <a:t>Amanda Bogie</a:t>
                      </a:r>
                      <a:endParaRPr lang="en-US" dirty="0"/>
                    </a:p>
                  </a:txBody>
                  <a:tcPr/>
                </a:tc>
                <a:extLst>
                  <a:ext uri="{0D108BD9-81ED-4DB2-BD59-A6C34878D82A}">
                    <a16:rowId xmlns:a16="http://schemas.microsoft.com/office/drawing/2014/main" xmlns=""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xmlns="" val="960286342"/>
                  </a:ext>
                </a:extLst>
              </a:tr>
              <a:tr h="370840">
                <a:tc>
                  <a:txBody>
                    <a:bodyPr/>
                    <a:lstStyle/>
                    <a:p>
                      <a:r>
                        <a:rPr lang="en-US" dirty="0" smtClean="0"/>
                        <a:t>Section/Program</a:t>
                      </a:r>
                      <a:endParaRPr lang="en-US" dirty="0"/>
                    </a:p>
                  </a:txBody>
                  <a:tcPr/>
                </a:tc>
                <a:tc>
                  <a:txBody>
                    <a:bodyPr/>
                    <a:lstStyle/>
                    <a:p>
                      <a:r>
                        <a:rPr lang="en-US" dirty="0" smtClean="0"/>
                        <a:t>Emergency Medicine</a:t>
                      </a:r>
                      <a:endParaRPr lang="en-US" dirty="0"/>
                    </a:p>
                  </a:txBody>
                  <a:tcPr/>
                </a:tc>
                <a:extLst>
                  <a:ext uri="{0D108BD9-81ED-4DB2-BD59-A6C34878D82A}">
                    <a16:rowId xmlns:a16="http://schemas.microsoft.com/office/drawing/2014/main" xmlns="" val="3060705834"/>
                  </a:ext>
                </a:extLst>
              </a:tr>
              <a:tr h="370840">
                <a:tc>
                  <a:txBody>
                    <a:bodyPr/>
                    <a:lstStyle/>
                    <a:p>
                      <a:r>
                        <a:rPr lang="en-US" dirty="0" smtClean="0"/>
                        <a:t>Request Date</a:t>
                      </a:r>
                      <a:endParaRPr lang="en-US" dirty="0"/>
                    </a:p>
                  </a:txBody>
                  <a:tcPr/>
                </a:tc>
                <a:tc>
                  <a:txBody>
                    <a:bodyPr/>
                    <a:lstStyle/>
                    <a:p>
                      <a:r>
                        <a:rPr lang="en-US" dirty="0" smtClean="0"/>
                        <a:t>10/22/2020</a:t>
                      </a:r>
                      <a:endParaRPr lang="en-US" dirty="0"/>
                    </a:p>
                  </a:txBody>
                  <a:tcPr/>
                </a:tc>
                <a:extLst>
                  <a:ext uri="{0D108BD9-81ED-4DB2-BD59-A6C34878D82A}">
                    <a16:rowId xmlns:a16="http://schemas.microsoft.com/office/drawing/2014/main" xmlns=""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xmlns=""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3/31/2021 </a:t>
                      </a:r>
                      <a:r>
                        <a:rPr lang="en-US" i="1" dirty="0" smtClean="0"/>
                        <a:t>(estimated)</a:t>
                      </a:r>
                      <a:endParaRPr lang="en-US" i="1" dirty="0"/>
                    </a:p>
                  </a:txBody>
                  <a:tcPr/>
                </a:tc>
                <a:extLst>
                  <a:ext uri="{0D108BD9-81ED-4DB2-BD59-A6C34878D82A}">
                    <a16:rowId xmlns:a16="http://schemas.microsoft.com/office/drawing/2014/main" xmlns="" val="3843739269"/>
                  </a:ext>
                </a:extLst>
              </a:tr>
              <a:tr h="370840">
                <a:tc>
                  <a:txBody>
                    <a:bodyPr/>
                    <a:lstStyle/>
                    <a:p>
                      <a:r>
                        <a:rPr lang="en-US" dirty="0" smtClean="0"/>
                        <a:t>Comments</a:t>
                      </a:r>
                      <a:endParaRPr lang="en-US" dirty="0"/>
                    </a:p>
                  </a:txBody>
                  <a:tcPr/>
                </a:tc>
                <a:tc>
                  <a:txBody>
                    <a:bodyPr/>
                    <a:lstStyle/>
                    <a:p>
                      <a:endParaRPr lang="en-US" dirty="0"/>
                    </a:p>
                  </a:txBody>
                  <a:tcPr/>
                </a:tc>
                <a:extLst>
                  <a:ext uri="{0D108BD9-81ED-4DB2-BD59-A6C34878D82A}">
                    <a16:rowId xmlns:a16="http://schemas.microsoft.com/office/drawing/2014/main" xmlns="" val="1647707109"/>
                  </a:ext>
                </a:extLst>
              </a:tr>
            </a:tbl>
          </a:graphicData>
        </a:graphic>
      </p:graphicFrame>
    </p:spTree>
    <p:extLst>
      <p:ext uri="{BB962C8B-B14F-4D97-AF65-F5344CB8AC3E}">
        <p14:creationId xmlns:p14="http://schemas.microsoft.com/office/powerpoint/2010/main" val="734430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7649"/>
          </a:xfrm>
        </p:spPr>
        <p:txBody>
          <a:bodyPr>
            <a:noAutofit/>
          </a:bodyPr>
          <a:lstStyle/>
          <a:p>
            <a:r>
              <a:rPr lang="en-US" sz="3200" b="1" i="1" dirty="0" err="1">
                <a:solidFill>
                  <a:srgbClr val="0070C0"/>
                </a:solidFill>
              </a:rPr>
              <a:t>Procalcitonin</a:t>
            </a:r>
            <a:r>
              <a:rPr lang="en-US" sz="3200" b="1" i="1" dirty="0">
                <a:solidFill>
                  <a:srgbClr val="0070C0"/>
                </a:solidFill>
              </a:rPr>
              <a:t> in Necrotizing </a:t>
            </a:r>
            <a:r>
              <a:rPr lang="en-US" sz="3200" b="1" i="1" dirty="0" err="1">
                <a:solidFill>
                  <a:srgbClr val="0070C0"/>
                </a:solidFill>
              </a:rPr>
              <a:t>Enterocolitis</a:t>
            </a:r>
            <a:r>
              <a:rPr lang="en-US" sz="3200" b="1" i="1" dirty="0">
                <a:solidFill>
                  <a:srgbClr val="0070C0"/>
                </a:solidFill>
              </a:rPr>
              <a:t>: the search for a biomarker</a:t>
            </a:r>
          </a:p>
        </p:txBody>
      </p:sp>
      <p:graphicFrame>
        <p:nvGraphicFramePr>
          <p:cNvPr id="5" name="Table 4"/>
          <p:cNvGraphicFramePr>
            <a:graphicFrameLocks noGrp="1"/>
          </p:cNvGraphicFramePr>
          <p:nvPr>
            <p:extLst>
              <p:ext uri="{D42A27DB-BD31-4B8C-83A1-F6EECF244321}">
                <p14:modId xmlns:p14="http://schemas.microsoft.com/office/powerpoint/2010/main" val="3382559302"/>
              </p:ext>
            </p:extLst>
          </p:nvPr>
        </p:nvGraphicFramePr>
        <p:xfrm>
          <a:off x="1601250" y="1921233"/>
          <a:ext cx="8128000" cy="4175760"/>
        </p:xfrm>
        <a:graphic>
          <a:graphicData uri="http://schemas.openxmlformats.org/drawingml/2006/table">
            <a:tbl>
              <a:tblPr firstRow="1" bandRow="1">
                <a:tableStyleId>{5C22544A-7EE6-4342-B048-85BDC9FD1C3A}</a:tableStyleId>
              </a:tblPr>
              <a:tblGrid>
                <a:gridCol w="2199934">
                  <a:extLst>
                    <a:ext uri="{9D8B030D-6E8A-4147-A177-3AD203B41FA5}">
                      <a16:colId xmlns:a16="http://schemas.microsoft.com/office/drawing/2014/main" xmlns="" val="601924521"/>
                    </a:ext>
                  </a:extLst>
                </a:gridCol>
                <a:gridCol w="5928066">
                  <a:extLst>
                    <a:ext uri="{9D8B030D-6E8A-4147-A177-3AD203B41FA5}">
                      <a16:colId xmlns:a16="http://schemas.microsoft.com/office/drawing/2014/main" xmlns="" val="1772112701"/>
                    </a:ext>
                  </a:extLst>
                </a:gridCol>
              </a:tblGrid>
              <a:tr h="370840">
                <a:tc>
                  <a:txBody>
                    <a:bodyPr/>
                    <a:lstStyle/>
                    <a:p>
                      <a:r>
                        <a:rPr lang="en-US" dirty="0" smtClean="0"/>
                        <a:t>Principal  </a:t>
                      </a:r>
                      <a:r>
                        <a:rPr lang="en-US" dirty="0" smtClean="0"/>
                        <a:t>Investigator</a:t>
                      </a:r>
                    </a:p>
                  </a:txBody>
                  <a:tcPr/>
                </a:tc>
                <a:tc>
                  <a:txBody>
                    <a:bodyPr/>
                    <a:lstStyle/>
                    <a:p>
                      <a:r>
                        <a:rPr lang="en-US" dirty="0" smtClean="0"/>
                        <a:t>C.</a:t>
                      </a:r>
                      <a:r>
                        <a:rPr lang="en-US" baseline="0" dirty="0" smtClean="0"/>
                        <a:t> Hunter</a:t>
                      </a:r>
                      <a:endParaRPr lang="en-US" dirty="0"/>
                    </a:p>
                  </a:txBody>
                  <a:tcPr/>
                </a:tc>
                <a:extLst>
                  <a:ext uri="{0D108BD9-81ED-4DB2-BD59-A6C34878D82A}">
                    <a16:rowId xmlns:a16="http://schemas.microsoft.com/office/drawing/2014/main" xmlns=""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xmlns="" val="960286342"/>
                  </a:ext>
                </a:extLst>
              </a:tr>
              <a:tr h="370840">
                <a:tc>
                  <a:txBody>
                    <a:bodyPr/>
                    <a:lstStyle/>
                    <a:p>
                      <a:r>
                        <a:rPr lang="en-US" dirty="0" smtClean="0"/>
                        <a:t>Section/Program</a:t>
                      </a:r>
                      <a:endParaRPr lang="en-US" dirty="0"/>
                    </a:p>
                  </a:txBody>
                  <a:tcPr/>
                </a:tc>
                <a:tc>
                  <a:txBody>
                    <a:bodyPr/>
                    <a:lstStyle/>
                    <a:p>
                      <a:r>
                        <a:rPr lang="en-US" dirty="0" smtClean="0"/>
                        <a:t>Surgery</a:t>
                      </a:r>
                      <a:endParaRPr lang="en-US" dirty="0"/>
                    </a:p>
                  </a:txBody>
                  <a:tcPr/>
                </a:tc>
                <a:extLst>
                  <a:ext uri="{0D108BD9-81ED-4DB2-BD59-A6C34878D82A}">
                    <a16:rowId xmlns:a16="http://schemas.microsoft.com/office/drawing/2014/main" xmlns="" val="3060705834"/>
                  </a:ext>
                </a:extLst>
              </a:tr>
              <a:tr h="370840">
                <a:tc>
                  <a:txBody>
                    <a:bodyPr/>
                    <a:lstStyle/>
                    <a:p>
                      <a:r>
                        <a:rPr lang="en-US" dirty="0" smtClean="0"/>
                        <a:t>Request Date</a:t>
                      </a:r>
                      <a:endParaRPr lang="en-US" dirty="0"/>
                    </a:p>
                  </a:txBody>
                  <a:tcPr/>
                </a:tc>
                <a:tc>
                  <a:txBody>
                    <a:bodyPr/>
                    <a:lstStyle/>
                    <a:p>
                      <a:r>
                        <a:rPr lang="en-US" dirty="0" smtClean="0"/>
                        <a:t>10/15/2020</a:t>
                      </a:r>
                      <a:endParaRPr lang="en-US" dirty="0"/>
                    </a:p>
                  </a:txBody>
                  <a:tcPr/>
                </a:tc>
                <a:extLst>
                  <a:ext uri="{0D108BD9-81ED-4DB2-BD59-A6C34878D82A}">
                    <a16:rowId xmlns:a16="http://schemas.microsoft.com/office/drawing/2014/main" xmlns=""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xmlns=""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3/31/2021 </a:t>
                      </a:r>
                      <a:r>
                        <a:rPr lang="en-US" i="1" dirty="0" smtClean="0"/>
                        <a:t>(estimated)</a:t>
                      </a:r>
                      <a:endParaRPr lang="en-US" i="1" dirty="0"/>
                    </a:p>
                  </a:txBody>
                  <a:tcPr/>
                </a:tc>
                <a:extLst>
                  <a:ext uri="{0D108BD9-81ED-4DB2-BD59-A6C34878D82A}">
                    <a16:rowId xmlns:a16="http://schemas.microsoft.com/office/drawing/2014/main" xmlns="" val="3843739269"/>
                  </a:ext>
                </a:extLst>
              </a:tr>
              <a:tr h="370840">
                <a:tc>
                  <a:txBody>
                    <a:bodyPr/>
                    <a:lstStyle/>
                    <a:p>
                      <a:r>
                        <a:rPr lang="en-US" dirty="0" smtClean="0"/>
                        <a:t>Aims</a:t>
                      </a:r>
                      <a:endParaRPr lang="en-US" dirty="0"/>
                    </a:p>
                  </a:txBody>
                  <a:tcPr/>
                </a:tc>
                <a:tc>
                  <a:txBody>
                    <a:bodyPr/>
                    <a:lstStyle/>
                    <a:p>
                      <a:pPr marL="342900" indent="-342900">
                        <a:buAutoNum type="arabicPeriod"/>
                      </a:pPr>
                      <a:r>
                        <a:rPr lang="en-US" sz="1600" b="0" i="0" kern="1200" dirty="0" smtClean="0">
                          <a:solidFill>
                            <a:schemeClr val="dk1"/>
                          </a:solidFill>
                          <a:effectLst/>
                          <a:latin typeface="+mn-lt"/>
                          <a:ea typeface="+mn-ea"/>
                          <a:cs typeface="+mn-cs"/>
                        </a:rPr>
                        <a:t>Identify if an elevated </a:t>
                      </a:r>
                      <a:r>
                        <a:rPr lang="en-US" sz="1600" b="0" i="0" kern="1200" dirty="0" err="1" smtClean="0">
                          <a:solidFill>
                            <a:schemeClr val="dk1"/>
                          </a:solidFill>
                          <a:effectLst/>
                          <a:latin typeface="+mn-lt"/>
                          <a:ea typeface="+mn-ea"/>
                          <a:cs typeface="+mn-cs"/>
                        </a:rPr>
                        <a:t>procalcitonin</a:t>
                      </a:r>
                      <a:r>
                        <a:rPr lang="en-US" sz="1600" b="0" i="0" kern="1200" dirty="0" smtClean="0">
                          <a:solidFill>
                            <a:schemeClr val="dk1"/>
                          </a:solidFill>
                          <a:effectLst/>
                          <a:latin typeface="+mn-lt"/>
                          <a:ea typeface="+mn-ea"/>
                          <a:cs typeface="+mn-cs"/>
                        </a:rPr>
                        <a:t> is predictive of an increased risk of surgical necrotizing </a:t>
                      </a:r>
                      <a:r>
                        <a:rPr lang="en-US" sz="1600" b="0" i="0" kern="1200" dirty="0" err="1" smtClean="0">
                          <a:solidFill>
                            <a:schemeClr val="dk1"/>
                          </a:solidFill>
                          <a:effectLst/>
                          <a:latin typeface="+mn-lt"/>
                          <a:ea typeface="+mn-ea"/>
                          <a:cs typeface="+mn-cs"/>
                        </a:rPr>
                        <a:t>enterocolitis</a:t>
                      </a:r>
                      <a:r>
                        <a:rPr lang="en-US" sz="1600" b="0" i="0" kern="1200" dirty="0" smtClean="0">
                          <a:solidFill>
                            <a:schemeClr val="dk1"/>
                          </a:solidFill>
                          <a:effectLst/>
                          <a:latin typeface="+mn-lt"/>
                          <a:ea typeface="+mn-ea"/>
                          <a:cs typeface="+mn-cs"/>
                        </a:rPr>
                        <a:t>.</a:t>
                      </a:r>
                    </a:p>
                    <a:p>
                      <a:pPr marL="342900" indent="-342900">
                        <a:buAutoNum type="arabicPeriod"/>
                      </a:pPr>
                      <a:r>
                        <a:rPr lang="en-US" sz="1600" b="0" i="0" kern="1200" dirty="0" smtClean="0">
                          <a:solidFill>
                            <a:schemeClr val="dk1"/>
                          </a:solidFill>
                          <a:effectLst/>
                          <a:latin typeface="+mn-lt"/>
                          <a:ea typeface="+mn-ea"/>
                          <a:cs typeface="+mn-cs"/>
                        </a:rPr>
                        <a:t>Determine if an elevated </a:t>
                      </a:r>
                      <a:r>
                        <a:rPr lang="en-US" sz="1600" b="0" i="0" kern="1200" dirty="0" err="1" smtClean="0">
                          <a:solidFill>
                            <a:schemeClr val="dk1"/>
                          </a:solidFill>
                          <a:effectLst/>
                          <a:latin typeface="+mn-lt"/>
                          <a:ea typeface="+mn-ea"/>
                          <a:cs typeface="+mn-cs"/>
                        </a:rPr>
                        <a:t>procalcitonin</a:t>
                      </a:r>
                      <a:r>
                        <a:rPr lang="en-US" sz="1600" b="0" i="0" kern="1200" dirty="0" smtClean="0">
                          <a:solidFill>
                            <a:schemeClr val="dk1"/>
                          </a:solidFill>
                          <a:effectLst/>
                          <a:latin typeface="+mn-lt"/>
                          <a:ea typeface="+mn-ea"/>
                          <a:cs typeface="+mn-cs"/>
                        </a:rPr>
                        <a:t> is predictive of complications from necrotizing </a:t>
                      </a:r>
                      <a:r>
                        <a:rPr lang="en-US" sz="1600" b="0" i="0" kern="1200" dirty="0" err="1" smtClean="0">
                          <a:solidFill>
                            <a:schemeClr val="dk1"/>
                          </a:solidFill>
                          <a:effectLst/>
                          <a:latin typeface="+mn-lt"/>
                          <a:ea typeface="+mn-ea"/>
                          <a:cs typeface="+mn-cs"/>
                        </a:rPr>
                        <a:t>enterocolitis</a:t>
                      </a:r>
                      <a:r>
                        <a:rPr lang="en-US" sz="1600" b="0" i="0" kern="1200" dirty="0" smtClean="0">
                          <a:solidFill>
                            <a:schemeClr val="dk1"/>
                          </a:solidFill>
                          <a:effectLst/>
                          <a:latin typeface="+mn-lt"/>
                          <a:ea typeface="+mn-ea"/>
                          <a:cs typeface="+mn-cs"/>
                        </a:rPr>
                        <a:t> such as strictures and short gut syndrome.</a:t>
                      </a:r>
                      <a:endParaRPr lang="en-US" sz="1600" dirty="0"/>
                    </a:p>
                  </a:txBody>
                  <a:tcPr/>
                </a:tc>
                <a:extLst>
                  <a:ext uri="{0D108BD9-81ED-4DB2-BD59-A6C34878D82A}">
                    <a16:rowId xmlns:a16="http://schemas.microsoft.com/office/drawing/2014/main" xmlns="" val="502384781"/>
                  </a:ext>
                </a:extLst>
              </a:tr>
              <a:tr h="370840">
                <a:tc>
                  <a:txBody>
                    <a:bodyPr/>
                    <a:lstStyle/>
                    <a:p>
                      <a:r>
                        <a:rPr lang="en-US" dirty="0" smtClean="0"/>
                        <a:t>Comments</a:t>
                      </a:r>
                      <a:endParaRPr lang="en-US" dirty="0"/>
                    </a:p>
                  </a:txBody>
                  <a:tcPr/>
                </a:tc>
                <a:tc>
                  <a:txBody>
                    <a:bodyPr/>
                    <a:lstStyle/>
                    <a:p>
                      <a:endParaRPr lang="en-US" dirty="0"/>
                    </a:p>
                  </a:txBody>
                  <a:tcPr/>
                </a:tc>
                <a:extLst>
                  <a:ext uri="{0D108BD9-81ED-4DB2-BD59-A6C34878D82A}">
                    <a16:rowId xmlns:a16="http://schemas.microsoft.com/office/drawing/2014/main" xmlns="" val="1647707109"/>
                  </a:ext>
                </a:extLst>
              </a:tr>
            </a:tbl>
          </a:graphicData>
        </a:graphic>
      </p:graphicFrame>
    </p:spTree>
    <p:extLst>
      <p:ext uri="{BB962C8B-B14F-4D97-AF65-F5344CB8AC3E}">
        <p14:creationId xmlns:p14="http://schemas.microsoft.com/office/powerpoint/2010/main" val="3181372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7649"/>
          </a:xfrm>
        </p:spPr>
        <p:txBody>
          <a:bodyPr>
            <a:noAutofit/>
          </a:bodyPr>
          <a:lstStyle/>
          <a:p>
            <a:r>
              <a:rPr lang="en-US" sz="3200" b="1" i="1" dirty="0" err="1">
                <a:solidFill>
                  <a:srgbClr val="0070C0"/>
                </a:solidFill>
              </a:rPr>
              <a:t>Procalcitonin</a:t>
            </a:r>
            <a:r>
              <a:rPr lang="en-US" sz="3200" b="1" i="1" dirty="0">
                <a:solidFill>
                  <a:srgbClr val="0070C0"/>
                </a:solidFill>
              </a:rPr>
              <a:t> in Necrotizing </a:t>
            </a:r>
            <a:r>
              <a:rPr lang="en-US" sz="3200" b="1" i="1" dirty="0" err="1">
                <a:solidFill>
                  <a:srgbClr val="0070C0"/>
                </a:solidFill>
              </a:rPr>
              <a:t>Enterocolitis</a:t>
            </a:r>
            <a:r>
              <a:rPr lang="en-US" sz="3200" b="1" i="1" dirty="0">
                <a:solidFill>
                  <a:srgbClr val="0070C0"/>
                </a:solidFill>
              </a:rPr>
              <a:t>: the search for a biomarker</a:t>
            </a:r>
          </a:p>
        </p:txBody>
      </p:sp>
      <p:graphicFrame>
        <p:nvGraphicFramePr>
          <p:cNvPr id="5" name="Table 4"/>
          <p:cNvGraphicFramePr>
            <a:graphicFrameLocks noGrp="1"/>
          </p:cNvGraphicFramePr>
          <p:nvPr>
            <p:extLst>
              <p:ext uri="{D42A27DB-BD31-4B8C-83A1-F6EECF244321}">
                <p14:modId xmlns:p14="http://schemas.microsoft.com/office/powerpoint/2010/main" val="791316126"/>
              </p:ext>
            </p:extLst>
          </p:nvPr>
        </p:nvGraphicFramePr>
        <p:xfrm>
          <a:off x="1707048" y="1913676"/>
          <a:ext cx="8128000" cy="3235960"/>
        </p:xfrm>
        <a:graphic>
          <a:graphicData uri="http://schemas.openxmlformats.org/drawingml/2006/table">
            <a:tbl>
              <a:tblPr firstRow="1" bandRow="1">
                <a:tableStyleId>{5C22544A-7EE6-4342-B048-85BDC9FD1C3A}</a:tableStyleId>
              </a:tblPr>
              <a:tblGrid>
                <a:gridCol w="2199934">
                  <a:extLst>
                    <a:ext uri="{9D8B030D-6E8A-4147-A177-3AD203B41FA5}">
                      <a16:colId xmlns:a16="http://schemas.microsoft.com/office/drawing/2014/main" xmlns="" val="601924521"/>
                    </a:ext>
                  </a:extLst>
                </a:gridCol>
                <a:gridCol w="5928066">
                  <a:extLst>
                    <a:ext uri="{9D8B030D-6E8A-4147-A177-3AD203B41FA5}">
                      <a16:colId xmlns:a16="http://schemas.microsoft.com/office/drawing/2014/main" xmlns="" val="1772112701"/>
                    </a:ext>
                  </a:extLst>
                </a:gridCol>
              </a:tblGrid>
              <a:tr h="370840">
                <a:tc>
                  <a:txBody>
                    <a:bodyPr/>
                    <a:lstStyle/>
                    <a:p>
                      <a:r>
                        <a:rPr lang="en-US" dirty="0" smtClean="0"/>
                        <a:t>Principal  </a:t>
                      </a:r>
                      <a:r>
                        <a:rPr lang="en-US" dirty="0" smtClean="0"/>
                        <a:t>Investigator</a:t>
                      </a:r>
                    </a:p>
                  </a:txBody>
                  <a:tcPr/>
                </a:tc>
                <a:tc>
                  <a:txBody>
                    <a:bodyPr/>
                    <a:lstStyle/>
                    <a:p>
                      <a:r>
                        <a:rPr lang="en-US" dirty="0" smtClean="0"/>
                        <a:t>C.</a:t>
                      </a:r>
                      <a:r>
                        <a:rPr lang="en-US" baseline="0" dirty="0" smtClean="0"/>
                        <a:t> Hunter</a:t>
                      </a:r>
                      <a:endParaRPr lang="en-US" dirty="0"/>
                    </a:p>
                  </a:txBody>
                  <a:tcPr/>
                </a:tc>
                <a:extLst>
                  <a:ext uri="{0D108BD9-81ED-4DB2-BD59-A6C34878D82A}">
                    <a16:rowId xmlns:a16="http://schemas.microsoft.com/office/drawing/2014/main" xmlns=""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xmlns="" val="960286342"/>
                  </a:ext>
                </a:extLst>
              </a:tr>
              <a:tr h="370840">
                <a:tc>
                  <a:txBody>
                    <a:bodyPr/>
                    <a:lstStyle/>
                    <a:p>
                      <a:r>
                        <a:rPr lang="en-US" dirty="0" smtClean="0"/>
                        <a:t>Section/Program</a:t>
                      </a:r>
                      <a:endParaRPr lang="en-US" dirty="0"/>
                    </a:p>
                  </a:txBody>
                  <a:tcPr/>
                </a:tc>
                <a:tc>
                  <a:txBody>
                    <a:bodyPr/>
                    <a:lstStyle/>
                    <a:p>
                      <a:r>
                        <a:rPr lang="en-US" dirty="0" smtClean="0"/>
                        <a:t>Surgery</a:t>
                      </a:r>
                      <a:endParaRPr lang="en-US" dirty="0"/>
                    </a:p>
                  </a:txBody>
                  <a:tcPr/>
                </a:tc>
                <a:extLst>
                  <a:ext uri="{0D108BD9-81ED-4DB2-BD59-A6C34878D82A}">
                    <a16:rowId xmlns:a16="http://schemas.microsoft.com/office/drawing/2014/main" xmlns="" val="3060705834"/>
                  </a:ext>
                </a:extLst>
              </a:tr>
              <a:tr h="370840">
                <a:tc>
                  <a:txBody>
                    <a:bodyPr/>
                    <a:lstStyle/>
                    <a:p>
                      <a:r>
                        <a:rPr lang="en-US" dirty="0" smtClean="0"/>
                        <a:t>Request Date</a:t>
                      </a:r>
                      <a:endParaRPr lang="en-US" dirty="0"/>
                    </a:p>
                  </a:txBody>
                  <a:tcPr/>
                </a:tc>
                <a:tc>
                  <a:txBody>
                    <a:bodyPr/>
                    <a:lstStyle/>
                    <a:p>
                      <a:r>
                        <a:rPr lang="en-US" dirty="0" smtClean="0"/>
                        <a:t>10/15/2020</a:t>
                      </a:r>
                      <a:endParaRPr lang="en-US" dirty="0"/>
                    </a:p>
                  </a:txBody>
                  <a:tcPr/>
                </a:tc>
                <a:extLst>
                  <a:ext uri="{0D108BD9-81ED-4DB2-BD59-A6C34878D82A}">
                    <a16:rowId xmlns:a16="http://schemas.microsoft.com/office/drawing/2014/main" xmlns=""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xmlns=""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3/31/2021 </a:t>
                      </a:r>
                      <a:r>
                        <a:rPr lang="en-US" i="1" dirty="0" smtClean="0"/>
                        <a:t>(estimated)</a:t>
                      </a:r>
                      <a:endParaRPr lang="en-US" i="1" dirty="0"/>
                    </a:p>
                  </a:txBody>
                  <a:tcPr/>
                </a:tc>
                <a:extLst>
                  <a:ext uri="{0D108BD9-81ED-4DB2-BD59-A6C34878D82A}">
                    <a16:rowId xmlns:a16="http://schemas.microsoft.com/office/drawing/2014/main" xmlns="" val="3843739269"/>
                  </a:ext>
                </a:extLst>
              </a:tr>
              <a:tr h="370840">
                <a:tc>
                  <a:txBody>
                    <a:bodyPr/>
                    <a:lstStyle/>
                    <a:p>
                      <a:r>
                        <a:rPr lang="en-US" dirty="0" smtClean="0"/>
                        <a:t>Aims</a:t>
                      </a:r>
                      <a:endParaRPr lang="en-US" dirty="0"/>
                    </a:p>
                  </a:txBody>
                  <a:tcPr/>
                </a:tc>
                <a:tc>
                  <a:txBody>
                    <a:bodyPr/>
                    <a:lstStyle/>
                    <a:p>
                      <a:endParaRPr lang="en-US" dirty="0"/>
                    </a:p>
                  </a:txBody>
                  <a:tcPr/>
                </a:tc>
                <a:extLst>
                  <a:ext uri="{0D108BD9-81ED-4DB2-BD59-A6C34878D82A}">
                    <a16:rowId xmlns:a16="http://schemas.microsoft.com/office/drawing/2014/main" xmlns="" val="1242140295"/>
                  </a:ext>
                </a:extLst>
              </a:tr>
              <a:tr h="370840">
                <a:tc>
                  <a:txBody>
                    <a:bodyPr/>
                    <a:lstStyle/>
                    <a:p>
                      <a:r>
                        <a:rPr lang="en-US" dirty="0" smtClean="0"/>
                        <a:t>Comments</a:t>
                      </a:r>
                      <a:endParaRPr lang="en-US" dirty="0"/>
                    </a:p>
                  </a:txBody>
                  <a:tcPr/>
                </a:tc>
                <a:tc>
                  <a:txBody>
                    <a:bodyPr/>
                    <a:lstStyle/>
                    <a:p>
                      <a:endParaRPr lang="en-US" dirty="0"/>
                    </a:p>
                  </a:txBody>
                  <a:tcPr/>
                </a:tc>
                <a:extLst>
                  <a:ext uri="{0D108BD9-81ED-4DB2-BD59-A6C34878D82A}">
                    <a16:rowId xmlns:a16="http://schemas.microsoft.com/office/drawing/2014/main" xmlns="" val="1647707109"/>
                  </a:ext>
                </a:extLst>
              </a:tr>
            </a:tbl>
          </a:graphicData>
        </a:graphic>
      </p:graphicFrame>
    </p:spTree>
    <p:extLst>
      <p:ext uri="{BB962C8B-B14F-4D97-AF65-F5344CB8AC3E}">
        <p14:creationId xmlns:p14="http://schemas.microsoft.com/office/powerpoint/2010/main" val="587569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8354410" cy="5795124"/>
          </a:xfrm>
        </p:spPr>
        <p:txBody>
          <a:bodyPr>
            <a:normAutofit lnSpcReduction="10000"/>
          </a:bodyPr>
          <a:lstStyle/>
          <a:p>
            <a:r>
              <a:rPr lang="en-US" dirty="0" smtClean="0"/>
              <a:t>Reviewed the last two years of CRDW requests and built a superset covering:</a:t>
            </a:r>
          </a:p>
          <a:p>
            <a:pPr lvl="1"/>
            <a:r>
              <a:rPr lang="en-US" dirty="0" smtClean="0"/>
              <a:t>Variables</a:t>
            </a:r>
          </a:p>
          <a:p>
            <a:pPr lvl="1"/>
            <a:r>
              <a:rPr lang="en-US" dirty="0" smtClean="0"/>
              <a:t>Transition</a:t>
            </a:r>
            <a:r>
              <a:rPr lang="en-US" dirty="0"/>
              <a:t> </a:t>
            </a:r>
            <a:r>
              <a:rPr lang="en-US" dirty="0" smtClean="0"/>
              <a:t>&amp; Events within an Admission</a:t>
            </a:r>
          </a:p>
          <a:p>
            <a:r>
              <a:rPr lang="en-US" dirty="0" smtClean="0"/>
              <a:t>Pipeline</a:t>
            </a:r>
          </a:p>
          <a:p>
            <a:pPr lvl="1"/>
            <a:r>
              <a:rPr lang="en-US" dirty="0" smtClean="0"/>
              <a:t>Text files are saved to OUM’s ftp server around 1am.</a:t>
            </a:r>
          </a:p>
          <a:p>
            <a:pPr lvl="1"/>
            <a:r>
              <a:rPr lang="en-US" dirty="0" smtClean="0"/>
              <a:t>CRDW downloads</a:t>
            </a:r>
            <a:r>
              <a:rPr lang="en-US" dirty="0"/>
              <a:t>, grooms, &amp; </a:t>
            </a:r>
            <a:r>
              <a:rPr lang="en-US" dirty="0" smtClean="0"/>
              <a:t>ingests them into the warehouse.</a:t>
            </a:r>
          </a:p>
          <a:p>
            <a:r>
              <a:rPr lang="en-US" dirty="0" smtClean="0"/>
              <a:t>Foundational tables available: patient</a:t>
            </a:r>
            <a:r>
              <a:rPr lang="en-US" dirty="0"/>
              <a:t>, admission, </a:t>
            </a:r>
            <a:r>
              <a:rPr lang="en-US" dirty="0" smtClean="0"/>
              <a:t>admission event, diagnosis, lab, operation, procedure, blood product, </a:t>
            </a:r>
            <a:r>
              <a:rPr lang="en-US" dirty="0" err="1" smtClean="0"/>
              <a:t>obs</a:t>
            </a:r>
            <a:r>
              <a:rPr lang="en-US" dirty="0" smtClean="0"/>
              <a:t>, </a:t>
            </a:r>
            <a:r>
              <a:rPr lang="en-US" dirty="0"/>
              <a:t>&amp; </a:t>
            </a:r>
            <a:r>
              <a:rPr lang="en-US" dirty="0" smtClean="0"/>
              <a:t>medication (from pharmacy).</a:t>
            </a:r>
          </a:p>
          <a:p>
            <a:r>
              <a:rPr lang="en-US" dirty="0" smtClean="0"/>
              <a:t>Foundational table to develop: orders, images, room history, &amp; medication (from ‘</a:t>
            </a:r>
            <a:r>
              <a:rPr lang="en-US" dirty="0" err="1" smtClean="0"/>
              <a:t>rxm</a:t>
            </a:r>
            <a:r>
              <a:rPr lang="en-US" dirty="0" smtClean="0"/>
              <a:t>’)</a:t>
            </a:r>
          </a:p>
          <a:p>
            <a:r>
              <a:rPr lang="en-US" dirty="0" smtClean="0"/>
              <a:t>Role in the future Data Lake</a:t>
            </a:r>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smtClean="0">
                <a:solidFill>
                  <a:srgbClr val="0070C0"/>
                </a:solidFill>
              </a:rPr>
              <a:t>Meditech in the CRDW</a:t>
            </a:r>
            <a:endParaRPr lang="en-US" sz="3600" b="1" i="1" dirty="0">
              <a:solidFill>
                <a:srgbClr val="0070C0"/>
              </a:solidFill>
            </a:endParaRPr>
          </a:p>
        </p:txBody>
      </p:sp>
      <p:pic>
        <p:nvPicPr>
          <p:cNvPr id="2" name="Picture 1"/>
          <p:cNvPicPr>
            <a:picLocks noChangeAspect="1"/>
          </p:cNvPicPr>
          <p:nvPr/>
        </p:nvPicPr>
        <p:blipFill>
          <a:blip r:embed="rId2"/>
          <a:stretch>
            <a:fillRect/>
          </a:stretch>
        </p:blipFill>
        <p:spPr>
          <a:xfrm>
            <a:off x="8816686" y="401388"/>
            <a:ext cx="2705100" cy="6191250"/>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08229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924752979"/>
              </p:ext>
            </p:extLst>
          </p:nvPr>
        </p:nvGraphicFramePr>
        <p:xfrm>
          <a:off x="245376" y="184846"/>
          <a:ext cx="11832815" cy="43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Process 8"/>
          <p:cNvSpPr/>
          <p:nvPr/>
        </p:nvSpPr>
        <p:spPr>
          <a:xfrm>
            <a:off x="323955" y="4964156"/>
            <a:ext cx="4299330" cy="1625037"/>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050" dirty="0" smtClean="0">
                <a:solidFill>
                  <a:schemeClr val="tx1"/>
                </a:solidFill>
              </a:rPr>
              <a:t>Investigators asked to add CRDW to IRB application</a:t>
            </a:r>
          </a:p>
          <a:p>
            <a:pPr marL="285750">
              <a:buFont typeface="Arial" panose="020B0604020202020204" pitchFamily="34" charset="0"/>
              <a:buChar char="•"/>
            </a:pPr>
            <a:r>
              <a:rPr lang="en-US" sz="1050" dirty="0" smtClean="0">
                <a:solidFill>
                  <a:schemeClr val="tx1"/>
                </a:solidFill>
              </a:rPr>
              <a:t>CRDW team evaluates protocol to ensure that data requested are covered in the protocol</a:t>
            </a:r>
          </a:p>
          <a:p>
            <a:pPr marL="742950" lvl="1">
              <a:buFont typeface="Arial" panose="020B0604020202020204" pitchFamily="34" charset="0"/>
              <a:buChar char="•"/>
            </a:pPr>
            <a:r>
              <a:rPr lang="en-US" sz="1050" dirty="0" smtClean="0">
                <a:solidFill>
                  <a:schemeClr val="tx1"/>
                </a:solidFill>
              </a:rPr>
              <a:t>Some require modifications prior to CRDW involvement</a:t>
            </a:r>
          </a:p>
          <a:p>
            <a:pPr marL="285750">
              <a:buFont typeface="Arial" panose="020B0604020202020204" pitchFamily="34" charset="0"/>
              <a:buChar char="•"/>
            </a:pPr>
            <a:r>
              <a:rPr lang="en-US" sz="1050" dirty="0" smtClean="0">
                <a:solidFill>
                  <a:schemeClr val="tx1"/>
                </a:solidFill>
              </a:rPr>
              <a:t>Can occasionally cause delays</a:t>
            </a:r>
          </a:p>
          <a:p>
            <a:pPr marL="742950" lvl="1">
              <a:buFont typeface="Arial" panose="020B0604020202020204" pitchFamily="34" charset="0"/>
              <a:buChar char="•"/>
            </a:pPr>
            <a:r>
              <a:rPr lang="en-US" sz="1050" dirty="0" smtClean="0">
                <a:solidFill>
                  <a:schemeClr val="tx1"/>
                </a:solidFill>
              </a:rPr>
              <a:t>Ideally, IRB would implement a procedure to allow for CDRW upon initial approval without adding staff to KSP (e.g., a check-box on the application indicating use of CDRW to obtain data)</a:t>
            </a:r>
          </a:p>
        </p:txBody>
      </p:sp>
      <p:sp>
        <p:nvSpPr>
          <p:cNvPr id="10" name="Oval 9"/>
          <p:cNvSpPr/>
          <p:nvPr/>
        </p:nvSpPr>
        <p:spPr>
          <a:xfrm>
            <a:off x="3739570" y="3605992"/>
            <a:ext cx="1468002" cy="2749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2" name="Curved Connector 11"/>
          <p:cNvCxnSpPr>
            <a:stCxn id="10" idx="4"/>
            <a:endCxn id="9" idx="0"/>
          </p:cNvCxnSpPr>
          <p:nvPr/>
        </p:nvCxnSpPr>
        <p:spPr>
          <a:xfrm rot="5400000">
            <a:off x="2931993" y="3422578"/>
            <a:ext cx="1083206" cy="199995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5376" y="0"/>
            <a:ext cx="9924393" cy="769441"/>
          </a:xfrm>
          <a:prstGeom prst="rect">
            <a:avLst/>
          </a:prstGeom>
          <a:noFill/>
        </p:spPr>
        <p:txBody>
          <a:bodyPr wrap="square" rtlCol="0">
            <a:spAutoFit/>
          </a:bodyPr>
          <a:lstStyle/>
          <a:p>
            <a:r>
              <a:rPr lang="en-US" sz="4400" dirty="0" smtClean="0"/>
              <a:t>CRDW Typical Workflow</a:t>
            </a:r>
            <a:endParaRPr lang="en-US" sz="4400" dirty="0"/>
          </a:p>
        </p:txBody>
      </p:sp>
      <p:sp>
        <p:nvSpPr>
          <p:cNvPr id="47" name="Oval 46"/>
          <p:cNvSpPr/>
          <p:nvPr/>
        </p:nvSpPr>
        <p:spPr>
          <a:xfrm rot="21423496">
            <a:off x="8614526" y="1655088"/>
            <a:ext cx="1943204" cy="7582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8" name="Curved Connector 47"/>
          <p:cNvCxnSpPr>
            <a:stCxn id="47" idx="4"/>
            <a:endCxn id="52" idx="0"/>
          </p:cNvCxnSpPr>
          <p:nvPr/>
        </p:nvCxnSpPr>
        <p:spPr>
          <a:xfrm rot="16200000" flipH="1">
            <a:off x="8893512" y="3124863"/>
            <a:ext cx="2394466" cy="9703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9268024" y="4807257"/>
            <a:ext cx="2615763" cy="1617632"/>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200" dirty="0" smtClean="0">
                <a:solidFill>
                  <a:schemeClr val="tx1"/>
                </a:solidFill>
              </a:rPr>
              <a:t>Some may be very complex and/or rely on complicated code (e.g., Regular Expressions to extract structured data from unstructured notes, etc.). These requests can make completion take longer than usual.</a:t>
            </a:r>
          </a:p>
        </p:txBody>
      </p:sp>
      <p:sp>
        <p:nvSpPr>
          <p:cNvPr id="11" name="Right Arrow 10"/>
          <p:cNvSpPr/>
          <p:nvPr/>
        </p:nvSpPr>
        <p:spPr>
          <a:xfrm rot="20793995">
            <a:off x="638700" y="1268378"/>
            <a:ext cx="9283304" cy="316984"/>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535804" y="3544425"/>
            <a:ext cx="1051896" cy="1116064"/>
          </a:xfrm>
          <a:prstGeom prst="rect">
            <a:avLst/>
          </a:prstGeom>
        </p:spPr>
      </p:pic>
    </p:spTree>
    <p:extLst>
      <p:ext uri="{BB962C8B-B14F-4D97-AF65-F5344CB8AC3E}">
        <p14:creationId xmlns:p14="http://schemas.microsoft.com/office/powerpoint/2010/main" val="3523874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smtClean="0">
                <a:solidFill>
                  <a:srgbClr val="0070C0"/>
                </a:solidFill>
              </a:rPr>
              <a:t>Requests</a:t>
            </a:r>
            <a:endParaRPr lang="en-US" sz="3600" b="1" i="1" dirty="0">
              <a:solidFill>
                <a:srgbClr val="0070C0"/>
              </a:solidFill>
            </a:endParaRPr>
          </a:p>
        </p:txBody>
      </p:sp>
      <p:sp>
        <p:nvSpPr>
          <p:cNvPr id="3" name="Content Placeholder 2"/>
          <p:cNvSpPr>
            <a:spLocks noGrp="1"/>
          </p:cNvSpPr>
          <p:nvPr>
            <p:ph idx="1"/>
          </p:nvPr>
        </p:nvSpPr>
        <p:spPr>
          <a:xfrm>
            <a:off x="88900" y="660402"/>
            <a:ext cx="12103099" cy="6197598"/>
          </a:xfrm>
        </p:spPr>
        <p:txBody>
          <a:bodyPr>
            <a:noAutofit/>
          </a:bodyPr>
          <a:lstStyle/>
          <a:p>
            <a:pPr marL="344488" lvl="1" indent="-344488">
              <a:buFont typeface="+mj-lt"/>
              <a:buAutoNum type="arabicPeriod"/>
            </a:pPr>
            <a:r>
              <a:rPr lang="en-US" sz="2800" dirty="0"/>
              <a:t>Ideally, IRB would implement a procedure to allow for CDRW upon initial approval without adding staff to KSP (e.g., a check-box on the application indicating use of CDRW to obtain data</a:t>
            </a:r>
            <a:r>
              <a:rPr lang="en-US" sz="2800" dirty="0" smtClean="0"/>
              <a:t>)</a:t>
            </a:r>
          </a:p>
          <a:p>
            <a:pPr marL="344488" lvl="1" indent="-344488">
              <a:buFont typeface="+mj-lt"/>
              <a:buAutoNum type="arabicPeriod"/>
            </a:pPr>
            <a:endParaRPr lang="en-US" sz="2800" dirty="0" smtClean="0"/>
          </a:p>
          <a:p>
            <a:pPr marL="344488" lvl="1" indent="-344488">
              <a:buFont typeface="+mj-lt"/>
              <a:buAutoNum type="arabicPeriod"/>
            </a:pPr>
            <a:r>
              <a:rPr lang="en-US" sz="2800" dirty="0" smtClean="0"/>
              <a:t>We would like read-only access to the other Meditech warehouse (being developed by </a:t>
            </a:r>
            <a:r>
              <a:rPr lang="en-US" sz="2800" dirty="0" err="1" smtClean="0"/>
              <a:t>CereCore</a:t>
            </a:r>
            <a:r>
              <a:rPr lang="en-US" sz="2800" dirty="0" smtClean="0"/>
              <a:t>).  This would help validate our version of the warehouse, and occasionally fill-in holes for requests not covered by our research-focused warehouse.</a:t>
            </a:r>
          </a:p>
          <a:p>
            <a:pPr marL="344488" lvl="1" indent="-344488">
              <a:buFont typeface="+mj-lt"/>
              <a:buAutoNum type="arabicPeriod"/>
            </a:pPr>
            <a:endParaRPr lang="en-US" sz="2800" dirty="0"/>
          </a:p>
          <a:p>
            <a:pPr marL="344488" lvl="1" indent="-344488">
              <a:buFont typeface="+mj-lt"/>
              <a:buAutoNum type="arabicPeriod"/>
            </a:pPr>
            <a:r>
              <a:rPr lang="en-US" sz="2800" dirty="0" err="1" smtClean="0"/>
              <a:t>TriNetX</a:t>
            </a:r>
            <a:endParaRPr lang="en-US" sz="2800" dirty="0"/>
          </a:p>
        </p:txBody>
      </p:sp>
    </p:spTree>
    <p:extLst>
      <p:ext uri="{BB962C8B-B14F-4D97-AF65-F5344CB8AC3E}">
        <p14:creationId xmlns:p14="http://schemas.microsoft.com/office/powerpoint/2010/main" val="3479593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smtClean="0"/>
              <a:t>Ecosystem</a:t>
            </a:r>
            <a:br>
              <a:rPr lang="en-US" dirty="0" smtClean="0"/>
            </a:br>
            <a:r>
              <a:rPr lang="en-US" dirty="0" smtClean="0"/>
              <a:t>Architecture</a:t>
            </a:r>
            <a:endParaRPr lang="en-US" dirty="0"/>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smtClean="0"/>
              <a:t>Data Source	</a:t>
            </a:r>
            <a:r>
              <a:rPr lang="en-US" sz="2400" dirty="0" smtClean="0"/>
              <a:t>(column 1): 	contains unique info</a:t>
            </a:r>
          </a:p>
          <a:p>
            <a:pPr lvl="1">
              <a:tabLst>
                <a:tab pos="2228850" algn="l"/>
                <a:tab pos="3771900" algn="l"/>
              </a:tabLst>
            </a:pPr>
            <a:r>
              <a:rPr lang="en-US" sz="2400" b="1" dirty="0" smtClean="0"/>
              <a:t>Warehouse</a:t>
            </a:r>
            <a:r>
              <a:rPr lang="en-US" sz="2400" dirty="0" smtClean="0"/>
              <a:t>	(column 3): 	contains copy after manipulation</a:t>
            </a:r>
          </a:p>
          <a:p>
            <a:pPr lvl="1">
              <a:tabLst>
                <a:tab pos="2228850" algn="l"/>
                <a:tab pos="3771900" algn="l"/>
              </a:tabLst>
            </a:pPr>
            <a:r>
              <a:rPr lang="en-US" sz="2400" b="1" dirty="0" smtClean="0"/>
              <a:t>Project Cache	</a:t>
            </a:r>
            <a:r>
              <a:rPr lang="en-US" sz="2400" dirty="0" smtClean="0"/>
              <a:t>(column 5): 	transformed to facilitate analyses of a specific research project</a:t>
            </a:r>
          </a:p>
          <a:p>
            <a:pPr lvl="1">
              <a:tabLst>
                <a:tab pos="3200400" algn="l"/>
              </a:tabLst>
            </a:pPr>
            <a:endParaRPr lang="en-US" sz="2400" dirty="0" smtClean="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a:t>
            </a:r>
            <a:r>
              <a:rPr lang="en-US" sz="4400" dirty="0" smtClean="0"/>
              <a:t>– CRDW</a:t>
            </a:r>
            <a:r>
              <a:rPr lang="en-US" sz="2800" dirty="0" smtClean="0">
                <a:solidFill>
                  <a:schemeClr val="tx1">
                    <a:lumMod val="50000"/>
                    <a:lumOff val="50000"/>
                  </a:schemeClr>
                </a:solidFill>
              </a:rPr>
              <a:t> (Clinical Research Data Warehouse)</a:t>
            </a:r>
            <a:endParaRPr lang="en-US" sz="4400" dirty="0" smtClean="0">
              <a:solidFill>
                <a:schemeClr val="tx1">
                  <a:lumMod val="50000"/>
                  <a:lumOff val="50000"/>
                </a:schemeClr>
              </a:solidFill>
            </a:endParaRPr>
          </a:p>
          <a:p>
            <a:r>
              <a:rPr lang="en-US" sz="2000" dirty="0" smtClean="0">
                <a:hlinkClick r:id="rId4"/>
              </a:rPr>
              <a:t>https</a:t>
            </a:r>
            <a:r>
              <a:rPr lang="en-US" sz="2000" dirty="0">
                <a:hlinkClick r:id="rId4"/>
              </a:rPr>
              <a:t>://github.com/OuhscBbmc/prairie-outpost-public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smtClean="0"/>
              <a:t>Thank you</a:t>
            </a:r>
            <a:endParaRPr lang="en-US" dirty="0"/>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MA</a:t>
            </a:r>
          </a:p>
          <a:p>
            <a:r>
              <a:rPr lang="en-US" sz="2200" dirty="0"/>
              <a:t>Lise DeShea, PhD</a:t>
            </a:r>
          </a:p>
          <a:p>
            <a:r>
              <a:rPr lang="en-US" sz="2200" dirty="0"/>
              <a:t>David Bard, PhD</a:t>
            </a:r>
          </a:p>
          <a:p>
            <a:r>
              <a:rPr lang="en-US" sz="2200" dirty="0" smtClean="0"/>
              <a:t>University </a:t>
            </a:r>
            <a:r>
              <a:rPr lang="en-US" sz="2200" dirty="0"/>
              <a:t>of Oklahoma HSC</a:t>
            </a:r>
          </a:p>
          <a:p>
            <a:r>
              <a:rPr lang="en-US" sz="2200" dirty="0"/>
              <a:t>Biomedical &amp; Behavioral Methodology </a:t>
            </a:r>
            <a:r>
              <a:rPr lang="en-US" sz="2200" dirty="0" smtClean="0"/>
              <a:t>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Extra Slides</a:t>
            </a:r>
            <a:endParaRPr lang="en-US" dirty="0">
              <a:solidFill>
                <a:schemeClr val="bg1"/>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smtClean="0"/>
              <a:t>Feasibility assessment in preparation for research</a:t>
            </a:r>
            <a:br>
              <a:rPr lang="en-US" dirty="0" smtClean="0"/>
            </a:br>
            <a:r>
              <a:rPr lang="en-US" dirty="0" smtClean="0">
                <a:solidFill>
                  <a:schemeClr val="bg1">
                    <a:lumMod val="50000"/>
                  </a:schemeClr>
                </a:solidFill>
              </a:rPr>
              <a:t>(20% of projects; 10% of CRDW staff time)</a:t>
            </a:r>
            <a:endParaRPr lang="en-US" dirty="0">
              <a:solidFill>
                <a:schemeClr val="bg1">
                  <a:lumMod val="50000"/>
                </a:schemeClr>
              </a:solidFill>
            </a:endParaRPr>
          </a:p>
          <a:p>
            <a:endParaRPr lang="en-US" dirty="0" smtClean="0"/>
          </a:p>
          <a:p>
            <a:r>
              <a:rPr lang="en-US" dirty="0" smtClean="0"/>
              <a:t>Static </a:t>
            </a:r>
            <a:r>
              <a:rPr lang="en-US" dirty="0"/>
              <a:t>eligibility</a:t>
            </a:r>
            <a:br>
              <a:rPr lang="en-US" dirty="0"/>
            </a:br>
            <a:r>
              <a:rPr lang="en-US" dirty="0" smtClean="0">
                <a:solidFill>
                  <a:schemeClr val="bg1">
                    <a:lumMod val="50000"/>
                  </a:schemeClr>
                </a:solidFill>
              </a:rPr>
              <a:t>(70% </a:t>
            </a:r>
            <a:r>
              <a:rPr lang="en-US" dirty="0">
                <a:solidFill>
                  <a:schemeClr val="bg1">
                    <a:lumMod val="50000"/>
                  </a:schemeClr>
                </a:solidFill>
              </a:rPr>
              <a:t>of projects; </a:t>
            </a:r>
            <a:r>
              <a:rPr lang="en-US" dirty="0" smtClean="0">
                <a:solidFill>
                  <a:schemeClr val="bg1">
                    <a:lumMod val="50000"/>
                  </a:schemeClr>
                </a:solidFill>
              </a:rPr>
              <a:t>20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a:t>Virtually all projects require  identification of a patient pool</a:t>
            </a:r>
          </a:p>
          <a:p>
            <a:endParaRPr lang="en-US" dirty="0"/>
          </a:p>
          <a:p>
            <a:r>
              <a:rPr lang="en-US" dirty="0" smtClean="0"/>
              <a:t>Rolling  eligibility</a:t>
            </a:r>
            <a:r>
              <a:rPr lang="en-US" dirty="0"/>
              <a:t/>
            </a:r>
            <a:br>
              <a:rPr lang="en-US" dirty="0"/>
            </a:br>
            <a:r>
              <a:rPr lang="en-US" dirty="0" smtClean="0">
                <a:solidFill>
                  <a:schemeClr val="bg1">
                    <a:lumMod val="50000"/>
                  </a:schemeClr>
                </a:solidFill>
              </a:rPr>
              <a:t>(30% </a:t>
            </a:r>
            <a:r>
              <a:rPr lang="en-US" dirty="0">
                <a:solidFill>
                  <a:schemeClr val="bg1">
                    <a:lumMod val="50000"/>
                  </a:schemeClr>
                </a:solidFill>
              </a:rPr>
              <a:t>of projects; </a:t>
            </a:r>
            <a:r>
              <a:rPr lang="en-US" dirty="0" smtClean="0">
                <a:solidFill>
                  <a:schemeClr val="bg1">
                    <a:lumMod val="50000"/>
                  </a:schemeClr>
                </a:solidFill>
              </a:rPr>
              <a:t>30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smtClean="0"/>
              <a:t>Remember study team’s assessment of eligibility as well as the participant’s response</a:t>
            </a:r>
          </a:p>
          <a:p>
            <a:pPr lvl="1"/>
            <a:r>
              <a:rPr lang="en-US" dirty="0" smtClean="0"/>
              <a:t>Daily automation requires stability &amp; good logging;</a:t>
            </a:r>
            <a:br>
              <a:rPr lang="en-US" dirty="0" smtClean="0"/>
            </a:br>
            <a:r>
              <a:rPr lang="en-US" i="1" dirty="0" smtClean="0"/>
              <a:t>e.g.</a:t>
            </a:r>
            <a:r>
              <a:rPr lang="en-US" dirty="0" smtClean="0"/>
              <a:t>, a 3 hour delay might mean zero subjects are enrolled</a:t>
            </a:r>
          </a:p>
          <a:p>
            <a:endParaRPr lang="en-US" dirty="0" smtClean="0"/>
          </a:p>
          <a:p>
            <a:r>
              <a:rPr lang="en-US" dirty="0" smtClean="0"/>
              <a:t>Clinical outcomes for retrospective investigations</a:t>
            </a:r>
            <a:br>
              <a:rPr lang="en-US" dirty="0" smtClean="0"/>
            </a:br>
            <a:r>
              <a:rPr lang="en-US" dirty="0" smtClean="0">
                <a:solidFill>
                  <a:schemeClr val="bg1">
                    <a:lumMod val="50000"/>
                  </a:schemeClr>
                </a:solidFill>
              </a:rPr>
              <a:t>(50% of projects; 30% of CRDW staff time)</a:t>
            </a:r>
          </a:p>
          <a:p>
            <a:endParaRPr lang="en-US" dirty="0" smtClean="0"/>
          </a:p>
          <a:p>
            <a:r>
              <a:rPr lang="en-US" dirty="0" smtClean="0"/>
              <a:t>Administrative outcomes for quality improvement </a:t>
            </a:r>
            <a:br>
              <a:rPr lang="en-US" dirty="0" smtClean="0"/>
            </a:br>
            <a:r>
              <a:rPr lang="en-US" dirty="0" smtClean="0">
                <a:solidFill>
                  <a:schemeClr val="bg1">
                    <a:lumMod val="50000"/>
                  </a:schemeClr>
                </a:solidFill>
              </a:rPr>
              <a:t>(10% of projects; 2% of CRDW staff time)</a:t>
            </a:r>
          </a:p>
          <a:p>
            <a:endParaRPr lang="en-US" dirty="0" smtClean="0">
              <a:solidFill>
                <a:schemeClr val="bg1">
                  <a:lumMod val="50000"/>
                </a:schemeClr>
              </a:solidFill>
            </a:endParaRPr>
          </a:p>
          <a:p>
            <a:r>
              <a:rPr lang="en-US" dirty="0" smtClean="0"/>
              <a:t>Program </a:t>
            </a:r>
            <a:r>
              <a:rPr lang="en-US" dirty="0"/>
              <a:t>evaluation</a:t>
            </a:r>
            <a:br>
              <a:rPr lang="en-US" dirty="0"/>
            </a:br>
            <a:r>
              <a:rPr lang="en-US" dirty="0" smtClean="0">
                <a:solidFill>
                  <a:schemeClr val="bg1">
                    <a:lumMod val="50000"/>
                  </a:schemeClr>
                </a:solidFill>
              </a:rPr>
              <a:t>(20</a:t>
            </a:r>
            <a:r>
              <a:rPr lang="en-US" dirty="0">
                <a:solidFill>
                  <a:schemeClr val="bg1">
                    <a:lumMod val="50000"/>
                  </a:schemeClr>
                </a:solidFill>
              </a:rPr>
              <a:t>% of projects; </a:t>
            </a:r>
            <a:r>
              <a:rPr lang="en-US" dirty="0" smtClean="0">
                <a:solidFill>
                  <a:schemeClr val="bg1">
                    <a:lumMod val="50000"/>
                  </a:schemeClr>
                </a:solidFill>
              </a:rPr>
              <a:t>8% </a:t>
            </a:r>
            <a:r>
              <a:rPr lang="en-US" dirty="0">
                <a:solidFill>
                  <a:schemeClr val="bg1">
                    <a:lumMod val="50000"/>
                  </a:schemeClr>
                </a:solidFill>
              </a:rPr>
              <a:t>of </a:t>
            </a:r>
            <a:r>
              <a:rPr lang="en-US" dirty="0" smtClean="0">
                <a:solidFill>
                  <a:schemeClr val="bg1">
                    <a:lumMod val="50000"/>
                  </a:schemeClr>
                </a:solidFill>
              </a:rPr>
              <a:t>CRDW </a:t>
            </a:r>
            <a:r>
              <a:rPr lang="en-US" dirty="0">
                <a:solidFill>
                  <a:schemeClr val="bg1">
                    <a:lumMod val="50000"/>
                  </a:schemeClr>
                </a:solidFill>
              </a:rPr>
              <a:t>staff time</a:t>
            </a:r>
            <a:r>
              <a:rPr lang="en-US" dirty="0" smtClean="0">
                <a:solidFill>
                  <a:schemeClr val="bg1">
                    <a:lumMod val="50000"/>
                  </a:schemeClr>
                </a:solidFill>
              </a:rPr>
              <a: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a:t>
            </a:r>
            <a:r>
              <a:rPr lang="en-US" sz="3600" b="1" i="1" dirty="0" smtClean="0">
                <a:solidFill>
                  <a:srgbClr val="0070C0"/>
                </a:solidFill>
              </a:rPr>
              <a:t>CRDW </a:t>
            </a:r>
            <a:r>
              <a:rPr lang="en-US" sz="3600" b="1" i="1" dirty="0">
                <a:solidFill>
                  <a:srgbClr val="0070C0"/>
                </a:solidFill>
              </a:rPr>
              <a:t>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smtClean="0"/>
              <a:t>Requests that are preparatory to research </a:t>
            </a:r>
            <a:r>
              <a:rPr lang="en-US" sz="2400" dirty="0"/>
              <a:t>must be submitted to the IRB/University Privacy </a:t>
            </a:r>
            <a:r>
              <a:rPr lang="en-US" sz="2400" dirty="0" smtClean="0"/>
              <a:t>Board for review and approval.</a:t>
            </a:r>
          </a:p>
          <a:p>
            <a:endParaRPr lang="en-US" sz="2400" dirty="0" smtClean="0"/>
          </a:p>
          <a:p>
            <a:r>
              <a:rPr lang="en-US" sz="2400" dirty="0" smtClean="0"/>
              <a:t>Program Evaluation, CQI, &amp; Feasibility Assessments:</a:t>
            </a:r>
          </a:p>
          <a:p>
            <a:pPr lvl="1"/>
            <a:r>
              <a:rPr lang="en-US" sz="2000" dirty="0" smtClean="0"/>
              <a:t>If PHI is </a:t>
            </a:r>
            <a:r>
              <a:rPr lang="en-US" sz="2000" b="1" u="sng" dirty="0" smtClean="0"/>
              <a:t>NOT</a:t>
            </a:r>
            <a:r>
              <a:rPr lang="en-US" sz="2000" dirty="0" smtClean="0"/>
              <a:t> included, it is generally not considered human subjects research.</a:t>
            </a:r>
          </a:p>
          <a:p>
            <a:pPr lvl="1"/>
            <a:r>
              <a:rPr lang="en-US" sz="2000" dirty="0" smtClean="0"/>
              <a:t>A determination of human subjects research (DHSR) may be submitted to the IRB.</a:t>
            </a:r>
          </a:p>
          <a:p>
            <a:pPr lvl="1"/>
            <a:r>
              <a:rPr lang="en-US" sz="2000" dirty="0" smtClean="0"/>
              <a:t>Aggregate data may be provided without an IRB submission.</a:t>
            </a:r>
          </a:p>
          <a:p>
            <a:endParaRPr lang="en-US" sz="2400" dirty="0" smtClean="0"/>
          </a:p>
          <a:p>
            <a:r>
              <a:rPr lang="en-US" sz="2400" dirty="0" smtClean="0">
                <a:solidFill>
                  <a:schemeClr val="bg1">
                    <a:lumMod val="50000"/>
                  </a:schemeClr>
                </a:solidFill>
              </a:rPr>
              <a:t>The following activities are </a:t>
            </a:r>
            <a:r>
              <a:rPr lang="en-US" sz="2400" b="1" u="sng" dirty="0" smtClean="0">
                <a:solidFill>
                  <a:schemeClr val="bg1">
                    <a:lumMod val="50000"/>
                  </a:schemeClr>
                </a:solidFill>
              </a:rPr>
              <a:t>NOT</a:t>
            </a:r>
            <a:r>
              <a:rPr lang="en-US" sz="2400" dirty="0" smtClean="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a:t>
            </a:r>
            <a:r>
              <a:rPr lang="en-US" sz="2000" dirty="0" smtClean="0">
                <a:solidFill>
                  <a:schemeClr val="bg1">
                    <a:lumMod val="50000"/>
                  </a:schemeClr>
                </a:solidFill>
              </a:rPr>
              <a:t>instructor</a:t>
            </a:r>
            <a:endParaRPr lang="en-US" sz="2000" dirty="0">
              <a:solidFill>
                <a:schemeClr val="bg1">
                  <a:lumMod val="50000"/>
                </a:schemeClr>
              </a:solidFill>
            </a:endParaRP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a:t>
            </a:r>
            <a:r>
              <a:rPr lang="en-US" sz="2000" dirty="0" smtClean="0">
                <a:solidFill>
                  <a:schemeClr val="bg1">
                    <a:lumMod val="50000"/>
                  </a:schemeClr>
                </a:solidFill>
              </a:rPr>
              <a:t>University</a:t>
            </a:r>
            <a:endParaRPr lang="en-US" sz="2000" dirty="0">
              <a:solidFill>
                <a:schemeClr val="bg1">
                  <a:lumMod val="50000"/>
                </a:schemeClr>
              </a:solidFill>
            </a:endParaRPr>
          </a:p>
          <a:p>
            <a:pPr lvl="1"/>
            <a:r>
              <a:rPr lang="en-US" sz="2000" dirty="0">
                <a:solidFill>
                  <a:schemeClr val="bg1">
                    <a:lumMod val="50000"/>
                  </a:schemeClr>
                </a:solidFill>
              </a:rPr>
              <a:t>Program </a:t>
            </a:r>
            <a:r>
              <a:rPr lang="en-US" sz="2000" dirty="0" smtClean="0">
                <a:solidFill>
                  <a:schemeClr val="bg1">
                    <a:lumMod val="50000"/>
                  </a:schemeClr>
                </a:solidFill>
              </a:rPr>
              <a:t>evaluations</a:t>
            </a:r>
            <a:endParaRPr lang="en-US" sz="2000" dirty="0">
              <a:solidFill>
                <a:schemeClr val="bg1">
                  <a:lumMod val="50000"/>
                </a:schemeClr>
              </a:solidFill>
            </a:endParaRPr>
          </a:p>
          <a:p>
            <a:pPr lvl="1"/>
            <a:r>
              <a:rPr lang="en-US" sz="2000" dirty="0">
                <a:solidFill>
                  <a:schemeClr val="bg1">
                    <a:lumMod val="50000"/>
                  </a:schemeClr>
                </a:solidFill>
              </a:rPr>
              <a:t>Public health practice surveillance </a:t>
            </a:r>
            <a:r>
              <a:rPr lang="en-US" sz="2000" dirty="0" smtClean="0">
                <a:solidFill>
                  <a:schemeClr val="bg1">
                    <a:lumMod val="50000"/>
                  </a:schemeClr>
                </a:solidFill>
              </a:rPr>
              <a:t>activities</a:t>
            </a:r>
            <a:endParaRPr lang="en-US" sz="2000" dirty="0">
              <a:solidFill>
                <a:schemeClr val="bg1">
                  <a:lumMod val="50000"/>
                </a:schemeClr>
              </a:solidFill>
            </a:endParaRPr>
          </a:p>
        </p:txBody>
      </p:sp>
    </p:spTree>
    <p:extLst>
      <p:ext uri="{BB962C8B-B14F-4D97-AF65-F5344CB8AC3E}">
        <p14:creationId xmlns:p14="http://schemas.microsoft.com/office/powerpoint/2010/main" val="1045530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latin typeface="+mj-lt"/>
                <a:ea typeface="+mj-ea"/>
                <a:cs typeface="+mj-cs"/>
              </a:rPr>
              <a:t>David Bard, </a:t>
            </a:r>
            <a:r>
              <a:rPr lang="en-US" sz="2200" b="1" dirty="0" smtClean="0">
                <a:latin typeface="+mj-lt"/>
                <a:ea typeface="+mj-ea"/>
                <a:cs typeface="+mj-cs"/>
              </a:rPr>
              <a:t>PhD, Chief Research Information Officer</a:t>
            </a:r>
            <a:endParaRPr lang="en-US" sz="2200" b="1" dirty="0">
              <a:latin typeface="+mj-lt"/>
              <a:ea typeface="+mj-ea"/>
              <a:cs typeface="+mj-cs"/>
            </a:endParaRPr>
          </a:p>
          <a:p>
            <a:pPr marL="231775" indent="-231775">
              <a:buNone/>
            </a:pPr>
            <a:r>
              <a:rPr lang="en-US" sz="2200" b="1" dirty="0" smtClean="0">
                <a:latin typeface="+mj-lt"/>
                <a:ea typeface="+mj-ea"/>
                <a:cs typeface="+mj-cs"/>
              </a:rPr>
              <a:t>Will </a:t>
            </a:r>
            <a:r>
              <a:rPr lang="en-US" sz="2200" b="1" dirty="0">
                <a:latin typeface="+mj-lt"/>
                <a:ea typeface="+mj-ea"/>
                <a:cs typeface="+mj-cs"/>
              </a:rPr>
              <a:t>Beasley, </a:t>
            </a:r>
            <a:r>
              <a:rPr lang="en-US" sz="2200" b="1" dirty="0" smtClean="0">
                <a:latin typeface="+mj-lt"/>
                <a:ea typeface="+mj-ea"/>
                <a:cs typeface="+mj-cs"/>
              </a:rPr>
              <a:t>PhD, BBMC Director of Informatics</a:t>
            </a:r>
            <a:endParaRPr lang="en-US" sz="2200" b="1" dirty="0">
              <a:latin typeface="+mj-lt"/>
              <a:ea typeface="+mj-ea"/>
              <a:cs typeface="+mj-cs"/>
            </a:endParaRPr>
          </a:p>
          <a:p>
            <a:pPr marL="231775" indent="-231775">
              <a:buNone/>
            </a:pPr>
            <a:r>
              <a:rPr lang="en-US" sz="2200" b="1" dirty="0">
                <a:latin typeface="+mj-lt"/>
                <a:ea typeface="+mj-ea"/>
                <a:cs typeface="+mj-cs"/>
              </a:rPr>
              <a:t>Lise </a:t>
            </a:r>
            <a:r>
              <a:rPr lang="en-US" sz="2200" b="1" dirty="0" smtClean="0">
                <a:latin typeface="+mj-lt"/>
                <a:ea typeface="+mj-ea"/>
                <a:cs typeface="+mj-cs"/>
              </a:rPr>
              <a:t>DeShea, PhD </a:t>
            </a:r>
            <a:r>
              <a:rPr lang="en-US" sz="2100" dirty="0">
                <a:solidFill>
                  <a:schemeClr val="bg1">
                    <a:lumMod val="50000"/>
                  </a:schemeClr>
                </a:solidFill>
              </a:rPr>
              <a:t>is a </a:t>
            </a:r>
            <a:r>
              <a:rPr lang="en-US" sz="2100" dirty="0" smtClean="0">
                <a:solidFill>
                  <a:schemeClr val="bg1">
                    <a:lumMod val="50000"/>
                  </a:schemeClr>
                </a:solidFill>
              </a:rPr>
              <a:t>senior research biostatistician who has </a:t>
            </a:r>
            <a:r>
              <a:rPr lang="en-US" sz="2100" dirty="0">
                <a:solidFill>
                  <a:schemeClr val="bg1">
                    <a:lumMod val="50000"/>
                  </a:schemeClr>
                </a:solidFill>
              </a:rPr>
              <a:t>worked on the OUHSC campus for more than 10 years, following her employment with OHCA as a statistician analyzing claims data in Quality Assurance. She has authored 3 statistics </a:t>
            </a:r>
            <a:r>
              <a:rPr lang="en-US" sz="2100" dirty="0" smtClean="0">
                <a:solidFill>
                  <a:schemeClr val="bg1">
                    <a:lumMod val="50000"/>
                  </a:schemeClr>
                </a:solidFill>
              </a:rPr>
              <a:t>textbooks, has </a:t>
            </a:r>
            <a:r>
              <a:rPr lang="en-US" sz="2100" dirty="0">
                <a:solidFill>
                  <a:schemeClr val="bg1">
                    <a:lumMod val="50000"/>
                  </a:schemeClr>
                </a:solidFill>
              </a:rPr>
              <a:t>years of teaching </a:t>
            </a:r>
            <a:r>
              <a:rPr lang="en-US" sz="2100" dirty="0" smtClean="0">
                <a:solidFill>
                  <a:schemeClr val="bg1">
                    <a:lumMod val="50000"/>
                  </a:schemeClr>
                </a:solidFill>
              </a:rPr>
              <a:t>experience, and expertise related to manuscript writing and presentation development. Lise joined the CDW team in July 2020.</a:t>
            </a:r>
          </a:p>
          <a:p>
            <a:pPr marL="231775" indent="-231775">
              <a:buNone/>
            </a:pPr>
            <a:r>
              <a:rPr lang="en-US" sz="2200" b="1" dirty="0" smtClean="0">
                <a:latin typeface="+mj-lt"/>
                <a:ea typeface="+mj-ea"/>
                <a:cs typeface="+mj-cs"/>
              </a:rPr>
              <a:t>Geneva Marshall, MA </a:t>
            </a:r>
            <a:r>
              <a:rPr lang="en-US" sz="2100" dirty="0">
                <a:solidFill>
                  <a:schemeClr val="bg1">
                    <a:lumMod val="50000"/>
                  </a:schemeClr>
                </a:solidFill>
              </a:rPr>
              <a:t>joined the </a:t>
            </a:r>
            <a:r>
              <a:rPr lang="en-US" sz="2100" dirty="0" smtClean="0">
                <a:solidFill>
                  <a:schemeClr val="bg1">
                    <a:lumMod val="50000"/>
                  </a:schemeClr>
                </a:solidFill>
              </a:rPr>
              <a:t>CRDW team in August 2020 after </a:t>
            </a:r>
            <a:r>
              <a:rPr lang="en-US" sz="2100" dirty="0">
                <a:solidFill>
                  <a:schemeClr val="bg1">
                    <a:lumMod val="50000"/>
                  </a:schemeClr>
                </a:solidFill>
              </a:rPr>
              <a:t>spending 8 years </a:t>
            </a:r>
            <a:r>
              <a:rPr lang="en-US" sz="2100" dirty="0" smtClean="0">
                <a:solidFill>
                  <a:schemeClr val="bg1">
                    <a:lumMod val="50000"/>
                  </a:schemeClr>
                </a:solidFill>
              </a:rPr>
              <a:t>supporting </a:t>
            </a:r>
            <a:r>
              <a:rPr lang="en-US" sz="2100" dirty="0">
                <a:solidFill>
                  <a:schemeClr val="bg1">
                    <a:lumMod val="50000"/>
                  </a:schemeClr>
                </a:solidFill>
              </a:rPr>
              <a:t>academic research </a:t>
            </a:r>
            <a:r>
              <a:rPr lang="en-US" sz="2100" dirty="0" smtClean="0">
                <a:solidFill>
                  <a:schemeClr val="bg1">
                    <a:lumMod val="50000"/>
                  </a:schemeClr>
                </a:solidFill>
              </a:rPr>
              <a:t>led by </a:t>
            </a:r>
            <a:r>
              <a:rPr lang="en-US" sz="2100" dirty="0">
                <a:solidFill>
                  <a:schemeClr val="bg1">
                    <a:lumMod val="50000"/>
                  </a:schemeClr>
                </a:solidFill>
              </a:rPr>
              <a:t>Drs. Bard and Beasley. </a:t>
            </a:r>
            <a:r>
              <a:rPr lang="en-US" sz="2100" dirty="0" smtClean="0">
                <a:solidFill>
                  <a:schemeClr val="bg1">
                    <a:lumMod val="50000"/>
                  </a:schemeClr>
                </a:solidFill>
              </a:rPr>
              <a:t>Her experience includes the </a:t>
            </a:r>
            <a:r>
              <a:rPr lang="en-US" sz="2100" dirty="0">
                <a:solidFill>
                  <a:schemeClr val="bg1">
                    <a:lumMod val="50000"/>
                  </a:schemeClr>
                </a:solidFill>
              </a:rPr>
              <a:t>expansion and upkeep of a data pipeline using R and SQL to combine </a:t>
            </a:r>
            <a:r>
              <a:rPr lang="en-US" sz="2100" dirty="0" smtClean="0">
                <a:solidFill>
                  <a:schemeClr val="bg1">
                    <a:lumMod val="50000"/>
                  </a:schemeClr>
                </a:solidFill>
              </a:rPr>
              <a:t>datasets </a:t>
            </a:r>
            <a:r>
              <a:rPr lang="en-US" sz="2100" dirty="0">
                <a:solidFill>
                  <a:schemeClr val="bg1">
                    <a:lumMod val="50000"/>
                  </a:schemeClr>
                </a:solidFill>
              </a:rPr>
              <a:t>for the Maternal, Infant, and Early Childhood Home Visiting programs evaluation, as well as </a:t>
            </a:r>
            <a:r>
              <a:rPr lang="en-US" sz="2100" dirty="0" smtClean="0">
                <a:solidFill>
                  <a:schemeClr val="bg1">
                    <a:lumMod val="50000"/>
                  </a:schemeClr>
                </a:solidFill>
              </a:rPr>
              <a:t>working </a:t>
            </a:r>
            <a:r>
              <a:rPr lang="en-US" sz="2100" dirty="0">
                <a:solidFill>
                  <a:schemeClr val="bg1">
                    <a:lumMod val="50000"/>
                  </a:schemeClr>
                </a:solidFill>
              </a:rPr>
              <a:t>with biostatisticians to create and streamline a common set of procedures and functions in R for performing multiple imputation, elastic net variable selection, analysis, and visualization on these data. </a:t>
            </a:r>
            <a:r>
              <a:rPr lang="en-US" sz="2100" dirty="0" smtClean="0">
                <a:solidFill>
                  <a:schemeClr val="bg1">
                    <a:lumMod val="50000"/>
                  </a:schemeClr>
                </a:solidFill>
              </a:rPr>
              <a:t>Geneva anticipates graduating </a:t>
            </a:r>
            <a:r>
              <a:rPr lang="en-US" sz="2100" dirty="0">
                <a:solidFill>
                  <a:schemeClr val="bg1">
                    <a:lumMod val="50000"/>
                  </a:schemeClr>
                </a:solidFill>
              </a:rPr>
              <a:t>OSU in May with a MS in Business Analytics and an emphasis in Data Science.</a:t>
            </a:r>
          </a:p>
          <a:p>
            <a:pPr marL="231775" indent="-231775">
              <a:buNone/>
            </a:pPr>
            <a:r>
              <a:rPr lang="en-US" sz="2200" b="1" dirty="0">
                <a:latin typeface="+mj-lt"/>
                <a:ea typeface="+mj-ea"/>
                <a:cs typeface="+mj-cs"/>
              </a:rPr>
              <a:t>Ashley Thumann, </a:t>
            </a:r>
            <a:r>
              <a:rPr lang="en-US" sz="2200" b="1" dirty="0" smtClean="0">
                <a:latin typeface="+mj-lt"/>
                <a:ea typeface="+mj-ea"/>
                <a:cs typeface="+mj-cs"/>
              </a:rPr>
              <a:t>MHA </a:t>
            </a:r>
            <a:r>
              <a:rPr lang="en-US" sz="2100" dirty="0" smtClean="0">
                <a:solidFill>
                  <a:schemeClr val="bg1">
                    <a:lumMod val="50000"/>
                  </a:schemeClr>
                </a:solidFill>
              </a:rPr>
              <a:t>has 15 years of healthcare administration experience. Prior to joining the CRDW team in October 2017, she served as a Clinics Administrator and Quality Manager for OU Physicians. Ashley has end-user experience with many of the data systems on campus and is the CRDW’s primary liaison with investigators.</a:t>
            </a:r>
            <a:endParaRPr lang="en-US" sz="2100" dirty="0">
              <a:solidFill>
                <a:schemeClr val="bg1">
                  <a:lumMod val="50000"/>
                </a:schemeClr>
              </a:solidFill>
            </a:endParaRPr>
          </a:p>
        </p:txBody>
      </p:sp>
    </p:spTree>
    <p:extLst>
      <p:ext uri="{BB962C8B-B14F-4D97-AF65-F5344CB8AC3E}">
        <p14:creationId xmlns:p14="http://schemas.microsoft.com/office/powerpoint/2010/main" val="1348329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smtClean="0">
                <a:solidFill>
                  <a:srgbClr val="0070C0"/>
                </a:solidFill>
              </a:rPr>
              <a:t>Typical Workflow for a</a:t>
            </a:r>
          </a:p>
          <a:p>
            <a:pPr algn="ctr"/>
            <a:r>
              <a:rPr lang="en-US" b="1" i="1" dirty="0" smtClean="0">
                <a:solidFill>
                  <a:srgbClr val="0070C0"/>
                </a:solidFill>
              </a:rPr>
              <a:t>CRDW Research project</a:t>
            </a:r>
          </a:p>
          <a:p>
            <a:pPr algn="ctr"/>
            <a:r>
              <a:rPr lang="en-US" b="1" i="1" dirty="0" smtClean="0">
                <a:solidFill>
                  <a:srgbClr val="0070C0"/>
                </a:solidFill>
              </a:rPr>
              <a:t>by the BBMC</a:t>
            </a:r>
            <a:endParaRPr lang="en-US" b="1" i="1" dirty="0">
              <a:solidFill>
                <a:srgbClr val="0070C0"/>
              </a:solidFill>
            </a:endParaRP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
            </a:r>
            <a:r>
              <a:rPr lang="en-US" sz="3200" dirty="0" smtClean="0"/>
              <a:t>at:</a:t>
            </a:r>
          </a:p>
          <a:p>
            <a:pPr algn="r"/>
            <a:r>
              <a:rPr lang="en-US" sz="3200" dirty="0" smtClean="0">
                <a:hlinkClick r:id="rId4"/>
              </a:rPr>
              <a:t>ouhsc.edu/</a:t>
            </a:r>
            <a:r>
              <a:rPr lang="en-US" sz="3200" dirty="0" err="1" smtClean="0">
                <a:hlinkClick r:id="rId4"/>
              </a:rPr>
              <a:t>bbmc</a:t>
            </a:r>
            <a:r>
              <a:rPr lang="en-US" sz="3200" dirty="0" smtClean="0">
                <a:hlinkClick r:id="rId4"/>
              </a:rPr>
              <a:t>/</a:t>
            </a:r>
            <a:endParaRPr lang="en-US" sz="3200" dirty="0" smtClean="0"/>
          </a:p>
          <a:p>
            <a:pPr algn="r"/>
            <a:r>
              <a:rPr lang="en-US" sz="3200" dirty="0" smtClean="0"/>
              <a:t>then ‘Request Support’</a:t>
            </a:r>
          </a:p>
        </p:txBody>
      </p:sp>
    </p:spTree>
    <p:extLst>
      <p:ext uri="{BB962C8B-B14F-4D97-AF65-F5344CB8AC3E}">
        <p14:creationId xmlns:p14="http://schemas.microsoft.com/office/powerpoint/2010/main" val="3369673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a:t>
            </a:r>
            <a:r>
              <a:rPr lang="en-US" b="1" i="1" dirty="0" smtClean="0">
                <a:solidFill>
                  <a:srgbClr val="0070C0"/>
                </a:solidFill>
              </a:rPr>
              <a:t>Data Sources</a:t>
            </a:r>
            <a:endParaRPr lang="en-US" b="1" i="1" dirty="0">
              <a:solidFill>
                <a:srgbClr val="0070C0"/>
              </a:solidFill>
            </a:endParaRP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smtClean="0"/>
              <a:t>Patient</a:t>
            </a:r>
            <a:endParaRPr lang="en-US" dirty="0"/>
          </a:p>
          <a:p>
            <a:pPr lvl="1"/>
            <a:r>
              <a:rPr lang="en-US" dirty="0"/>
              <a:t>Outpatient (Centricity</a:t>
            </a:r>
            <a:r>
              <a:rPr lang="en-US" dirty="0" smtClean="0"/>
              <a:t>)</a:t>
            </a:r>
            <a:endParaRPr lang="en-US" dirty="0"/>
          </a:p>
          <a:p>
            <a:pPr lvl="1"/>
            <a:r>
              <a:rPr lang="en-US" dirty="0"/>
              <a:t>Billing and Claims Data</a:t>
            </a:r>
          </a:p>
          <a:p>
            <a:pPr lvl="1"/>
            <a:r>
              <a:rPr lang="en-US" dirty="0" smtClean="0"/>
              <a:t>Inpatient (Meditech) </a:t>
            </a:r>
          </a:p>
          <a:p>
            <a:pPr lvl="1"/>
            <a:r>
              <a:rPr lang="en-US" dirty="0" smtClean="0"/>
              <a:t>Dozens of departmental sources</a:t>
            </a:r>
          </a:p>
          <a:p>
            <a:pPr lvl="1"/>
            <a:r>
              <a:rPr lang="en-US" dirty="0" smtClean="0"/>
              <a:t>Biomedical Research </a:t>
            </a:r>
            <a:r>
              <a:rPr lang="en-US" dirty="0"/>
              <a:t>Data</a:t>
            </a:r>
          </a:p>
          <a:p>
            <a:pPr lvl="1"/>
            <a:r>
              <a:rPr lang="en-US" dirty="0"/>
              <a:t>Epic </a:t>
            </a:r>
            <a:r>
              <a:rPr lang="en-US" dirty="0" smtClean="0"/>
              <a:t>(in </a:t>
            </a:r>
            <a:r>
              <a:rPr lang="en-US" dirty="0"/>
              <a:t>~1 year</a:t>
            </a:r>
            <a:r>
              <a:rPr lang="en-US" dirty="0" smtClean="0"/>
              <a:t>)</a:t>
            </a:r>
          </a:p>
          <a:p>
            <a:pPr marL="228600" lvl="1">
              <a:spcBef>
                <a:spcPts val="1000"/>
              </a:spcBef>
            </a:pPr>
            <a:r>
              <a:rPr lang="en-US" sz="2800" dirty="0" smtClean="0"/>
              <a:t>Provider</a:t>
            </a:r>
          </a:p>
          <a:p>
            <a:pPr marL="228600" lvl="1">
              <a:spcBef>
                <a:spcPts val="1000"/>
              </a:spcBef>
            </a:pPr>
            <a:r>
              <a:rPr lang="en-US" sz="2800" dirty="0" smtClean="0"/>
              <a:t>External Agencies</a:t>
            </a:r>
            <a:endParaRPr lang="en-US" sz="2800" dirty="0"/>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smtClean="0"/>
              <a:t>Child Protective Services (Oklahoma </a:t>
            </a:r>
            <a:r>
              <a:rPr lang="en-US" dirty="0" err="1" smtClean="0"/>
              <a:t>Dept</a:t>
            </a:r>
            <a:r>
              <a:rPr lang="en-US" dirty="0" smtClean="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smtClean="0"/>
              <a:t>Vital </a:t>
            </a:r>
            <a:r>
              <a:rPr lang="en-US" dirty="0"/>
              <a:t>Records (Health </a:t>
            </a:r>
            <a:r>
              <a:rPr lang="en-US" dirty="0" err="1"/>
              <a:t>Dept</a:t>
            </a:r>
            <a:r>
              <a:rPr lang="en-US" dirty="0"/>
              <a:t> of Oklahoma)</a:t>
            </a:r>
            <a:endParaRPr lang="en-US" sz="2800" dirty="0"/>
          </a:p>
          <a:p>
            <a:pPr marL="685800" lvl="2">
              <a:spcBef>
                <a:spcPts val="1000"/>
              </a:spcBef>
            </a:pPr>
            <a:r>
              <a:rPr lang="en-US" dirty="0" smtClean="0"/>
              <a:t>…</a:t>
            </a:r>
          </a:p>
          <a:p>
            <a:pPr marL="685800" lvl="2">
              <a:spcBef>
                <a:spcPts val="1000"/>
              </a:spcBef>
            </a:pPr>
            <a:r>
              <a:rPr lang="en-US" dirty="0" smtClean="0"/>
              <a:t>Multi-state collaborations (in the future)</a:t>
            </a:r>
          </a:p>
          <a:p>
            <a:pPr marL="228600" lvl="1">
              <a:spcBef>
                <a:spcPts val="1000"/>
              </a:spcBef>
            </a:pPr>
            <a:r>
              <a:rPr lang="en-US" sz="2800" dirty="0" smtClean="0"/>
              <a:t>Administrative Cost</a:t>
            </a:r>
          </a:p>
          <a:p>
            <a:pPr marL="228600" lvl="1">
              <a:spcBef>
                <a:spcPts val="1000"/>
              </a:spcBef>
            </a:pPr>
            <a:r>
              <a:rPr lang="en-US" sz="2800" dirty="0" smtClean="0">
                <a:solidFill>
                  <a:schemeClr val="bg1">
                    <a:lumMod val="50000"/>
                  </a:schemeClr>
                </a:solidFill>
              </a:rPr>
              <a:t>Employee &amp; Student</a:t>
            </a:r>
            <a:endParaRPr lang="en-US" sz="2800" dirty="0">
              <a:solidFill>
                <a:schemeClr val="bg1">
                  <a:lumMod val="50000"/>
                </a:schemeClr>
              </a:solidFill>
            </a:endParaRPr>
          </a:p>
        </p:txBody>
      </p:sp>
    </p:spTree>
    <p:extLst>
      <p:ext uri="{BB962C8B-B14F-4D97-AF65-F5344CB8AC3E}">
        <p14:creationId xmlns:p14="http://schemas.microsoft.com/office/powerpoint/2010/main" val="2124685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55708073"/>
              </p:ext>
            </p:extLst>
          </p:nvPr>
        </p:nvGraphicFramePr>
        <p:xfrm>
          <a:off x="5853043" y="29114"/>
          <a:ext cx="6092689" cy="6766560"/>
        </p:xfrm>
        <a:graphic>
          <a:graphicData uri="http://schemas.openxmlformats.org/drawingml/2006/table">
            <a:tbl>
              <a:tblPr firstRow="1" bandRow="1">
                <a:tableStyleId>{0660B408-B3CF-4A94-85FC-2B1E0A45F4A2}</a:tableStyleId>
              </a:tblPr>
              <a:tblGrid>
                <a:gridCol w="3570567">
                  <a:extLst>
                    <a:ext uri="{9D8B030D-6E8A-4147-A177-3AD203B41FA5}">
                      <a16:colId xmlns:a16="http://schemas.microsoft.com/office/drawing/2014/main" xmlns="" val="20000"/>
                    </a:ext>
                  </a:extLst>
                </a:gridCol>
                <a:gridCol w="2522122">
                  <a:extLst>
                    <a:ext uri="{9D8B030D-6E8A-4147-A177-3AD203B41FA5}">
                      <a16:colId xmlns:a16="http://schemas.microsoft.com/office/drawing/2014/main" xmlns="" val="20001"/>
                    </a:ext>
                  </a:extLst>
                </a:gridCol>
              </a:tblGrid>
              <a:tr h="351886">
                <a:tc>
                  <a:txBody>
                    <a:bodyPr/>
                    <a:lstStyle/>
                    <a:p>
                      <a:r>
                        <a:rPr lang="en-US" sz="2000" dirty="0" smtClean="0"/>
                        <a:t>Department</a:t>
                      </a:r>
                      <a:endParaRPr lang="en-US" sz="2000" dirty="0"/>
                    </a:p>
                  </a:txBody>
                  <a:tcPr/>
                </a:tc>
                <a:tc>
                  <a:txBody>
                    <a:bodyPr/>
                    <a:lstStyle/>
                    <a:p>
                      <a:pPr algn="r"/>
                      <a:r>
                        <a:rPr lang="en-US" sz="2000" dirty="0" smtClean="0"/>
                        <a:t>Percentage of Total</a:t>
                      </a:r>
                      <a:endParaRPr lang="en-US" sz="2000" dirty="0"/>
                    </a:p>
                  </a:txBody>
                  <a:tcPr/>
                </a:tc>
                <a:extLst>
                  <a:ext uri="{0D108BD9-81ED-4DB2-BD59-A6C34878D82A}">
                    <a16:rowId xmlns:a16="http://schemas.microsoft.com/office/drawing/2014/main" xmlns="" val="10000"/>
                  </a:ext>
                </a:extLst>
              </a:tr>
              <a:tr h="516951">
                <a:tc>
                  <a:txBody>
                    <a:bodyPr/>
                    <a:lstStyle/>
                    <a:p>
                      <a:r>
                        <a:rPr lang="en-US" sz="3200" dirty="0" smtClean="0"/>
                        <a:t>Pediatrics</a:t>
                      </a:r>
                      <a:endParaRPr lang="en-US" sz="3200" dirty="0"/>
                    </a:p>
                  </a:txBody>
                  <a:tcPr/>
                </a:tc>
                <a:tc>
                  <a:txBody>
                    <a:bodyPr/>
                    <a:lstStyle/>
                    <a:p>
                      <a:pPr algn="r"/>
                      <a:endParaRPr lang="en-US" sz="3200" dirty="0"/>
                    </a:p>
                  </a:txBody>
                  <a:tcPr/>
                </a:tc>
                <a:extLst>
                  <a:ext uri="{0D108BD9-81ED-4DB2-BD59-A6C34878D82A}">
                    <a16:rowId xmlns:a16="http://schemas.microsoft.com/office/drawing/2014/main" xmlns="" val="10001"/>
                  </a:ext>
                </a:extLst>
              </a:tr>
              <a:tr h="516951">
                <a:tc>
                  <a:txBody>
                    <a:bodyPr/>
                    <a:lstStyle/>
                    <a:p>
                      <a:r>
                        <a:rPr lang="en-US" sz="3200" dirty="0" smtClean="0"/>
                        <a:t>Orthopedics</a:t>
                      </a:r>
                      <a:endParaRPr lang="en-US" sz="3200" dirty="0"/>
                    </a:p>
                  </a:txBody>
                  <a:tcPr/>
                </a:tc>
                <a:tc>
                  <a:txBody>
                    <a:bodyPr/>
                    <a:lstStyle/>
                    <a:p>
                      <a:pPr algn="r"/>
                      <a:endParaRPr lang="en-US" sz="3200" dirty="0"/>
                    </a:p>
                  </a:txBody>
                  <a:tcPr/>
                </a:tc>
                <a:extLst>
                  <a:ext uri="{0D108BD9-81ED-4DB2-BD59-A6C34878D82A}">
                    <a16:rowId xmlns:a16="http://schemas.microsoft.com/office/drawing/2014/main" xmlns="" val="10002"/>
                  </a:ext>
                </a:extLst>
              </a:tr>
              <a:tr h="516951">
                <a:tc>
                  <a:txBody>
                    <a:bodyPr/>
                    <a:lstStyle/>
                    <a:p>
                      <a:r>
                        <a:rPr lang="en-US" sz="3200" dirty="0" smtClean="0"/>
                        <a:t>Cancer</a:t>
                      </a:r>
                      <a:r>
                        <a:rPr lang="en-US" sz="3200" baseline="0" dirty="0" smtClean="0"/>
                        <a:t> Center</a:t>
                      </a:r>
                      <a:endParaRPr lang="en-US" sz="3200" dirty="0"/>
                    </a:p>
                  </a:txBody>
                  <a:tcPr/>
                </a:tc>
                <a:tc>
                  <a:txBody>
                    <a:bodyPr/>
                    <a:lstStyle/>
                    <a:p>
                      <a:pPr algn="r"/>
                      <a:endParaRPr lang="en-US" sz="3200" dirty="0"/>
                    </a:p>
                  </a:txBody>
                  <a:tcPr/>
                </a:tc>
                <a:extLst>
                  <a:ext uri="{0D108BD9-81ED-4DB2-BD59-A6C34878D82A}">
                    <a16:rowId xmlns:a16="http://schemas.microsoft.com/office/drawing/2014/main" xmlns="" val="10003"/>
                  </a:ext>
                </a:extLst>
              </a:tr>
              <a:tr h="516951">
                <a:tc>
                  <a:txBody>
                    <a:bodyPr/>
                    <a:lstStyle/>
                    <a:p>
                      <a:r>
                        <a:rPr lang="en-US" sz="3200" dirty="0" smtClean="0"/>
                        <a:t>Women’s Health</a:t>
                      </a:r>
                      <a:endParaRPr lang="en-US" sz="3200" dirty="0"/>
                    </a:p>
                  </a:txBody>
                  <a:tcPr/>
                </a:tc>
                <a:tc>
                  <a:txBody>
                    <a:bodyPr/>
                    <a:lstStyle/>
                    <a:p>
                      <a:pPr algn="r"/>
                      <a:endParaRPr lang="en-US" sz="3200" dirty="0"/>
                    </a:p>
                  </a:txBody>
                  <a:tcPr/>
                </a:tc>
                <a:extLst>
                  <a:ext uri="{0D108BD9-81ED-4DB2-BD59-A6C34878D82A}">
                    <a16:rowId xmlns:a16="http://schemas.microsoft.com/office/drawing/2014/main" xmlns="" val="10004"/>
                  </a:ext>
                </a:extLst>
              </a:tr>
              <a:tr h="516951">
                <a:tc>
                  <a:txBody>
                    <a:bodyPr/>
                    <a:lstStyle/>
                    <a:p>
                      <a:r>
                        <a:rPr lang="en-US" sz="3200" dirty="0" smtClean="0"/>
                        <a:t>Pharmacy</a:t>
                      </a:r>
                      <a:endParaRPr lang="en-US" sz="3200" dirty="0"/>
                    </a:p>
                  </a:txBody>
                  <a:tcPr/>
                </a:tc>
                <a:tc>
                  <a:txBody>
                    <a:bodyPr/>
                    <a:lstStyle/>
                    <a:p>
                      <a:pPr algn="r"/>
                      <a:endParaRPr lang="en-US" sz="3200" dirty="0"/>
                    </a:p>
                  </a:txBody>
                  <a:tcPr/>
                </a:tc>
                <a:extLst>
                  <a:ext uri="{0D108BD9-81ED-4DB2-BD59-A6C34878D82A}">
                    <a16:rowId xmlns:a16="http://schemas.microsoft.com/office/drawing/2014/main" xmlns="" val="10005"/>
                  </a:ext>
                </a:extLst>
              </a:tr>
              <a:tr h="516951">
                <a:tc>
                  <a:txBody>
                    <a:bodyPr/>
                    <a:lstStyle/>
                    <a:p>
                      <a:r>
                        <a:rPr lang="en-US" sz="3200" dirty="0" smtClean="0"/>
                        <a:t>Dermatology</a:t>
                      </a:r>
                      <a:endParaRPr lang="en-US" sz="3200" dirty="0"/>
                    </a:p>
                  </a:txBody>
                  <a:tcPr/>
                </a:tc>
                <a:tc>
                  <a:txBody>
                    <a:bodyPr/>
                    <a:lstStyle/>
                    <a:p>
                      <a:pPr algn="r"/>
                      <a:endParaRPr lang="en-US" sz="3200" dirty="0"/>
                    </a:p>
                  </a:txBody>
                  <a:tcPr/>
                </a:tc>
                <a:extLst>
                  <a:ext uri="{0D108BD9-81ED-4DB2-BD59-A6C34878D82A}">
                    <a16:rowId xmlns:a16="http://schemas.microsoft.com/office/drawing/2014/main" xmlns="" val="10006"/>
                  </a:ext>
                </a:extLst>
              </a:tr>
              <a:tr h="516951">
                <a:tc>
                  <a:txBody>
                    <a:bodyPr/>
                    <a:lstStyle/>
                    <a:p>
                      <a:r>
                        <a:rPr lang="en-US" sz="3200" dirty="0" smtClean="0"/>
                        <a:t>Infectious</a:t>
                      </a:r>
                      <a:r>
                        <a:rPr lang="en-US" sz="3200" baseline="0" dirty="0" smtClean="0"/>
                        <a:t> Disease</a:t>
                      </a:r>
                      <a:endParaRPr lang="en-US" sz="3200" dirty="0"/>
                    </a:p>
                  </a:txBody>
                  <a:tcPr/>
                </a:tc>
                <a:tc>
                  <a:txBody>
                    <a:bodyPr/>
                    <a:lstStyle/>
                    <a:p>
                      <a:pPr algn="r"/>
                      <a:endParaRPr lang="en-US" sz="3200" dirty="0"/>
                    </a:p>
                  </a:txBody>
                  <a:tcPr/>
                </a:tc>
                <a:extLst>
                  <a:ext uri="{0D108BD9-81ED-4DB2-BD59-A6C34878D82A}">
                    <a16:rowId xmlns:a16="http://schemas.microsoft.com/office/drawing/2014/main" xmlns="" val="10007"/>
                  </a:ext>
                </a:extLst>
              </a:tr>
              <a:tr h="516951">
                <a:tc>
                  <a:txBody>
                    <a:bodyPr/>
                    <a:lstStyle/>
                    <a:p>
                      <a:r>
                        <a:rPr lang="en-US" sz="3200" dirty="0" smtClean="0"/>
                        <a:t>Cardiovascular</a:t>
                      </a:r>
                      <a:endParaRPr lang="en-US" sz="3200" dirty="0"/>
                    </a:p>
                  </a:txBody>
                  <a:tcPr/>
                </a:tc>
                <a:tc>
                  <a:txBody>
                    <a:bodyPr/>
                    <a:lstStyle/>
                    <a:p>
                      <a:pPr algn="r"/>
                      <a:endParaRPr lang="en-US" sz="3200" dirty="0"/>
                    </a:p>
                  </a:txBody>
                  <a:tcPr/>
                </a:tc>
                <a:extLst>
                  <a:ext uri="{0D108BD9-81ED-4DB2-BD59-A6C34878D82A}">
                    <a16:rowId xmlns:a16="http://schemas.microsoft.com/office/drawing/2014/main" xmlns="" val="10008"/>
                  </a:ext>
                </a:extLst>
              </a:tr>
              <a:tr h="516951">
                <a:tc>
                  <a:txBody>
                    <a:bodyPr/>
                    <a:lstStyle/>
                    <a:p>
                      <a:r>
                        <a:rPr lang="en-US" sz="3200" dirty="0" smtClean="0"/>
                        <a:t>Endocrinology</a:t>
                      </a:r>
                      <a:endParaRPr lang="en-US" sz="3200" dirty="0"/>
                    </a:p>
                  </a:txBody>
                  <a:tcPr/>
                </a:tc>
                <a:tc>
                  <a:txBody>
                    <a:bodyPr/>
                    <a:lstStyle/>
                    <a:p>
                      <a:pPr algn="r"/>
                      <a:endParaRPr lang="en-US" sz="3200" dirty="0"/>
                    </a:p>
                  </a:txBody>
                  <a:tcPr/>
                </a:tc>
                <a:extLst>
                  <a:ext uri="{0D108BD9-81ED-4DB2-BD59-A6C34878D82A}">
                    <a16:rowId xmlns:a16="http://schemas.microsoft.com/office/drawing/2014/main" xmlns="" val="10009"/>
                  </a:ext>
                </a:extLst>
              </a:tr>
              <a:tr h="516951">
                <a:tc>
                  <a:txBody>
                    <a:bodyPr/>
                    <a:lstStyle/>
                    <a:p>
                      <a:r>
                        <a:rPr lang="en-US" sz="3200" dirty="0" smtClean="0"/>
                        <a:t>Otolaryngology</a:t>
                      </a:r>
                      <a:endParaRPr lang="en-US" sz="3200" dirty="0"/>
                    </a:p>
                  </a:txBody>
                  <a:tcPr/>
                </a:tc>
                <a:tc>
                  <a:txBody>
                    <a:bodyPr/>
                    <a:lstStyle/>
                    <a:p>
                      <a:pPr algn="r"/>
                      <a:endParaRPr lang="en-US" sz="3200" dirty="0"/>
                    </a:p>
                  </a:txBody>
                  <a:tcPr/>
                </a:tc>
                <a:extLst>
                  <a:ext uri="{0D108BD9-81ED-4DB2-BD59-A6C34878D82A}">
                    <a16:rowId xmlns:a16="http://schemas.microsoft.com/office/drawing/2014/main" xmlns="" val="10010"/>
                  </a:ext>
                </a:extLst>
              </a:tr>
              <a:tr h="516951">
                <a:tc>
                  <a:txBody>
                    <a:bodyPr/>
                    <a:lstStyle/>
                    <a:p>
                      <a:r>
                        <a:rPr lang="en-US" sz="3200" dirty="0" smtClean="0"/>
                        <a:t>Other</a:t>
                      </a:r>
                      <a:endParaRPr lang="en-US" sz="3200" dirty="0"/>
                    </a:p>
                  </a:txBody>
                  <a:tcPr/>
                </a:tc>
                <a:tc>
                  <a:txBody>
                    <a:bodyPr/>
                    <a:lstStyle/>
                    <a:p>
                      <a:pPr algn="r"/>
                      <a:endParaRPr lang="en-US" sz="3200" dirty="0"/>
                    </a:p>
                  </a:txBody>
                  <a:tcPr/>
                </a:tc>
                <a:extLst>
                  <a:ext uri="{0D108BD9-81ED-4DB2-BD59-A6C34878D82A}">
                    <a16:rowId xmlns:a16="http://schemas.microsoft.com/office/drawing/2014/main" xmlns="" val="10011"/>
                  </a:ext>
                </a:extLst>
              </a:tr>
            </a:tbl>
          </a:graphicData>
        </a:graphic>
      </p:graphicFrame>
      <p:sp>
        <p:nvSpPr>
          <p:cNvPr id="8" name="Title 3"/>
          <p:cNvSpPr>
            <a:spLocks noGrp="1"/>
          </p:cNvSpPr>
          <p:nvPr>
            <p:ph type="title"/>
          </p:nvPr>
        </p:nvSpPr>
        <p:spPr>
          <a:xfrm>
            <a:off x="491095" y="188924"/>
            <a:ext cx="4919735" cy="6514155"/>
          </a:xfrm>
        </p:spPr>
        <p:txBody>
          <a:bodyPr>
            <a:normAutofit/>
          </a:bodyPr>
          <a:lstStyle/>
          <a:p>
            <a:r>
              <a:rPr lang="en-US" sz="3600" b="1" i="1" dirty="0">
                <a:solidFill>
                  <a:srgbClr val="0070C0"/>
                </a:solidFill>
              </a:rPr>
              <a:t>Since 2017,  the </a:t>
            </a:r>
            <a:r>
              <a:rPr lang="en-US" sz="3600" b="1" i="1" dirty="0" smtClean="0">
                <a:solidFill>
                  <a:srgbClr val="0070C0"/>
                </a:solidFill>
              </a:rPr>
              <a:t>CRDW </a:t>
            </a:r>
            <a:r>
              <a:rPr lang="en-US" sz="3600" b="1" i="1" dirty="0">
                <a:solidFill>
                  <a:srgbClr val="0070C0"/>
                </a:solidFill>
              </a:rPr>
              <a:t>has facilitated more than </a:t>
            </a:r>
            <a:r>
              <a:rPr lang="en-US" sz="3600" b="1" i="1" dirty="0" smtClean="0">
                <a:solidFill>
                  <a:srgbClr val="0070C0"/>
                </a:solidFill>
              </a:rPr>
              <a:t>120 studies</a:t>
            </a:r>
            <a:r>
              <a:rPr lang="en-US" sz="4000" dirty="0" smtClean="0">
                <a:solidFill>
                  <a:srgbClr val="0070C0"/>
                </a:solidFill>
              </a:rPr>
              <a:t>. </a:t>
            </a:r>
            <a:br>
              <a:rPr lang="en-US" sz="4000" dirty="0" smtClean="0">
                <a:solidFill>
                  <a:srgbClr val="0070C0"/>
                </a:solidFill>
              </a:rPr>
            </a:br>
            <a:r>
              <a:rPr lang="en-US" sz="4000" dirty="0">
                <a:solidFill>
                  <a:srgbClr val="0070C0"/>
                </a:solidFill>
              </a:rPr>
              <a:t/>
            </a:r>
            <a:br>
              <a:rPr lang="en-US" sz="4000" dirty="0">
                <a:solidFill>
                  <a:srgbClr val="0070C0"/>
                </a:solidFill>
              </a:rPr>
            </a:br>
            <a:r>
              <a:rPr lang="en-US" sz="4000" dirty="0" smtClean="0">
                <a:solidFill>
                  <a:srgbClr val="0070C0"/>
                </a:solidFill>
              </a:rPr>
              <a:t/>
            </a:r>
            <a:br>
              <a:rPr lang="en-US" sz="4000" dirty="0" smtClean="0">
                <a:solidFill>
                  <a:srgbClr val="0070C0"/>
                </a:solidFill>
              </a:rPr>
            </a:br>
            <a:r>
              <a:rPr lang="en-US" sz="4000" dirty="0" smtClean="0">
                <a:solidFill>
                  <a:srgbClr val="0070C0"/>
                </a:solidFill>
              </a:rPr>
              <a:t/>
            </a:r>
            <a:br>
              <a:rPr lang="en-US" sz="4000" dirty="0" smtClean="0">
                <a:solidFill>
                  <a:srgbClr val="0070C0"/>
                </a:solidFill>
              </a:rPr>
            </a:br>
            <a:r>
              <a:rPr lang="en-US" sz="4000" dirty="0" smtClean="0">
                <a:solidFill>
                  <a:srgbClr val="0070C0"/>
                </a:solidFill>
              </a:rPr>
              <a:t/>
            </a:r>
            <a:br>
              <a:rPr lang="en-US" sz="4000" dirty="0" smtClean="0">
                <a:solidFill>
                  <a:srgbClr val="0070C0"/>
                </a:solidFill>
              </a:rPr>
            </a:br>
            <a:r>
              <a:rPr lang="en-US" sz="4000" dirty="0" smtClean="0">
                <a:solidFill>
                  <a:srgbClr val="0070C0"/>
                </a:solidFill>
              </a:rPr>
              <a:t/>
            </a:r>
            <a:br>
              <a:rPr lang="en-US" sz="4000" dirty="0" smtClean="0">
                <a:solidFill>
                  <a:srgbClr val="0070C0"/>
                </a:solidFill>
              </a:rPr>
            </a:br>
            <a:r>
              <a:rPr lang="en-US" sz="3600" b="1" i="1" dirty="0" smtClean="0">
                <a:solidFill>
                  <a:srgbClr val="0070C0"/>
                </a:solidFill>
              </a:rPr>
              <a:t>There are 46 </a:t>
            </a:r>
            <a:r>
              <a:rPr lang="en-US" sz="3600" b="1" i="1" dirty="0">
                <a:solidFill>
                  <a:srgbClr val="0070C0"/>
                </a:solidFill>
              </a:rPr>
              <a:t>active projects.</a:t>
            </a:r>
          </a:p>
        </p:txBody>
      </p:sp>
      <p:graphicFrame>
        <p:nvGraphicFramePr>
          <p:cNvPr id="4" name="Chart 3"/>
          <p:cNvGraphicFramePr/>
          <p:nvPr>
            <p:extLst>
              <p:ext uri="{D42A27DB-BD31-4B8C-83A1-F6EECF244321}">
                <p14:modId xmlns:p14="http://schemas.microsoft.com/office/powerpoint/2010/main" val="2354714100"/>
              </p:ext>
            </p:extLst>
          </p:nvPr>
        </p:nvGraphicFramePr>
        <p:xfrm>
          <a:off x="1065541" y="2738406"/>
          <a:ext cx="3514016" cy="21104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99772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a:t>
            </a:r>
            <a:r>
              <a:rPr lang="en-US" sz="3200" b="1" i="1" dirty="0" smtClean="0">
                <a:solidFill>
                  <a:srgbClr val="0070C0"/>
                </a:solidFill>
              </a:rPr>
              <a:t>CRDW</a:t>
            </a:r>
            <a:r>
              <a:rPr lang="en-US" sz="3200" b="1" i="1" dirty="0">
                <a:solidFill>
                  <a:srgbClr val="0070C0"/>
                </a:solidFill>
              </a:rPr>
              <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021582">
                  <a:extLst>
                    <a:ext uri="{9D8B030D-6E8A-4147-A177-3AD203B41FA5}">
                      <a16:colId xmlns:a16="http://schemas.microsoft.com/office/drawing/2014/main" xmlns="" val="1356431335"/>
                    </a:ext>
                  </a:extLst>
                </a:gridCol>
                <a:gridCol w="1175819">
                  <a:extLst>
                    <a:ext uri="{9D8B030D-6E8A-4147-A177-3AD203B41FA5}">
                      <a16:colId xmlns:a16="http://schemas.microsoft.com/office/drawing/2014/main" xmlns="" val="4074852346"/>
                    </a:ext>
                  </a:extLst>
                </a:gridCol>
                <a:gridCol w="1175819">
                  <a:extLst>
                    <a:ext uri="{9D8B030D-6E8A-4147-A177-3AD203B41FA5}">
                      <a16:colId xmlns:a16="http://schemas.microsoft.com/office/drawing/2014/main" xmlns=""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48785687"/>
                  </a:ext>
                </a:extLst>
              </a:tr>
              <a:tr h="232212">
                <a:tc>
                  <a:txBody>
                    <a:bodyPr/>
                    <a:lstStyle/>
                    <a:p>
                      <a:pPr algn="l" fontAlgn="b"/>
                      <a:r>
                        <a:rPr lang="en-US" sz="1100" u="none" strike="noStrike" dirty="0">
                          <a:effectLst/>
                        </a:rPr>
                        <a:t>Pediatric Diabetic Ketoacidosis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222670053"/>
                  </a:ext>
                </a:extLst>
              </a:tr>
              <a:tr h="232212">
                <a:tc>
                  <a:txBody>
                    <a:bodyPr/>
                    <a:lstStyle/>
                    <a:p>
                      <a:pPr algn="l" fontAlgn="b"/>
                      <a:r>
                        <a:rPr lang="en-US" sz="1100" u="none" strike="noStrike" dirty="0">
                          <a:effectLst/>
                        </a:rPr>
                        <a:t>Obesity in Foster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72047643"/>
                  </a:ext>
                </a:extLst>
              </a:tr>
              <a:tr h="232212">
                <a:tc>
                  <a:txBody>
                    <a:bodyPr/>
                    <a:lstStyle/>
                    <a:p>
                      <a:pPr algn="l" fontAlgn="b"/>
                      <a:r>
                        <a:rPr lang="en-US" sz="1100" u="none" strike="noStrike" dirty="0">
                          <a:effectLst/>
                        </a:rPr>
                        <a:t>Avulsion Fractures (Tibia &amp; Fibula)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51953881"/>
                  </a:ext>
                </a:extLst>
              </a:tr>
              <a:tr h="232212">
                <a:tc>
                  <a:txBody>
                    <a:bodyPr/>
                    <a:lstStyle/>
                    <a:p>
                      <a:pPr algn="l" fontAlgn="b"/>
                      <a:r>
                        <a:rPr lang="en-US" sz="1100" u="none" strike="noStrike" dirty="0">
                          <a:effectLst/>
                        </a:rPr>
                        <a:t>STI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Infectious Disease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10581365"/>
                  </a:ext>
                </a:extLst>
              </a:tr>
              <a:tr h="232212">
                <a:tc>
                  <a:txBody>
                    <a:bodyPr/>
                    <a:lstStyle/>
                    <a:p>
                      <a:pPr algn="l" fontAlgn="b"/>
                      <a:r>
                        <a:rPr lang="en-US" sz="1100" u="none" strike="noStrike" dirty="0">
                          <a:effectLst/>
                        </a:rPr>
                        <a:t>Pharmacist-Led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Pharmacy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0284698"/>
                  </a:ext>
                </a:extLst>
              </a:tr>
              <a:tr h="232212">
                <a:tc>
                  <a:txBody>
                    <a:bodyPr/>
                    <a:lstStyle/>
                    <a:p>
                      <a:pPr algn="l" fontAlgn="b"/>
                      <a:r>
                        <a:rPr lang="en-US" sz="1100" u="none" strike="noStrike">
                          <a:effectLst/>
                        </a:rPr>
                        <a:t>POPS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Allen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906176452"/>
                  </a:ext>
                </a:extLst>
              </a:tr>
              <a:tr h="232212">
                <a:tc>
                  <a:txBody>
                    <a:bodyPr/>
                    <a:lstStyle/>
                    <a:p>
                      <a:pPr algn="l" fontAlgn="b"/>
                      <a:r>
                        <a:rPr lang="en-US" sz="1100" u="none" strike="noStrike" dirty="0">
                          <a:effectLst/>
                        </a:rPr>
                        <a:t>NAMCS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71168545"/>
                  </a:ext>
                </a:extLst>
              </a:tr>
              <a:tr h="232212">
                <a:tc>
                  <a:txBody>
                    <a:bodyPr/>
                    <a:lstStyle/>
                    <a:p>
                      <a:pPr algn="l" fontAlgn="b"/>
                      <a:r>
                        <a:rPr lang="en-US" sz="1100" u="none" strike="noStrike" dirty="0">
                          <a:effectLst/>
                        </a:rPr>
                        <a:t>Psychology Consults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186328292"/>
                  </a:ext>
                </a:extLst>
              </a:tr>
              <a:tr h="232212">
                <a:tc>
                  <a:txBody>
                    <a:bodyPr/>
                    <a:lstStyle/>
                    <a:p>
                      <a:pPr algn="l" fontAlgn="b"/>
                      <a:r>
                        <a:rPr lang="en-US" sz="1100" u="none" strike="noStrike" dirty="0" smtClean="0">
                          <a:effectLst/>
                        </a:rPr>
                        <a:t>Molecular Alterations</a:t>
                      </a:r>
                      <a:r>
                        <a:rPr lang="en-US" sz="1100" u="none" strike="noStrike" baseline="0" dirty="0" smtClean="0">
                          <a:effectLst/>
                        </a:rPr>
                        <a:t> in </a:t>
                      </a:r>
                      <a:r>
                        <a:rPr lang="en-US" sz="1100" u="none" strike="noStrike" dirty="0" smtClean="0">
                          <a:effectLst/>
                        </a:rPr>
                        <a:t>Brain </a:t>
                      </a:r>
                      <a:r>
                        <a:rPr lang="en-US" sz="1100" u="none" strike="noStrike" dirty="0">
                          <a:effectLst/>
                        </a:rPr>
                        <a:t>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247627454"/>
                  </a:ext>
                </a:extLst>
              </a:tr>
              <a:tr h="232212">
                <a:tc>
                  <a:txBody>
                    <a:bodyPr/>
                    <a:lstStyle/>
                    <a:p>
                      <a:pPr algn="l" fontAlgn="b"/>
                      <a:r>
                        <a:rPr lang="en-US" sz="1100" u="none" strike="noStrike" dirty="0">
                          <a:effectLst/>
                        </a:rPr>
                        <a:t>Cancer Patient Navigation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842433311"/>
                  </a:ext>
                </a:extLst>
              </a:tr>
            </a:tbl>
          </a:graphicData>
        </a:graphic>
      </p:graphicFrame>
      <p:graphicFrame>
        <p:nvGraphicFramePr>
          <p:cNvPr id="5" name="Table 4"/>
          <p:cNvGraphicFramePr>
            <a:graphicFrameLocks noGrp="1"/>
          </p:cNvGraphicFramePr>
          <p:nvPr>
            <p:extLst/>
          </p:nvPr>
        </p:nvGraphicFramePr>
        <p:xfrm>
          <a:off x="6182294" y="1338171"/>
          <a:ext cx="5400116" cy="5116419"/>
        </p:xfrm>
        <a:graphic>
          <a:graphicData uri="http://schemas.openxmlformats.org/drawingml/2006/table">
            <a:tbl>
              <a:tblPr>
                <a:tableStyleId>{5C22544A-7EE6-4342-B048-85BDC9FD1C3A}</a:tableStyleId>
              </a:tblPr>
              <a:tblGrid>
                <a:gridCol w="3036706">
                  <a:extLst>
                    <a:ext uri="{9D8B030D-6E8A-4147-A177-3AD203B41FA5}">
                      <a16:colId xmlns:a16="http://schemas.microsoft.com/office/drawing/2014/main" xmlns="" val="1022886225"/>
                    </a:ext>
                  </a:extLst>
                </a:gridCol>
                <a:gridCol w="1181705">
                  <a:extLst>
                    <a:ext uri="{9D8B030D-6E8A-4147-A177-3AD203B41FA5}">
                      <a16:colId xmlns:a16="http://schemas.microsoft.com/office/drawing/2014/main" xmlns="" val="2020208361"/>
                    </a:ext>
                  </a:extLst>
                </a:gridCol>
                <a:gridCol w="1181705">
                  <a:extLst>
                    <a:ext uri="{9D8B030D-6E8A-4147-A177-3AD203B41FA5}">
                      <a16:colId xmlns:a16="http://schemas.microsoft.com/office/drawing/2014/main" xmlns="" val="2629210063"/>
                    </a:ext>
                  </a:extLst>
                </a:gridCol>
              </a:tblGrid>
              <a:tr h="222453">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Cardiovasular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727132500"/>
                  </a:ext>
                </a:extLst>
              </a:tr>
              <a:tr h="222453">
                <a:tc>
                  <a:txBody>
                    <a:bodyPr/>
                    <a:lstStyle/>
                    <a:p>
                      <a:pPr algn="l" fontAlgn="b"/>
                      <a:r>
                        <a:rPr lang="en-US" sz="1100" u="none" strike="noStrike" dirty="0">
                          <a:effectLst/>
                        </a:rPr>
                        <a:t>Pelvis &amp; Acetabulum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929237673"/>
                  </a:ext>
                </a:extLst>
              </a:tr>
              <a:tr h="222453">
                <a:tc>
                  <a:txBody>
                    <a:bodyPr/>
                    <a:lstStyle/>
                    <a:p>
                      <a:pPr algn="l" fontAlgn="b"/>
                      <a:r>
                        <a:rPr lang="en-US" sz="1100" u="none" strike="noStrike" dirty="0">
                          <a:effectLst/>
                        </a:rPr>
                        <a:t>Fragile X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11726148"/>
                  </a:ext>
                </a:extLst>
              </a:tr>
              <a:tr h="222453">
                <a:tc>
                  <a:txBody>
                    <a:bodyPr/>
                    <a:lstStyle/>
                    <a:p>
                      <a:pPr algn="l" fontAlgn="b"/>
                      <a:r>
                        <a:rPr lang="en-US" sz="1100" u="none" strike="noStrike" dirty="0" smtClean="0">
                          <a:effectLst/>
                        </a:rPr>
                        <a:t>Humeral </a:t>
                      </a:r>
                      <a:r>
                        <a:rPr lang="en-US" sz="1100" u="none" strike="noStrike" dirty="0">
                          <a:effectLst/>
                        </a:rPr>
                        <a:t>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971138859"/>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508729639"/>
                  </a:ext>
                </a:extLst>
              </a:tr>
              <a:tr h="222453">
                <a:tc>
                  <a:txBody>
                    <a:bodyPr/>
                    <a:lstStyle/>
                    <a:p>
                      <a:pPr algn="l" fontAlgn="b"/>
                      <a:r>
                        <a:rPr lang="en-US" sz="1100" u="none" strike="noStrike" dirty="0" smtClean="0">
                          <a:effectLst/>
                        </a:rPr>
                        <a:t>Asthma </a:t>
                      </a:r>
                      <a:r>
                        <a:rPr lang="en-US" sz="1100" u="none" strike="noStrike" dirty="0">
                          <a:effectLst/>
                        </a:rPr>
                        <a:t>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386013325"/>
                  </a:ext>
                </a:extLst>
              </a:tr>
              <a:tr h="222453">
                <a:tc>
                  <a:txBody>
                    <a:bodyPr/>
                    <a:lstStyle/>
                    <a:p>
                      <a:pPr algn="l" fontAlgn="b"/>
                      <a:r>
                        <a:rPr lang="en-US" sz="1100" u="none" strike="noStrike" dirty="0">
                          <a:effectLst/>
                        </a:rPr>
                        <a:t>Utility of Chest X-Rays for Asthma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31206225"/>
                  </a:ext>
                </a:extLst>
              </a:tr>
              <a:tr h="222453">
                <a:tc>
                  <a:txBody>
                    <a:bodyPr/>
                    <a:lstStyle/>
                    <a:p>
                      <a:pPr algn="l" fontAlgn="b"/>
                      <a:r>
                        <a:rPr lang="en-US" sz="1100" u="none" strike="noStrike" dirty="0">
                          <a:effectLst/>
                        </a:rPr>
                        <a:t>OxyContin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673049777"/>
                  </a:ext>
                </a:extLst>
              </a:tr>
              <a:tr h="222453">
                <a:tc>
                  <a:txBody>
                    <a:bodyPr/>
                    <a:lstStyle/>
                    <a:p>
                      <a:pPr algn="l" fontAlgn="b"/>
                      <a:r>
                        <a:rPr lang="en-US" sz="1100" u="none" strike="noStrike" dirty="0">
                          <a:effectLst/>
                        </a:rPr>
                        <a:t>Transition of Care Clinic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Pharmacy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98139637"/>
                  </a:ext>
                </a:extLst>
              </a:tr>
              <a:tr h="222453">
                <a:tc>
                  <a:txBody>
                    <a:bodyPr/>
                    <a:lstStyle/>
                    <a:p>
                      <a:pPr algn="l" fontAlgn="b"/>
                      <a:r>
                        <a:rPr lang="en-US" sz="1100" u="none" strike="noStrike" dirty="0">
                          <a:effectLst/>
                        </a:rPr>
                        <a:t>Lipid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929276156"/>
                  </a:ext>
                </a:extLst>
              </a:tr>
              <a:tr h="222453">
                <a:tc>
                  <a:txBody>
                    <a:bodyPr/>
                    <a:lstStyle/>
                    <a:p>
                      <a:pPr algn="l" fontAlgn="b"/>
                      <a:r>
                        <a:rPr lang="en-US" sz="1100" u="none" strike="noStrike" dirty="0">
                          <a:effectLst/>
                        </a:rPr>
                        <a:t>Sickle Cell Port 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81763618"/>
                  </a:ext>
                </a:extLst>
              </a:tr>
              <a:tr h="222453">
                <a:tc>
                  <a:txBody>
                    <a:bodyPr/>
                    <a:lstStyle/>
                    <a:p>
                      <a:pPr algn="l" fontAlgn="b"/>
                      <a:r>
                        <a:rPr lang="en-US" sz="1100" u="none" strike="noStrike" dirty="0" err="1">
                          <a:effectLst/>
                        </a:rPr>
                        <a:t>Tranexamic</a:t>
                      </a:r>
                      <a:r>
                        <a:rPr lang="en-US" sz="1100" u="none" strike="noStrike" dirty="0">
                          <a:effectLst/>
                        </a:rPr>
                        <a:t> Acid in Ankle Replacement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0454722"/>
                  </a:ext>
                </a:extLst>
              </a:tr>
              <a:tr h="222453">
                <a:tc>
                  <a:txBody>
                    <a:bodyPr/>
                    <a:lstStyle/>
                    <a:p>
                      <a:pPr algn="l" fontAlgn="b"/>
                      <a:r>
                        <a:rPr lang="en-US" sz="1100" u="none" strike="noStrike" dirty="0">
                          <a:effectLst/>
                        </a:rPr>
                        <a:t>Newborn Metabolic Screenings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488362082"/>
                  </a:ext>
                </a:extLst>
              </a:tr>
              <a:tr h="222453">
                <a:tc>
                  <a:txBody>
                    <a:bodyPr/>
                    <a:lstStyle/>
                    <a:p>
                      <a:pPr algn="l" fontAlgn="b"/>
                      <a:r>
                        <a:rPr lang="en-US" sz="1100" u="none" strike="noStrike" dirty="0">
                          <a:effectLst/>
                        </a:rPr>
                        <a:t>Scapula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40069665"/>
                  </a:ext>
                </a:extLst>
              </a:tr>
              <a:tr h="222453">
                <a:tc>
                  <a:txBody>
                    <a:bodyPr/>
                    <a:lstStyle/>
                    <a:p>
                      <a:pPr algn="l" fontAlgn="b"/>
                      <a:r>
                        <a:rPr lang="en-US" sz="1100" u="none" strike="noStrike" dirty="0">
                          <a:effectLst/>
                        </a:rPr>
                        <a:t>Adrenal Insufficiency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Endocrinology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985474525"/>
                  </a:ext>
                </a:extLst>
              </a:tr>
              <a:tr h="222453">
                <a:tc>
                  <a:txBody>
                    <a:bodyPr/>
                    <a:lstStyle/>
                    <a:p>
                      <a:pPr algn="l" fontAlgn="b"/>
                      <a:r>
                        <a:rPr lang="en-US" sz="1100" u="none" strike="noStrike" dirty="0">
                          <a:effectLst/>
                        </a:rPr>
                        <a:t>Brain Metastases with Ovarian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784109591"/>
                  </a:ext>
                </a:extLst>
              </a:tr>
              <a:tr h="222453">
                <a:tc>
                  <a:txBody>
                    <a:bodyPr/>
                    <a:lstStyle/>
                    <a:p>
                      <a:pPr algn="l" fontAlgn="b"/>
                      <a:r>
                        <a:rPr lang="en-US" sz="1100" u="none" strike="noStrike" dirty="0" err="1">
                          <a:effectLst/>
                        </a:rPr>
                        <a:t>Sever's</a:t>
                      </a:r>
                      <a:r>
                        <a:rPr lang="en-US" sz="1100" u="none" strike="noStrike" dirty="0">
                          <a:effectLst/>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31307175"/>
                  </a:ext>
                </a:extLst>
              </a:tr>
            </a:tbl>
          </a:graphicData>
        </a:graphic>
      </p:graphicFrame>
    </p:spTree>
    <p:extLst>
      <p:ext uri="{BB962C8B-B14F-4D97-AF65-F5344CB8AC3E}">
        <p14:creationId xmlns:p14="http://schemas.microsoft.com/office/powerpoint/2010/main" val="1558114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2</a:t>
            </a:r>
            <a:endParaRPr lang="en-US" sz="31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284597">
                  <a:extLst>
                    <a:ext uri="{9D8B030D-6E8A-4147-A177-3AD203B41FA5}">
                      <a16:colId xmlns:a16="http://schemas.microsoft.com/office/drawing/2014/main" xmlns="" val="1356431335"/>
                    </a:ext>
                  </a:extLst>
                </a:gridCol>
                <a:gridCol w="912804">
                  <a:extLst>
                    <a:ext uri="{9D8B030D-6E8A-4147-A177-3AD203B41FA5}">
                      <a16:colId xmlns:a16="http://schemas.microsoft.com/office/drawing/2014/main" xmlns="" val="4074852346"/>
                    </a:ext>
                  </a:extLst>
                </a:gridCol>
                <a:gridCol w="1175819">
                  <a:extLst>
                    <a:ext uri="{9D8B030D-6E8A-4147-A177-3AD203B41FA5}">
                      <a16:colId xmlns:a16="http://schemas.microsoft.com/office/drawing/2014/main" xmlns=""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36399335"/>
                  </a:ext>
                </a:extLst>
              </a:tr>
              <a:tr h="232212">
                <a:tc>
                  <a:txBody>
                    <a:bodyPr/>
                    <a:lstStyle/>
                    <a:p>
                      <a:pPr algn="l" fontAlgn="b"/>
                      <a:r>
                        <a:rPr lang="en-US" sz="1100" u="none" strike="noStrike" dirty="0" smtClean="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48785687"/>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Immunization</a:t>
                      </a:r>
                      <a:r>
                        <a:rPr lang="en-US" sz="1100" b="0" i="0" u="none" strike="noStrike" baseline="0" dirty="0" smtClean="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Bratzler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OUP</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9498790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Off-Label</a:t>
                      </a:r>
                      <a:r>
                        <a:rPr lang="en-US" sz="1100" b="0" i="0" u="none" strike="noStrike" baseline="0" dirty="0" smtClean="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2226700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Continuity of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610996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Prescribing Practices</a:t>
                      </a:r>
                      <a:r>
                        <a:rPr lang="en-US" sz="1100" b="0" i="0" u="none" strike="noStrike" baseline="0" dirty="0" smtClean="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Gillaspy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7204764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Lactation Services</a:t>
                      </a:r>
                      <a:r>
                        <a:rPr lang="en-US" sz="1100" b="0" i="0" u="none" strike="noStrike" baseline="0" dirty="0" smtClean="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Mannel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57878429"/>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Supplementation</a:t>
                      </a:r>
                      <a:r>
                        <a:rPr lang="en-US" sz="1100" b="0" i="0" u="none" strike="noStrike" baseline="0" dirty="0" smtClean="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Dilley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5195388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PCOS</a:t>
                      </a:r>
                      <a:r>
                        <a:rPr lang="en-US" sz="1100" b="0" i="0" u="none" strike="noStrike" baseline="0" dirty="0" smtClean="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6153180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Assessment</a:t>
                      </a:r>
                      <a:r>
                        <a:rPr lang="en-US" sz="1100" b="0" i="0" u="none" strike="noStrike" baseline="0" dirty="0" smtClean="0">
                          <a:solidFill>
                            <a:srgbClr val="000000"/>
                          </a:solidFill>
                          <a:effectLst/>
                          <a:latin typeface="Calibri" panose="020F0502020204030204" pitchFamily="34" charset="0"/>
                        </a:rPr>
                        <a:t> of </a:t>
                      </a:r>
                      <a:r>
                        <a:rPr lang="en-US" sz="1100" b="0" i="0" u="none" strike="noStrike" dirty="0" smtClean="0">
                          <a:solidFill>
                            <a:srgbClr val="000000"/>
                          </a:solidFill>
                          <a:effectLst/>
                          <a:latin typeface="Calibri" panose="020F0502020204030204" pitchFamily="34" charset="0"/>
                        </a:rPr>
                        <a:t>Medication</a:t>
                      </a:r>
                      <a:r>
                        <a:rPr lang="en-US" sz="1100" b="0" i="0" u="none" strike="noStrike" baseline="0" dirty="0" smtClean="0">
                          <a:solidFill>
                            <a:srgbClr val="000000"/>
                          </a:solidFill>
                          <a:effectLst/>
                          <a:latin typeface="Calibri" panose="020F0502020204030204" pitchFamily="34" charset="0"/>
                        </a:rPr>
                        <a:t> Problems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a:t>
                      </a:r>
                      <a:r>
                        <a:rPr lang="en-US" sz="1100" b="0" i="0" u="none" strike="noStrike" baseline="0" dirty="0" smtClean="0">
                          <a:solidFill>
                            <a:srgbClr val="000000"/>
                          </a:solidFill>
                          <a:effectLst/>
                          <a:latin typeface="Calibri" panose="020F0502020204030204" pitchFamily="34" charset="0"/>
                        </a:rPr>
                        <a: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1058136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Cancer Genetic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0284698"/>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Maternal Depression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Dunlap</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90617645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PROSpect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62986470"/>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Behavioral</a:t>
                      </a:r>
                      <a:r>
                        <a:rPr lang="en-US" sz="1100" b="0" i="0" u="none" strike="noStrike" baseline="0" dirty="0" smtClean="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a:t>
                      </a:r>
                      <a:r>
                        <a:rPr lang="en-US" sz="1100" b="0" i="0" u="none" strike="noStrike" baseline="0" dirty="0" smtClean="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7116854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Stem Cell Transplant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Shah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3248734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a:t>
                      </a:r>
                      <a:r>
                        <a:rPr lang="en-US" sz="1100" b="0" i="0" u="none" strike="noStrike" baseline="0" dirty="0" err="1" smtClean="0">
                          <a:solidFill>
                            <a:srgbClr val="000000"/>
                          </a:solidFill>
                          <a:effectLst/>
                          <a:latin typeface="Calibri" panose="020F0502020204030204" pitchFamily="34" charset="0"/>
                        </a:rPr>
                        <a:t>Adalilumab</a:t>
                      </a:r>
                      <a:r>
                        <a:rPr lang="en-US" sz="1100" b="0" i="0" u="none" strike="noStrike" baseline="0" dirty="0" smtClean="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8233476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Mohs Surgery for High Risk </a:t>
                      </a:r>
                      <a:r>
                        <a:rPr lang="en-US" sz="1100" b="0" i="0" u="none" strike="noStrike" dirty="0" err="1" smtClean="0">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L. Collins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88823708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Electronic Cigarettes in Youth with Asthma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Wagener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18632829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Vasoplegic</a:t>
                      </a:r>
                      <a:r>
                        <a:rPr lang="en-US" sz="1100" b="0" i="0" u="none" strike="noStrike" baseline="0" dirty="0" smtClean="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7354652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Patterns of Care Among Children with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Janitz</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Epidemiology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247627454"/>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Preoperative Airway Evaluation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a:t>
                      </a:r>
                      <a:r>
                        <a:rPr lang="en-US" sz="1100" b="0" i="0" u="none" strike="noStrike" baseline="0" dirty="0" smtClean="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2272788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Osteoporosis Prevention in Cancer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a:t>
                      </a:r>
                      <a:r>
                        <a:rPr lang="en-US" sz="1100" b="0" i="0" u="none" strike="noStrike" baseline="0" dirty="0" smtClean="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842433311"/>
                  </a:ext>
                </a:extLst>
              </a:tr>
            </a:tbl>
          </a:graphicData>
        </a:graphic>
      </p:graphicFrame>
      <p:graphicFrame>
        <p:nvGraphicFramePr>
          <p:cNvPr id="6" name="Table 5"/>
          <p:cNvGraphicFramePr>
            <a:graphicFrameLocks noGrp="1"/>
          </p:cNvGraphicFramePr>
          <p:nvPr>
            <p:extLst/>
          </p:nvPr>
        </p:nvGraphicFramePr>
        <p:xfrm>
          <a:off x="6326335" y="1345921"/>
          <a:ext cx="5373220" cy="5108660"/>
        </p:xfrm>
        <a:graphic>
          <a:graphicData uri="http://schemas.openxmlformats.org/drawingml/2006/table">
            <a:tbl>
              <a:tblPr>
                <a:tableStyleId>{5C22544A-7EE6-4342-B048-85BDC9FD1C3A}</a:tableStyleId>
              </a:tblPr>
              <a:tblGrid>
                <a:gridCol w="3568779">
                  <a:extLst>
                    <a:ext uri="{9D8B030D-6E8A-4147-A177-3AD203B41FA5}">
                      <a16:colId xmlns:a16="http://schemas.microsoft.com/office/drawing/2014/main" xmlns="" val="1356431335"/>
                    </a:ext>
                  </a:extLst>
                </a:gridCol>
                <a:gridCol w="751115">
                  <a:extLst>
                    <a:ext uri="{9D8B030D-6E8A-4147-A177-3AD203B41FA5}">
                      <a16:colId xmlns:a16="http://schemas.microsoft.com/office/drawing/2014/main" xmlns="" val="4074852346"/>
                    </a:ext>
                  </a:extLst>
                </a:gridCol>
                <a:gridCol w="1053326">
                  <a:extLst>
                    <a:ext uri="{9D8B030D-6E8A-4147-A177-3AD203B41FA5}">
                      <a16:colId xmlns:a16="http://schemas.microsoft.com/office/drawing/2014/main" xmlns=""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3639933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Radial Neck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TR Lewis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48785687"/>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High Grade VAIN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9498790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E-Cigarette and Tobacco</a:t>
                      </a:r>
                      <a:r>
                        <a:rPr lang="en-US" sz="1100" b="0" i="0" u="none" strike="noStrike" baseline="0" dirty="0" smtClean="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Cohn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22267005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Analysis of C. Diff</a:t>
                      </a:r>
                      <a:r>
                        <a:rPr lang="en-US" sz="1100" b="0" i="0" u="none" strike="noStrike" baseline="0" dirty="0" smtClean="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Immunology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610996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Inpatient</a:t>
                      </a:r>
                      <a:r>
                        <a:rPr lang="en-US" sz="1100" b="0" i="0" u="none" strike="noStrike" baseline="0" dirty="0" smtClean="0">
                          <a:solidFill>
                            <a:srgbClr val="000000"/>
                          </a:solidFill>
                          <a:effectLst/>
                          <a:latin typeface="Calibri" panose="020F0502020204030204" pitchFamily="34" charset="0"/>
                        </a:rPr>
                        <a:t> Transition of Care Pharmacist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7204764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Children</a:t>
                      </a:r>
                      <a:r>
                        <a:rPr lang="en-US" sz="1100" b="0" i="0" u="none" strike="noStrike" baseline="0" dirty="0" smtClean="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57878429"/>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5195388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Glucocorticoid Receptor Antagonism in the Treatment of Cushing Syndrome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Lim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61531807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Influenza A and </a:t>
                      </a:r>
                      <a:r>
                        <a:rPr lang="en-US" sz="1100" b="0" i="0" u="none" strike="noStrike" dirty="0" err="1" smtClean="0">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10581365"/>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Surgical Complications in Patients with Spinal Muscular Atrophy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Chong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0284698"/>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Tissue Eosinophil</a:t>
                      </a:r>
                      <a:r>
                        <a:rPr lang="en-US" sz="1100" b="0" i="0" u="none" strike="noStrike" baseline="0" dirty="0" smtClean="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906176452"/>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Bone Health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Krishnan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62986470"/>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Association between Urinary Parameters and Urological Issues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Pal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71168545"/>
                  </a:ext>
                </a:extLst>
              </a:tr>
              <a:tr h="351158">
                <a:tc>
                  <a:txBody>
                    <a:bodyPr/>
                    <a:lstStyle/>
                    <a:p>
                      <a:pPr algn="l" fontAlgn="b"/>
                      <a:r>
                        <a:rPr lang="en-US" sz="1100" b="0" i="0" u="none" strike="noStrike" dirty="0" smtClean="0">
                          <a:solidFill>
                            <a:srgbClr val="000000"/>
                          </a:solidFill>
                          <a:effectLst/>
                          <a:latin typeface="Calibri" panose="020F0502020204030204" pitchFamily="34" charset="0"/>
                        </a:rPr>
                        <a:t>Synthetic Cartilage Implant vs </a:t>
                      </a:r>
                      <a:r>
                        <a:rPr lang="en-US" sz="1100" b="0" i="0" u="none" strike="noStrike" dirty="0" err="1" smtClean="0">
                          <a:solidFill>
                            <a:srgbClr val="000000"/>
                          </a:solidFill>
                          <a:effectLst/>
                          <a:latin typeface="Calibri" panose="020F0502020204030204" pitchFamily="34" charset="0"/>
                        </a:rPr>
                        <a:t>Osteochondral</a:t>
                      </a:r>
                      <a:r>
                        <a:rPr lang="en-US" sz="1100" b="0" i="0" u="none" strike="noStrike" dirty="0" smtClean="0">
                          <a:solidFill>
                            <a:srgbClr val="000000"/>
                          </a:solidFill>
                          <a:effectLst/>
                          <a:latin typeface="Calibri" panose="020F0502020204030204" pitchFamily="34" charset="0"/>
                        </a:rPr>
                        <a:t> Autologous</a:t>
                      </a:r>
                      <a:r>
                        <a:rPr lang="en-US" sz="1100" b="0" i="0" u="none" strike="noStrike" baseline="0" dirty="0" smtClean="0">
                          <a:solidFill>
                            <a:srgbClr val="000000"/>
                          </a:solidFill>
                          <a:effectLst/>
                          <a:latin typeface="Calibri" panose="020F0502020204030204" pitchFamily="34" charset="0"/>
                        </a:rPr>
                        <a:t> Transfer for Advanced Hallux </a:t>
                      </a:r>
                      <a:r>
                        <a:rPr lang="en-US" sz="1100" b="0" i="0" u="none" strike="noStrike" baseline="0" dirty="0" err="1" smtClean="0">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smtClean="0">
                          <a:solidFill>
                            <a:srgbClr val="000000"/>
                          </a:solidFill>
                          <a:effectLst/>
                          <a:latin typeface="Calibri" panose="020F0502020204030204" pitchFamily="34" charset="0"/>
                        </a:rPr>
                        <a:t>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3248734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smtClean="0">
                          <a:solidFill>
                            <a:srgbClr val="000000"/>
                          </a:solidFill>
                          <a:effectLst/>
                          <a:latin typeface="Calibri" panose="020F0502020204030204" pitchFamily="34" charset="0"/>
                          <a:ea typeface="+mn-ea"/>
                          <a:cs typeface="+mn-cs"/>
                        </a:rPr>
                        <a:t>Ilizarov</a:t>
                      </a:r>
                      <a:r>
                        <a:rPr lang="en-US" sz="1100" b="0" i="0" u="none" strike="noStrike" kern="1200" dirty="0" smtClean="0">
                          <a:solidFill>
                            <a:srgbClr val="000000"/>
                          </a:solidFill>
                          <a:effectLst/>
                          <a:latin typeface="Calibri" panose="020F0502020204030204" pitchFamily="34" charset="0"/>
                          <a:ea typeface="+mn-ea"/>
                          <a:cs typeface="+mn-cs"/>
                        </a:rPr>
                        <a:t> Frame in Complex Ankle and </a:t>
                      </a:r>
                      <a:r>
                        <a:rPr lang="en-US" sz="1100" b="0" i="0" u="none" strike="noStrike" kern="1200" dirty="0" err="1" smtClean="0">
                          <a:solidFill>
                            <a:srgbClr val="000000"/>
                          </a:solidFill>
                          <a:effectLst/>
                          <a:latin typeface="Calibri" panose="020F0502020204030204" pitchFamily="34" charset="0"/>
                          <a:ea typeface="+mn-ea"/>
                          <a:cs typeface="+mn-cs"/>
                        </a:rPr>
                        <a:t>Hindfoot</a:t>
                      </a:r>
                      <a:r>
                        <a:rPr lang="en-US" sz="1100" b="0" i="0" u="none" strike="noStrike" kern="1200" dirty="0" smtClean="0">
                          <a:solidFill>
                            <a:srgbClr val="000000"/>
                          </a:solidFill>
                          <a:effectLst/>
                          <a:latin typeface="Calibri" panose="020F0502020204030204" pitchFamily="34" charset="0"/>
                          <a:ea typeface="+mn-ea"/>
                          <a:cs typeface="+mn-cs"/>
                        </a:rPr>
                        <a:t> Fusions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dirty="0" smtClean="0">
                          <a:solidFill>
                            <a:srgbClr val="000000"/>
                          </a:solidFill>
                          <a:effectLst/>
                          <a:latin typeface="Calibri" panose="020F0502020204030204" pitchFamily="34" charset="0"/>
                        </a:rPr>
                        <a:t>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823347675"/>
                  </a:ext>
                </a:extLst>
              </a:tr>
              <a:tr h="612576">
                <a:tc>
                  <a:txBody>
                    <a:bodyPr/>
                    <a:lstStyle/>
                    <a:p>
                      <a:r>
                        <a:rPr lang="en-US" sz="1100" b="0" i="0" u="none" strike="noStrike" kern="1200" dirty="0" smtClean="0">
                          <a:solidFill>
                            <a:srgbClr val="000000"/>
                          </a:solidFill>
                          <a:effectLst/>
                          <a:latin typeface="Calibri" panose="020F0502020204030204" pitchFamily="34" charset="0"/>
                          <a:ea typeface="+mn-ea"/>
                          <a:cs typeface="+mn-cs"/>
                        </a:rPr>
                        <a:t>Effect </a:t>
                      </a:r>
                      <a:r>
                        <a:rPr lang="en-US" sz="1100" b="0" i="0" u="none" strike="noStrike" kern="1200" dirty="0">
                          <a:solidFill>
                            <a:srgbClr val="000000"/>
                          </a:solidFill>
                          <a:effectLst/>
                          <a:latin typeface="Calibri" panose="020F0502020204030204" pitchFamily="34" charset="0"/>
                          <a:ea typeface="+mn-ea"/>
                          <a:cs typeface="+mn-cs"/>
                        </a:rPr>
                        <a:t>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Rensing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88823708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Tobacco and Marijuana Exposure</a:t>
                      </a:r>
                      <a:r>
                        <a:rPr lang="en-US" sz="1100" b="0" i="0" u="none" strike="noStrike" baseline="0" dirty="0" smtClean="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186328292"/>
                  </a:ext>
                </a:extLst>
              </a:tr>
            </a:tbl>
          </a:graphicData>
        </a:graphic>
      </p:graphicFrame>
    </p:spTree>
    <p:extLst>
      <p:ext uri="{BB962C8B-B14F-4D97-AF65-F5344CB8AC3E}">
        <p14:creationId xmlns:p14="http://schemas.microsoft.com/office/powerpoint/2010/main" val="67798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3</a:t>
            </a:r>
            <a:endParaRPr lang="en-US" sz="31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19"/>
          <a:ext cx="5373220" cy="4752316"/>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xmlns="" val="1356431335"/>
                    </a:ext>
                  </a:extLst>
                </a:gridCol>
                <a:gridCol w="869736">
                  <a:extLst>
                    <a:ext uri="{9D8B030D-6E8A-4147-A177-3AD203B41FA5}">
                      <a16:colId xmlns:a16="http://schemas.microsoft.com/office/drawing/2014/main" xmlns="" val="4074852346"/>
                    </a:ext>
                  </a:extLst>
                </a:gridCol>
                <a:gridCol w="1169901">
                  <a:extLst>
                    <a:ext uri="{9D8B030D-6E8A-4147-A177-3AD203B41FA5}">
                      <a16:colId xmlns:a16="http://schemas.microsoft.com/office/drawing/2014/main" xmlns=""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Hereditary thrombotic thrombocytopenic purpura (HTTP)</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Neonatal Venous Thromboembolism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smtClean="0">
                          <a:solidFill>
                            <a:srgbClr val="000000"/>
                          </a:solidFill>
                          <a:effectLst/>
                          <a:latin typeface="Calibri" panose="020F0502020204030204" pitchFamily="34" charset="0"/>
                          <a:ea typeface="+mn-ea"/>
                          <a:cs typeface="+mn-cs"/>
                        </a:rPr>
                        <a:t>PARPi</a:t>
                      </a:r>
                      <a:r>
                        <a:rPr lang="en-US" sz="1100" b="0" i="0" u="none" strike="noStrike" kern="1200" dirty="0" smtClean="0">
                          <a:solidFill>
                            <a:srgbClr val="000000"/>
                          </a:solidFill>
                          <a:effectLst/>
                          <a:latin typeface="Calibri" panose="020F0502020204030204" pitchFamily="34" charset="0"/>
                          <a:ea typeface="+mn-ea"/>
                          <a:cs typeface="+mn-cs"/>
                        </a:rPr>
                        <a:t> Therapy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Moore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err="1" smtClean="0">
                          <a:solidFill>
                            <a:srgbClr val="000000"/>
                          </a:solidFill>
                          <a:effectLst/>
                          <a:latin typeface="Calibri" panose="020F0502020204030204" pitchFamily="34" charset="0"/>
                        </a:rPr>
                        <a:t>Gyn</a:t>
                      </a:r>
                      <a:r>
                        <a:rPr lang="en-US" sz="1100" b="0" i="0" u="none" strike="noStrike" dirty="0" smtClean="0">
                          <a:solidFill>
                            <a:srgbClr val="000000"/>
                          </a:solidFill>
                          <a:effectLst/>
                          <a:latin typeface="Calibri" panose="020F0502020204030204" pitchFamily="34" charset="0"/>
                        </a:rPr>
                        <a:t> </a:t>
                      </a:r>
                      <a:r>
                        <a:rPr lang="en-US" sz="1100" b="0" i="0" u="none" strike="noStrike" dirty="0" err="1" smtClean="0">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Hip Fracture Repair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Teague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Anterior Cruciate Ligament Reconstruction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Algan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Bone-Grafting for Glenoid Deficiency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White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Hospital Admission Rates for Children Living with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Hearing Screens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Butcher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Cesarean Scar Ectopic Pregnancy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Burks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Reproductive Medicine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Urologic Trauma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Oral Cavity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a:t>
                      </a:r>
                      <a:r>
                        <a:rPr lang="en-US" sz="1100" b="0" i="0" u="none" strike="noStrike" baseline="0" dirty="0" smtClean="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Moberg</a:t>
                      </a:r>
                      <a:r>
                        <a:rPr lang="en-US" sz="1100" b="0" i="0" u="none" strike="noStrike" kern="1200" dirty="0" smtClean="0">
                          <a:solidFill>
                            <a:srgbClr val="000000"/>
                          </a:solidFill>
                          <a:effectLst/>
                          <a:latin typeface="Calibri" panose="020F0502020204030204" pitchFamily="34" charset="0"/>
                          <a:ea typeface="+mn-ea"/>
                          <a:cs typeface="+mn-cs"/>
                        </a:rPr>
                        <a:t> Advancement Flap for Soft-Tissue Loss of the Thumb</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Lehman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Reduce Postoperative Hemorrhage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Anti-Incontinence Procedures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3248734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Acute Anosmia in Patients with COVID-19</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 </a:t>
                      </a:r>
                      <a:r>
                        <a:rPr lang="en-US" sz="1100" b="0" i="0" u="none" strike="noStrike" dirty="0" err="1" smtClean="0">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8233476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Cervical </a:t>
                      </a:r>
                      <a:r>
                        <a:rPr lang="en-US" sz="1100" b="0" i="0" u="none" strike="noStrike" kern="1200" dirty="0" err="1" smtClean="0">
                          <a:solidFill>
                            <a:srgbClr val="000000"/>
                          </a:solidFill>
                          <a:effectLst/>
                          <a:latin typeface="Calibri" panose="020F0502020204030204" pitchFamily="34" charset="0"/>
                          <a:ea typeface="+mn-ea"/>
                          <a:cs typeface="+mn-cs"/>
                        </a:rPr>
                        <a:t>Spondylotic</a:t>
                      </a:r>
                      <a:r>
                        <a:rPr lang="en-US" sz="1100" b="0" i="0" u="none" strike="noStrike" kern="1200" dirty="0" smtClean="0">
                          <a:solidFill>
                            <a:srgbClr val="000000"/>
                          </a:solidFill>
                          <a:effectLst/>
                          <a:latin typeface="Calibri" panose="020F0502020204030204" pitchFamily="34" charset="0"/>
                          <a:ea typeface="+mn-ea"/>
                          <a:cs typeface="+mn-cs"/>
                        </a:rPr>
                        <a:t> Myelopathy (CSM)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Z.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888237083"/>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Sellar</a:t>
                      </a:r>
                      <a:r>
                        <a:rPr lang="en-US" sz="1100" b="0" i="0" u="none" strike="noStrike" kern="1200" dirty="0" smtClean="0">
                          <a:solidFill>
                            <a:srgbClr val="000000"/>
                          </a:solidFill>
                          <a:effectLst/>
                          <a:latin typeface="Calibri" panose="020F0502020204030204" pitchFamily="34" charset="0"/>
                          <a:ea typeface="+mn-ea"/>
                          <a:cs typeface="+mn-cs"/>
                        </a:rPr>
                        <a:t> and </a:t>
                      </a:r>
                      <a:r>
                        <a:rPr lang="en-US" sz="1100" b="0" i="0" u="none" strike="noStrike" kern="1200" dirty="0" err="1" smtClean="0">
                          <a:solidFill>
                            <a:srgbClr val="000000"/>
                          </a:solidFill>
                          <a:effectLst/>
                          <a:latin typeface="Calibri" panose="020F0502020204030204" pitchFamily="34" charset="0"/>
                          <a:ea typeface="+mn-ea"/>
                          <a:cs typeface="+mn-cs"/>
                        </a:rPr>
                        <a:t>Parasellar</a:t>
                      </a:r>
                      <a:r>
                        <a:rPr lang="en-US" sz="1100" b="0" i="0" u="none" strike="noStrike" kern="1200" dirty="0" smtClean="0">
                          <a:solidFill>
                            <a:srgbClr val="000000"/>
                          </a:solidFill>
                          <a:effectLst/>
                          <a:latin typeface="Calibri" panose="020F0502020204030204" pitchFamily="34" charset="0"/>
                          <a:ea typeface="+mn-ea"/>
                          <a:cs typeface="+mn-cs"/>
                        </a:rPr>
                        <a:t> Tumors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18632829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12294336"/>
              </p:ext>
            </p:extLst>
          </p:nvPr>
        </p:nvGraphicFramePr>
        <p:xfrm>
          <a:off x="6326335" y="1345921"/>
          <a:ext cx="5373220" cy="4752312"/>
        </p:xfrm>
        <a:graphic>
          <a:graphicData uri="http://schemas.openxmlformats.org/drawingml/2006/table">
            <a:tbl>
              <a:tblPr>
                <a:tableStyleId>{5C22544A-7EE6-4342-B048-85BDC9FD1C3A}</a:tableStyleId>
              </a:tblPr>
              <a:tblGrid>
                <a:gridCol w="3021582">
                  <a:extLst>
                    <a:ext uri="{9D8B030D-6E8A-4147-A177-3AD203B41FA5}">
                      <a16:colId xmlns:a16="http://schemas.microsoft.com/office/drawing/2014/main" xmlns="" val="1356431335"/>
                    </a:ext>
                  </a:extLst>
                </a:gridCol>
                <a:gridCol w="1175819">
                  <a:extLst>
                    <a:ext uri="{9D8B030D-6E8A-4147-A177-3AD203B41FA5}">
                      <a16:colId xmlns:a16="http://schemas.microsoft.com/office/drawing/2014/main" xmlns="" val="4074852346"/>
                    </a:ext>
                  </a:extLst>
                </a:gridCol>
                <a:gridCol w="1175819">
                  <a:extLst>
                    <a:ext uri="{9D8B030D-6E8A-4147-A177-3AD203B41FA5}">
                      <a16:colId xmlns:a16="http://schemas.microsoft.com/office/drawing/2014/main" xmlns="" val="715510892"/>
                    </a:ext>
                  </a:extLst>
                </a:gridCol>
              </a:tblGrid>
              <a:tr h="260946">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36399335"/>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Detection and Management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Patel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48785687"/>
                  </a:ext>
                </a:extLst>
              </a:tr>
              <a:tr h="362315">
                <a:tc>
                  <a:txBody>
                    <a:bodyPr/>
                    <a:lstStyle/>
                    <a:p>
                      <a:pPr algn="l" fontAlgn="b"/>
                      <a:r>
                        <a:rPr lang="en-US" sz="1100" b="0" i="0" u="none" strike="noStrike" dirty="0" smtClean="0">
                          <a:solidFill>
                            <a:srgbClr val="000000"/>
                          </a:solidFill>
                          <a:effectLst/>
                          <a:latin typeface="Calibri" panose="020F0502020204030204" pitchFamily="34" charset="0"/>
                        </a:rPr>
                        <a:t>Survey of Patients</a:t>
                      </a:r>
                      <a:r>
                        <a:rPr lang="en-US" sz="1100" b="0" i="0" u="none" strike="noStrike" baseline="0" dirty="0" smtClean="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Hahn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949879066"/>
                  </a:ext>
                </a:extLst>
              </a:tr>
              <a:tr h="36231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Circumcision Complications Requiring Surgical Revision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kern="1200" dirty="0" smtClean="0">
                          <a:solidFill>
                            <a:srgbClr val="000000"/>
                          </a:solidFill>
                          <a:effectLst/>
                          <a:latin typeface="Calibri" panose="020F0502020204030204" pitchFamily="34" charset="0"/>
                          <a:ea typeface="+mn-ea"/>
                          <a:cs typeface="+mn-cs"/>
                        </a:rPr>
                        <a:t>D. </a:t>
                      </a:r>
                      <a:r>
                        <a:rPr lang="en-US" sz="1100" b="0" i="0" u="none" strike="noStrike" kern="1200" dirty="0" err="1" smtClean="0">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222670053"/>
                  </a:ext>
                </a:extLst>
              </a:tr>
              <a:tr h="35441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Counseling Services for Children with Neurodevelopmental Disorders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Wadley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61099666"/>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ECO-RESET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 </a:t>
                      </a:r>
                      <a:r>
                        <a:rPr lang="en-US" sz="1100" b="0" i="0" u="none" strike="noStrike" kern="1200" dirty="0" err="1" smtClean="0">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72047643"/>
                  </a:ext>
                </a:extLst>
              </a:tr>
              <a:tr h="36231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Vasopressor Use in Microvascular Free-Flap Reconstruction of the Head and Neck</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 </a:t>
                      </a:r>
                      <a:r>
                        <a:rPr lang="en-US" sz="1100" b="0" i="0" u="none" strike="noStrike" kern="1200" dirty="0" err="1" smtClean="0">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57878429"/>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Testing for the BRCA gene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 Shim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51953881"/>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Bronchiolitis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 Sparkman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615318075"/>
                  </a:ext>
                </a:extLst>
              </a:tr>
              <a:tr h="362315">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Mirikizumab</a:t>
                      </a:r>
                      <a:r>
                        <a:rPr lang="en-US" sz="1100" b="0" i="0" u="none" strike="noStrike" kern="1200" dirty="0" smtClean="0">
                          <a:solidFill>
                            <a:srgbClr val="000000"/>
                          </a:solidFill>
                          <a:effectLst/>
                          <a:latin typeface="Calibri" panose="020F0502020204030204" pitchFamily="34" charset="0"/>
                          <a:ea typeface="+mn-ea"/>
                          <a:cs typeface="+mn-cs"/>
                        </a:rPr>
                        <a:t> in Patients with Moderately to Severely Active Crohn's Disease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 </a:t>
                      </a:r>
                      <a:r>
                        <a:rPr lang="en-US" sz="1100" b="0" i="0" u="none" strike="noStrike" kern="1200" dirty="0" err="1" smtClean="0">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10581365"/>
                  </a:ext>
                </a:extLst>
              </a:tr>
              <a:tr h="319724">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J. </a:t>
                      </a:r>
                      <a:r>
                        <a:rPr lang="en-US" sz="1100" b="0" i="0" u="none" strike="noStrike" kern="1200" dirty="0" err="1" smtClean="0">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0284698"/>
                  </a:ext>
                </a:extLst>
              </a:tr>
              <a:tr h="35441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Stress Hydrocortisone in Pediatric Septic Shock (SHIPSS)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906176452"/>
                  </a:ext>
                </a:extLst>
              </a:tr>
              <a:tr h="35441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Severe Neurologic Injury Outcomes during COVID 19 Crisis (NCC COVID 19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Masoom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62986470"/>
                  </a:ext>
                </a:extLst>
              </a:tr>
              <a:tr h="35441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Implementation of pain protocol and outcome of sickle cell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L. Rooms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71168545"/>
                  </a:ext>
                </a:extLst>
              </a:tr>
              <a:tr h="260946">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ORIEN Project; Total Cancer Care Protocol</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A. </a:t>
                      </a:r>
                      <a:r>
                        <a:rPr lang="en-US" sz="1100" b="0" i="0" u="none" strike="noStrike" dirty="0" err="1" smtClean="0">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32487341"/>
                  </a:ext>
                </a:extLst>
              </a:tr>
            </a:tbl>
          </a:graphicData>
        </a:graphic>
      </p:graphicFrame>
      <p:sp>
        <p:nvSpPr>
          <p:cNvPr id="5" name="Rectangle 4"/>
          <p:cNvSpPr/>
          <p:nvPr/>
        </p:nvSpPr>
        <p:spPr>
          <a:xfrm>
            <a:off x="11332296" y="4474564"/>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Rectangle 6"/>
          <p:cNvSpPr/>
          <p:nvPr/>
        </p:nvSpPr>
        <p:spPr>
          <a:xfrm>
            <a:off x="11332296" y="5821234"/>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418667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12122</TotalTime>
  <Words>3864</Words>
  <Application>Microsoft Office PowerPoint</Application>
  <PresentationFormat>Widescreen</PresentationFormat>
  <Paragraphs>726</Paragraphs>
  <Slides>23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Leveraging OUHSC Clinical Research Data Warehouse to Inform Research &amp; Practice</vt:lpstr>
      <vt:lpstr>Ecosystem Architecture</vt:lpstr>
      <vt:lpstr>CDW Faculty &amp; Staff</vt:lpstr>
      <vt:lpstr>PowerPoint Presentation</vt:lpstr>
      <vt:lpstr>HSC Data Sources</vt:lpstr>
      <vt:lpstr>Since 2017,  the CRDW has facilitated more than 120 studies.       There are 46 active projects.</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Predictors of Severe Sepsis in Patients with Intestinal Failure (POSSIPIF)</vt:lpstr>
      <vt:lpstr>Clinical Presentations, Laboratory Findings, Treatment, and Outcomes of Pediatric COVID-19 Patients</vt:lpstr>
      <vt:lpstr>PEMCRC Anaphylaxis Study Protocol: A Multicenter Cohort Study to Derive and Validate Clinical Decision Models for the Emergency Department Management of Children with Anaphylaxis</vt:lpstr>
      <vt:lpstr>Retrospective Descriptive Analysis of Pediatric Migraine Treatment in the Emergency Department</vt:lpstr>
      <vt:lpstr>Procalcitonin in Necrotizing Enterocolitis: the search for a biomarker</vt:lpstr>
      <vt:lpstr>Procalcitonin in Necrotizing Enterocolitis: the search for a biomarker</vt:lpstr>
      <vt:lpstr>PowerPoint Presentation</vt:lpstr>
      <vt:lpstr>PowerPoint Presentation</vt:lpstr>
      <vt:lpstr>Requests</vt:lpstr>
      <vt:lpstr>Thank you</vt:lpstr>
      <vt:lpstr>Extra Slides</vt:lpstr>
      <vt:lpstr>PowerPoint Presentation</vt:lpstr>
      <vt:lpstr>IRB and Privacy Review Guidance</vt:lpstr>
    </vt:vector>
  </TitlesOfParts>
  <Company>OUHSC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Will Beasley</cp:lastModifiedBy>
  <cp:revision>289</cp:revision>
  <dcterms:created xsi:type="dcterms:W3CDTF">2019-06-04T17:44:43Z</dcterms:created>
  <dcterms:modified xsi:type="dcterms:W3CDTF">2021-02-08T23:16:24Z</dcterms:modified>
</cp:coreProperties>
</file>