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92" r:id="rId2"/>
    <p:sldId id="257" r:id="rId3"/>
    <p:sldId id="390" r:id="rId4"/>
    <p:sldId id="289" r:id="rId5"/>
    <p:sldId id="384" r:id="rId6"/>
    <p:sldId id="393" r:id="rId7"/>
    <p:sldId id="385" r:id="rId8"/>
    <p:sldId id="386" r:id="rId9"/>
    <p:sldId id="387" r:id="rId10"/>
    <p:sldId id="389" r:id="rId11"/>
    <p:sldId id="396" r:id="rId12"/>
    <p:sldId id="394" r:id="rId13"/>
    <p:sldId id="395" r:id="rId14"/>
    <p:sldId id="397" r:id="rId15"/>
    <p:sldId id="398" r:id="rId16"/>
    <p:sldId id="399" r:id="rId17"/>
    <p:sldId id="391" r:id="rId18"/>
    <p:sldId id="400" r:id="rId19"/>
    <p:sldId id="401" r:id="rId20"/>
    <p:sldId id="367" r:id="rId21"/>
    <p:sldId id="296" r:id="rId22"/>
    <p:sldId id="276" r:id="rId23"/>
    <p:sldId id="34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d, David E. (HSC)" initials="BDE(" lastIdx="1" clrIdx="0">
    <p:extLst>
      <p:ext uri="{19B8F6BF-5375-455C-9EA6-DF929625EA0E}">
        <p15:presenceInfo xmlns:p15="http://schemas.microsoft.com/office/powerpoint/2012/main" userId="S-1-5-21-598231604-1040596609-1897138802-151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9966"/>
    <a:srgbClr val="000000"/>
    <a:srgbClr val="A1C6E7"/>
    <a:srgbClr val="FEFEEC"/>
    <a:srgbClr val="A8EDF6"/>
    <a:srgbClr val="C1FBF8"/>
    <a:srgbClr val="5CB886"/>
    <a:srgbClr val="66E0C0"/>
    <a:srgbClr val="95EF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2350" autoAdjust="0"/>
  </p:normalViewPr>
  <p:slideViewPr>
    <p:cSldViewPr snapToGrid="0">
      <p:cViewPr varScale="1">
        <p:scale>
          <a:sx n="87" d="100"/>
          <a:sy n="87" d="100"/>
        </p:scale>
        <p:origin x="108" y="354"/>
      </p:cViewPr>
      <p:guideLst/>
    </p:cSldViewPr>
  </p:slideViewPr>
  <p:notesTextViewPr>
    <p:cViewPr>
      <p:scale>
        <a:sx n="150" d="100"/>
        <a:sy n="15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348084926192711"/>
          <c:y val="0.12267684590741547"/>
          <c:w val="0.44599540810286575"/>
          <c:h val="0.74261089754311782"/>
        </c:manualLayout>
      </c:layout>
      <c:pieChart>
        <c:varyColors val="1"/>
        <c:ser>
          <c:idx val="0"/>
          <c:order val="0"/>
          <c:tx>
            <c:strRef>
              <c:f>Sheet1!$B$1</c:f>
              <c:strCache>
                <c:ptCount val="1"/>
                <c:pt idx="0">
                  <c:v>Perecent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03B-4DAF-BB50-99C9409CFA87}"/>
              </c:ext>
            </c:extLst>
          </c:dPt>
          <c:dPt>
            <c:idx val="1"/>
            <c:bubble3D val="0"/>
            <c:spPr>
              <a:solidFill>
                <a:schemeClr val="accent3"/>
              </a:solidFill>
              <a:ln w="19050">
                <a:solidFill>
                  <a:schemeClr val="lt1"/>
                </a:solidFill>
              </a:ln>
              <a:effectLst/>
            </c:spPr>
            <c:extLst>
              <c:ext xmlns:c16="http://schemas.microsoft.com/office/drawing/2014/chart" uri="{C3380CC4-5D6E-409C-BE32-E72D297353CC}">
                <c16:uniqueId val="{00000002-E03B-4DAF-BB50-99C9409CFA87}"/>
              </c:ext>
            </c:extLst>
          </c:dPt>
          <c:dPt>
            <c:idx val="2"/>
            <c:bubble3D val="0"/>
            <c:spPr>
              <a:solidFill>
                <a:schemeClr val="accent5"/>
              </a:solidFill>
              <a:ln w="19050">
                <a:solidFill>
                  <a:schemeClr val="lt1"/>
                </a:solidFill>
              </a:ln>
              <a:effectLst/>
            </c:spPr>
            <c:extLst>
              <c:ext xmlns:c16="http://schemas.microsoft.com/office/drawing/2014/chart" uri="{C3380CC4-5D6E-409C-BE32-E72D297353CC}">
                <c16:uniqueId val="{00000003-E03B-4DAF-BB50-99C9409CFA87}"/>
              </c:ext>
            </c:extLst>
          </c:dPt>
          <c:dPt>
            <c:idx val="3"/>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4-E03B-4DAF-BB50-99C9409CFA87}"/>
              </c:ext>
            </c:extLst>
          </c:dPt>
          <c:dLbls>
            <c:dLbl>
              <c:idx val="0"/>
              <c:layout>
                <c:manualLayout>
                  <c:x val="-0.1004531567300775"/>
                  <c:y val="-0.36186357435585675"/>
                </c:manualLayout>
              </c:layout>
              <c:showLegendKey val="0"/>
              <c:showVal val="0"/>
              <c:showCatName val="0"/>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1-E03B-4DAF-BB50-99C9409CFA87}"/>
                </c:ext>
              </c:extLst>
            </c:dLbl>
            <c:dLbl>
              <c:idx val="1"/>
              <c:layout>
                <c:manualLayout>
                  <c:x val="1.1132895851759297E-2"/>
                  <c:y val="-3.9252970590479046E-2"/>
                </c:manualLayout>
              </c:layout>
              <c:showLegendKey val="0"/>
              <c:showVal val="0"/>
              <c:showCatName val="0"/>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2-E03B-4DAF-BB50-99C9409CFA87}"/>
                </c:ext>
              </c:extLst>
            </c:dLbl>
            <c:dLbl>
              <c:idx val="2"/>
              <c:layout>
                <c:manualLayout>
                  <c:x val="-1.0700577345123077E-2"/>
                  <c:y val="-5.0487126138211054E-3"/>
                </c:manualLayout>
              </c:layout>
              <c:showLegendKey val="0"/>
              <c:showVal val="0"/>
              <c:showCatName val="0"/>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3-E03B-4DAF-BB50-99C9409CFA87}"/>
                </c:ext>
              </c:extLst>
            </c:dLbl>
            <c:dLbl>
              <c:idx val="3"/>
              <c:layout>
                <c:manualLayout>
                  <c:x val="-2.6023501315873367E-2"/>
                  <c:y val="-1.9907706406107922E-2"/>
                </c:manualLayout>
              </c:layout>
              <c:showLegendKey val="0"/>
              <c:showVal val="0"/>
              <c:showCatName val="0"/>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4-E03B-4DAF-BB50-99C9409CFA87}"/>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Complete</c:v>
                </c:pt>
                <c:pt idx="1">
                  <c:v>Withdrawn</c:v>
                </c:pt>
                <c:pt idx="2">
                  <c:v>Ongoing</c:v>
                </c:pt>
                <c:pt idx="3">
                  <c:v>In Process</c:v>
                </c:pt>
              </c:strCache>
            </c:strRef>
          </c:cat>
          <c:val>
            <c:numRef>
              <c:f>Sheet1!$B$2:$B$5</c:f>
              <c:numCache>
                <c:formatCode>General</c:formatCode>
                <c:ptCount val="4"/>
                <c:pt idx="0">
                  <c:v>52</c:v>
                </c:pt>
                <c:pt idx="1">
                  <c:v>14</c:v>
                </c:pt>
                <c:pt idx="2">
                  <c:v>10</c:v>
                </c:pt>
                <c:pt idx="3">
                  <c:v>24</c:v>
                </c:pt>
              </c:numCache>
            </c:numRef>
          </c:val>
          <c:extLst>
            <c:ext xmlns:c16="http://schemas.microsoft.com/office/drawing/2014/chart" uri="{C3380CC4-5D6E-409C-BE32-E72D297353CC}">
              <c16:uniqueId val="{00000000-E03B-4DAF-BB50-99C9409CFA87}"/>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74E90C-A3F5-4C40-8CEB-46B153A00DEE}" type="doc">
      <dgm:prSet loTypeId="urn:microsoft.com/office/officeart/2009/3/layout/StepUpProcess" loCatId="process" qsTypeId="urn:microsoft.com/office/officeart/2005/8/quickstyle/simple5" qsCatId="simple" csTypeId="urn:microsoft.com/office/officeart/2005/8/colors/accent1_2" csCatId="accent1" phldr="1"/>
      <dgm:spPr/>
    </dgm:pt>
    <dgm:pt modelId="{0010D89C-854E-448B-8127-DA3929F939E8}">
      <dgm:prSet phldrT="[Text]" custT="1"/>
      <dgm:spPr/>
      <dgm:t>
        <a:bodyPr/>
        <a:lstStyle/>
        <a:p>
          <a:pPr algn="l"/>
          <a:r>
            <a:rPr lang="en-US" sz="1100" b="1" dirty="0" smtClean="0">
              <a:latin typeface="+mj-lt"/>
            </a:rPr>
            <a:t>Intake via BBMC request form</a:t>
          </a:r>
          <a:endParaRPr lang="en-US" sz="1100" b="1" dirty="0">
            <a:latin typeface="+mj-lt"/>
          </a:endParaRPr>
        </a:p>
      </dgm:t>
    </dgm:pt>
    <dgm:pt modelId="{0A053686-71FD-4CB5-9AAD-451389B5416F}" type="parTrans" cxnId="{AE93B38B-123E-4548-AF4E-284A6E7104D1}">
      <dgm:prSet/>
      <dgm:spPr/>
      <dgm:t>
        <a:bodyPr/>
        <a:lstStyle/>
        <a:p>
          <a:endParaRPr lang="en-US"/>
        </a:p>
      </dgm:t>
    </dgm:pt>
    <dgm:pt modelId="{815CBACE-0264-47A5-A415-F84E67CE62D1}" type="sibTrans" cxnId="{AE93B38B-123E-4548-AF4E-284A6E7104D1}">
      <dgm:prSet/>
      <dgm:spPr/>
      <dgm:t>
        <a:bodyPr/>
        <a:lstStyle/>
        <a:p>
          <a:endParaRPr lang="en-US"/>
        </a:p>
      </dgm:t>
    </dgm:pt>
    <dgm:pt modelId="{01F32B2A-131E-4E9C-A1D5-1461015E0B2C}">
      <dgm:prSet phldrT="[Text]" custT="1"/>
      <dgm:spPr/>
      <dgm:t>
        <a:bodyPr/>
        <a:lstStyle/>
        <a:p>
          <a:pPr algn="l"/>
          <a:r>
            <a:rPr lang="en-US" sz="1100" b="1" dirty="0" smtClean="0">
              <a:latin typeface="+mj-lt"/>
            </a:rPr>
            <a:t>Meet with investigator to determine data needs, feasibility</a:t>
          </a:r>
          <a:endParaRPr lang="en-US" sz="1100" b="1" dirty="0">
            <a:latin typeface="+mj-lt"/>
          </a:endParaRPr>
        </a:p>
      </dgm:t>
    </dgm:pt>
    <dgm:pt modelId="{C513A95C-F65A-45F8-BA4C-B38C763C8C9C}" type="parTrans" cxnId="{15B38CD7-8A1E-468F-8DE6-5AEE996A15FA}">
      <dgm:prSet/>
      <dgm:spPr/>
      <dgm:t>
        <a:bodyPr/>
        <a:lstStyle/>
        <a:p>
          <a:endParaRPr lang="en-US"/>
        </a:p>
      </dgm:t>
    </dgm:pt>
    <dgm:pt modelId="{86B05AE7-D473-4F37-BE51-3CE8676E20FC}" type="sibTrans" cxnId="{15B38CD7-8A1E-468F-8DE6-5AEE996A15FA}">
      <dgm:prSet/>
      <dgm:spPr/>
      <dgm:t>
        <a:bodyPr/>
        <a:lstStyle/>
        <a:p>
          <a:endParaRPr lang="en-US"/>
        </a:p>
      </dgm:t>
    </dgm:pt>
    <dgm:pt modelId="{9F2B29A3-676C-48AE-825C-3DC60DBF2AE2}">
      <dgm:prSet phldrT="[Text]" custT="1"/>
      <dgm:spPr/>
      <dgm:t>
        <a:bodyPr/>
        <a:lstStyle/>
        <a:p>
          <a:pPr algn="l"/>
          <a:r>
            <a:rPr lang="en-US" sz="1100" b="1" dirty="0" smtClean="0">
              <a:latin typeface="+mj-lt"/>
            </a:rPr>
            <a:t>Back and forth with investigator</a:t>
          </a:r>
          <a:endParaRPr lang="en-US" sz="1100" b="1" dirty="0">
            <a:latin typeface="+mj-lt"/>
          </a:endParaRPr>
        </a:p>
      </dgm:t>
    </dgm:pt>
    <dgm:pt modelId="{3B7E9C7A-3EA1-4A88-A8B1-9E17FD1DBB3E}" type="parTrans" cxnId="{61DE9222-ED43-4411-A227-A9576786E346}">
      <dgm:prSet/>
      <dgm:spPr/>
      <dgm:t>
        <a:bodyPr/>
        <a:lstStyle/>
        <a:p>
          <a:endParaRPr lang="en-US"/>
        </a:p>
      </dgm:t>
    </dgm:pt>
    <dgm:pt modelId="{05F740F7-02EF-46A6-BCD4-1932D8C87C34}" type="sibTrans" cxnId="{61DE9222-ED43-4411-A227-A9576786E346}">
      <dgm:prSet/>
      <dgm:spPr/>
      <dgm:t>
        <a:bodyPr/>
        <a:lstStyle/>
        <a:p>
          <a:endParaRPr lang="en-US"/>
        </a:p>
      </dgm:t>
    </dgm:pt>
    <dgm:pt modelId="{CE924409-C179-4A2D-B64D-C1667C924238}">
      <dgm:prSet phldrT="[Text]" custT="1"/>
      <dgm:spPr/>
      <dgm:t>
        <a:bodyPr/>
        <a:lstStyle/>
        <a:p>
          <a:pPr algn="l"/>
          <a:r>
            <a:rPr lang="en-US" sz="1100" b="1" dirty="0" smtClean="0">
              <a:latin typeface="+mj-lt"/>
            </a:rPr>
            <a:t>Develop Pipeline</a:t>
          </a:r>
          <a:endParaRPr lang="en-US" sz="1100" b="1" dirty="0">
            <a:latin typeface="+mj-lt"/>
          </a:endParaRPr>
        </a:p>
      </dgm:t>
    </dgm:pt>
    <dgm:pt modelId="{75A1A668-D881-42BC-92F5-74B80995D5C7}" type="parTrans" cxnId="{B3134007-4773-4C24-B20E-F02605591D9D}">
      <dgm:prSet/>
      <dgm:spPr/>
      <dgm:t>
        <a:bodyPr/>
        <a:lstStyle/>
        <a:p>
          <a:endParaRPr lang="en-US"/>
        </a:p>
      </dgm:t>
    </dgm:pt>
    <dgm:pt modelId="{FB48574C-4914-4B07-BE09-AF8B154B2CB4}" type="sibTrans" cxnId="{B3134007-4773-4C24-B20E-F02605591D9D}">
      <dgm:prSet/>
      <dgm:spPr/>
      <dgm:t>
        <a:bodyPr/>
        <a:lstStyle/>
        <a:p>
          <a:endParaRPr lang="en-US"/>
        </a:p>
      </dgm:t>
    </dgm:pt>
    <dgm:pt modelId="{037EC5A9-860F-45A9-97E8-A8AEEA9BB793}">
      <dgm:prSet phldrT="[Text]" custT="1"/>
      <dgm:spPr/>
      <dgm:t>
        <a:bodyPr/>
        <a:lstStyle/>
        <a:p>
          <a:pPr algn="l"/>
          <a:r>
            <a:rPr lang="en-US" sz="1100" b="1" dirty="0" smtClean="0">
              <a:latin typeface="+mj-lt"/>
            </a:rPr>
            <a:t>Review with investigator and distribute via approved method</a:t>
          </a:r>
          <a:endParaRPr lang="en-US" sz="1100" b="1" dirty="0">
            <a:latin typeface="+mj-lt"/>
          </a:endParaRPr>
        </a:p>
      </dgm:t>
    </dgm:pt>
    <dgm:pt modelId="{965C5703-C172-43BA-A947-D2654C3E41F8}" type="parTrans" cxnId="{63E1B369-A07A-4AF4-8ACA-6D0289E80719}">
      <dgm:prSet/>
      <dgm:spPr/>
      <dgm:t>
        <a:bodyPr/>
        <a:lstStyle/>
        <a:p>
          <a:endParaRPr lang="en-US"/>
        </a:p>
      </dgm:t>
    </dgm:pt>
    <dgm:pt modelId="{C02B8F31-CDDD-4163-8613-368B89AB05F2}" type="sibTrans" cxnId="{63E1B369-A07A-4AF4-8ACA-6D0289E80719}">
      <dgm:prSet/>
      <dgm:spPr/>
      <dgm:t>
        <a:bodyPr/>
        <a:lstStyle/>
        <a:p>
          <a:endParaRPr lang="en-US"/>
        </a:p>
      </dgm:t>
    </dgm:pt>
    <dgm:pt modelId="{751AAAA0-FD1A-474D-A8CA-BF7C3BFEE3B9}">
      <dgm:prSet phldrT="[Text]" custT="1"/>
      <dgm:spPr/>
      <dgm:t>
        <a:bodyPr/>
        <a:lstStyle/>
        <a:p>
          <a:pPr algn="l"/>
          <a:r>
            <a:rPr lang="en-US" sz="1100" b="0" dirty="0" smtClean="0">
              <a:latin typeface="+mj-lt"/>
            </a:rPr>
            <a:t>Structured vs. unstructured?</a:t>
          </a:r>
          <a:endParaRPr lang="en-US" sz="1100" b="0" dirty="0">
            <a:latin typeface="+mj-lt"/>
          </a:endParaRPr>
        </a:p>
      </dgm:t>
    </dgm:pt>
    <dgm:pt modelId="{53846A0A-0F2A-438C-9E20-486F2C404199}" type="parTrans" cxnId="{E3A269AE-4240-4AC0-80AC-44E8AA301791}">
      <dgm:prSet/>
      <dgm:spPr/>
      <dgm:t>
        <a:bodyPr/>
        <a:lstStyle/>
        <a:p>
          <a:endParaRPr lang="en-US"/>
        </a:p>
      </dgm:t>
    </dgm:pt>
    <dgm:pt modelId="{80BAE9E0-019A-4BA0-849D-AF902A506F59}" type="sibTrans" cxnId="{E3A269AE-4240-4AC0-80AC-44E8AA301791}">
      <dgm:prSet/>
      <dgm:spPr/>
      <dgm:t>
        <a:bodyPr/>
        <a:lstStyle/>
        <a:p>
          <a:endParaRPr lang="en-US"/>
        </a:p>
      </dgm:t>
    </dgm:pt>
    <dgm:pt modelId="{8E0C9345-2A16-4BE3-8E86-AA4D49067A7F}">
      <dgm:prSet phldrT="[Text]" custT="1"/>
      <dgm:spPr/>
      <dgm:t>
        <a:bodyPr/>
        <a:lstStyle/>
        <a:p>
          <a:pPr algn="l"/>
          <a:r>
            <a:rPr lang="en-US" sz="1100" b="0" dirty="0" smtClean="0">
              <a:latin typeface="+mj-lt"/>
            </a:rPr>
            <a:t>How well meet project needs with what’s available?</a:t>
          </a:r>
          <a:endParaRPr lang="en-US" sz="1100" b="0" dirty="0">
            <a:latin typeface="+mj-lt"/>
          </a:endParaRPr>
        </a:p>
      </dgm:t>
    </dgm:pt>
    <dgm:pt modelId="{14FAA190-32F9-42BB-A65D-2307C322D396}" type="parTrans" cxnId="{8E4ADBF6-7252-48FC-8390-A3990FA1EF4B}">
      <dgm:prSet/>
      <dgm:spPr/>
      <dgm:t>
        <a:bodyPr/>
        <a:lstStyle/>
        <a:p>
          <a:endParaRPr lang="en-US"/>
        </a:p>
      </dgm:t>
    </dgm:pt>
    <dgm:pt modelId="{927B7B74-25E4-436C-ADF8-AEE73E6E8340}" type="sibTrans" cxnId="{8E4ADBF6-7252-48FC-8390-A3990FA1EF4B}">
      <dgm:prSet/>
      <dgm:spPr/>
      <dgm:t>
        <a:bodyPr/>
        <a:lstStyle/>
        <a:p>
          <a:endParaRPr lang="en-US"/>
        </a:p>
      </dgm:t>
    </dgm:pt>
    <dgm:pt modelId="{DA143095-1394-4517-9AD3-54285DD8A43B}">
      <dgm:prSet phldrT="[Text]" custT="1"/>
      <dgm:spPr/>
      <dgm:t>
        <a:bodyPr/>
        <a:lstStyle/>
        <a:p>
          <a:pPr algn="l"/>
          <a:r>
            <a:rPr lang="en-US" sz="1100" b="0" smtClean="0">
              <a:latin typeface="+mj-lt"/>
            </a:rPr>
            <a:t>IRB considerations</a:t>
          </a:r>
          <a:endParaRPr lang="en-US" sz="1100" b="0" dirty="0">
            <a:latin typeface="+mj-lt"/>
          </a:endParaRPr>
        </a:p>
      </dgm:t>
    </dgm:pt>
    <dgm:pt modelId="{6210CABA-2451-4C98-9705-462D0DB659AE}" type="parTrans" cxnId="{27ACC6B0-7789-4841-9A6F-B22539B9A744}">
      <dgm:prSet/>
      <dgm:spPr/>
      <dgm:t>
        <a:bodyPr/>
        <a:lstStyle/>
        <a:p>
          <a:endParaRPr lang="en-US"/>
        </a:p>
      </dgm:t>
    </dgm:pt>
    <dgm:pt modelId="{36D015D5-5AD9-461D-832A-6EA994E789B8}" type="sibTrans" cxnId="{27ACC6B0-7789-4841-9A6F-B22539B9A744}">
      <dgm:prSet/>
      <dgm:spPr/>
      <dgm:t>
        <a:bodyPr/>
        <a:lstStyle/>
        <a:p>
          <a:endParaRPr lang="en-US"/>
        </a:p>
      </dgm:t>
    </dgm:pt>
    <dgm:pt modelId="{E8E0BA16-10CE-416E-9136-84998F596AE2}">
      <dgm:prSet custT="1"/>
      <dgm:spPr/>
      <dgm:t>
        <a:bodyPr/>
        <a:lstStyle/>
        <a:p>
          <a:pPr algn="l"/>
          <a:r>
            <a:rPr lang="en-US" sz="1100" b="0" dirty="0" smtClean="0">
              <a:latin typeface="+mj-lt"/>
            </a:rPr>
            <a:t>Metadata files (such as identifying ICD codes, medications)</a:t>
          </a:r>
          <a:endParaRPr lang="en-US" sz="1100" b="0" dirty="0">
            <a:latin typeface="+mj-lt"/>
          </a:endParaRPr>
        </a:p>
      </dgm:t>
    </dgm:pt>
    <dgm:pt modelId="{6D3E105B-45E6-424E-B1D5-A553183D47AE}" type="parTrans" cxnId="{0BF5620A-B547-450F-9BA4-3A5421A8E374}">
      <dgm:prSet/>
      <dgm:spPr/>
      <dgm:t>
        <a:bodyPr/>
        <a:lstStyle/>
        <a:p>
          <a:endParaRPr lang="en-US"/>
        </a:p>
      </dgm:t>
    </dgm:pt>
    <dgm:pt modelId="{B7C06EB8-35FC-4988-9A19-996AFBDCA4DB}" type="sibTrans" cxnId="{0BF5620A-B547-450F-9BA4-3A5421A8E374}">
      <dgm:prSet/>
      <dgm:spPr/>
      <dgm:t>
        <a:bodyPr/>
        <a:lstStyle/>
        <a:p>
          <a:endParaRPr lang="en-US"/>
        </a:p>
      </dgm:t>
    </dgm:pt>
    <dgm:pt modelId="{E951F7F4-3E2F-40F5-BC80-BFE018C1F4DB}">
      <dgm:prSet custT="1"/>
      <dgm:spPr/>
      <dgm:t>
        <a:bodyPr/>
        <a:lstStyle/>
        <a:p>
          <a:pPr algn="l"/>
          <a:r>
            <a:rPr lang="en-US" sz="1100" b="0" dirty="0" smtClean="0">
              <a:latin typeface="+mj-lt"/>
            </a:rPr>
            <a:t>Verifying data formats</a:t>
          </a:r>
          <a:endParaRPr lang="en-US" sz="1100" b="0" dirty="0">
            <a:latin typeface="+mj-lt"/>
          </a:endParaRPr>
        </a:p>
      </dgm:t>
    </dgm:pt>
    <dgm:pt modelId="{F1248C2D-57B5-4C80-A1CE-5E7E6F471B15}" type="parTrans" cxnId="{B970CDA8-6C09-486D-87F3-10BA87CC10C3}">
      <dgm:prSet/>
      <dgm:spPr/>
      <dgm:t>
        <a:bodyPr/>
        <a:lstStyle/>
        <a:p>
          <a:endParaRPr lang="en-US"/>
        </a:p>
      </dgm:t>
    </dgm:pt>
    <dgm:pt modelId="{4CAFAB52-14FC-433C-948B-9D2D22B128B3}" type="sibTrans" cxnId="{B970CDA8-6C09-486D-87F3-10BA87CC10C3}">
      <dgm:prSet/>
      <dgm:spPr/>
      <dgm:t>
        <a:bodyPr/>
        <a:lstStyle/>
        <a:p>
          <a:endParaRPr lang="en-US"/>
        </a:p>
      </dgm:t>
    </dgm:pt>
    <dgm:pt modelId="{B97F914E-93D2-4D63-AE6C-21B1DB78616D}">
      <dgm:prSet custT="1"/>
      <dgm:spPr/>
      <dgm:t>
        <a:bodyPr/>
        <a:lstStyle/>
        <a:p>
          <a:pPr algn="l"/>
          <a:r>
            <a:rPr lang="en-US" sz="1100" b="0" dirty="0" smtClean="0">
              <a:latin typeface="+mj-lt"/>
            </a:rPr>
            <a:t>Automated daily data pulls </a:t>
          </a:r>
          <a:endParaRPr lang="en-US" sz="1100" b="0" dirty="0">
            <a:latin typeface="+mj-lt"/>
          </a:endParaRPr>
        </a:p>
      </dgm:t>
    </dgm:pt>
    <dgm:pt modelId="{0665C497-B18A-4EDC-93C5-AC6876B09A17}" type="parTrans" cxnId="{F4F9CAF1-01F4-4AB6-9EC0-6D602469B096}">
      <dgm:prSet/>
      <dgm:spPr/>
      <dgm:t>
        <a:bodyPr/>
        <a:lstStyle/>
        <a:p>
          <a:endParaRPr lang="en-US"/>
        </a:p>
      </dgm:t>
    </dgm:pt>
    <dgm:pt modelId="{8189EBEF-3309-4294-8D03-6642E2CD037A}" type="sibTrans" cxnId="{F4F9CAF1-01F4-4AB6-9EC0-6D602469B096}">
      <dgm:prSet/>
      <dgm:spPr/>
      <dgm:t>
        <a:bodyPr/>
        <a:lstStyle/>
        <a:p>
          <a:endParaRPr lang="en-US"/>
        </a:p>
      </dgm:t>
    </dgm:pt>
    <dgm:pt modelId="{97A95825-49E0-4C73-8F5F-F18D87E69E6C}">
      <dgm:prSet custT="1"/>
      <dgm:spPr/>
      <dgm:t>
        <a:bodyPr/>
        <a:lstStyle/>
        <a:p>
          <a:pPr algn="l"/>
          <a:r>
            <a:rPr lang="en-US" sz="1100" b="0" smtClean="0">
              <a:latin typeface="+mj-lt"/>
            </a:rPr>
            <a:t>Varies vastly in complexity by project, data sources, etc.</a:t>
          </a:r>
          <a:endParaRPr lang="en-US" sz="1100" b="0" dirty="0">
            <a:latin typeface="+mj-lt"/>
          </a:endParaRPr>
        </a:p>
      </dgm:t>
    </dgm:pt>
    <dgm:pt modelId="{043D2A7A-B426-42D5-8E97-E57ABA5CD506}" type="parTrans" cxnId="{19BE8CA6-AC47-47AF-B71E-521FD4CFFA24}">
      <dgm:prSet/>
      <dgm:spPr/>
      <dgm:t>
        <a:bodyPr/>
        <a:lstStyle/>
        <a:p>
          <a:endParaRPr lang="en-US"/>
        </a:p>
      </dgm:t>
    </dgm:pt>
    <dgm:pt modelId="{ADF8E347-7E86-4DF6-B9F1-F5F0B780096C}" type="sibTrans" cxnId="{19BE8CA6-AC47-47AF-B71E-521FD4CFFA24}">
      <dgm:prSet/>
      <dgm:spPr/>
      <dgm:t>
        <a:bodyPr/>
        <a:lstStyle/>
        <a:p>
          <a:endParaRPr lang="en-US"/>
        </a:p>
      </dgm:t>
    </dgm:pt>
    <dgm:pt modelId="{1DD8B8D3-226B-49C2-8005-4A91E508846C}">
      <dgm:prSet custT="1"/>
      <dgm:spPr/>
      <dgm:t>
        <a:bodyPr/>
        <a:lstStyle/>
        <a:p>
          <a:pPr algn="l"/>
          <a:endParaRPr lang="en-US" sz="1100" b="0" dirty="0">
            <a:solidFill>
              <a:schemeClr val="tx1"/>
            </a:solidFill>
            <a:latin typeface="+mj-lt"/>
          </a:endParaRPr>
        </a:p>
      </dgm:t>
    </dgm:pt>
    <dgm:pt modelId="{C70B4F40-4E1E-4421-BAC4-7B503CCAF138}" type="parTrans" cxnId="{596440C4-7175-4B94-9C3E-479BC33E36C6}">
      <dgm:prSet/>
      <dgm:spPr/>
      <dgm:t>
        <a:bodyPr/>
        <a:lstStyle/>
        <a:p>
          <a:endParaRPr lang="en-US"/>
        </a:p>
      </dgm:t>
    </dgm:pt>
    <dgm:pt modelId="{6E835272-27B6-4018-964C-93E39AD1AD6A}" type="sibTrans" cxnId="{596440C4-7175-4B94-9C3E-479BC33E36C6}">
      <dgm:prSet/>
      <dgm:spPr/>
      <dgm:t>
        <a:bodyPr/>
        <a:lstStyle/>
        <a:p>
          <a:endParaRPr lang="en-US"/>
        </a:p>
      </dgm:t>
    </dgm:pt>
    <dgm:pt modelId="{922EFE4D-47F8-46C3-B467-3FB1F4D3DAE7}">
      <dgm:prSet custT="1"/>
      <dgm:spPr/>
      <dgm:t>
        <a:bodyPr/>
        <a:lstStyle/>
        <a:p>
          <a:pPr algn="l"/>
          <a:r>
            <a:rPr lang="en-US" sz="1100" b="0" dirty="0" smtClean="0">
              <a:latin typeface="+mj-lt"/>
            </a:rPr>
            <a:t>CSV tables via SFT</a:t>
          </a:r>
          <a:endParaRPr lang="en-US" sz="1100" b="0" dirty="0">
            <a:latin typeface="+mj-lt"/>
          </a:endParaRPr>
        </a:p>
      </dgm:t>
    </dgm:pt>
    <dgm:pt modelId="{B562972B-83BB-4C51-AE66-6611FC0484BC}" type="parTrans" cxnId="{26B98641-5BB7-468A-A496-259B5263EB31}">
      <dgm:prSet/>
      <dgm:spPr/>
      <dgm:t>
        <a:bodyPr/>
        <a:lstStyle/>
        <a:p>
          <a:endParaRPr lang="en-US"/>
        </a:p>
      </dgm:t>
    </dgm:pt>
    <dgm:pt modelId="{A1353CEC-4052-4C7C-A1D4-61FF73AD4BF3}" type="sibTrans" cxnId="{26B98641-5BB7-468A-A496-259B5263EB31}">
      <dgm:prSet/>
      <dgm:spPr/>
      <dgm:t>
        <a:bodyPr/>
        <a:lstStyle/>
        <a:p>
          <a:endParaRPr lang="en-US"/>
        </a:p>
      </dgm:t>
    </dgm:pt>
    <dgm:pt modelId="{266FBCAC-8055-4D37-AE88-C83AA214ACFC}">
      <dgm:prSet custT="1"/>
      <dgm:spPr/>
      <dgm:t>
        <a:bodyPr/>
        <a:lstStyle/>
        <a:p>
          <a:pPr algn="l"/>
          <a:r>
            <a:rPr lang="en-US" sz="1100" b="0" dirty="0" smtClean="0">
              <a:latin typeface="+mj-lt"/>
            </a:rPr>
            <a:t>Push to REDCap</a:t>
          </a:r>
          <a:endParaRPr lang="en-US" sz="1100" b="0" dirty="0">
            <a:latin typeface="+mj-lt"/>
          </a:endParaRPr>
        </a:p>
      </dgm:t>
    </dgm:pt>
    <dgm:pt modelId="{EF20783E-2A4A-4E1F-8E4B-60244D876521}" type="parTrans" cxnId="{86B4FB07-3C60-4EBD-8E76-5E72C2E0AB90}">
      <dgm:prSet/>
      <dgm:spPr/>
      <dgm:t>
        <a:bodyPr/>
        <a:lstStyle/>
        <a:p>
          <a:endParaRPr lang="en-US"/>
        </a:p>
      </dgm:t>
    </dgm:pt>
    <dgm:pt modelId="{39F87B8E-0C0E-4761-B82F-E2DDCD7410C5}" type="sibTrans" cxnId="{86B4FB07-3C60-4EBD-8E76-5E72C2E0AB90}">
      <dgm:prSet/>
      <dgm:spPr/>
      <dgm:t>
        <a:bodyPr/>
        <a:lstStyle/>
        <a:p>
          <a:endParaRPr lang="en-US"/>
        </a:p>
      </dgm:t>
    </dgm:pt>
    <dgm:pt modelId="{5461AE26-F7D0-458B-AEB1-88F36C1DCC9B}">
      <dgm:prSet custT="1"/>
      <dgm:spPr/>
      <dgm:t>
        <a:bodyPr/>
        <a:lstStyle/>
        <a:p>
          <a:pPr algn="l"/>
          <a:r>
            <a:rPr lang="en-US" sz="1100" b="0" dirty="0" smtClean="0">
              <a:latin typeface="+mj-lt"/>
            </a:rPr>
            <a:t>Dashboards</a:t>
          </a:r>
          <a:endParaRPr lang="en-US" sz="1100" b="0" dirty="0">
            <a:latin typeface="+mj-lt"/>
          </a:endParaRPr>
        </a:p>
      </dgm:t>
    </dgm:pt>
    <dgm:pt modelId="{395CF524-AC1D-4E72-A1BD-16D8B39E7530}" type="parTrans" cxnId="{D6E0EDDD-0A64-4261-A6DE-CF6D90E87EB7}">
      <dgm:prSet/>
      <dgm:spPr/>
      <dgm:t>
        <a:bodyPr/>
        <a:lstStyle/>
        <a:p>
          <a:endParaRPr lang="en-US"/>
        </a:p>
      </dgm:t>
    </dgm:pt>
    <dgm:pt modelId="{47B01F7C-6179-4482-8701-9A07A89D779E}" type="sibTrans" cxnId="{D6E0EDDD-0A64-4261-A6DE-CF6D90E87EB7}">
      <dgm:prSet/>
      <dgm:spPr/>
      <dgm:t>
        <a:bodyPr/>
        <a:lstStyle/>
        <a:p>
          <a:endParaRPr lang="en-US"/>
        </a:p>
      </dgm:t>
    </dgm:pt>
    <dgm:pt modelId="{9299490E-690A-47A2-BF79-343CFAE5FE79}">
      <dgm:prSet phldrT="[Text]" custT="1"/>
      <dgm:spPr/>
      <dgm:t>
        <a:bodyPr/>
        <a:lstStyle/>
        <a:p>
          <a:pPr algn="l"/>
          <a:r>
            <a:rPr lang="en-US" sz="1100" b="1" dirty="0" smtClean="0">
              <a:latin typeface="+mj-lt"/>
            </a:rPr>
            <a:t>Assign project to BBMC analyst based on skills, workload, &amp; interests</a:t>
          </a:r>
          <a:endParaRPr lang="en-US" sz="1100" b="1" dirty="0">
            <a:latin typeface="+mj-lt"/>
          </a:endParaRPr>
        </a:p>
      </dgm:t>
    </dgm:pt>
    <dgm:pt modelId="{5519E34E-0331-4FED-B2C5-80A87D5E3315}" type="parTrans" cxnId="{C14F12D1-CD57-46AA-A6D1-2F64C42F76B3}">
      <dgm:prSet/>
      <dgm:spPr/>
      <dgm:t>
        <a:bodyPr/>
        <a:lstStyle/>
        <a:p>
          <a:endParaRPr lang="en-US"/>
        </a:p>
      </dgm:t>
    </dgm:pt>
    <dgm:pt modelId="{CA92195C-701C-44C3-9ABA-F4B7BC75B593}" type="sibTrans" cxnId="{C14F12D1-CD57-46AA-A6D1-2F64C42F76B3}">
      <dgm:prSet/>
      <dgm:spPr/>
      <dgm:t>
        <a:bodyPr/>
        <a:lstStyle/>
        <a:p>
          <a:endParaRPr lang="en-US"/>
        </a:p>
      </dgm:t>
    </dgm:pt>
    <dgm:pt modelId="{FCE84D98-F65E-4313-A996-C9B3D7EBDD34}">
      <dgm:prSet phldrT="[Text]" custT="1"/>
      <dgm:spPr/>
      <dgm:t>
        <a:bodyPr/>
        <a:lstStyle/>
        <a:p>
          <a:pPr algn="l"/>
          <a:r>
            <a:rPr lang="en-US" sz="1100" b="0" dirty="0" smtClean="0">
              <a:latin typeface="+mj-lt"/>
            </a:rPr>
            <a:t>Some projects may involve multiple analysts</a:t>
          </a:r>
          <a:endParaRPr lang="en-US" sz="1100" b="0" dirty="0">
            <a:latin typeface="+mj-lt"/>
          </a:endParaRPr>
        </a:p>
      </dgm:t>
    </dgm:pt>
    <dgm:pt modelId="{87D56A33-4A12-4823-BB95-BF0B8AD83D55}" type="parTrans" cxnId="{88F9E9EF-7EC7-41F2-B426-2BA2B98415A5}">
      <dgm:prSet/>
      <dgm:spPr/>
      <dgm:t>
        <a:bodyPr/>
        <a:lstStyle/>
        <a:p>
          <a:endParaRPr lang="en-US"/>
        </a:p>
      </dgm:t>
    </dgm:pt>
    <dgm:pt modelId="{D77242C3-146A-4E7E-896D-2903DB57AA5F}" type="sibTrans" cxnId="{88F9E9EF-7EC7-41F2-B426-2BA2B98415A5}">
      <dgm:prSet/>
      <dgm:spPr/>
      <dgm:t>
        <a:bodyPr/>
        <a:lstStyle/>
        <a:p>
          <a:endParaRPr lang="en-US"/>
        </a:p>
      </dgm:t>
    </dgm:pt>
    <dgm:pt modelId="{2E844D7E-8FE8-4447-9546-5BF641386BE4}">
      <dgm:prSet custT="1"/>
      <dgm:spPr/>
      <dgm:t>
        <a:bodyPr/>
        <a:lstStyle/>
        <a:p>
          <a:pPr algn="l"/>
          <a:r>
            <a:rPr lang="en-US" sz="1100" b="0" dirty="0" smtClean="0">
              <a:latin typeface="+mj-lt"/>
            </a:rPr>
            <a:t>Identifying locations and sources of data</a:t>
          </a:r>
          <a:endParaRPr lang="en-US" sz="1100" b="0" dirty="0">
            <a:latin typeface="+mj-lt"/>
          </a:endParaRPr>
        </a:p>
      </dgm:t>
    </dgm:pt>
    <dgm:pt modelId="{59DF7492-F831-4A41-9DBF-A863285816D7}" type="parTrans" cxnId="{40F0A875-0765-4769-8E84-FF710BEDC598}">
      <dgm:prSet/>
      <dgm:spPr/>
      <dgm:t>
        <a:bodyPr/>
        <a:lstStyle/>
        <a:p>
          <a:endParaRPr lang="en-US"/>
        </a:p>
      </dgm:t>
    </dgm:pt>
    <dgm:pt modelId="{EB6B44AC-7AB4-40A2-AC5F-711AEE692A6B}" type="sibTrans" cxnId="{40F0A875-0765-4769-8E84-FF710BEDC598}">
      <dgm:prSet/>
      <dgm:spPr/>
      <dgm:t>
        <a:bodyPr/>
        <a:lstStyle/>
        <a:p>
          <a:endParaRPr lang="en-US"/>
        </a:p>
      </dgm:t>
    </dgm:pt>
    <dgm:pt modelId="{2EBE0A9F-2B2E-4C90-ACF1-A3020FD7B251}">
      <dgm:prSet custT="1"/>
      <dgm:spPr/>
      <dgm:t>
        <a:bodyPr/>
        <a:lstStyle/>
        <a:p>
          <a:pPr algn="l"/>
          <a:r>
            <a:rPr lang="en-US" sz="1100" b="0" dirty="0" smtClean="0">
              <a:latin typeface="+mj-lt"/>
            </a:rPr>
            <a:t>SQL, R, &amp; Python</a:t>
          </a:r>
          <a:endParaRPr lang="en-US" sz="1100" b="0" dirty="0">
            <a:latin typeface="+mj-lt"/>
          </a:endParaRPr>
        </a:p>
      </dgm:t>
    </dgm:pt>
    <dgm:pt modelId="{1C17A13E-522B-472E-B60D-ED0B56F458C9}" type="parTrans" cxnId="{714F4B39-6556-4C0C-A8F4-1AFFCBBC1CCF}">
      <dgm:prSet/>
      <dgm:spPr/>
      <dgm:t>
        <a:bodyPr/>
        <a:lstStyle/>
        <a:p>
          <a:endParaRPr lang="en-US"/>
        </a:p>
      </dgm:t>
    </dgm:pt>
    <dgm:pt modelId="{0B787E35-75DD-415C-8C78-69DFE5BDD12D}" type="sibTrans" cxnId="{714F4B39-6556-4C0C-A8F4-1AFFCBBC1CCF}">
      <dgm:prSet/>
      <dgm:spPr/>
      <dgm:t>
        <a:bodyPr/>
        <a:lstStyle/>
        <a:p>
          <a:endParaRPr lang="en-US"/>
        </a:p>
      </dgm:t>
    </dgm:pt>
    <dgm:pt modelId="{4BE9C7D6-461A-44C8-B607-EDEF2EA077EC}">
      <dgm:prSet custT="1"/>
      <dgm:spPr/>
      <dgm:t>
        <a:bodyPr/>
        <a:lstStyle/>
        <a:p>
          <a:pPr algn="l"/>
          <a:r>
            <a:rPr lang="en-US" sz="1100" b="0" dirty="0" smtClean="0">
              <a:latin typeface="+mj-lt"/>
            </a:rPr>
            <a:t>Follows HIPAA &amp; least privileges principles</a:t>
          </a:r>
          <a:endParaRPr lang="en-US" sz="1100" b="0" dirty="0">
            <a:latin typeface="+mj-lt"/>
          </a:endParaRPr>
        </a:p>
      </dgm:t>
    </dgm:pt>
    <dgm:pt modelId="{21ED4C84-2CAB-47DE-B1D0-EEEEB48B552F}" type="parTrans" cxnId="{323DD34C-9266-49AD-83BA-374612208AEC}">
      <dgm:prSet/>
      <dgm:spPr/>
      <dgm:t>
        <a:bodyPr/>
        <a:lstStyle/>
        <a:p>
          <a:endParaRPr lang="en-US"/>
        </a:p>
      </dgm:t>
    </dgm:pt>
    <dgm:pt modelId="{A31ACD74-4C55-4E1B-8BF0-1A889A0EBBCF}" type="sibTrans" cxnId="{323DD34C-9266-49AD-83BA-374612208AEC}">
      <dgm:prSet/>
      <dgm:spPr/>
      <dgm:t>
        <a:bodyPr/>
        <a:lstStyle/>
        <a:p>
          <a:endParaRPr lang="en-US"/>
        </a:p>
      </dgm:t>
    </dgm:pt>
    <dgm:pt modelId="{BD10A304-1F73-43DD-9545-9D1E21226479}">
      <dgm:prSet phldrT="[Text]" custT="1"/>
      <dgm:spPr/>
      <dgm:t>
        <a:bodyPr/>
        <a:lstStyle/>
        <a:p>
          <a:pPr algn="l"/>
          <a:r>
            <a:rPr lang="en-US" sz="1100" b="1" dirty="0" smtClean="0">
              <a:latin typeface="+mj-lt"/>
            </a:rPr>
            <a:t>BBMC Triage to services:</a:t>
          </a:r>
          <a:endParaRPr lang="en-US" sz="1100" b="1" dirty="0">
            <a:latin typeface="+mj-lt"/>
          </a:endParaRPr>
        </a:p>
      </dgm:t>
    </dgm:pt>
    <dgm:pt modelId="{FF06F63D-4F49-40CC-B0EE-81F5A9E5E354}" type="parTrans" cxnId="{E22326DC-AAAD-429A-BBB8-9CAFD1F3E29A}">
      <dgm:prSet/>
      <dgm:spPr/>
      <dgm:t>
        <a:bodyPr/>
        <a:lstStyle/>
        <a:p>
          <a:endParaRPr lang="en-US"/>
        </a:p>
      </dgm:t>
    </dgm:pt>
    <dgm:pt modelId="{BD5CE1BD-F027-429D-A35F-548BC446F45F}" type="sibTrans" cxnId="{E22326DC-AAAD-429A-BBB8-9CAFD1F3E29A}">
      <dgm:prSet/>
      <dgm:spPr/>
      <dgm:t>
        <a:bodyPr/>
        <a:lstStyle/>
        <a:p>
          <a:endParaRPr lang="en-US"/>
        </a:p>
      </dgm:t>
    </dgm:pt>
    <dgm:pt modelId="{25953BB6-850A-47EF-A2B2-98ACD9BBD186}">
      <dgm:prSet phldrT="[Text]" custT="1"/>
      <dgm:spPr/>
      <dgm:t>
        <a:bodyPr/>
        <a:lstStyle/>
        <a:p>
          <a:pPr algn="l"/>
          <a:r>
            <a:rPr lang="en-US" sz="1100" b="0" dirty="0" smtClean="0">
              <a:latin typeface="+mj-lt"/>
            </a:rPr>
            <a:t>Feasibility</a:t>
          </a:r>
          <a:endParaRPr lang="en-US" sz="1100" b="0" dirty="0">
            <a:latin typeface="+mj-lt"/>
          </a:endParaRPr>
        </a:p>
      </dgm:t>
    </dgm:pt>
    <dgm:pt modelId="{A77C307B-DC84-4B4B-B3E4-1E1EAB8380EF}" type="parTrans" cxnId="{CB71E6A5-97F7-42E4-80D3-DEBCA96FF241}">
      <dgm:prSet/>
      <dgm:spPr/>
      <dgm:t>
        <a:bodyPr/>
        <a:lstStyle/>
        <a:p>
          <a:endParaRPr lang="en-US"/>
        </a:p>
      </dgm:t>
    </dgm:pt>
    <dgm:pt modelId="{85E0FC6C-0E1F-4A68-938D-E103717A4CE3}" type="sibTrans" cxnId="{CB71E6A5-97F7-42E4-80D3-DEBCA96FF241}">
      <dgm:prSet/>
      <dgm:spPr/>
      <dgm:t>
        <a:bodyPr/>
        <a:lstStyle/>
        <a:p>
          <a:endParaRPr lang="en-US"/>
        </a:p>
      </dgm:t>
    </dgm:pt>
    <dgm:pt modelId="{EE6CC463-806B-49F1-9D27-85973620214C}">
      <dgm:prSet phldrT="[Text]" custT="1"/>
      <dgm:spPr/>
      <dgm:t>
        <a:bodyPr/>
        <a:lstStyle/>
        <a:p>
          <a:pPr algn="l"/>
          <a:r>
            <a:rPr lang="en-US" sz="1100" b="0" dirty="0" smtClean="0">
              <a:latin typeface="+mj-lt"/>
            </a:rPr>
            <a:t>Program Evaluation</a:t>
          </a:r>
          <a:endParaRPr lang="en-US" sz="1100" b="0" dirty="0">
            <a:latin typeface="+mj-lt"/>
          </a:endParaRPr>
        </a:p>
      </dgm:t>
    </dgm:pt>
    <dgm:pt modelId="{EDB78E5F-2374-4BE3-9191-627E4C1A88C2}" type="parTrans" cxnId="{6CD03455-961E-4C9D-A840-748AA20E2BAB}">
      <dgm:prSet/>
      <dgm:spPr/>
      <dgm:t>
        <a:bodyPr/>
        <a:lstStyle/>
        <a:p>
          <a:endParaRPr lang="en-US"/>
        </a:p>
      </dgm:t>
    </dgm:pt>
    <dgm:pt modelId="{CD35F4D9-030E-448B-8470-FAEF90CD08CD}" type="sibTrans" cxnId="{6CD03455-961E-4C9D-A840-748AA20E2BAB}">
      <dgm:prSet/>
      <dgm:spPr/>
      <dgm:t>
        <a:bodyPr/>
        <a:lstStyle/>
        <a:p>
          <a:endParaRPr lang="en-US"/>
        </a:p>
      </dgm:t>
    </dgm:pt>
    <dgm:pt modelId="{CF4F6786-0163-44E8-A7A2-DFEB228CDE01}">
      <dgm:prSet phldrT="[Text]" custT="1"/>
      <dgm:spPr/>
      <dgm:t>
        <a:bodyPr/>
        <a:lstStyle/>
        <a:p>
          <a:pPr algn="l"/>
          <a:r>
            <a:rPr lang="en-US" sz="1100" b="0" dirty="0" smtClean="0">
              <a:latin typeface="+mj-lt"/>
            </a:rPr>
            <a:t>Recruitment</a:t>
          </a:r>
          <a:endParaRPr lang="en-US" sz="1100" b="0" dirty="0">
            <a:latin typeface="+mj-lt"/>
          </a:endParaRPr>
        </a:p>
      </dgm:t>
    </dgm:pt>
    <dgm:pt modelId="{E840309A-1748-4175-8942-B0F4A5C27DCF}" type="parTrans" cxnId="{BD74EBA8-41FF-4F7A-A9BA-3F7D1C992210}">
      <dgm:prSet/>
      <dgm:spPr/>
      <dgm:t>
        <a:bodyPr/>
        <a:lstStyle/>
        <a:p>
          <a:endParaRPr lang="en-US"/>
        </a:p>
      </dgm:t>
    </dgm:pt>
    <dgm:pt modelId="{96706024-6147-4AE0-A8D3-2D288121A0CD}" type="sibTrans" cxnId="{BD74EBA8-41FF-4F7A-A9BA-3F7D1C992210}">
      <dgm:prSet/>
      <dgm:spPr/>
      <dgm:t>
        <a:bodyPr/>
        <a:lstStyle/>
        <a:p>
          <a:endParaRPr lang="en-US"/>
        </a:p>
      </dgm:t>
    </dgm:pt>
    <dgm:pt modelId="{E88CFD2C-D693-4C54-8459-61E3AFAF7F56}">
      <dgm:prSet phldrT="[Text]" custT="1"/>
      <dgm:spPr/>
      <dgm:t>
        <a:bodyPr/>
        <a:lstStyle/>
        <a:p>
          <a:pPr algn="l"/>
          <a:r>
            <a:rPr lang="en-US" sz="1100" b="0" dirty="0" smtClean="0">
              <a:latin typeface="+mj-lt"/>
            </a:rPr>
            <a:t>Registry</a:t>
          </a:r>
          <a:endParaRPr lang="en-US" sz="1100" b="0" dirty="0">
            <a:latin typeface="+mj-lt"/>
          </a:endParaRPr>
        </a:p>
      </dgm:t>
    </dgm:pt>
    <dgm:pt modelId="{1AC48D6A-9F1B-437D-8957-1D16B2250DEB}" type="parTrans" cxnId="{9722E687-3169-4ED8-B586-21008E5E8DDF}">
      <dgm:prSet/>
      <dgm:spPr/>
      <dgm:t>
        <a:bodyPr/>
        <a:lstStyle/>
        <a:p>
          <a:endParaRPr lang="en-US"/>
        </a:p>
      </dgm:t>
    </dgm:pt>
    <dgm:pt modelId="{C555EA95-6E56-4E42-BCB0-E74236DCD5BA}" type="sibTrans" cxnId="{9722E687-3169-4ED8-B586-21008E5E8DDF}">
      <dgm:prSet/>
      <dgm:spPr/>
      <dgm:t>
        <a:bodyPr/>
        <a:lstStyle/>
        <a:p>
          <a:endParaRPr lang="en-US"/>
        </a:p>
      </dgm:t>
    </dgm:pt>
    <dgm:pt modelId="{0CD4120B-D47E-4785-9E77-E9C10337775D}">
      <dgm:prSet phldrT="[Text]" custT="1"/>
      <dgm:spPr/>
      <dgm:t>
        <a:bodyPr/>
        <a:lstStyle/>
        <a:p>
          <a:pPr algn="l"/>
          <a:r>
            <a:rPr lang="en-US" sz="1100" b="0" dirty="0" smtClean="0">
              <a:latin typeface="+mj-lt"/>
            </a:rPr>
            <a:t>Retrospective Studies</a:t>
          </a:r>
          <a:endParaRPr lang="en-US" sz="1100" b="0" dirty="0">
            <a:latin typeface="+mj-lt"/>
          </a:endParaRPr>
        </a:p>
      </dgm:t>
    </dgm:pt>
    <dgm:pt modelId="{775394F6-A4A9-4424-A0E8-6D46946F5B58}" type="parTrans" cxnId="{082AE83C-0F42-43B0-BB02-A36D712BAF7A}">
      <dgm:prSet/>
      <dgm:spPr/>
      <dgm:t>
        <a:bodyPr/>
        <a:lstStyle/>
        <a:p>
          <a:endParaRPr lang="en-US"/>
        </a:p>
      </dgm:t>
    </dgm:pt>
    <dgm:pt modelId="{5E9CC7AC-8D8C-4DFA-A2B9-17F05C5AB103}" type="sibTrans" cxnId="{082AE83C-0F42-43B0-BB02-A36D712BAF7A}">
      <dgm:prSet/>
      <dgm:spPr/>
      <dgm:t>
        <a:bodyPr/>
        <a:lstStyle/>
        <a:p>
          <a:endParaRPr lang="en-US"/>
        </a:p>
      </dgm:t>
    </dgm:pt>
    <dgm:pt modelId="{13FBA582-C461-4BAD-99B9-26AE7DA54835}">
      <dgm:prSet phldrT="[Text]" custT="1"/>
      <dgm:spPr/>
      <dgm:t>
        <a:bodyPr/>
        <a:lstStyle/>
        <a:p>
          <a:pPr algn="l"/>
          <a:r>
            <a:rPr lang="en-US" sz="1100" b="0" dirty="0" smtClean="0">
              <a:latin typeface="+mj-lt"/>
            </a:rPr>
            <a:t>Facilitating Abstraction</a:t>
          </a:r>
          <a:endParaRPr lang="en-US" sz="1100" b="0" dirty="0">
            <a:latin typeface="+mj-lt"/>
          </a:endParaRPr>
        </a:p>
      </dgm:t>
    </dgm:pt>
    <dgm:pt modelId="{60D8CB22-A372-49CC-84E0-2B2A39EDFCFC}" type="parTrans" cxnId="{B77C2D82-C179-4C63-AA57-D1DFEEF5A433}">
      <dgm:prSet/>
      <dgm:spPr/>
      <dgm:t>
        <a:bodyPr/>
        <a:lstStyle/>
        <a:p>
          <a:endParaRPr lang="en-US"/>
        </a:p>
      </dgm:t>
    </dgm:pt>
    <dgm:pt modelId="{47ED8F71-952F-4462-88BC-1BE7EB6F9E7F}" type="sibTrans" cxnId="{B77C2D82-C179-4C63-AA57-D1DFEEF5A433}">
      <dgm:prSet/>
      <dgm:spPr/>
      <dgm:t>
        <a:bodyPr/>
        <a:lstStyle/>
        <a:p>
          <a:endParaRPr lang="en-US"/>
        </a:p>
      </dgm:t>
    </dgm:pt>
    <dgm:pt modelId="{B8CD9E79-3CCF-4E7E-8116-56B764458029}" type="pres">
      <dgm:prSet presAssocID="{6474E90C-A3F5-4C40-8CEB-46B153A00DEE}" presName="rootnode" presStyleCnt="0">
        <dgm:presLayoutVars>
          <dgm:chMax/>
          <dgm:chPref/>
          <dgm:dir/>
          <dgm:animLvl val="lvl"/>
        </dgm:presLayoutVars>
      </dgm:prSet>
      <dgm:spPr/>
    </dgm:pt>
    <dgm:pt modelId="{CFBD1DC5-E9B3-4ADF-B430-C3CC6449018F}" type="pres">
      <dgm:prSet presAssocID="{0010D89C-854E-448B-8127-DA3929F939E8}" presName="composite" presStyleCnt="0"/>
      <dgm:spPr/>
    </dgm:pt>
    <dgm:pt modelId="{96BAAB4C-475F-4B8D-8BB8-95B0A9B849EF}" type="pres">
      <dgm:prSet presAssocID="{0010D89C-854E-448B-8127-DA3929F939E8}" presName="LShape" presStyleLbl="alignNode1" presStyleIdx="0" presStyleCnt="13" custLinFactNeighborY="1090"/>
      <dgm:spPr/>
    </dgm:pt>
    <dgm:pt modelId="{5C43E3DF-F0B8-40ED-80D3-88AAF8CEA4CB}" type="pres">
      <dgm:prSet presAssocID="{0010D89C-854E-448B-8127-DA3929F939E8}" presName="ParentText" presStyleLbl="revTx" presStyleIdx="0" presStyleCnt="7" custLinFactNeighborY="828">
        <dgm:presLayoutVars>
          <dgm:chMax val="0"/>
          <dgm:chPref val="0"/>
          <dgm:bulletEnabled val="1"/>
        </dgm:presLayoutVars>
      </dgm:prSet>
      <dgm:spPr/>
      <dgm:t>
        <a:bodyPr/>
        <a:lstStyle/>
        <a:p>
          <a:endParaRPr lang="en-US"/>
        </a:p>
      </dgm:t>
    </dgm:pt>
    <dgm:pt modelId="{C24CF265-89BA-4CC5-B2E0-D2EB87594CC8}" type="pres">
      <dgm:prSet presAssocID="{0010D89C-854E-448B-8127-DA3929F939E8}" presName="Triangle" presStyleLbl="alignNode1" presStyleIdx="1" presStyleCnt="13" custLinFactNeighborY="3848"/>
      <dgm:spPr/>
    </dgm:pt>
    <dgm:pt modelId="{34FD71BF-A89D-4F44-A5DC-13648D81324E}" type="pres">
      <dgm:prSet presAssocID="{815CBACE-0264-47A5-A415-F84E67CE62D1}" presName="sibTrans" presStyleCnt="0"/>
      <dgm:spPr/>
    </dgm:pt>
    <dgm:pt modelId="{EEE6C403-3CF2-45A0-BE62-AC3E40AD6C24}" type="pres">
      <dgm:prSet presAssocID="{815CBACE-0264-47A5-A415-F84E67CE62D1}" presName="space" presStyleCnt="0"/>
      <dgm:spPr/>
    </dgm:pt>
    <dgm:pt modelId="{2E1783C1-79ED-4460-B791-F5DFCA384133}" type="pres">
      <dgm:prSet presAssocID="{BD10A304-1F73-43DD-9545-9D1E21226479}" presName="composite" presStyleCnt="0"/>
      <dgm:spPr/>
    </dgm:pt>
    <dgm:pt modelId="{28CC26EE-CBBB-4595-B8EC-241E6791614B}" type="pres">
      <dgm:prSet presAssocID="{BD10A304-1F73-43DD-9545-9D1E21226479}" presName="LShape" presStyleLbl="alignNode1" presStyleIdx="2" presStyleCnt="13" custLinFactNeighborY="-2692"/>
      <dgm:spPr/>
    </dgm:pt>
    <dgm:pt modelId="{074DB80F-68BF-4581-AF84-D0386B780F14}" type="pres">
      <dgm:prSet presAssocID="{BD10A304-1F73-43DD-9545-9D1E21226479}" presName="ParentText" presStyleLbl="revTx" presStyleIdx="1" presStyleCnt="7" custScaleX="102693" custScaleY="92362">
        <dgm:presLayoutVars>
          <dgm:chMax val="0"/>
          <dgm:chPref val="0"/>
          <dgm:bulletEnabled val="1"/>
        </dgm:presLayoutVars>
      </dgm:prSet>
      <dgm:spPr/>
      <dgm:t>
        <a:bodyPr/>
        <a:lstStyle/>
        <a:p>
          <a:endParaRPr lang="en-US"/>
        </a:p>
      </dgm:t>
    </dgm:pt>
    <dgm:pt modelId="{9FF3722C-A49D-4CC5-8B70-771495A0D233}" type="pres">
      <dgm:prSet presAssocID="{BD10A304-1F73-43DD-9545-9D1E21226479}" presName="Triangle" presStyleLbl="alignNode1" presStyleIdx="3" presStyleCnt="13"/>
      <dgm:spPr/>
    </dgm:pt>
    <dgm:pt modelId="{7715722C-42DD-4ED1-9635-DAD310E785DD}" type="pres">
      <dgm:prSet presAssocID="{BD5CE1BD-F027-429D-A35F-548BC446F45F}" presName="sibTrans" presStyleCnt="0"/>
      <dgm:spPr/>
    </dgm:pt>
    <dgm:pt modelId="{61BA461A-AD45-44A5-AB1C-78B6DF4FDDE9}" type="pres">
      <dgm:prSet presAssocID="{BD5CE1BD-F027-429D-A35F-548BC446F45F}" presName="space" presStyleCnt="0"/>
      <dgm:spPr/>
    </dgm:pt>
    <dgm:pt modelId="{3878D67D-3186-4E27-99BC-B36EFF6FCF62}" type="pres">
      <dgm:prSet presAssocID="{01F32B2A-131E-4E9C-A1D5-1461015E0B2C}" presName="composite" presStyleCnt="0"/>
      <dgm:spPr/>
    </dgm:pt>
    <dgm:pt modelId="{5F65C369-6736-41D3-BD8C-D3B08A2B9C12}" type="pres">
      <dgm:prSet presAssocID="{01F32B2A-131E-4E9C-A1D5-1461015E0B2C}" presName="LShape" presStyleLbl="alignNode1" presStyleIdx="4" presStyleCnt="13" custLinFactNeighborY="1090"/>
      <dgm:spPr/>
    </dgm:pt>
    <dgm:pt modelId="{12426410-9ECE-4540-990B-004F5AD61A12}" type="pres">
      <dgm:prSet presAssocID="{01F32B2A-131E-4E9C-A1D5-1461015E0B2C}" presName="ParentText" presStyleLbl="revTx" presStyleIdx="2" presStyleCnt="7" custLinFactNeighborY="828">
        <dgm:presLayoutVars>
          <dgm:chMax val="0"/>
          <dgm:chPref val="0"/>
          <dgm:bulletEnabled val="1"/>
        </dgm:presLayoutVars>
      </dgm:prSet>
      <dgm:spPr/>
      <dgm:t>
        <a:bodyPr/>
        <a:lstStyle/>
        <a:p>
          <a:endParaRPr lang="en-US"/>
        </a:p>
      </dgm:t>
    </dgm:pt>
    <dgm:pt modelId="{3A7C4B3F-4FAC-4EF5-9512-913D53308C24}" type="pres">
      <dgm:prSet presAssocID="{01F32B2A-131E-4E9C-A1D5-1461015E0B2C}" presName="Triangle" presStyleLbl="alignNode1" presStyleIdx="5" presStyleCnt="13" custLinFactNeighborY="3848"/>
      <dgm:spPr/>
    </dgm:pt>
    <dgm:pt modelId="{D777C379-BDE8-49F1-B74D-CBF4F5B15053}" type="pres">
      <dgm:prSet presAssocID="{86B05AE7-D473-4F37-BE51-3CE8676E20FC}" presName="sibTrans" presStyleCnt="0"/>
      <dgm:spPr/>
    </dgm:pt>
    <dgm:pt modelId="{18490AC7-9201-4C10-B85F-C24CC77EFFBA}" type="pres">
      <dgm:prSet presAssocID="{86B05AE7-D473-4F37-BE51-3CE8676E20FC}" presName="space" presStyleCnt="0"/>
      <dgm:spPr/>
    </dgm:pt>
    <dgm:pt modelId="{1618F534-5B6D-40AB-BBB8-3F10BDE716F4}" type="pres">
      <dgm:prSet presAssocID="{9F2B29A3-676C-48AE-825C-3DC60DBF2AE2}" presName="composite" presStyleCnt="0"/>
      <dgm:spPr/>
    </dgm:pt>
    <dgm:pt modelId="{4822FC76-EADF-42E6-A829-DEAC9A84C0DE}" type="pres">
      <dgm:prSet presAssocID="{9F2B29A3-676C-48AE-825C-3DC60DBF2AE2}" presName="LShape" presStyleLbl="alignNode1" presStyleIdx="6" presStyleCnt="13" custLinFactNeighborY="1090"/>
      <dgm:spPr/>
    </dgm:pt>
    <dgm:pt modelId="{BE86AFED-F9A0-4F8A-8A27-B836B6B098D1}" type="pres">
      <dgm:prSet presAssocID="{9F2B29A3-676C-48AE-825C-3DC60DBF2AE2}" presName="ParentText" presStyleLbl="revTx" presStyleIdx="3" presStyleCnt="7" custLinFactNeighborY="828">
        <dgm:presLayoutVars>
          <dgm:chMax val="0"/>
          <dgm:chPref val="0"/>
          <dgm:bulletEnabled val="1"/>
        </dgm:presLayoutVars>
      </dgm:prSet>
      <dgm:spPr/>
      <dgm:t>
        <a:bodyPr/>
        <a:lstStyle/>
        <a:p>
          <a:endParaRPr lang="en-US"/>
        </a:p>
      </dgm:t>
    </dgm:pt>
    <dgm:pt modelId="{EDA7D529-A34E-4829-9CB2-E4F3E98F14B1}" type="pres">
      <dgm:prSet presAssocID="{9F2B29A3-676C-48AE-825C-3DC60DBF2AE2}" presName="Triangle" presStyleLbl="alignNode1" presStyleIdx="7" presStyleCnt="13" custLinFactNeighborY="3848"/>
      <dgm:spPr/>
    </dgm:pt>
    <dgm:pt modelId="{2BBFD3C7-0AE9-4438-B951-03CCC74EDAD2}" type="pres">
      <dgm:prSet presAssocID="{05F740F7-02EF-46A6-BCD4-1932D8C87C34}" presName="sibTrans" presStyleCnt="0"/>
      <dgm:spPr/>
    </dgm:pt>
    <dgm:pt modelId="{A9F34E50-4222-4338-9AA9-4350DE9D7935}" type="pres">
      <dgm:prSet presAssocID="{05F740F7-02EF-46A6-BCD4-1932D8C87C34}" presName="space" presStyleCnt="0"/>
      <dgm:spPr/>
    </dgm:pt>
    <dgm:pt modelId="{C3C49C79-A105-4D81-9471-A6257F4D5D6F}" type="pres">
      <dgm:prSet presAssocID="{9299490E-690A-47A2-BF79-343CFAE5FE79}" presName="composite" presStyleCnt="0"/>
      <dgm:spPr/>
    </dgm:pt>
    <dgm:pt modelId="{ADE833BD-FD1A-4856-9066-0C48D2DD5D6F}" type="pres">
      <dgm:prSet presAssocID="{9299490E-690A-47A2-BF79-343CFAE5FE79}" presName="LShape" presStyleLbl="alignNode1" presStyleIdx="8" presStyleCnt="13" custLinFactNeighborY="1090"/>
      <dgm:spPr/>
    </dgm:pt>
    <dgm:pt modelId="{170748FF-6039-443C-8193-92C430D0DFAA}" type="pres">
      <dgm:prSet presAssocID="{9299490E-690A-47A2-BF79-343CFAE5FE79}" presName="ParentText" presStyleLbl="revTx" presStyleIdx="4" presStyleCnt="7" custLinFactNeighborY="828">
        <dgm:presLayoutVars>
          <dgm:chMax val="0"/>
          <dgm:chPref val="0"/>
          <dgm:bulletEnabled val="1"/>
        </dgm:presLayoutVars>
      </dgm:prSet>
      <dgm:spPr/>
      <dgm:t>
        <a:bodyPr/>
        <a:lstStyle/>
        <a:p>
          <a:endParaRPr lang="en-US"/>
        </a:p>
      </dgm:t>
    </dgm:pt>
    <dgm:pt modelId="{8570A94F-040C-4CB8-9C06-F728965276B3}" type="pres">
      <dgm:prSet presAssocID="{9299490E-690A-47A2-BF79-343CFAE5FE79}" presName="Triangle" presStyleLbl="alignNode1" presStyleIdx="9" presStyleCnt="13" custLinFactNeighborY="3848"/>
      <dgm:spPr/>
    </dgm:pt>
    <dgm:pt modelId="{4506C7E7-C37E-4C11-9126-2A89DA413BEC}" type="pres">
      <dgm:prSet presAssocID="{CA92195C-701C-44C3-9ABA-F4B7BC75B593}" presName="sibTrans" presStyleCnt="0"/>
      <dgm:spPr/>
    </dgm:pt>
    <dgm:pt modelId="{EE5EA8CC-FEAF-4A9A-AE6C-E6BF538724AB}" type="pres">
      <dgm:prSet presAssocID="{CA92195C-701C-44C3-9ABA-F4B7BC75B593}" presName="space" presStyleCnt="0"/>
      <dgm:spPr/>
    </dgm:pt>
    <dgm:pt modelId="{99079E01-8011-4982-ACF6-1F29E4521D0B}" type="pres">
      <dgm:prSet presAssocID="{CE924409-C179-4A2D-B64D-C1667C924238}" presName="composite" presStyleCnt="0"/>
      <dgm:spPr/>
    </dgm:pt>
    <dgm:pt modelId="{5B438569-CCE2-4AAC-8E0A-5743FF9B6502}" type="pres">
      <dgm:prSet presAssocID="{CE924409-C179-4A2D-B64D-C1667C924238}" presName="LShape" presStyleLbl="alignNode1" presStyleIdx="10" presStyleCnt="13" custLinFactNeighborY="1090"/>
      <dgm:spPr/>
    </dgm:pt>
    <dgm:pt modelId="{C5F5F110-BA5D-47A9-BE05-32B627697E7C}" type="pres">
      <dgm:prSet presAssocID="{CE924409-C179-4A2D-B64D-C1667C924238}" presName="ParentText" presStyleLbl="revTx" presStyleIdx="5" presStyleCnt="7" custLinFactNeighborY="828">
        <dgm:presLayoutVars>
          <dgm:chMax val="0"/>
          <dgm:chPref val="0"/>
          <dgm:bulletEnabled val="1"/>
        </dgm:presLayoutVars>
      </dgm:prSet>
      <dgm:spPr/>
      <dgm:t>
        <a:bodyPr/>
        <a:lstStyle/>
        <a:p>
          <a:endParaRPr lang="en-US"/>
        </a:p>
      </dgm:t>
    </dgm:pt>
    <dgm:pt modelId="{6971FD88-FFEC-4FBF-B3CC-DD255AA67870}" type="pres">
      <dgm:prSet presAssocID="{CE924409-C179-4A2D-B64D-C1667C924238}" presName="Triangle" presStyleLbl="alignNode1" presStyleIdx="11" presStyleCnt="13" custLinFactNeighborY="3848"/>
      <dgm:spPr/>
    </dgm:pt>
    <dgm:pt modelId="{E82C6AE2-34A5-482B-8458-815B10394D18}" type="pres">
      <dgm:prSet presAssocID="{FB48574C-4914-4B07-BE09-AF8B154B2CB4}" presName="sibTrans" presStyleCnt="0"/>
      <dgm:spPr/>
    </dgm:pt>
    <dgm:pt modelId="{ABF156C6-7ABD-4853-BB26-787616A57FBE}" type="pres">
      <dgm:prSet presAssocID="{FB48574C-4914-4B07-BE09-AF8B154B2CB4}" presName="space" presStyleCnt="0"/>
      <dgm:spPr/>
    </dgm:pt>
    <dgm:pt modelId="{3AEBF6BB-C684-4E2F-BDA9-A61E3427424E}" type="pres">
      <dgm:prSet presAssocID="{037EC5A9-860F-45A9-97E8-A8AEEA9BB793}" presName="composite" presStyleCnt="0"/>
      <dgm:spPr/>
    </dgm:pt>
    <dgm:pt modelId="{68E5A9CD-3D01-4E1E-A131-2E66042604FF}" type="pres">
      <dgm:prSet presAssocID="{037EC5A9-860F-45A9-97E8-A8AEEA9BB793}" presName="LShape" presStyleLbl="alignNode1" presStyleIdx="12" presStyleCnt="13" custLinFactNeighborY="1090"/>
      <dgm:spPr/>
    </dgm:pt>
    <dgm:pt modelId="{7577EDBA-79C8-47EE-9C48-8258D6199F02}" type="pres">
      <dgm:prSet presAssocID="{037EC5A9-860F-45A9-97E8-A8AEEA9BB793}" presName="ParentText" presStyleLbl="revTx" presStyleIdx="6" presStyleCnt="7" custLinFactNeighborY="828">
        <dgm:presLayoutVars>
          <dgm:chMax val="0"/>
          <dgm:chPref val="0"/>
          <dgm:bulletEnabled val="1"/>
        </dgm:presLayoutVars>
      </dgm:prSet>
      <dgm:spPr/>
      <dgm:t>
        <a:bodyPr/>
        <a:lstStyle/>
        <a:p>
          <a:endParaRPr lang="en-US"/>
        </a:p>
      </dgm:t>
    </dgm:pt>
  </dgm:ptLst>
  <dgm:cxnLst>
    <dgm:cxn modelId="{B3134007-4773-4C24-B20E-F02605591D9D}" srcId="{6474E90C-A3F5-4C40-8CEB-46B153A00DEE}" destId="{CE924409-C179-4A2D-B64D-C1667C924238}" srcOrd="5" destOrd="0" parTransId="{75A1A668-D881-42BC-92F5-74B80995D5C7}" sibTransId="{FB48574C-4914-4B07-BE09-AF8B154B2CB4}"/>
    <dgm:cxn modelId="{F73E479E-5383-4652-83E4-6AAC254B8592}" type="presOf" srcId="{751AAAA0-FD1A-474D-A8CA-BF7C3BFEE3B9}" destId="{12426410-9ECE-4540-990B-004F5AD61A12}" srcOrd="0" destOrd="1" presId="urn:microsoft.com/office/officeart/2009/3/layout/StepUpProcess"/>
    <dgm:cxn modelId="{2298BF1B-966E-4966-8AD9-B0EDD901F0B7}" type="presOf" srcId="{E8E0BA16-10CE-416E-9136-84998F596AE2}" destId="{BE86AFED-F9A0-4F8A-8A27-B836B6B098D1}" srcOrd="0" destOrd="1" presId="urn:microsoft.com/office/officeart/2009/3/layout/StepUpProcess"/>
    <dgm:cxn modelId="{F1BAA056-6CB8-42B2-A552-47FF74E31AB2}" type="presOf" srcId="{4BE9C7D6-461A-44C8-B607-EDEF2EA077EC}" destId="{7577EDBA-79C8-47EE-9C48-8258D6199F02}" srcOrd="0" destOrd="4" presId="urn:microsoft.com/office/officeart/2009/3/layout/StepUpProcess"/>
    <dgm:cxn modelId="{97CC5824-09CC-465D-AFF4-18B539F9D065}" type="presOf" srcId="{0010D89C-854E-448B-8127-DA3929F939E8}" destId="{5C43E3DF-F0B8-40ED-80D3-88AAF8CEA4CB}" srcOrd="0" destOrd="0" presId="urn:microsoft.com/office/officeart/2009/3/layout/StepUpProcess"/>
    <dgm:cxn modelId="{52E71EFD-9EF5-43C5-965F-0D7C61CB27AD}" type="presOf" srcId="{E88CFD2C-D693-4C54-8459-61E3AFAF7F56}" destId="{074DB80F-68BF-4581-AF84-D0386B780F14}" srcOrd="0" destOrd="4" presId="urn:microsoft.com/office/officeart/2009/3/layout/StepUpProcess"/>
    <dgm:cxn modelId="{19BE8CA6-AC47-47AF-B71E-521FD4CFFA24}" srcId="{CE924409-C179-4A2D-B64D-C1667C924238}" destId="{97A95825-49E0-4C73-8F5F-F18D87E69E6C}" srcOrd="2" destOrd="0" parTransId="{043D2A7A-B426-42D5-8E97-E57ABA5CD506}" sibTransId="{ADF8E347-7E86-4DF6-B9F1-F5F0B780096C}"/>
    <dgm:cxn modelId="{C3A44365-9B22-4CD9-9BF5-55706FA57043}" type="presOf" srcId="{01F32B2A-131E-4E9C-A1D5-1461015E0B2C}" destId="{12426410-9ECE-4540-990B-004F5AD61A12}" srcOrd="0" destOrd="0" presId="urn:microsoft.com/office/officeart/2009/3/layout/StepUpProcess"/>
    <dgm:cxn modelId="{B99C4A80-4DB8-405B-9732-4BE6FAECA59E}" type="presOf" srcId="{97A95825-49E0-4C73-8F5F-F18D87E69E6C}" destId="{C5F5F110-BA5D-47A9-BE05-32B627697E7C}" srcOrd="0" destOrd="3" presId="urn:microsoft.com/office/officeart/2009/3/layout/StepUpProcess"/>
    <dgm:cxn modelId="{596440C4-7175-4B94-9C3E-479BC33E36C6}" srcId="{CE924409-C179-4A2D-B64D-C1667C924238}" destId="{1DD8B8D3-226B-49C2-8005-4A91E508846C}" srcOrd="3" destOrd="0" parTransId="{C70B4F40-4E1E-4421-BAC4-7B503CCAF138}" sibTransId="{6E835272-27B6-4018-964C-93E39AD1AD6A}"/>
    <dgm:cxn modelId="{0BF5620A-B547-450F-9BA4-3A5421A8E374}" srcId="{9F2B29A3-676C-48AE-825C-3DC60DBF2AE2}" destId="{E8E0BA16-10CE-416E-9136-84998F596AE2}" srcOrd="0" destOrd="0" parTransId="{6D3E105B-45E6-424E-B1D5-A553183D47AE}" sibTransId="{B7C06EB8-35FC-4988-9A19-996AFBDCA4DB}"/>
    <dgm:cxn modelId="{9722E687-3169-4ED8-B586-21008E5E8DDF}" srcId="{BD10A304-1F73-43DD-9545-9D1E21226479}" destId="{E88CFD2C-D693-4C54-8459-61E3AFAF7F56}" srcOrd="3" destOrd="0" parTransId="{1AC48D6A-9F1B-437D-8957-1D16B2250DEB}" sibTransId="{C555EA95-6E56-4E42-BCB0-E74236DCD5BA}"/>
    <dgm:cxn modelId="{86B4FB07-3C60-4EBD-8E76-5E72C2E0AB90}" srcId="{037EC5A9-860F-45A9-97E8-A8AEEA9BB793}" destId="{266FBCAC-8055-4D37-AE88-C83AA214ACFC}" srcOrd="1" destOrd="0" parTransId="{EF20783E-2A4A-4E1F-8E4B-60244D876521}" sibTransId="{39F87B8E-0C0E-4761-B82F-E2DDCD7410C5}"/>
    <dgm:cxn modelId="{4A47BA19-6F43-48D7-808A-4FFD39949DC7}" type="presOf" srcId="{B97F914E-93D2-4D63-AE6C-21B1DB78616D}" destId="{C5F5F110-BA5D-47A9-BE05-32B627697E7C}" srcOrd="0" destOrd="2" presId="urn:microsoft.com/office/officeart/2009/3/layout/StepUpProcess"/>
    <dgm:cxn modelId="{CB71E6A5-97F7-42E4-80D3-DEBCA96FF241}" srcId="{BD10A304-1F73-43DD-9545-9D1E21226479}" destId="{25953BB6-850A-47EF-A2B2-98ACD9BBD186}" srcOrd="0" destOrd="0" parTransId="{A77C307B-DC84-4B4B-B3E4-1E1EAB8380EF}" sibTransId="{85E0FC6C-0E1F-4A68-938D-E103717A4CE3}"/>
    <dgm:cxn modelId="{0258DA0D-C91C-443D-81F4-7B6A5C31306D}" type="presOf" srcId="{9F2B29A3-676C-48AE-825C-3DC60DBF2AE2}" destId="{BE86AFED-F9A0-4F8A-8A27-B836B6B098D1}" srcOrd="0" destOrd="0" presId="urn:microsoft.com/office/officeart/2009/3/layout/StepUpProcess"/>
    <dgm:cxn modelId="{63E1B369-A07A-4AF4-8ACA-6D0289E80719}" srcId="{6474E90C-A3F5-4C40-8CEB-46B153A00DEE}" destId="{037EC5A9-860F-45A9-97E8-A8AEEA9BB793}" srcOrd="6" destOrd="0" parTransId="{965C5703-C172-43BA-A947-D2654C3E41F8}" sibTransId="{C02B8F31-CDDD-4163-8613-368B89AB05F2}"/>
    <dgm:cxn modelId="{082AE83C-0F42-43B0-BB02-A36D712BAF7A}" srcId="{BD10A304-1F73-43DD-9545-9D1E21226479}" destId="{0CD4120B-D47E-4785-9E77-E9C10337775D}" srcOrd="4" destOrd="0" parTransId="{775394F6-A4A9-4424-A0E8-6D46946F5B58}" sibTransId="{5E9CC7AC-8D8C-4DFA-A2B9-17F05C5AB103}"/>
    <dgm:cxn modelId="{FE883C88-B8CC-4A57-A60C-7CBE3578F379}" type="presOf" srcId="{FCE84D98-F65E-4313-A996-C9B3D7EBDD34}" destId="{170748FF-6039-443C-8193-92C430D0DFAA}" srcOrd="0" destOrd="1" presId="urn:microsoft.com/office/officeart/2009/3/layout/StepUpProcess"/>
    <dgm:cxn modelId="{4E7777BC-B488-4932-A07D-1D8DDA805C99}" type="presOf" srcId="{037EC5A9-860F-45A9-97E8-A8AEEA9BB793}" destId="{7577EDBA-79C8-47EE-9C48-8258D6199F02}" srcOrd="0" destOrd="0" presId="urn:microsoft.com/office/officeart/2009/3/layout/StepUpProcess"/>
    <dgm:cxn modelId="{B77C2D82-C179-4C63-AA57-D1DFEEF5A433}" srcId="{BD10A304-1F73-43DD-9545-9D1E21226479}" destId="{13FBA582-C461-4BAD-99B9-26AE7DA54835}" srcOrd="5" destOrd="0" parTransId="{60D8CB22-A372-49CC-84E0-2B2A39EDFCFC}" sibTransId="{47ED8F71-952F-4462-88BC-1BE7EB6F9E7F}"/>
    <dgm:cxn modelId="{61DE9222-ED43-4411-A227-A9576786E346}" srcId="{6474E90C-A3F5-4C40-8CEB-46B153A00DEE}" destId="{9F2B29A3-676C-48AE-825C-3DC60DBF2AE2}" srcOrd="3" destOrd="0" parTransId="{3B7E9C7A-3EA1-4A88-A8B1-9E17FD1DBB3E}" sibTransId="{05F740F7-02EF-46A6-BCD4-1932D8C87C34}"/>
    <dgm:cxn modelId="{15D482B8-ABBF-4B83-9697-86A32B42E76C}" type="presOf" srcId="{6474E90C-A3F5-4C40-8CEB-46B153A00DEE}" destId="{B8CD9E79-3CCF-4E7E-8116-56B764458029}" srcOrd="0" destOrd="0" presId="urn:microsoft.com/office/officeart/2009/3/layout/StepUpProcess"/>
    <dgm:cxn modelId="{7915E895-3B0F-42D5-BDE8-26DB43D3BE57}" type="presOf" srcId="{922EFE4D-47F8-46C3-B467-3FB1F4D3DAE7}" destId="{7577EDBA-79C8-47EE-9C48-8258D6199F02}" srcOrd="0" destOrd="1" presId="urn:microsoft.com/office/officeart/2009/3/layout/StepUpProcess"/>
    <dgm:cxn modelId="{9136108E-BD9C-441B-B53A-14CF87E18AF7}" type="presOf" srcId="{BD10A304-1F73-43DD-9545-9D1E21226479}" destId="{074DB80F-68BF-4581-AF84-D0386B780F14}" srcOrd="0" destOrd="0" presId="urn:microsoft.com/office/officeart/2009/3/layout/StepUpProcess"/>
    <dgm:cxn modelId="{6C885D36-EA41-4E3E-AB2F-530415C94F72}" type="presOf" srcId="{2E844D7E-8FE8-4447-9546-5BF641386BE4}" destId="{BE86AFED-F9A0-4F8A-8A27-B836B6B098D1}" srcOrd="0" destOrd="3" presId="urn:microsoft.com/office/officeart/2009/3/layout/StepUpProcess"/>
    <dgm:cxn modelId="{C896745D-32AB-4630-A4C9-46AE35CAEA16}" type="presOf" srcId="{CE924409-C179-4A2D-B64D-C1667C924238}" destId="{C5F5F110-BA5D-47A9-BE05-32B627697E7C}" srcOrd="0" destOrd="0" presId="urn:microsoft.com/office/officeart/2009/3/layout/StepUpProcess"/>
    <dgm:cxn modelId="{B970CDA8-6C09-486D-87F3-10BA87CC10C3}" srcId="{9F2B29A3-676C-48AE-825C-3DC60DBF2AE2}" destId="{E951F7F4-3E2F-40F5-BC80-BFE018C1F4DB}" srcOrd="1" destOrd="0" parTransId="{F1248C2D-57B5-4C80-A1CE-5E7E6F471B15}" sibTransId="{4CAFAB52-14FC-433C-948B-9D2D22B128B3}"/>
    <dgm:cxn modelId="{AE93B38B-123E-4548-AF4E-284A6E7104D1}" srcId="{6474E90C-A3F5-4C40-8CEB-46B153A00DEE}" destId="{0010D89C-854E-448B-8127-DA3929F939E8}" srcOrd="0" destOrd="0" parTransId="{0A053686-71FD-4CB5-9AAD-451389B5416F}" sibTransId="{815CBACE-0264-47A5-A415-F84E67CE62D1}"/>
    <dgm:cxn modelId="{5B05E056-4355-4C9E-8588-F0CD70C6A39D}" type="presOf" srcId="{EE6CC463-806B-49F1-9D27-85973620214C}" destId="{074DB80F-68BF-4581-AF84-D0386B780F14}" srcOrd="0" destOrd="2" presId="urn:microsoft.com/office/officeart/2009/3/layout/StepUpProcess"/>
    <dgm:cxn modelId="{15B38CD7-8A1E-468F-8DE6-5AEE996A15FA}" srcId="{6474E90C-A3F5-4C40-8CEB-46B153A00DEE}" destId="{01F32B2A-131E-4E9C-A1D5-1461015E0B2C}" srcOrd="2" destOrd="0" parTransId="{C513A95C-F65A-45F8-BA4C-B38C763C8C9C}" sibTransId="{86B05AE7-D473-4F37-BE51-3CE8676E20FC}"/>
    <dgm:cxn modelId="{8E4ADBF6-7252-48FC-8390-A3990FA1EF4B}" srcId="{01F32B2A-131E-4E9C-A1D5-1461015E0B2C}" destId="{8E0C9345-2A16-4BE3-8E86-AA4D49067A7F}" srcOrd="1" destOrd="0" parTransId="{14FAA190-32F9-42BB-A65D-2307C322D396}" sibTransId="{927B7B74-25E4-436C-ADF8-AEE73E6E8340}"/>
    <dgm:cxn modelId="{88F9E9EF-7EC7-41F2-B426-2BA2B98415A5}" srcId="{9299490E-690A-47A2-BF79-343CFAE5FE79}" destId="{FCE84D98-F65E-4313-A996-C9B3D7EBDD34}" srcOrd="0" destOrd="0" parTransId="{87D56A33-4A12-4823-BB95-BF0B8AD83D55}" sibTransId="{D77242C3-146A-4E7E-896D-2903DB57AA5F}"/>
    <dgm:cxn modelId="{D5D9D066-03C7-499E-BC25-10844D15C44B}" type="presOf" srcId="{8E0C9345-2A16-4BE3-8E86-AA4D49067A7F}" destId="{12426410-9ECE-4540-990B-004F5AD61A12}" srcOrd="0" destOrd="2" presId="urn:microsoft.com/office/officeart/2009/3/layout/StepUpProcess"/>
    <dgm:cxn modelId="{CD848CF2-E4A3-45DB-B9BB-FBC287BDE59C}" type="presOf" srcId="{2EBE0A9F-2B2E-4C90-ACF1-A3020FD7B251}" destId="{C5F5F110-BA5D-47A9-BE05-32B627697E7C}" srcOrd="0" destOrd="1" presId="urn:microsoft.com/office/officeart/2009/3/layout/StepUpProcess"/>
    <dgm:cxn modelId="{3FDD9922-917A-4B8C-8227-A2B10608F731}" type="presOf" srcId="{25953BB6-850A-47EF-A2B2-98ACD9BBD186}" destId="{074DB80F-68BF-4581-AF84-D0386B780F14}" srcOrd="0" destOrd="1" presId="urn:microsoft.com/office/officeart/2009/3/layout/StepUpProcess"/>
    <dgm:cxn modelId="{6CD03455-961E-4C9D-A840-748AA20E2BAB}" srcId="{BD10A304-1F73-43DD-9545-9D1E21226479}" destId="{EE6CC463-806B-49F1-9D27-85973620214C}" srcOrd="1" destOrd="0" parTransId="{EDB78E5F-2374-4BE3-9191-627E4C1A88C2}" sibTransId="{CD35F4D9-030E-448B-8470-FAEF90CD08CD}"/>
    <dgm:cxn modelId="{323DD34C-9266-49AD-83BA-374612208AEC}" srcId="{037EC5A9-860F-45A9-97E8-A8AEEA9BB793}" destId="{4BE9C7D6-461A-44C8-B607-EDEF2EA077EC}" srcOrd="3" destOrd="0" parTransId="{21ED4C84-2CAB-47DE-B1D0-EEEEB48B552F}" sibTransId="{A31ACD74-4C55-4E1B-8BF0-1A889A0EBBCF}"/>
    <dgm:cxn modelId="{26B98641-5BB7-468A-A496-259B5263EB31}" srcId="{037EC5A9-860F-45A9-97E8-A8AEEA9BB793}" destId="{922EFE4D-47F8-46C3-B467-3FB1F4D3DAE7}" srcOrd="0" destOrd="0" parTransId="{B562972B-83BB-4C51-AE66-6611FC0484BC}" sibTransId="{A1353CEC-4052-4C7C-A1D4-61FF73AD4BF3}"/>
    <dgm:cxn modelId="{C14F12D1-CD57-46AA-A6D1-2F64C42F76B3}" srcId="{6474E90C-A3F5-4C40-8CEB-46B153A00DEE}" destId="{9299490E-690A-47A2-BF79-343CFAE5FE79}" srcOrd="4" destOrd="0" parTransId="{5519E34E-0331-4FED-B2C5-80A87D5E3315}" sibTransId="{CA92195C-701C-44C3-9ABA-F4B7BC75B593}"/>
    <dgm:cxn modelId="{44E7C80A-C63B-4697-BEEC-F40FE819AFB5}" type="presOf" srcId="{1DD8B8D3-226B-49C2-8005-4A91E508846C}" destId="{C5F5F110-BA5D-47A9-BE05-32B627697E7C}" srcOrd="0" destOrd="4" presId="urn:microsoft.com/office/officeart/2009/3/layout/StepUpProcess"/>
    <dgm:cxn modelId="{714F4B39-6556-4C0C-A8F4-1AFFCBBC1CCF}" srcId="{CE924409-C179-4A2D-B64D-C1667C924238}" destId="{2EBE0A9F-2B2E-4C90-ACF1-A3020FD7B251}" srcOrd="0" destOrd="0" parTransId="{1C17A13E-522B-472E-B60D-ED0B56F458C9}" sibTransId="{0B787E35-75DD-415C-8C78-69DFE5BDD12D}"/>
    <dgm:cxn modelId="{F4F9CAF1-01F4-4AB6-9EC0-6D602469B096}" srcId="{CE924409-C179-4A2D-B64D-C1667C924238}" destId="{B97F914E-93D2-4D63-AE6C-21B1DB78616D}" srcOrd="1" destOrd="0" parTransId="{0665C497-B18A-4EDC-93C5-AC6876B09A17}" sibTransId="{8189EBEF-3309-4294-8D03-6642E2CD037A}"/>
    <dgm:cxn modelId="{CF4C2B66-FD39-45E9-BE5C-B464C37250E9}" type="presOf" srcId="{266FBCAC-8055-4D37-AE88-C83AA214ACFC}" destId="{7577EDBA-79C8-47EE-9C48-8258D6199F02}" srcOrd="0" destOrd="2" presId="urn:microsoft.com/office/officeart/2009/3/layout/StepUpProcess"/>
    <dgm:cxn modelId="{89447D9C-8E4E-4578-9CA2-7AA1F4CE77E7}" type="presOf" srcId="{5461AE26-F7D0-458B-AEB1-88F36C1DCC9B}" destId="{7577EDBA-79C8-47EE-9C48-8258D6199F02}" srcOrd="0" destOrd="3" presId="urn:microsoft.com/office/officeart/2009/3/layout/StepUpProcess"/>
    <dgm:cxn modelId="{BD74EBA8-41FF-4F7A-A9BA-3F7D1C992210}" srcId="{BD10A304-1F73-43DD-9545-9D1E21226479}" destId="{CF4F6786-0163-44E8-A7A2-DFEB228CDE01}" srcOrd="2" destOrd="0" parTransId="{E840309A-1748-4175-8942-B0F4A5C27DCF}" sibTransId="{96706024-6147-4AE0-A8D3-2D288121A0CD}"/>
    <dgm:cxn modelId="{E22326DC-AAAD-429A-BBB8-9CAFD1F3E29A}" srcId="{6474E90C-A3F5-4C40-8CEB-46B153A00DEE}" destId="{BD10A304-1F73-43DD-9545-9D1E21226479}" srcOrd="1" destOrd="0" parTransId="{FF06F63D-4F49-40CC-B0EE-81F5A9E5E354}" sibTransId="{BD5CE1BD-F027-429D-A35F-548BC446F45F}"/>
    <dgm:cxn modelId="{C5E55304-620F-404E-82A8-9A6F75606ECF}" type="presOf" srcId="{9299490E-690A-47A2-BF79-343CFAE5FE79}" destId="{170748FF-6039-443C-8193-92C430D0DFAA}" srcOrd="0" destOrd="0" presId="urn:microsoft.com/office/officeart/2009/3/layout/StepUpProcess"/>
    <dgm:cxn modelId="{60232E93-8FB7-41A4-87C7-7EDFDF74BB7A}" type="presOf" srcId="{E951F7F4-3E2F-40F5-BC80-BFE018C1F4DB}" destId="{BE86AFED-F9A0-4F8A-8A27-B836B6B098D1}" srcOrd="0" destOrd="2" presId="urn:microsoft.com/office/officeart/2009/3/layout/StepUpProcess"/>
    <dgm:cxn modelId="{E3A269AE-4240-4AC0-80AC-44E8AA301791}" srcId="{01F32B2A-131E-4E9C-A1D5-1461015E0B2C}" destId="{751AAAA0-FD1A-474D-A8CA-BF7C3BFEE3B9}" srcOrd="0" destOrd="0" parTransId="{53846A0A-0F2A-438C-9E20-486F2C404199}" sibTransId="{80BAE9E0-019A-4BA0-849D-AF902A506F59}"/>
    <dgm:cxn modelId="{A4597088-4B87-4820-81FE-B0BAE363DB15}" type="presOf" srcId="{0CD4120B-D47E-4785-9E77-E9C10337775D}" destId="{074DB80F-68BF-4581-AF84-D0386B780F14}" srcOrd="0" destOrd="5" presId="urn:microsoft.com/office/officeart/2009/3/layout/StepUpProcess"/>
    <dgm:cxn modelId="{6E4B2691-D38D-4043-A8AF-A0CF0F7A372D}" type="presOf" srcId="{DA143095-1394-4517-9AD3-54285DD8A43B}" destId="{12426410-9ECE-4540-990B-004F5AD61A12}" srcOrd="0" destOrd="3" presId="urn:microsoft.com/office/officeart/2009/3/layout/StepUpProcess"/>
    <dgm:cxn modelId="{D6E0EDDD-0A64-4261-A6DE-CF6D90E87EB7}" srcId="{037EC5A9-860F-45A9-97E8-A8AEEA9BB793}" destId="{5461AE26-F7D0-458B-AEB1-88F36C1DCC9B}" srcOrd="2" destOrd="0" parTransId="{395CF524-AC1D-4E72-A1BD-16D8B39E7530}" sibTransId="{47B01F7C-6179-4482-8701-9A07A89D779E}"/>
    <dgm:cxn modelId="{8DFF85C7-89BF-4185-A1A8-802B62F42F9F}" type="presOf" srcId="{CF4F6786-0163-44E8-A7A2-DFEB228CDE01}" destId="{074DB80F-68BF-4581-AF84-D0386B780F14}" srcOrd="0" destOrd="3" presId="urn:microsoft.com/office/officeart/2009/3/layout/StepUpProcess"/>
    <dgm:cxn modelId="{D0D5B7E0-C92C-4B9E-9816-357ED6E27279}" type="presOf" srcId="{13FBA582-C461-4BAD-99B9-26AE7DA54835}" destId="{074DB80F-68BF-4581-AF84-D0386B780F14}" srcOrd="0" destOrd="6" presId="urn:microsoft.com/office/officeart/2009/3/layout/StepUpProcess"/>
    <dgm:cxn modelId="{27ACC6B0-7789-4841-9A6F-B22539B9A744}" srcId="{01F32B2A-131E-4E9C-A1D5-1461015E0B2C}" destId="{DA143095-1394-4517-9AD3-54285DD8A43B}" srcOrd="2" destOrd="0" parTransId="{6210CABA-2451-4C98-9705-462D0DB659AE}" sibTransId="{36D015D5-5AD9-461D-832A-6EA994E789B8}"/>
    <dgm:cxn modelId="{40F0A875-0765-4769-8E84-FF710BEDC598}" srcId="{9F2B29A3-676C-48AE-825C-3DC60DBF2AE2}" destId="{2E844D7E-8FE8-4447-9546-5BF641386BE4}" srcOrd="2" destOrd="0" parTransId="{59DF7492-F831-4A41-9DBF-A863285816D7}" sibTransId="{EB6B44AC-7AB4-40A2-AC5F-711AEE692A6B}"/>
    <dgm:cxn modelId="{52184B58-EAFF-42F7-AE45-073BF2481115}" type="presParOf" srcId="{B8CD9E79-3CCF-4E7E-8116-56B764458029}" destId="{CFBD1DC5-E9B3-4ADF-B430-C3CC6449018F}" srcOrd="0" destOrd="0" presId="urn:microsoft.com/office/officeart/2009/3/layout/StepUpProcess"/>
    <dgm:cxn modelId="{61589B01-A5E3-48B5-8D24-595BCF134110}" type="presParOf" srcId="{CFBD1DC5-E9B3-4ADF-B430-C3CC6449018F}" destId="{96BAAB4C-475F-4B8D-8BB8-95B0A9B849EF}" srcOrd="0" destOrd="0" presId="urn:microsoft.com/office/officeart/2009/3/layout/StepUpProcess"/>
    <dgm:cxn modelId="{8480CCCD-A33E-4D6C-AD5C-9B6944EF7FAD}" type="presParOf" srcId="{CFBD1DC5-E9B3-4ADF-B430-C3CC6449018F}" destId="{5C43E3DF-F0B8-40ED-80D3-88AAF8CEA4CB}" srcOrd="1" destOrd="0" presId="urn:microsoft.com/office/officeart/2009/3/layout/StepUpProcess"/>
    <dgm:cxn modelId="{F1980C16-2528-4588-93A7-8E1D2447FD26}" type="presParOf" srcId="{CFBD1DC5-E9B3-4ADF-B430-C3CC6449018F}" destId="{C24CF265-89BA-4CC5-B2E0-D2EB87594CC8}" srcOrd="2" destOrd="0" presId="urn:microsoft.com/office/officeart/2009/3/layout/StepUpProcess"/>
    <dgm:cxn modelId="{231E5565-B64E-4901-8517-CF8C0E8C676A}" type="presParOf" srcId="{B8CD9E79-3CCF-4E7E-8116-56B764458029}" destId="{34FD71BF-A89D-4F44-A5DC-13648D81324E}" srcOrd="1" destOrd="0" presId="urn:microsoft.com/office/officeart/2009/3/layout/StepUpProcess"/>
    <dgm:cxn modelId="{8440FA4D-5094-4748-95CA-41A0430E9674}" type="presParOf" srcId="{34FD71BF-A89D-4F44-A5DC-13648D81324E}" destId="{EEE6C403-3CF2-45A0-BE62-AC3E40AD6C24}" srcOrd="0" destOrd="0" presId="urn:microsoft.com/office/officeart/2009/3/layout/StepUpProcess"/>
    <dgm:cxn modelId="{F9E27314-4362-4032-A9F1-E894FEC0DCF4}" type="presParOf" srcId="{B8CD9E79-3CCF-4E7E-8116-56B764458029}" destId="{2E1783C1-79ED-4460-B791-F5DFCA384133}" srcOrd="2" destOrd="0" presId="urn:microsoft.com/office/officeart/2009/3/layout/StepUpProcess"/>
    <dgm:cxn modelId="{341CBAB0-CC21-466A-9B5F-F3068D9C178B}" type="presParOf" srcId="{2E1783C1-79ED-4460-B791-F5DFCA384133}" destId="{28CC26EE-CBBB-4595-B8EC-241E6791614B}" srcOrd="0" destOrd="0" presId="urn:microsoft.com/office/officeart/2009/3/layout/StepUpProcess"/>
    <dgm:cxn modelId="{E1246984-2E6B-4B10-ABCA-C952C7013107}" type="presParOf" srcId="{2E1783C1-79ED-4460-B791-F5DFCA384133}" destId="{074DB80F-68BF-4581-AF84-D0386B780F14}" srcOrd="1" destOrd="0" presId="urn:microsoft.com/office/officeart/2009/3/layout/StepUpProcess"/>
    <dgm:cxn modelId="{70C8D71F-BFDB-4580-A84F-CF883152053C}" type="presParOf" srcId="{2E1783C1-79ED-4460-B791-F5DFCA384133}" destId="{9FF3722C-A49D-4CC5-8B70-771495A0D233}" srcOrd="2" destOrd="0" presId="urn:microsoft.com/office/officeart/2009/3/layout/StepUpProcess"/>
    <dgm:cxn modelId="{A654E570-2DD9-4B68-B9A1-7F7940379E12}" type="presParOf" srcId="{B8CD9E79-3CCF-4E7E-8116-56B764458029}" destId="{7715722C-42DD-4ED1-9635-DAD310E785DD}" srcOrd="3" destOrd="0" presId="urn:microsoft.com/office/officeart/2009/3/layout/StepUpProcess"/>
    <dgm:cxn modelId="{2CF5C6EC-B955-4E00-9BCF-C20506C2C49E}" type="presParOf" srcId="{7715722C-42DD-4ED1-9635-DAD310E785DD}" destId="{61BA461A-AD45-44A5-AB1C-78B6DF4FDDE9}" srcOrd="0" destOrd="0" presId="urn:microsoft.com/office/officeart/2009/3/layout/StepUpProcess"/>
    <dgm:cxn modelId="{901BC186-25C6-41C1-BE4E-3ED0AB37A31D}" type="presParOf" srcId="{B8CD9E79-3CCF-4E7E-8116-56B764458029}" destId="{3878D67D-3186-4E27-99BC-B36EFF6FCF62}" srcOrd="4" destOrd="0" presId="urn:microsoft.com/office/officeart/2009/3/layout/StepUpProcess"/>
    <dgm:cxn modelId="{C74445AE-1F97-4C1B-B7C3-ABE9CF8E3634}" type="presParOf" srcId="{3878D67D-3186-4E27-99BC-B36EFF6FCF62}" destId="{5F65C369-6736-41D3-BD8C-D3B08A2B9C12}" srcOrd="0" destOrd="0" presId="urn:microsoft.com/office/officeart/2009/3/layout/StepUpProcess"/>
    <dgm:cxn modelId="{CF8D1316-07DF-4B76-994A-A2120DC995B8}" type="presParOf" srcId="{3878D67D-3186-4E27-99BC-B36EFF6FCF62}" destId="{12426410-9ECE-4540-990B-004F5AD61A12}" srcOrd="1" destOrd="0" presId="urn:microsoft.com/office/officeart/2009/3/layout/StepUpProcess"/>
    <dgm:cxn modelId="{76C5136C-84EC-4B11-8D33-0893316A1828}" type="presParOf" srcId="{3878D67D-3186-4E27-99BC-B36EFF6FCF62}" destId="{3A7C4B3F-4FAC-4EF5-9512-913D53308C24}" srcOrd="2" destOrd="0" presId="urn:microsoft.com/office/officeart/2009/3/layout/StepUpProcess"/>
    <dgm:cxn modelId="{6C4F8DF6-7F37-40B3-B34B-E1CB6C46B32F}" type="presParOf" srcId="{B8CD9E79-3CCF-4E7E-8116-56B764458029}" destId="{D777C379-BDE8-49F1-B74D-CBF4F5B15053}" srcOrd="5" destOrd="0" presId="urn:microsoft.com/office/officeart/2009/3/layout/StepUpProcess"/>
    <dgm:cxn modelId="{AD82AA53-1672-4C92-8431-A54215E71C55}" type="presParOf" srcId="{D777C379-BDE8-49F1-B74D-CBF4F5B15053}" destId="{18490AC7-9201-4C10-B85F-C24CC77EFFBA}" srcOrd="0" destOrd="0" presId="urn:microsoft.com/office/officeart/2009/3/layout/StepUpProcess"/>
    <dgm:cxn modelId="{93605013-E961-49AD-B5C0-1220BF07D158}" type="presParOf" srcId="{B8CD9E79-3CCF-4E7E-8116-56B764458029}" destId="{1618F534-5B6D-40AB-BBB8-3F10BDE716F4}" srcOrd="6" destOrd="0" presId="urn:microsoft.com/office/officeart/2009/3/layout/StepUpProcess"/>
    <dgm:cxn modelId="{FE46F22A-F425-4EBF-9928-FBA773159DF6}" type="presParOf" srcId="{1618F534-5B6D-40AB-BBB8-3F10BDE716F4}" destId="{4822FC76-EADF-42E6-A829-DEAC9A84C0DE}" srcOrd="0" destOrd="0" presId="urn:microsoft.com/office/officeart/2009/3/layout/StepUpProcess"/>
    <dgm:cxn modelId="{E2503F7F-BC48-41F4-852E-1D0F8112EDCB}" type="presParOf" srcId="{1618F534-5B6D-40AB-BBB8-3F10BDE716F4}" destId="{BE86AFED-F9A0-4F8A-8A27-B836B6B098D1}" srcOrd="1" destOrd="0" presId="urn:microsoft.com/office/officeart/2009/3/layout/StepUpProcess"/>
    <dgm:cxn modelId="{C5E39FAA-147B-47A3-825B-8099A750EA3C}" type="presParOf" srcId="{1618F534-5B6D-40AB-BBB8-3F10BDE716F4}" destId="{EDA7D529-A34E-4829-9CB2-E4F3E98F14B1}" srcOrd="2" destOrd="0" presId="urn:microsoft.com/office/officeart/2009/3/layout/StepUpProcess"/>
    <dgm:cxn modelId="{6BCB25C9-F5FA-476B-BEEE-C53CD0B421F6}" type="presParOf" srcId="{B8CD9E79-3CCF-4E7E-8116-56B764458029}" destId="{2BBFD3C7-0AE9-4438-B951-03CCC74EDAD2}" srcOrd="7" destOrd="0" presId="urn:microsoft.com/office/officeart/2009/3/layout/StepUpProcess"/>
    <dgm:cxn modelId="{506FCB36-7907-4A4C-954A-B801F971503F}" type="presParOf" srcId="{2BBFD3C7-0AE9-4438-B951-03CCC74EDAD2}" destId="{A9F34E50-4222-4338-9AA9-4350DE9D7935}" srcOrd="0" destOrd="0" presId="urn:microsoft.com/office/officeart/2009/3/layout/StepUpProcess"/>
    <dgm:cxn modelId="{BFC784F5-9D83-41F8-AB6F-35BFE77B4337}" type="presParOf" srcId="{B8CD9E79-3CCF-4E7E-8116-56B764458029}" destId="{C3C49C79-A105-4D81-9471-A6257F4D5D6F}" srcOrd="8" destOrd="0" presId="urn:microsoft.com/office/officeart/2009/3/layout/StepUpProcess"/>
    <dgm:cxn modelId="{EAE9AF8B-C5A2-473A-BE64-2C8E30E44EB6}" type="presParOf" srcId="{C3C49C79-A105-4D81-9471-A6257F4D5D6F}" destId="{ADE833BD-FD1A-4856-9066-0C48D2DD5D6F}" srcOrd="0" destOrd="0" presId="urn:microsoft.com/office/officeart/2009/3/layout/StepUpProcess"/>
    <dgm:cxn modelId="{22EFC1EC-F0E7-4F20-A922-3BCFDC6452BA}" type="presParOf" srcId="{C3C49C79-A105-4D81-9471-A6257F4D5D6F}" destId="{170748FF-6039-443C-8193-92C430D0DFAA}" srcOrd="1" destOrd="0" presId="urn:microsoft.com/office/officeart/2009/3/layout/StepUpProcess"/>
    <dgm:cxn modelId="{CB205391-FC1B-4B81-ABAA-A1D9EDB13073}" type="presParOf" srcId="{C3C49C79-A105-4D81-9471-A6257F4D5D6F}" destId="{8570A94F-040C-4CB8-9C06-F728965276B3}" srcOrd="2" destOrd="0" presId="urn:microsoft.com/office/officeart/2009/3/layout/StepUpProcess"/>
    <dgm:cxn modelId="{D9FE28BD-6C79-42E7-BF09-DFDFD4EED534}" type="presParOf" srcId="{B8CD9E79-3CCF-4E7E-8116-56B764458029}" destId="{4506C7E7-C37E-4C11-9126-2A89DA413BEC}" srcOrd="9" destOrd="0" presId="urn:microsoft.com/office/officeart/2009/3/layout/StepUpProcess"/>
    <dgm:cxn modelId="{F4D1AF2F-5317-4AB9-8560-1155270E45B1}" type="presParOf" srcId="{4506C7E7-C37E-4C11-9126-2A89DA413BEC}" destId="{EE5EA8CC-FEAF-4A9A-AE6C-E6BF538724AB}" srcOrd="0" destOrd="0" presId="urn:microsoft.com/office/officeart/2009/3/layout/StepUpProcess"/>
    <dgm:cxn modelId="{AB4C406E-E2F4-4068-94DE-E40A5ABBB50C}" type="presParOf" srcId="{B8CD9E79-3CCF-4E7E-8116-56B764458029}" destId="{99079E01-8011-4982-ACF6-1F29E4521D0B}" srcOrd="10" destOrd="0" presId="urn:microsoft.com/office/officeart/2009/3/layout/StepUpProcess"/>
    <dgm:cxn modelId="{E852C548-E52E-47AD-B552-CA1E3966D690}" type="presParOf" srcId="{99079E01-8011-4982-ACF6-1F29E4521D0B}" destId="{5B438569-CCE2-4AAC-8E0A-5743FF9B6502}" srcOrd="0" destOrd="0" presId="urn:microsoft.com/office/officeart/2009/3/layout/StepUpProcess"/>
    <dgm:cxn modelId="{44A0B41F-F050-4CDF-95D6-AEDB63702421}" type="presParOf" srcId="{99079E01-8011-4982-ACF6-1F29E4521D0B}" destId="{C5F5F110-BA5D-47A9-BE05-32B627697E7C}" srcOrd="1" destOrd="0" presId="urn:microsoft.com/office/officeart/2009/3/layout/StepUpProcess"/>
    <dgm:cxn modelId="{127FC2F2-0AC0-4152-858E-7DC9E08FD33B}" type="presParOf" srcId="{99079E01-8011-4982-ACF6-1F29E4521D0B}" destId="{6971FD88-FFEC-4FBF-B3CC-DD255AA67870}" srcOrd="2" destOrd="0" presId="urn:microsoft.com/office/officeart/2009/3/layout/StepUpProcess"/>
    <dgm:cxn modelId="{5692A978-9BE8-41C5-B3CD-686B40C4744F}" type="presParOf" srcId="{B8CD9E79-3CCF-4E7E-8116-56B764458029}" destId="{E82C6AE2-34A5-482B-8458-815B10394D18}" srcOrd="11" destOrd="0" presId="urn:microsoft.com/office/officeart/2009/3/layout/StepUpProcess"/>
    <dgm:cxn modelId="{87248E5E-0993-4092-8E88-D7D052ACFAD1}" type="presParOf" srcId="{E82C6AE2-34A5-482B-8458-815B10394D18}" destId="{ABF156C6-7ABD-4853-BB26-787616A57FBE}" srcOrd="0" destOrd="0" presId="urn:microsoft.com/office/officeart/2009/3/layout/StepUpProcess"/>
    <dgm:cxn modelId="{B27DFA5F-DB32-4D7A-B137-A3F78CA135F0}" type="presParOf" srcId="{B8CD9E79-3CCF-4E7E-8116-56B764458029}" destId="{3AEBF6BB-C684-4E2F-BDA9-A61E3427424E}" srcOrd="12" destOrd="0" presId="urn:microsoft.com/office/officeart/2009/3/layout/StepUpProcess"/>
    <dgm:cxn modelId="{E9F47178-26FB-46EB-9E1E-162DDFEE318F}" type="presParOf" srcId="{3AEBF6BB-C684-4E2F-BDA9-A61E3427424E}" destId="{68E5A9CD-3D01-4E1E-A131-2E66042604FF}" srcOrd="0" destOrd="0" presId="urn:microsoft.com/office/officeart/2009/3/layout/StepUpProcess"/>
    <dgm:cxn modelId="{9027ADE4-DCB4-4006-B091-DB467F006701}" type="presParOf" srcId="{3AEBF6BB-C684-4E2F-BDA9-A61E3427424E}" destId="{7577EDBA-79C8-47EE-9C48-8258D6199F02}"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BAAB4C-475F-4B8D-8BB8-95B0A9B849EF}">
      <dsp:nvSpPr>
        <dsp:cNvPr id="0" name=""/>
        <dsp:cNvSpPr/>
      </dsp:nvSpPr>
      <dsp:spPr>
        <a:xfrm rot="5400000">
          <a:off x="312682" y="2448864"/>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C43E3DF-F0B8-40ED-80D3-88AAF8CEA4CB}">
      <dsp:nvSpPr>
        <dsp:cNvPr id="0" name=""/>
        <dsp:cNvSpPr/>
      </dsp:nvSpPr>
      <dsp:spPr>
        <a:xfrm>
          <a:off x="157269" y="2911751"/>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1" kern="1200" dirty="0" smtClean="0">
              <a:latin typeface="+mj-lt"/>
            </a:rPr>
            <a:t>Intake via BBMC request form</a:t>
          </a:r>
          <a:endParaRPr lang="en-US" sz="1100" b="1" kern="1200" dirty="0">
            <a:latin typeface="+mj-lt"/>
          </a:endParaRPr>
        </a:p>
      </dsp:txBody>
      <dsp:txXfrm>
        <a:off x="157269" y="2911751"/>
        <a:ext cx="1398647" cy="1225996"/>
      </dsp:txXfrm>
    </dsp:sp>
    <dsp:sp modelId="{C24CF265-89BA-4CC5-B2E0-D2EB87594CC8}">
      <dsp:nvSpPr>
        <dsp:cNvPr id="0" name=""/>
        <dsp:cNvSpPr/>
      </dsp:nvSpPr>
      <dsp:spPr>
        <a:xfrm>
          <a:off x="1292021" y="2334815"/>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28CC26EE-CBBB-4595-B8EC-241E6791614B}">
      <dsp:nvSpPr>
        <dsp:cNvPr id="0" name=""/>
        <dsp:cNvSpPr/>
      </dsp:nvSpPr>
      <dsp:spPr>
        <a:xfrm rot="5400000">
          <a:off x="2024900" y="2036783"/>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074DB80F-68BF-4581-AF84-D0386B780F14}">
      <dsp:nvSpPr>
        <dsp:cNvPr id="0" name=""/>
        <dsp:cNvSpPr/>
      </dsp:nvSpPr>
      <dsp:spPr>
        <a:xfrm>
          <a:off x="1850654" y="2571552"/>
          <a:ext cx="1436313" cy="1132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1" kern="1200" dirty="0" smtClean="0">
              <a:latin typeface="+mj-lt"/>
            </a:rPr>
            <a:t>BBMC Triage to services:</a:t>
          </a:r>
          <a:endParaRPr lang="en-US" sz="1100" b="1"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Feasibility</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Program Evaluation</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Recruitment</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Registry</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Retrospective Studies</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Facilitating Abstraction</a:t>
          </a:r>
          <a:endParaRPr lang="en-US" sz="1100" b="0" kern="1200" dirty="0">
            <a:latin typeface="+mj-lt"/>
          </a:endParaRPr>
        </a:p>
      </dsp:txBody>
      <dsp:txXfrm>
        <a:off x="1850654" y="2571552"/>
        <a:ext cx="1436313" cy="1132355"/>
      </dsp:txXfrm>
    </dsp:sp>
    <dsp:sp modelId="{9FF3722C-A49D-4CC5-8B70-771495A0D233}">
      <dsp:nvSpPr>
        <dsp:cNvPr id="0" name=""/>
        <dsp:cNvSpPr/>
      </dsp:nvSpPr>
      <dsp:spPr>
        <a:xfrm>
          <a:off x="3004239" y="1947791"/>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F65C369-6736-41D3-BD8C-D3B08A2B9C12}">
      <dsp:nvSpPr>
        <dsp:cNvPr id="0" name=""/>
        <dsp:cNvSpPr/>
      </dsp:nvSpPr>
      <dsp:spPr>
        <a:xfrm rot="5400000">
          <a:off x="3737118" y="1648305"/>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2426410-9ECE-4540-990B-004F5AD61A12}">
      <dsp:nvSpPr>
        <dsp:cNvPr id="0" name=""/>
        <dsp:cNvSpPr/>
      </dsp:nvSpPr>
      <dsp:spPr>
        <a:xfrm>
          <a:off x="3581705" y="211119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1" kern="1200" dirty="0" smtClean="0">
              <a:latin typeface="+mj-lt"/>
            </a:rPr>
            <a:t>Meet with investigator to determine data needs, feasibility</a:t>
          </a:r>
          <a:endParaRPr lang="en-US" sz="1100" b="1"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Structured vs. unstructured?</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How well meet project needs with what’s available?</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smtClean="0">
              <a:latin typeface="+mj-lt"/>
            </a:rPr>
            <a:t>IRB considerations</a:t>
          </a:r>
          <a:endParaRPr lang="en-US" sz="1100" b="0" kern="1200" dirty="0">
            <a:latin typeface="+mj-lt"/>
          </a:endParaRPr>
        </a:p>
      </dsp:txBody>
      <dsp:txXfrm>
        <a:off x="3581705" y="2111192"/>
        <a:ext cx="1398647" cy="1225996"/>
      </dsp:txXfrm>
    </dsp:sp>
    <dsp:sp modelId="{3A7C4B3F-4FAC-4EF5-9512-913D53308C24}">
      <dsp:nvSpPr>
        <dsp:cNvPr id="0" name=""/>
        <dsp:cNvSpPr/>
      </dsp:nvSpPr>
      <dsp:spPr>
        <a:xfrm>
          <a:off x="4716457" y="1534256"/>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4822FC76-EADF-42E6-A829-DEAC9A84C0DE}">
      <dsp:nvSpPr>
        <dsp:cNvPr id="0" name=""/>
        <dsp:cNvSpPr/>
      </dsp:nvSpPr>
      <dsp:spPr>
        <a:xfrm rot="5400000">
          <a:off x="5449336" y="1224615"/>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BE86AFED-F9A0-4F8A-8A27-B836B6B098D1}">
      <dsp:nvSpPr>
        <dsp:cNvPr id="0" name=""/>
        <dsp:cNvSpPr/>
      </dsp:nvSpPr>
      <dsp:spPr>
        <a:xfrm>
          <a:off x="5293923" y="168750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1" kern="1200" dirty="0" smtClean="0">
              <a:latin typeface="+mj-lt"/>
            </a:rPr>
            <a:t>Back and forth with investigator</a:t>
          </a:r>
          <a:endParaRPr lang="en-US" sz="1100" b="1"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Metadata files (such as identifying ICD codes, medications)</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Verifying data formats</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Identifying locations and sources of data</a:t>
          </a:r>
          <a:endParaRPr lang="en-US" sz="1100" b="0" kern="1200" dirty="0">
            <a:latin typeface="+mj-lt"/>
          </a:endParaRPr>
        </a:p>
      </dsp:txBody>
      <dsp:txXfrm>
        <a:off x="5293923" y="1687502"/>
        <a:ext cx="1398647" cy="1225996"/>
      </dsp:txXfrm>
    </dsp:sp>
    <dsp:sp modelId="{EDA7D529-A34E-4829-9CB2-E4F3E98F14B1}">
      <dsp:nvSpPr>
        <dsp:cNvPr id="0" name=""/>
        <dsp:cNvSpPr/>
      </dsp:nvSpPr>
      <dsp:spPr>
        <a:xfrm>
          <a:off x="6428675" y="1110566"/>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ADE833BD-FD1A-4856-9066-0C48D2DD5D6F}">
      <dsp:nvSpPr>
        <dsp:cNvPr id="0" name=""/>
        <dsp:cNvSpPr/>
      </dsp:nvSpPr>
      <dsp:spPr>
        <a:xfrm rot="5400000">
          <a:off x="7161555" y="800925"/>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70748FF-6039-443C-8193-92C430D0DFAA}">
      <dsp:nvSpPr>
        <dsp:cNvPr id="0" name=""/>
        <dsp:cNvSpPr/>
      </dsp:nvSpPr>
      <dsp:spPr>
        <a:xfrm>
          <a:off x="7006142" y="126381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1" kern="1200" dirty="0" smtClean="0">
              <a:latin typeface="+mj-lt"/>
            </a:rPr>
            <a:t>Assign project to BBMC analyst based on skills, workload, &amp; interests</a:t>
          </a:r>
          <a:endParaRPr lang="en-US" sz="1100" b="1"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Some projects may involve multiple analysts</a:t>
          </a:r>
          <a:endParaRPr lang="en-US" sz="1100" b="0" kern="1200" dirty="0">
            <a:latin typeface="+mj-lt"/>
          </a:endParaRPr>
        </a:p>
      </dsp:txBody>
      <dsp:txXfrm>
        <a:off x="7006142" y="1263812"/>
        <a:ext cx="1398647" cy="1225996"/>
      </dsp:txXfrm>
    </dsp:sp>
    <dsp:sp modelId="{8570A94F-040C-4CB8-9C06-F728965276B3}">
      <dsp:nvSpPr>
        <dsp:cNvPr id="0" name=""/>
        <dsp:cNvSpPr/>
      </dsp:nvSpPr>
      <dsp:spPr>
        <a:xfrm>
          <a:off x="8140894" y="686876"/>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B438569-CCE2-4AAC-8E0A-5743FF9B6502}">
      <dsp:nvSpPr>
        <dsp:cNvPr id="0" name=""/>
        <dsp:cNvSpPr/>
      </dsp:nvSpPr>
      <dsp:spPr>
        <a:xfrm rot="5400000">
          <a:off x="8873773" y="377235"/>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C5F5F110-BA5D-47A9-BE05-32B627697E7C}">
      <dsp:nvSpPr>
        <dsp:cNvPr id="0" name=""/>
        <dsp:cNvSpPr/>
      </dsp:nvSpPr>
      <dsp:spPr>
        <a:xfrm>
          <a:off x="8718360" y="84012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1" kern="1200" dirty="0" smtClean="0">
              <a:latin typeface="+mj-lt"/>
            </a:rPr>
            <a:t>Develop Pipeline</a:t>
          </a:r>
          <a:endParaRPr lang="en-US" sz="1100" b="1"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SQL, R, &amp; Python</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Automated daily data pulls </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smtClean="0">
              <a:latin typeface="+mj-lt"/>
            </a:rPr>
            <a:t>Varies vastly in complexity by project, data sources, etc.</a:t>
          </a:r>
          <a:endParaRPr lang="en-US" sz="1100" b="0" kern="1200" dirty="0">
            <a:latin typeface="+mj-lt"/>
          </a:endParaRPr>
        </a:p>
        <a:p>
          <a:pPr marL="57150" lvl="1" indent="-57150" algn="l" defTabSz="488950">
            <a:lnSpc>
              <a:spcPct val="90000"/>
            </a:lnSpc>
            <a:spcBef>
              <a:spcPct val="0"/>
            </a:spcBef>
            <a:spcAft>
              <a:spcPct val="15000"/>
            </a:spcAft>
            <a:buChar char="••"/>
          </a:pPr>
          <a:endParaRPr lang="en-US" sz="1100" b="0" kern="1200" dirty="0">
            <a:solidFill>
              <a:schemeClr val="tx1"/>
            </a:solidFill>
            <a:latin typeface="+mj-lt"/>
          </a:endParaRPr>
        </a:p>
      </dsp:txBody>
      <dsp:txXfrm>
        <a:off x="8718360" y="840122"/>
        <a:ext cx="1398647" cy="1225996"/>
      </dsp:txXfrm>
    </dsp:sp>
    <dsp:sp modelId="{6971FD88-FFEC-4FBF-B3CC-DD255AA67870}">
      <dsp:nvSpPr>
        <dsp:cNvPr id="0" name=""/>
        <dsp:cNvSpPr/>
      </dsp:nvSpPr>
      <dsp:spPr>
        <a:xfrm>
          <a:off x="9853112" y="263185"/>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68E5A9CD-3D01-4E1E-A131-2E66042604FF}">
      <dsp:nvSpPr>
        <dsp:cNvPr id="0" name=""/>
        <dsp:cNvSpPr/>
      </dsp:nvSpPr>
      <dsp:spPr>
        <a:xfrm rot="5400000">
          <a:off x="10585991" y="-46454"/>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577EDBA-79C8-47EE-9C48-8258D6199F02}">
      <dsp:nvSpPr>
        <dsp:cNvPr id="0" name=""/>
        <dsp:cNvSpPr/>
      </dsp:nvSpPr>
      <dsp:spPr>
        <a:xfrm>
          <a:off x="10430578" y="41643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1" kern="1200" dirty="0" smtClean="0">
              <a:latin typeface="+mj-lt"/>
            </a:rPr>
            <a:t>Review with investigator and distribute via approved method</a:t>
          </a:r>
          <a:endParaRPr lang="en-US" sz="1100" b="1"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CSV tables via SFT</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Push to REDCap</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Dashboards</a:t>
          </a:r>
          <a:endParaRPr lang="en-US" sz="1100" b="0" kern="1200" dirty="0">
            <a:latin typeface="+mj-lt"/>
          </a:endParaRPr>
        </a:p>
        <a:p>
          <a:pPr marL="57150" lvl="1" indent="-57150" algn="l" defTabSz="488950">
            <a:lnSpc>
              <a:spcPct val="90000"/>
            </a:lnSpc>
            <a:spcBef>
              <a:spcPct val="0"/>
            </a:spcBef>
            <a:spcAft>
              <a:spcPct val="15000"/>
            </a:spcAft>
            <a:buChar char="••"/>
          </a:pPr>
          <a:r>
            <a:rPr lang="en-US" sz="1100" b="0" kern="1200" dirty="0" smtClean="0">
              <a:latin typeface="+mj-lt"/>
            </a:rPr>
            <a:t>Follows HIPAA &amp; least privileges principles</a:t>
          </a:r>
          <a:endParaRPr lang="en-US" sz="1100" b="0" kern="1200" dirty="0">
            <a:latin typeface="+mj-lt"/>
          </a:endParaRPr>
        </a:p>
      </dsp:txBody>
      <dsp:txXfrm>
        <a:off x="10430578" y="416432"/>
        <a:ext cx="1398647" cy="1225996"/>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4B6824-7023-4228-BB04-DF38B9F7BAD4}" type="datetimeFigureOut">
              <a:rPr lang="en-US" smtClean="0"/>
              <a:t>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2B4D55-8C27-4C2C-B1CD-E79AEC43B316}" type="slidenum">
              <a:rPr lang="en-US" smtClean="0"/>
              <a:t>‹#›</a:t>
            </a:fld>
            <a:endParaRPr lang="en-US"/>
          </a:p>
        </p:txBody>
      </p:sp>
    </p:spTree>
    <p:extLst>
      <p:ext uri="{BB962C8B-B14F-4D97-AF65-F5344CB8AC3E}">
        <p14:creationId xmlns:p14="http://schemas.microsoft.com/office/powerpoint/2010/main" val="2299718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 I’m Will, and part of the Clinical Research Data Warehouse effort on</a:t>
            </a:r>
            <a:r>
              <a:rPr lang="en-US" baseline="0" dirty="0" smtClean="0"/>
              <a:t> campus.  I started as a conventional statistician and researcher, and based on experience with integrating our investigations with state agency data , our group moved into the world of EMRs and warehouses.</a:t>
            </a:r>
          </a:p>
          <a:p>
            <a:endParaRPr lang="en-US" baseline="0" dirty="0" smtClean="0"/>
          </a:p>
          <a:p>
            <a:r>
              <a:rPr lang="en-US" baseline="0" dirty="0" smtClean="0"/>
              <a:t>I think these experiences have allowed our group to relate well with current PIs, as well as build a CRDW ecosystem that works well with research.</a:t>
            </a:r>
            <a:endParaRPr lang="en-US" dirty="0"/>
          </a:p>
        </p:txBody>
      </p:sp>
      <p:sp>
        <p:nvSpPr>
          <p:cNvPr id="4" name="Slide Number Placeholder 3"/>
          <p:cNvSpPr>
            <a:spLocks noGrp="1"/>
          </p:cNvSpPr>
          <p:nvPr>
            <p:ph type="sldNum" sz="quarter" idx="10"/>
          </p:nvPr>
        </p:nvSpPr>
        <p:spPr/>
        <p:txBody>
          <a:bodyPr/>
          <a:lstStyle/>
          <a:p>
            <a:fld id="{795E7D87-CD48-43C8-A7EA-8D4BB480ED50}"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580631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short, we work closely with the oversight boards to</a:t>
            </a:r>
            <a:r>
              <a:rPr lang="en-US" baseline="0" dirty="0" smtClean="0"/>
              <a:t> maintain compliance &amp; improve efficiency.  A new governance board is being created that’s co-chair by the informatics heads of the hospital and of the clinics.  I’m excited that this will speed up parts of our process for those studies that don’t require an IRB.</a:t>
            </a:r>
          </a:p>
          <a:p>
            <a:endParaRPr lang="en-US" baseline="0" dirty="0" smtClean="0"/>
          </a:p>
          <a:p>
            <a:r>
              <a:rPr lang="en-US" baseline="0" dirty="0" smtClean="0"/>
              <a:t>[8 min cumulative]</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23</a:t>
            </a:fld>
            <a:endParaRPr lang="en-US"/>
          </a:p>
        </p:txBody>
      </p:sp>
    </p:spTree>
    <p:extLst>
      <p:ext uri="{BB962C8B-B14F-4D97-AF65-F5344CB8AC3E}">
        <p14:creationId xmlns:p14="http://schemas.microsoft.com/office/powerpoint/2010/main" val="369336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entire ecosystem</a:t>
            </a:r>
            <a:r>
              <a:rPr lang="en-US" baseline="0" dirty="0" smtClean="0"/>
              <a:t> can be represented by these six columns.  The EMR and other collection databases sit in the 1</a:t>
            </a:r>
            <a:r>
              <a:rPr lang="en-US" baseline="30000" dirty="0" smtClean="0"/>
              <a:t>st</a:t>
            </a:r>
            <a:r>
              <a:rPr lang="en-US" baseline="0" dirty="0" smtClean="0"/>
              <a:t> column and feed the warehouse in the third.  This movement is automated.  Inside the warehouse, the info from the different  sources are staged &amp; combined.  Different patients can be placed in the same table.  Perhaps more importantly, records for a single patient that are scattered across different sources are linked.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When a investigation is approved by the IRB, we can develop a tiny database in </a:t>
            </a:r>
            <a:r>
              <a:rPr lang="en-US" baseline="0" dirty="0" err="1" smtClean="0"/>
              <a:t>REDCap</a:t>
            </a:r>
            <a:r>
              <a:rPr lang="en-US" baseline="0" dirty="0" smtClean="0"/>
              <a:t> that contains the dataset needed for their analysis (5</a:t>
            </a:r>
            <a:r>
              <a:rPr lang="en-US" baseline="30000" dirty="0" smtClean="0"/>
              <a:t>th</a:t>
            </a:r>
            <a:r>
              <a:rPr lang="en-US" baseline="0" dirty="0" smtClean="0"/>
              <a:t> column).  There are a few reasons why </a:t>
            </a:r>
            <a:r>
              <a:rPr lang="en-US" baseline="0" dirty="0" err="1" smtClean="0"/>
              <a:t>REDCap</a:t>
            </a:r>
            <a:r>
              <a:rPr lang="en-US" baseline="0" dirty="0" smtClean="0"/>
              <a:t> is preferred.  First, it’s more secure and scalable than distributing loose Excel files repeatedly for the same project.  Second, REDCap has a lot of momentum and adoption, so it’s become familiar to a lot of people on campus  --like those using it to collect research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We’ve always emphasized that we developed this to be as modular as possible.  If someone could benefit from a few columns, they don’t have to commit to the whole thing. This modular approach has paid off, and I’ll return to that in the last few slides.</a:t>
            </a:r>
          </a:p>
        </p:txBody>
      </p:sp>
      <p:sp>
        <p:nvSpPr>
          <p:cNvPr id="4" name="Slide Number Placeholder 3"/>
          <p:cNvSpPr>
            <a:spLocks noGrp="1"/>
          </p:cNvSpPr>
          <p:nvPr>
            <p:ph type="sldNum" sz="quarter" idx="10"/>
          </p:nvPr>
        </p:nvSpPr>
        <p:spPr/>
        <p:txBody>
          <a:bodyPr/>
          <a:lstStyle/>
          <a:p>
            <a:fld id="{9ED73DBF-282D-4756-9D64-E939A17BC891}" type="slidenum">
              <a:rPr lang="en-US" smtClean="0"/>
              <a:t>2</a:t>
            </a:fld>
            <a:endParaRPr lang="en-US"/>
          </a:p>
        </p:txBody>
      </p:sp>
    </p:spTree>
    <p:extLst>
      <p:ext uri="{BB962C8B-B14F-4D97-AF65-F5344CB8AC3E}">
        <p14:creationId xmlns:p14="http://schemas.microsoft.com/office/powerpoint/2010/main" val="2935106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group, the BBMC, is a core of ~6 faculty statisticians and</a:t>
            </a:r>
            <a:r>
              <a:rPr lang="en-US" baseline="0" dirty="0" smtClean="0"/>
              <a:t> another ~10 staff with skills in health administration, analysis, research, and data science.</a:t>
            </a:r>
          </a:p>
          <a:p>
            <a:endParaRPr lang="en-US" baseline="0" dirty="0" smtClean="0"/>
          </a:p>
          <a:p>
            <a:r>
              <a:rPr lang="en-US" baseline="0" dirty="0" smtClean="0"/>
              <a:t>When we receive a request involving the CRDW, it’s reviewed by a triage team and assigned to a mix of people.  We assist with the project (ideally while the proposal is being written –not after it’s submitted).  Some of the time we’re also the statisticians, and some of the time the PI has their own statistician or is collaborating with a group like BERD.  </a:t>
            </a:r>
          </a:p>
          <a:p>
            <a:endParaRPr lang="en-US" baseline="0" dirty="0" smtClean="0"/>
          </a:p>
          <a:p>
            <a:r>
              <a:rPr lang="en-US" baseline="0" dirty="0" smtClean="0"/>
              <a:t>For a one-time retrospective research project, the output is usually a secured CSV.  For a project requiring rolling enrollment, we deploy updates every morning with REDCap and dynamic html reports.</a:t>
            </a:r>
          </a:p>
          <a:p>
            <a:endParaRPr lang="en-US" baseline="0" dirty="0" smtClean="0"/>
          </a:p>
          <a:p>
            <a:r>
              <a:rPr lang="en-US" baseline="0" dirty="0" smtClean="0"/>
              <a:t>I have few friends managing the CRDWs of other universities.  When we compare our situations, the biggest differences arise from the fact that our CDW was created by a group that’s primarily statisticians &amp; researchers, as opposed to being created by an IT group that brings in outside statisticians.  Pros &amp; cons to each origin story.  If you see differences between our approach and other institutions, this is a big reason.</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4</a:t>
            </a:fld>
            <a:endParaRPr lang="en-US"/>
          </a:p>
        </p:txBody>
      </p:sp>
    </p:spTree>
    <p:extLst>
      <p:ext uri="{BB962C8B-B14F-4D97-AF65-F5344CB8AC3E}">
        <p14:creationId xmlns:p14="http://schemas.microsoft.com/office/powerpoint/2010/main" val="2461015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Here are the data sources for the research projects that we’ve assisted with.  Roughly in descending order of frequency. </a:t>
            </a:r>
            <a:endParaRPr lang="en-US" dirty="0" smtClean="0"/>
          </a:p>
          <a:p>
            <a:r>
              <a:rPr lang="en-US" dirty="0" smtClean="0"/>
              <a:t>Most of our projects</a:t>
            </a:r>
            <a:r>
              <a:rPr lang="en-US" baseline="0" dirty="0" smtClean="0"/>
              <a:t> involve inpatient EMRs, outpatient EMRs, and billing systems</a:t>
            </a:r>
            <a:r>
              <a:rPr lang="en-US" dirty="0" smtClean="0"/>
              <a:t>.</a:t>
            </a:r>
          </a:p>
          <a:p>
            <a:endParaRPr lang="en-US" baseline="0" dirty="0" smtClean="0"/>
          </a:p>
          <a:p>
            <a:r>
              <a:rPr lang="en-US" baseline="0" dirty="0" smtClean="0"/>
              <a:t>In some ways, our experience started with datasets from external collaborators, such as the </a:t>
            </a:r>
            <a:r>
              <a:rPr lang="en-US" baseline="0" dirty="0" err="1" smtClean="0"/>
              <a:t>Dept</a:t>
            </a:r>
            <a:r>
              <a:rPr lang="en-US" baseline="0" dirty="0" smtClean="0"/>
              <a:t> of Health, and grew from there.</a:t>
            </a:r>
          </a:p>
        </p:txBody>
      </p:sp>
      <p:sp>
        <p:nvSpPr>
          <p:cNvPr id="4" name="Slide Number Placeholder 3"/>
          <p:cNvSpPr>
            <a:spLocks noGrp="1"/>
          </p:cNvSpPr>
          <p:nvPr>
            <p:ph type="sldNum" sz="quarter" idx="10"/>
          </p:nvPr>
        </p:nvSpPr>
        <p:spPr/>
        <p:txBody>
          <a:bodyPr/>
          <a:lstStyle/>
          <a:p>
            <a:fld id="{795E7D87-CD48-43C8-A7EA-8D4BB480ED50}" type="slidenum">
              <a:rPr lang="en-US" smtClean="0"/>
              <a:t>5</a:t>
            </a:fld>
            <a:endParaRPr lang="en-US"/>
          </a:p>
        </p:txBody>
      </p:sp>
    </p:spTree>
    <p:extLst>
      <p:ext uri="{BB962C8B-B14F-4D97-AF65-F5344CB8AC3E}">
        <p14:creationId xmlns:p14="http://schemas.microsoft.com/office/powerpoint/2010/main" val="1594876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projects have been spread across several research groups.  We</a:t>
            </a:r>
            <a:r>
              <a:rPr lang="en-US" baseline="0" dirty="0" smtClean="0"/>
              <a:t> haven’t done much marketing, so it makes sense that the majority come from our own department.</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6</a:t>
            </a:fld>
            <a:endParaRPr lang="en-US"/>
          </a:p>
        </p:txBody>
      </p:sp>
    </p:spTree>
    <p:extLst>
      <p:ext uri="{BB962C8B-B14F-4D97-AF65-F5344CB8AC3E}">
        <p14:creationId xmlns:p14="http://schemas.microsoft.com/office/powerpoint/2010/main" val="42209482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quick list of the CDW projects so far.  Some were wrapped</a:t>
            </a:r>
            <a:r>
              <a:rPr lang="en-US" baseline="0" dirty="0" smtClean="0"/>
              <a:t> up in less than a day.  Some, like POPS, have been ongoing for 2 years.</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7</a:t>
            </a:fld>
            <a:endParaRPr lang="en-US"/>
          </a:p>
        </p:txBody>
      </p:sp>
    </p:spTree>
    <p:extLst>
      <p:ext uri="{BB962C8B-B14F-4D97-AF65-F5344CB8AC3E}">
        <p14:creationId xmlns:p14="http://schemas.microsoft.com/office/powerpoint/2010/main" val="1517956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19</a:t>
            </a:fld>
            <a:endParaRPr lang="en-US"/>
          </a:p>
        </p:txBody>
      </p:sp>
    </p:spTree>
    <p:extLst>
      <p:ext uri="{BB962C8B-B14F-4D97-AF65-F5344CB8AC3E}">
        <p14:creationId xmlns:p14="http://schemas.microsoft.com/office/powerpoint/2010/main" val="3988755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5E7D87-CD48-43C8-A7EA-8D4BB480ED50}" type="slidenum">
              <a:rPr lang="en-US" smtClean="0">
                <a:solidFill>
                  <a:prstClr val="black"/>
                </a:solidFill>
              </a:rPr>
              <a:pPr/>
              <a:t>20</a:t>
            </a:fld>
            <a:endParaRPr lang="en-US">
              <a:solidFill>
                <a:prstClr val="black"/>
              </a:solidFill>
            </a:endParaRPr>
          </a:p>
        </p:txBody>
      </p:sp>
    </p:spTree>
    <p:extLst>
      <p:ext uri="{BB962C8B-B14F-4D97-AF65-F5344CB8AC3E}">
        <p14:creationId xmlns:p14="http://schemas.microsoft.com/office/powerpoint/2010/main" val="3342317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the services we provide.  This roughly reflects</a:t>
            </a:r>
            <a:r>
              <a:rPr lang="en-US" baseline="0" dirty="0" smtClean="0"/>
              <a:t> the needs of the campus, but it’s not one-to-one.  For example, I’m sure there are still a lot of manual chart reviews to create eligibility lists.  Also, there are several groups on campus, like BERD, that are great at analyzing the outcomes once the datasets is delivered in a suitable format.</a:t>
            </a:r>
          </a:p>
          <a:p>
            <a:endParaRPr lang="en-US" dirty="0" smtClean="0"/>
          </a:p>
          <a:p>
            <a:pPr marL="228600" indent="-228600">
              <a:buAutoNum type="arabicPeriod"/>
            </a:pPr>
            <a:r>
              <a:rPr lang="en-US" baseline="0" dirty="0" smtClean="0"/>
              <a:t>As PIs decide how big of a bite to take, some come to us to get a feel for the counts of patients meeting the conditions of interest.  These tasks typically not too heavy, so we can complete most within a day.</a:t>
            </a:r>
          </a:p>
          <a:p>
            <a:pPr marL="228600" indent="-228600">
              <a:buAutoNum type="arabicPeriod"/>
            </a:pPr>
            <a:r>
              <a:rPr lang="en-US" dirty="0" smtClean="0"/>
              <a:t>One-time eligibility is</a:t>
            </a:r>
            <a:r>
              <a:rPr lang="en-US" baseline="0" dirty="0" smtClean="0"/>
              <a:t> requested </a:t>
            </a:r>
            <a:r>
              <a:rPr lang="en-US" dirty="0" smtClean="0"/>
              <a:t>a lot, partly because we’ve built</a:t>
            </a:r>
            <a:r>
              <a:rPr lang="en-US" baseline="0" dirty="0" smtClean="0"/>
              <a:t> a little reputation around it.  And virtually all projects need that patient pool defined.  To create this pool our code doesn’t change much between active studies and retrospective studies.  We’ve designed our pipeline to reuse a lot.</a:t>
            </a:r>
          </a:p>
          <a:p>
            <a:pPr marL="228600" indent="-228600">
              <a:buAutoNum type="arabicPeriod"/>
            </a:pPr>
            <a:r>
              <a:rPr lang="en-US" baseline="0" dirty="0" smtClean="0"/>
              <a:t>If it’s not a one-time enrollment, it’s typically then an ongoing recruitment. That takes more time because a lot of factors need to be incorporated to keep it efficient for humans to process.  And even if it took zero seconds to develop, that daily automation inevitably requires some maintenance as those eligibility lists are deployed every morning.  Although most mornings, the automation is smooth and it’s a simple check for a human to review everything passed.</a:t>
            </a:r>
          </a:p>
          <a:p>
            <a:pPr marL="228600" indent="-228600">
              <a:buAutoNum type="arabicPeriod"/>
            </a:pPr>
            <a:r>
              <a:rPr lang="en-US" baseline="0" dirty="0" smtClean="0"/>
              <a:t>Clinical outcomes is what I thought would soak up the majority of our time, but that’s been fairly manageable so far.</a:t>
            </a:r>
          </a:p>
          <a:p>
            <a:pPr marL="228600" indent="-228600">
              <a:buAutoNum type="arabicPeriod"/>
            </a:pPr>
            <a:r>
              <a:rPr lang="en-US" baseline="0" dirty="0" smtClean="0"/>
              <a:t>And occasionally we get administrative and program </a:t>
            </a:r>
            <a:r>
              <a:rPr lang="en-US" baseline="0" dirty="0" err="1" smtClean="0"/>
              <a:t>eval</a:t>
            </a:r>
            <a:r>
              <a:rPr lang="en-US" baseline="0" dirty="0" smtClean="0"/>
              <a:t> tasks that fit inside a larger research project.</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22</a:t>
            </a:fld>
            <a:endParaRPr lang="en-US"/>
          </a:p>
        </p:txBody>
      </p:sp>
    </p:spTree>
    <p:extLst>
      <p:ext uri="{BB962C8B-B14F-4D97-AF65-F5344CB8AC3E}">
        <p14:creationId xmlns:p14="http://schemas.microsoft.com/office/powerpoint/2010/main" val="871294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2/9/2021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pic>
        <p:nvPicPr>
          <p:cNvPr id="7" name="Picture 6" descr="Unknown.jpeg"/>
          <p:cNvPicPr>
            <a:picLocks noChangeAspect="1"/>
          </p:cNvPicPr>
          <p:nvPr userDrawn="1"/>
        </p:nvPicPr>
        <p:blipFill>
          <a:blip r:embed="rId2" cstate="print"/>
          <a:stretch>
            <a:fillRect/>
          </a:stretch>
        </p:blipFill>
        <p:spPr>
          <a:xfrm>
            <a:off x="4724401" y="6333067"/>
            <a:ext cx="2905125" cy="524933"/>
          </a:xfrm>
          <a:prstGeom prst="rect">
            <a:avLst/>
          </a:prstGeom>
        </p:spPr>
      </p:pic>
    </p:spTree>
    <p:extLst>
      <p:ext uri="{BB962C8B-B14F-4D97-AF65-F5344CB8AC3E}">
        <p14:creationId xmlns:p14="http://schemas.microsoft.com/office/powerpoint/2010/main" val="3018513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251480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813337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745965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D8CAB9-F02B-405D-B26E-A393DAA55285}" type="datetimeFigureOut">
              <a:rPr lang="en-US" smtClean="0"/>
              <a:t>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02338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D8CAB9-F02B-405D-B26E-A393DAA55285}" type="datetimeFigureOut">
              <a:rPr lang="en-US" smtClean="0"/>
              <a:t>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390365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D8CAB9-F02B-405D-B26E-A393DAA55285}" type="datetimeFigureOut">
              <a:rPr lang="en-US" smtClean="0"/>
              <a:t>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964324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D8CAB9-F02B-405D-B26E-A393DAA55285}" type="datetimeFigureOut">
              <a:rPr lang="en-US" smtClean="0"/>
              <a:t>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620458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D8CAB9-F02B-405D-B26E-A393DAA55285}" type="datetimeFigureOut">
              <a:rPr lang="en-US" smtClean="0"/>
              <a:t>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989228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D8CAB9-F02B-405D-B26E-A393DAA55285}" type="datetimeFigureOut">
              <a:rPr lang="en-US" smtClean="0"/>
              <a:t>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296956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D8CAB9-F02B-405D-B26E-A393DAA55285}" type="datetimeFigureOut">
              <a:rPr lang="en-US" smtClean="0"/>
              <a:t>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492116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D8CAB9-F02B-405D-B26E-A393DAA55285}" type="datetimeFigureOut">
              <a:rPr lang="en-US" smtClean="0"/>
              <a:t>2/9/2021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C53C88-F6F5-496B-A410-A8866B9216D0}" type="slidenum">
              <a:rPr lang="en-US" smtClean="0"/>
              <a:t>‹#›</a:t>
            </a:fld>
            <a:endParaRPr lang="en-US"/>
          </a:p>
        </p:txBody>
      </p:sp>
    </p:spTree>
    <p:extLst>
      <p:ext uri="{BB962C8B-B14F-4D97-AF65-F5344CB8AC3E}">
        <p14:creationId xmlns:p14="http://schemas.microsoft.com/office/powerpoint/2010/main" val="3559263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eg"/><Relationship Id="rId7"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microsoft.com/office/2007/relationships/hdphoto" Target="../media/hdphoto1.wdp"/><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1.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https://github.com/OuhscBbmc/prairie-outpost-public" TargetMode="External"/></Relationships>
</file>

<file path=ppt/slides/_rels/slide20.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eg"/><Relationship Id="rId7" Type="http://schemas.openxmlformats.org/officeDocument/2006/relationships/image" Target="../media/image5.gif"/><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microsoft.com/office/2007/relationships/hdphoto" Target="../media/hdphoto1.wdp"/><Relationship Id="rId4" Type="http://schemas.openxmlformats.org/officeDocument/2006/relationships/image" Target="../media/image2.png"/><Relationship Id="rId9"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hyperlink" Target="https://ouhsc.edu/bbmc/"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524000" y="1472339"/>
            <a:ext cx="9144000" cy="2298718"/>
          </a:xfrm>
        </p:spPr>
        <p:txBody>
          <a:bodyPr>
            <a:noAutofit/>
          </a:bodyPr>
          <a:lstStyle/>
          <a:p>
            <a:r>
              <a:rPr lang="en-US" sz="4800" dirty="0" smtClean="0">
                <a:solidFill>
                  <a:srgbClr val="0070C0"/>
                </a:solidFill>
              </a:rPr>
              <a:t>Leveraging OUHSC</a:t>
            </a:r>
            <a:br>
              <a:rPr lang="en-US" sz="4800" dirty="0" smtClean="0">
                <a:solidFill>
                  <a:srgbClr val="0070C0"/>
                </a:solidFill>
              </a:rPr>
            </a:br>
            <a:r>
              <a:rPr lang="en-US" sz="4800" dirty="0" smtClean="0">
                <a:solidFill>
                  <a:srgbClr val="0070C0"/>
                </a:solidFill>
              </a:rPr>
              <a:t>Clinical Research Data Warehouse</a:t>
            </a:r>
            <a:br>
              <a:rPr lang="en-US" sz="4800" dirty="0" smtClean="0">
                <a:solidFill>
                  <a:srgbClr val="0070C0"/>
                </a:solidFill>
              </a:rPr>
            </a:br>
            <a:r>
              <a:rPr lang="en-US" sz="4800" dirty="0" smtClean="0">
                <a:solidFill>
                  <a:srgbClr val="0070C0"/>
                </a:solidFill>
              </a:rPr>
              <a:t>to Inform Research &amp; Practice</a:t>
            </a:r>
            <a:endParaRPr lang="en-US" sz="8800" dirty="0">
              <a:solidFill>
                <a:srgbClr val="0070C0"/>
              </a:solidFill>
            </a:endParaRPr>
          </a:p>
        </p:txBody>
      </p:sp>
      <p:sp>
        <p:nvSpPr>
          <p:cNvPr id="14" name="Subtitle 13"/>
          <p:cNvSpPr>
            <a:spLocks noGrp="1"/>
          </p:cNvSpPr>
          <p:nvPr>
            <p:ph type="subTitle" idx="1"/>
          </p:nvPr>
        </p:nvSpPr>
        <p:spPr>
          <a:xfrm>
            <a:off x="1066800" y="3813693"/>
            <a:ext cx="10058400" cy="2476738"/>
          </a:xfrm>
        </p:spPr>
        <p:txBody>
          <a:bodyPr>
            <a:normAutofit fontScale="77500" lnSpcReduction="20000"/>
          </a:bodyPr>
          <a:lstStyle/>
          <a:p>
            <a:r>
              <a:rPr lang="en-US" sz="2200" dirty="0" smtClean="0"/>
              <a:t>Will Beasley, </a:t>
            </a:r>
            <a:r>
              <a:rPr lang="en-US" sz="2200" dirty="0"/>
              <a:t>PhD</a:t>
            </a:r>
          </a:p>
          <a:p>
            <a:r>
              <a:rPr lang="en-US" sz="2200" dirty="0"/>
              <a:t>Ashley Thumann, MHA</a:t>
            </a:r>
          </a:p>
          <a:p>
            <a:r>
              <a:rPr lang="en-US" sz="2200" dirty="0" smtClean="0"/>
              <a:t>Geneva Marshall, MA</a:t>
            </a:r>
            <a:endParaRPr lang="en-US" sz="2200" dirty="0"/>
          </a:p>
          <a:p>
            <a:r>
              <a:rPr lang="en-US" sz="2200" dirty="0" smtClean="0"/>
              <a:t>Lise DeShea, PhD</a:t>
            </a:r>
            <a:endParaRPr lang="en-US" sz="2200" dirty="0"/>
          </a:p>
          <a:p>
            <a:r>
              <a:rPr lang="en-US" sz="2200" dirty="0" smtClean="0"/>
              <a:t>David </a:t>
            </a:r>
            <a:r>
              <a:rPr lang="en-US" sz="2200" dirty="0"/>
              <a:t>Bard, PhD</a:t>
            </a:r>
          </a:p>
          <a:p>
            <a:r>
              <a:rPr lang="en-US" sz="2200" dirty="0" smtClean="0"/>
              <a:t>University </a:t>
            </a:r>
            <a:r>
              <a:rPr lang="en-US" sz="2200" dirty="0"/>
              <a:t>of Oklahoma HSC</a:t>
            </a:r>
          </a:p>
          <a:p>
            <a:r>
              <a:rPr lang="en-US" sz="2200" dirty="0"/>
              <a:t>Biomedical &amp; Behavioral Methodology </a:t>
            </a:r>
            <a:r>
              <a:rPr lang="en-US" sz="2200" dirty="0" smtClean="0"/>
              <a:t>Core (BBMC)</a:t>
            </a:r>
          </a:p>
          <a:p>
            <a:r>
              <a:rPr lang="en-US" sz="2200" dirty="0" smtClean="0"/>
              <a:t>February 2021</a:t>
            </a:r>
            <a:endParaRPr lang="en-US" sz="2200" dirty="0"/>
          </a:p>
          <a:p>
            <a:endParaRPr lang="en-US" dirty="0"/>
          </a:p>
        </p:txBody>
      </p:sp>
      <p:pic>
        <p:nvPicPr>
          <p:cNvPr id="15" name="Picture 14" descr="Unknown.jpeg"/>
          <p:cNvPicPr>
            <a:picLocks noChangeAspect="1"/>
          </p:cNvPicPr>
          <p:nvPr/>
        </p:nvPicPr>
        <p:blipFill>
          <a:blip r:embed="rId3" cstate="print"/>
          <a:stretch>
            <a:fillRect/>
          </a:stretch>
        </p:blipFill>
        <p:spPr>
          <a:xfrm>
            <a:off x="4724401" y="6333067"/>
            <a:ext cx="2905125" cy="524933"/>
          </a:xfrm>
          <a:prstGeom prst="rect">
            <a:avLst/>
          </a:prstGeom>
        </p:spPr>
      </p:pic>
      <p:sp>
        <p:nvSpPr>
          <p:cNvPr id="9" name="Rectangle 8"/>
          <p:cNvSpPr/>
          <p:nvPr/>
        </p:nvSpPr>
        <p:spPr>
          <a:xfrm>
            <a:off x="10677620" y="5543442"/>
            <a:ext cx="1403889" cy="646331"/>
          </a:xfrm>
          <a:prstGeom prst="rect">
            <a:avLst/>
          </a:prstGeom>
        </p:spPr>
        <p:txBody>
          <a:bodyPr wrap="square">
            <a:spAutoFit/>
          </a:bodyPr>
          <a:lstStyle/>
          <a:p>
            <a:pPr algn="r"/>
            <a:r>
              <a:rPr lang="en-US" sz="1200" dirty="0" smtClean="0">
                <a:latin typeface="Calibri" panose="020F0502020204030204" pitchFamily="34" charset="0"/>
                <a:ea typeface="Calibri" panose="020F0502020204030204" pitchFamily="34" charset="0"/>
                <a:cs typeface="Times New Roman" panose="02020603050405020304" pitchFamily="18" charset="0"/>
              </a:rPr>
              <a:t>Award Numbers: </a:t>
            </a:r>
            <a:r>
              <a:rPr lang="en-US" sz="1200" dirty="0">
                <a:latin typeface="Calibri" panose="020F0502020204030204" pitchFamily="34" charset="0"/>
                <a:ea typeface="Calibri" panose="020F0502020204030204" pitchFamily="34" charset="0"/>
                <a:cs typeface="Times New Roman" panose="02020603050405020304" pitchFamily="18" charset="0"/>
              </a:rPr>
              <a:t>UG1OD024950 </a:t>
            </a:r>
            <a:r>
              <a:rPr lang="en-US" sz="1200" dirty="0" smtClean="0">
                <a:latin typeface="Calibri" panose="020F0502020204030204" pitchFamily="34" charset="0"/>
                <a:ea typeface="Calibri" panose="020F0502020204030204" pitchFamily="34" charset="0"/>
                <a:cs typeface="Times New Roman" panose="02020603050405020304" pitchFamily="18" charset="0"/>
              </a:rPr>
              <a:t>U54GM104938</a:t>
            </a:r>
            <a:endParaRPr lang="en-US" sz="1200" dirty="0"/>
          </a:p>
        </p:txBody>
      </p:sp>
      <p:pic>
        <p:nvPicPr>
          <p:cNvPr id="10" name="Picture 9"/>
          <p:cNvPicPr>
            <a:picLocks noChangeAspect="1"/>
          </p:cNvPicPr>
          <p:nvPr/>
        </p:nvPicPr>
        <p:blipFill>
          <a:blip r:embed="rId4"/>
          <a:stretch>
            <a:fillRect/>
          </a:stretch>
        </p:blipFill>
        <p:spPr>
          <a:xfrm>
            <a:off x="36163" y="6290431"/>
            <a:ext cx="2514600" cy="542925"/>
          </a:xfrm>
          <a:prstGeom prst="rect">
            <a:avLst/>
          </a:prstGeom>
        </p:spPr>
      </p:pic>
      <p:pic>
        <p:nvPicPr>
          <p:cNvPr id="11" name="Picture 10"/>
          <p:cNvPicPr>
            <a:picLocks noChangeAspect="1"/>
          </p:cNvPicPr>
          <p:nvPr/>
        </p:nvPicPr>
        <p:blipFill>
          <a:blip r:embed="rId5"/>
          <a:stretch>
            <a:fillRect/>
          </a:stretch>
        </p:blipFill>
        <p:spPr>
          <a:xfrm>
            <a:off x="8871584" y="6189773"/>
            <a:ext cx="3209925" cy="666750"/>
          </a:xfrm>
          <a:prstGeom prst="rect">
            <a:avLst/>
          </a:prstGeom>
        </p:spPr>
      </p:pic>
      <p:pic>
        <p:nvPicPr>
          <p:cNvPr id="12" name="Picture 2" descr="BBMC"/>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163" y="90095"/>
            <a:ext cx="1627222" cy="162722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OSCT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61095" y="-61784"/>
            <a:ext cx="3430905" cy="140234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73659" y="105632"/>
            <a:ext cx="4906014" cy="1435009"/>
          </a:xfrm>
          <a:prstGeom prst="rect">
            <a:avLst/>
          </a:prstGeom>
        </p:spPr>
      </p:pic>
      <p:pic>
        <p:nvPicPr>
          <p:cNvPr id="18" name="Picture 17" descr="C:\Users\tvanwago\Documents\OCTSI Logos\idea_transparent6.gif"/>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
                    </a14:imgEffect>
                  </a14:imgLayer>
                </a14:imgProps>
              </a:ext>
              <a:ext uri="{28A0092B-C50C-407E-A947-70E740481C1C}">
                <a14:useLocalDpi xmlns:a14="http://schemas.microsoft.com/office/drawing/2010/main" val="0"/>
              </a:ext>
            </a:extLst>
          </a:blip>
          <a:srcRect/>
          <a:stretch>
            <a:fillRect/>
          </a:stretch>
        </p:blipFill>
        <p:spPr bwMode="auto">
          <a:xfrm>
            <a:off x="110491" y="4546377"/>
            <a:ext cx="1810173"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5916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889009071"/>
              </p:ext>
            </p:extLst>
          </p:nvPr>
        </p:nvGraphicFramePr>
        <p:xfrm>
          <a:off x="462810" y="1345919"/>
          <a:ext cx="5373220" cy="4970856"/>
        </p:xfrm>
        <a:graphic>
          <a:graphicData uri="http://schemas.openxmlformats.org/drawingml/2006/table">
            <a:tbl>
              <a:tblPr>
                <a:tableStyleId>{5C22544A-7EE6-4342-B048-85BDC9FD1C3A}</a:tableStyleId>
              </a:tblPr>
              <a:tblGrid>
                <a:gridCol w="3333583">
                  <a:extLst>
                    <a:ext uri="{9D8B030D-6E8A-4147-A177-3AD203B41FA5}">
                      <a16:colId xmlns:a16="http://schemas.microsoft.com/office/drawing/2014/main" val="1356431335"/>
                    </a:ext>
                  </a:extLst>
                </a:gridCol>
                <a:gridCol w="919190">
                  <a:extLst>
                    <a:ext uri="{9D8B030D-6E8A-4147-A177-3AD203B41FA5}">
                      <a16:colId xmlns:a16="http://schemas.microsoft.com/office/drawing/2014/main" val="4074852346"/>
                    </a:ext>
                  </a:extLst>
                </a:gridCol>
                <a:gridCol w="1120447">
                  <a:extLst>
                    <a:ext uri="{9D8B030D-6E8A-4147-A177-3AD203B41FA5}">
                      <a16:colId xmlns:a16="http://schemas.microsoft.com/office/drawing/2014/main" val="715510892"/>
                    </a:ext>
                  </a:extLst>
                </a:gridCol>
              </a:tblGrid>
              <a:tr h="23925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National COVID Cohort Collaborative (N3C): A National Resource for Shared Analytics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Bard</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OUHSC</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01"/>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Predictors of Sever Sepsis in Patients with Intestinal Failure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Knoles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Relationship</a:t>
                      </a:r>
                      <a:r>
                        <a:rPr lang="en-US" sz="1100" b="0" i="0" u="none" strike="noStrike" kern="1200" baseline="0" dirty="0" smtClean="0">
                          <a:solidFill>
                            <a:srgbClr val="000000"/>
                          </a:solidFill>
                          <a:effectLst/>
                          <a:latin typeface="Calibri" panose="020F0502020204030204" pitchFamily="34" charset="0"/>
                          <a:ea typeface="+mn-ea"/>
                          <a:cs typeface="+mn-cs"/>
                        </a:rPr>
                        <a:t> Between Pretreatment Anxiety/Depression &amp; Patient Decision-Making in Prostate Cancer Treatment</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Heinlen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353296">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Quality</a:t>
                      </a:r>
                      <a:r>
                        <a:rPr lang="en-US" sz="1100" b="0" i="0" u="none" strike="noStrike" kern="1200" baseline="0" dirty="0" smtClean="0">
                          <a:solidFill>
                            <a:srgbClr val="000000"/>
                          </a:solidFill>
                          <a:effectLst/>
                          <a:latin typeface="Calibri" panose="020F0502020204030204" pitchFamily="34" charset="0"/>
                          <a:ea typeface="+mn-ea"/>
                          <a:cs typeface="+mn-cs"/>
                        </a:rPr>
                        <a:t> of Life of Ethnically Diverse Black Prostate Cancer Survivors: Development of a Conceptual Model Using Grounded Theory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a:t>
                      </a:r>
                      <a:r>
                        <a:rPr lang="en-US" sz="1100" b="0" i="0" u="none" strike="noStrike" dirty="0" err="1" smtClean="0">
                          <a:solidFill>
                            <a:srgbClr val="000000"/>
                          </a:solidFill>
                          <a:effectLst/>
                          <a:latin typeface="Calibri" panose="020F0502020204030204" pitchFamily="34" charset="0"/>
                        </a:rPr>
                        <a:t>Ogunsanya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Pharmacy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Clinical Presentations,</a:t>
                      </a:r>
                      <a:r>
                        <a:rPr lang="en-US" sz="1100" b="0" i="0" u="none" strike="noStrike" kern="1200" baseline="0" dirty="0" smtClean="0">
                          <a:solidFill>
                            <a:srgbClr val="000000"/>
                          </a:solidFill>
                          <a:effectLst/>
                          <a:latin typeface="Calibri" panose="020F0502020204030204" pitchFamily="34" charset="0"/>
                          <a:ea typeface="+mn-ea"/>
                          <a:cs typeface="+mn-cs"/>
                        </a:rPr>
                        <a:t> Laboratory Findings, Treatment, and Outcomes of Pediatric COVID-19 Patients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228600" indent="-228600" algn="l" fontAlgn="b">
                        <a:buAutoNum type="alphaUcPeriod"/>
                      </a:pPr>
                      <a:r>
                        <a:rPr lang="en-US" sz="1100" b="0" i="0" u="none" strike="noStrike" dirty="0" smtClean="0">
                          <a:solidFill>
                            <a:srgbClr val="000000"/>
                          </a:solidFill>
                          <a:effectLst/>
                          <a:latin typeface="Calibri" panose="020F0502020204030204" pitchFamily="34" charset="0"/>
                        </a:rPr>
                        <a:t>Bogie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PEMCRC Anaphylaxis</a:t>
                      </a:r>
                      <a:r>
                        <a:rPr lang="en-US" sz="1100" b="0" i="0" u="none" strike="noStrike" kern="1200" baseline="0" dirty="0" smtClean="0">
                          <a:solidFill>
                            <a:srgbClr val="000000"/>
                          </a:solidFill>
                          <a:effectLst/>
                          <a:latin typeface="Calibri" panose="020F0502020204030204" pitchFamily="34" charset="0"/>
                          <a:ea typeface="+mn-ea"/>
                          <a:cs typeface="+mn-cs"/>
                        </a:rPr>
                        <a:t> Study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228600" indent="-228600" algn="l" fontAlgn="b">
                        <a:buAutoNum type="alphaUcPeriod"/>
                      </a:pPr>
                      <a:r>
                        <a:rPr lang="en-US" sz="1100" b="0" i="0" u="none" strike="noStrike" dirty="0" smtClean="0">
                          <a:solidFill>
                            <a:srgbClr val="000000"/>
                          </a:solidFill>
                          <a:effectLst/>
                          <a:latin typeface="Calibri" panose="020F0502020204030204" pitchFamily="34" charset="0"/>
                        </a:rPr>
                        <a:t>Bogie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Analysis of Pediatric Migraine Treatment</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228600" indent="-228600" algn="l" fontAlgn="b">
                        <a:buAutoNum type="alphaUcPeriod"/>
                      </a:pPr>
                      <a:r>
                        <a:rPr lang="en-US" sz="1100" b="0" i="0" u="none" strike="noStrike" dirty="0" smtClean="0">
                          <a:solidFill>
                            <a:srgbClr val="000000"/>
                          </a:solidFill>
                          <a:effectLst/>
                          <a:latin typeface="Calibri" panose="020F0502020204030204" pitchFamily="34" charset="0"/>
                        </a:rPr>
                        <a:t>Bogie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Impact of COVID-19 on Distress Levels in Cancer Patients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R. Funk-Lawler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Psychiatry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Pituitary</a:t>
                      </a:r>
                      <a:r>
                        <a:rPr lang="en-US" sz="1100" b="0" i="0" u="none" strike="noStrike" kern="1200" baseline="0" dirty="0" smtClean="0">
                          <a:solidFill>
                            <a:srgbClr val="000000"/>
                          </a:solidFill>
                          <a:effectLst/>
                          <a:latin typeface="Calibri" panose="020F0502020204030204" pitchFamily="34" charset="0"/>
                          <a:ea typeface="+mn-ea"/>
                          <a:cs typeface="+mn-cs"/>
                        </a:rPr>
                        <a:t> Adenoma Patient Outcomes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r>
                        <a:rPr lang="en-US" sz="1100" b="0" i="0" u="none" strike="noStrike" dirty="0" smtClean="0">
                          <a:solidFill>
                            <a:srgbClr val="000000"/>
                          </a:solidFill>
                          <a:effectLst/>
                          <a:latin typeface="Calibri" panose="020F0502020204030204" pitchFamily="34" charset="0"/>
                        </a:rPr>
                        <a:t>I. Dunn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Neurosurgery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Oncologic Outcomes</a:t>
                      </a:r>
                      <a:r>
                        <a:rPr lang="en-US" sz="1100" b="0" i="0" u="none" strike="noStrike" kern="1200" baseline="0" dirty="0" smtClean="0">
                          <a:solidFill>
                            <a:srgbClr val="000000"/>
                          </a:solidFill>
                          <a:effectLst/>
                          <a:latin typeface="Calibri" panose="020F0502020204030204" pitchFamily="34" charset="0"/>
                          <a:ea typeface="+mn-ea"/>
                          <a:cs typeface="+mn-cs"/>
                        </a:rPr>
                        <a:t> in Renal Cell Carcinoma</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B. Cross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Using ML to Quantify Molecular Phenotypes</a:t>
                      </a:r>
                      <a:r>
                        <a:rPr lang="en-US" sz="1100" b="0" i="0" u="none" strike="noStrike" kern="1200" baseline="0" dirty="0" smtClean="0">
                          <a:solidFill>
                            <a:srgbClr val="000000"/>
                          </a:solidFill>
                          <a:effectLst/>
                          <a:latin typeface="Calibri" panose="020F0502020204030204" pitchFamily="34" charset="0"/>
                          <a:ea typeface="+mn-ea"/>
                          <a:cs typeface="+mn-cs"/>
                        </a:rPr>
                        <a:t> </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K. Jones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Harold Hamm Diabetes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284698"/>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Improving Detection &amp; Management</a:t>
                      </a:r>
                      <a:r>
                        <a:rPr lang="en-US" sz="1100" b="0" i="0" u="none" strike="noStrike" kern="1200" baseline="0" dirty="0" smtClean="0">
                          <a:solidFill>
                            <a:srgbClr val="000000"/>
                          </a:solidFill>
                          <a:effectLst/>
                          <a:latin typeface="Calibri" panose="020F0502020204030204" pitchFamily="34" charset="0"/>
                          <a:ea typeface="+mn-ea"/>
                          <a:cs typeface="+mn-cs"/>
                        </a:rPr>
                        <a:t> of Bladder Cancer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Parker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353296">
                <a:tc>
                  <a:txBody>
                    <a:bodyPr/>
                    <a:lstStyle/>
                    <a:p>
                      <a:pPr algn="l" fontAlgn="b"/>
                      <a:r>
                        <a:rPr lang="en-US" sz="1100" b="0" i="0" u="none" strike="noStrike" kern="1200" dirty="0" err="1" smtClean="0">
                          <a:solidFill>
                            <a:srgbClr val="000000"/>
                          </a:solidFill>
                          <a:effectLst/>
                          <a:latin typeface="Calibri" panose="020F0502020204030204" pitchFamily="34" charset="0"/>
                          <a:ea typeface="+mn-ea"/>
                          <a:cs typeface="+mn-cs"/>
                        </a:rPr>
                        <a:t>Neuromodulation</a:t>
                      </a:r>
                      <a:r>
                        <a:rPr lang="en-US" sz="1100" b="0" i="0" u="none" strike="noStrike" kern="1200" dirty="0" smtClean="0">
                          <a:solidFill>
                            <a:srgbClr val="000000"/>
                          </a:solidFill>
                          <a:effectLst/>
                          <a:latin typeface="Calibri" panose="020F0502020204030204" pitchFamily="34" charset="0"/>
                          <a:ea typeface="+mn-ea"/>
                          <a:cs typeface="+mn-cs"/>
                        </a:rPr>
                        <a:t> of Inflammation to Treat Heart Failure</a:t>
                      </a:r>
                      <a:r>
                        <a:rPr lang="en-US" sz="1100" b="0" i="0" u="none" strike="noStrike" kern="1200" baseline="0" dirty="0" smtClean="0">
                          <a:solidFill>
                            <a:srgbClr val="000000"/>
                          </a:solidFill>
                          <a:effectLst/>
                          <a:latin typeface="Calibri" panose="020F0502020204030204" pitchFamily="34" charset="0"/>
                          <a:ea typeface="+mn-ea"/>
                          <a:cs typeface="+mn-cs"/>
                        </a:rPr>
                        <a:t> with Preserved Ejection Fraction (TIN HF)</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a:t>
                      </a:r>
                      <a:r>
                        <a:rPr lang="en-US" sz="1100" b="0" i="0" u="none" strike="noStrike" dirty="0" err="1" smtClean="0">
                          <a:solidFill>
                            <a:srgbClr val="000000"/>
                          </a:solidFill>
                          <a:effectLst/>
                          <a:latin typeface="Calibri" panose="020F0502020204030204" pitchFamily="34" charset="0"/>
                        </a:rPr>
                        <a:t>Stavrakis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Cardiology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Management of Asthma</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Naifeh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VTE Automated</a:t>
                      </a:r>
                      <a:r>
                        <a:rPr lang="en-US" sz="1100" b="0" i="0" u="none" strike="noStrike" kern="1200" baseline="0" dirty="0" smtClean="0">
                          <a:solidFill>
                            <a:srgbClr val="000000"/>
                          </a:solidFill>
                          <a:effectLst/>
                          <a:latin typeface="Calibri" panose="020F0502020204030204" pitchFamily="34" charset="0"/>
                          <a:ea typeface="+mn-ea"/>
                          <a:cs typeface="+mn-cs"/>
                        </a:rPr>
                        <a:t> </a:t>
                      </a:r>
                      <a:r>
                        <a:rPr lang="en-US" sz="1100" b="0" i="0" u="none" strike="noStrike" kern="1200" dirty="0" smtClean="0">
                          <a:solidFill>
                            <a:srgbClr val="000000"/>
                          </a:solidFill>
                          <a:effectLst/>
                          <a:latin typeface="Calibri" panose="020F0502020204030204" pitchFamily="34" charset="0"/>
                          <a:ea typeface="+mn-ea"/>
                          <a:cs typeface="+mn-cs"/>
                        </a:rPr>
                        <a:t>Surveillance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r>
                        <a:rPr lang="en-US" sz="1100" b="0" i="0" u="none" strike="noStrike" baseline="0" dirty="0" smtClean="0">
                          <a:solidFill>
                            <a:srgbClr val="000000"/>
                          </a:solidFill>
                          <a:effectLst/>
                          <a:latin typeface="Calibri" panose="020F0502020204030204" pitchFamily="34" charset="0"/>
                        </a:rPr>
                        <a:t>A. </a:t>
                      </a:r>
                      <a:r>
                        <a:rPr lang="en-US" sz="1100" b="0" i="0" u="none" strike="noStrike" baseline="0" dirty="0" err="1" smtClean="0">
                          <a:solidFill>
                            <a:srgbClr val="000000"/>
                          </a:solidFill>
                          <a:effectLst/>
                          <a:latin typeface="Calibri" panose="020F0502020204030204" pitchFamily="34" charset="0"/>
                        </a:rPr>
                        <a:t>Wendelboe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Public</a:t>
                      </a:r>
                      <a:r>
                        <a:rPr lang="en-US" sz="1100" b="0" i="0" u="none" strike="noStrike" baseline="0" dirty="0" smtClean="0">
                          <a:solidFill>
                            <a:srgbClr val="000000"/>
                          </a:solidFill>
                          <a:effectLst/>
                          <a:latin typeface="Calibri" panose="020F0502020204030204" pitchFamily="34" charset="0"/>
                        </a:rPr>
                        <a:t>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94232362"/>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Oklahoma COVID19 Registry and Repository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N. </a:t>
                      </a:r>
                      <a:r>
                        <a:rPr lang="en-US" sz="1100" b="0" i="0" u="none" strike="noStrike" dirty="0" err="1" smtClean="0">
                          <a:solidFill>
                            <a:srgbClr val="000000"/>
                          </a:solidFill>
                          <a:effectLst/>
                          <a:latin typeface="Calibri" panose="020F0502020204030204" pitchFamily="34" charset="0"/>
                        </a:rPr>
                        <a:t>Agudelo</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66418765"/>
                  </a:ext>
                </a:extLst>
              </a:tr>
            </a:tbl>
          </a:graphicData>
        </a:graphic>
      </p:graphicFrame>
      <p:sp>
        <p:nvSpPr>
          <p:cNvPr id="5" name="Rectangle 4"/>
          <p:cNvSpPr/>
          <p:nvPr/>
        </p:nvSpPr>
        <p:spPr>
          <a:xfrm>
            <a:off x="5468771" y="1615861"/>
            <a:ext cx="734518" cy="276999"/>
          </a:xfrm>
          <a:prstGeom prst="rect">
            <a:avLst/>
          </a:prstGeom>
          <a:noFill/>
        </p:spPr>
        <p:txBody>
          <a:bodyPr wrap="square" lIns="91440" tIns="45720" rIns="91440" bIns="45720">
            <a:spAutoFit/>
          </a:bodyPr>
          <a:lstStyle/>
          <a:p>
            <a:pPr algn="ctr"/>
            <a:r>
              <a:rPr lang="en-US" sz="1200" b="1" cap="none" spc="0" dirty="0" smtClean="0">
                <a:ln w="6600">
                  <a:solidFill>
                    <a:schemeClr val="accent2"/>
                  </a:solidFill>
                  <a:prstDash val="solid"/>
                </a:ln>
                <a:solidFill>
                  <a:srgbClr val="FFFFFF"/>
                </a:solidFill>
                <a:effectLst>
                  <a:outerShdw dist="38100" dir="2700000" algn="tl" rotWithShape="0">
                    <a:schemeClr val="accent2"/>
                  </a:outerShdw>
                </a:effectLst>
              </a:rPr>
              <a:t>Registry</a:t>
            </a:r>
            <a:endParaRPr lang="en-US" sz="12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7" name="Title 1"/>
          <p:cNvSpPr txBox="1">
            <a:spLocks/>
          </p:cNvSpPr>
          <p:nvPr/>
        </p:nvSpPr>
        <p:spPr>
          <a:xfrm>
            <a:off x="699247" y="83257"/>
            <a:ext cx="10515600" cy="985149"/>
          </a:xfrm>
          <a:prstGeom prst="rect">
            <a:avLst/>
          </a:prstGeom>
        </p:spPr>
        <p:txBody>
          <a:bodyPr vert="horz" lIns="91440" tIns="45720" rIns="91440" bIns="45720" rtlCol="0" anchor="ctr">
            <a:normAutofit fontScale="3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20000"/>
              </a:lnSpc>
            </a:pPr>
            <a:r>
              <a:rPr lang="en-US" sz="8500" b="1" i="1" dirty="0">
                <a:solidFill>
                  <a:srgbClr val="0070C0"/>
                </a:solidFill>
              </a:rPr>
              <a:t>Clinical Trials &amp; Other Research Studies Supported by the </a:t>
            </a:r>
            <a:r>
              <a:rPr lang="en-US" sz="8500" b="1" i="1" dirty="0" smtClean="0">
                <a:solidFill>
                  <a:srgbClr val="0070C0"/>
                </a:solidFill>
              </a:rPr>
              <a:t>CRDW</a:t>
            </a:r>
            <a:r>
              <a:rPr lang="en-US" sz="7100" b="1" i="1" dirty="0">
                <a:solidFill>
                  <a:srgbClr val="0070C0"/>
                </a:solidFill>
              </a:rPr>
              <a:t/>
            </a:r>
            <a:br>
              <a:rPr lang="en-US" sz="7100" b="1" i="1" dirty="0">
                <a:solidFill>
                  <a:srgbClr val="0070C0"/>
                </a:solidFill>
              </a:rPr>
            </a:br>
            <a:r>
              <a:rPr lang="en-US" sz="6200" dirty="0">
                <a:solidFill>
                  <a:schemeClr val="bg1">
                    <a:lumMod val="50000"/>
                  </a:schemeClr>
                </a:solidFill>
              </a:rPr>
              <a:t>since 2017; page </a:t>
            </a:r>
            <a:r>
              <a:rPr lang="en-US" sz="6200" dirty="0" smtClean="0">
                <a:solidFill>
                  <a:schemeClr val="bg1">
                    <a:lumMod val="50000"/>
                  </a:schemeClr>
                </a:solidFill>
              </a:rPr>
              <a:t>4</a:t>
            </a:r>
            <a:endParaRPr lang="en-US" sz="6200" dirty="0">
              <a:solidFill>
                <a:schemeClr val="bg1">
                  <a:lumMod val="50000"/>
                </a:schemeClr>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685095502"/>
              </p:ext>
            </p:extLst>
          </p:nvPr>
        </p:nvGraphicFramePr>
        <p:xfrm>
          <a:off x="6203289" y="1345919"/>
          <a:ext cx="5373220" cy="4970854"/>
        </p:xfrm>
        <a:graphic>
          <a:graphicData uri="http://schemas.openxmlformats.org/drawingml/2006/table">
            <a:tbl>
              <a:tblPr>
                <a:tableStyleId>{5C22544A-7EE6-4342-B048-85BDC9FD1C3A}</a:tableStyleId>
              </a:tblPr>
              <a:tblGrid>
                <a:gridCol w="3333583">
                  <a:extLst>
                    <a:ext uri="{9D8B030D-6E8A-4147-A177-3AD203B41FA5}">
                      <a16:colId xmlns:a16="http://schemas.microsoft.com/office/drawing/2014/main" val="1356431335"/>
                    </a:ext>
                  </a:extLst>
                </a:gridCol>
                <a:gridCol w="869736">
                  <a:extLst>
                    <a:ext uri="{9D8B030D-6E8A-4147-A177-3AD203B41FA5}">
                      <a16:colId xmlns:a16="http://schemas.microsoft.com/office/drawing/2014/main" val="4074852346"/>
                    </a:ext>
                  </a:extLst>
                </a:gridCol>
                <a:gridCol w="1169901">
                  <a:extLst>
                    <a:ext uri="{9D8B030D-6E8A-4147-A177-3AD203B41FA5}">
                      <a16:colId xmlns:a16="http://schemas.microsoft.com/office/drawing/2014/main" val="715510892"/>
                    </a:ext>
                  </a:extLst>
                </a:gridCol>
              </a:tblGrid>
              <a:tr h="245438">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45438">
                <a:tc>
                  <a:txBody>
                    <a:bodyPr/>
                    <a:lstStyle/>
                    <a:p>
                      <a:pPr algn="l" fontAlgn="b"/>
                      <a:r>
                        <a:rPr lang="en-US" sz="1100" b="0" i="0" u="none" strike="noStrike" kern="1200" baseline="0" dirty="0" smtClean="0">
                          <a:solidFill>
                            <a:srgbClr val="000000"/>
                          </a:solidFill>
                          <a:effectLst/>
                          <a:latin typeface="Calibri" panose="020F0502020204030204" pitchFamily="34" charset="0"/>
                          <a:ea typeface="+mn-ea"/>
                          <a:cs typeface="+mn-cs"/>
                        </a:rPr>
                        <a:t>Patterns of Clinical Deterioration in Critically Ill Children</a:t>
                      </a:r>
                      <a:endParaRPr lang="en-US" sz="1100" b="0" i="0" u="none" strike="noStrike" kern="1200" baseline="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Brown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01"/>
                  </a:ext>
                </a:extLst>
              </a:tr>
              <a:tr h="351766">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Incidence</a:t>
                      </a:r>
                      <a:r>
                        <a:rPr lang="en-US" sz="1100" b="0" i="0" u="none" strike="noStrike" kern="1200" baseline="0" dirty="0" smtClean="0">
                          <a:solidFill>
                            <a:srgbClr val="000000"/>
                          </a:solidFill>
                          <a:effectLst/>
                          <a:latin typeface="Calibri" panose="020F0502020204030204" pitchFamily="34" charset="0"/>
                          <a:ea typeface="+mn-ea"/>
                          <a:cs typeface="+mn-cs"/>
                        </a:rPr>
                        <a:t> &amp; Risk Factors of NSAID Use in Post-Operative Patients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H. </a:t>
                      </a:r>
                      <a:r>
                        <a:rPr lang="en-US" sz="1100" b="0" i="0" u="none" strike="noStrike" dirty="0" err="1" smtClean="0">
                          <a:solidFill>
                            <a:srgbClr val="000000"/>
                          </a:solidFill>
                          <a:effectLst/>
                          <a:latin typeface="Calibri" panose="020F0502020204030204" pitchFamily="34" charset="0"/>
                        </a:rPr>
                        <a:t>Bitar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Gastroenterology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351766">
                <a:tc>
                  <a:txBody>
                    <a:bodyPr/>
                    <a:lstStyle/>
                    <a:p>
                      <a:pPr algn="l" fontAlgn="b"/>
                      <a:r>
                        <a:rPr lang="en-US" sz="1100" b="0" i="0" u="none" strike="noStrike" kern="1200" baseline="0" dirty="0" smtClean="0">
                          <a:solidFill>
                            <a:srgbClr val="000000"/>
                          </a:solidFill>
                          <a:effectLst/>
                          <a:latin typeface="Calibri" panose="020F0502020204030204" pitchFamily="34" charset="0"/>
                          <a:ea typeface="+mn-ea"/>
                          <a:cs typeface="+mn-cs"/>
                        </a:rPr>
                        <a:t>Tube Complications in Pediatric Patients with Congenital Heart Disease</a:t>
                      </a:r>
                      <a:endParaRPr lang="en-US" sz="1100" b="0" i="0" u="none" strike="noStrike" kern="1200" baseline="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Hunter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362431">
                <a:tc>
                  <a:txBody>
                    <a:bodyPr/>
                    <a:lstStyle/>
                    <a:p>
                      <a:pPr algn="l" fontAlgn="b"/>
                      <a:r>
                        <a:rPr lang="en-US" sz="1100" b="0" i="0" u="none" strike="noStrike" kern="1200" baseline="0" dirty="0" smtClean="0">
                          <a:solidFill>
                            <a:srgbClr val="000000"/>
                          </a:solidFill>
                          <a:effectLst/>
                          <a:latin typeface="Calibri" panose="020F0502020204030204" pitchFamily="34" charset="0"/>
                          <a:ea typeface="+mn-ea"/>
                          <a:cs typeface="+mn-cs"/>
                        </a:rPr>
                        <a:t>Medical marijuana legalization in Oklahoma: effects on neonatal exposure to opiates</a:t>
                      </a:r>
                      <a:endParaRPr lang="en-US" sz="1100" b="0" i="0" u="none" strike="noStrike" kern="1200" baseline="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AutoNum type="alphaUcPeriod"/>
                      </a:pPr>
                      <a:r>
                        <a:rPr lang="en-US" sz="1100" b="0" i="0" u="none" strike="noStrike" baseline="0" dirty="0" smtClean="0">
                          <a:solidFill>
                            <a:srgbClr val="000000"/>
                          </a:solidFill>
                          <a:effectLst/>
                          <a:latin typeface="Calibri" panose="020F0502020204030204" pitchFamily="34" charset="0"/>
                        </a:rPr>
                        <a:t> </a:t>
                      </a:r>
                      <a:r>
                        <a:rPr lang="en-US" sz="1100" b="0" i="0" u="none" strike="noStrike" baseline="0" dirty="0" err="1" smtClean="0">
                          <a:solidFill>
                            <a:srgbClr val="000000"/>
                          </a:solidFill>
                          <a:effectLst/>
                          <a:latin typeface="Calibri" panose="020F0502020204030204" pitchFamily="34" charset="0"/>
                        </a:rPr>
                        <a:t>Makkar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351766">
                <a:tc>
                  <a:txBody>
                    <a:bodyPr/>
                    <a:lstStyle/>
                    <a:p>
                      <a:pPr algn="l" fontAlgn="b"/>
                      <a:r>
                        <a:rPr lang="en-US" sz="1100" b="0" i="0" u="none" strike="noStrike" kern="1200" baseline="0" dirty="0" err="1" smtClean="0">
                          <a:solidFill>
                            <a:srgbClr val="000000"/>
                          </a:solidFill>
                          <a:effectLst/>
                          <a:latin typeface="Calibri" panose="020F0502020204030204" pitchFamily="34" charset="0"/>
                          <a:ea typeface="+mn-ea"/>
                          <a:cs typeface="+mn-cs"/>
                        </a:rPr>
                        <a:t>PROSpect</a:t>
                      </a:r>
                      <a:r>
                        <a:rPr lang="en-US" sz="1100" b="0" i="0" u="none" strike="noStrike" kern="1200" baseline="0" dirty="0" smtClean="0">
                          <a:solidFill>
                            <a:srgbClr val="000000"/>
                          </a:solidFill>
                          <a:effectLst/>
                          <a:latin typeface="Calibri" panose="020F0502020204030204" pitchFamily="34" charset="0"/>
                          <a:ea typeface="+mn-ea"/>
                          <a:cs typeface="+mn-cs"/>
                        </a:rPr>
                        <a:t>: Prone and Oscillation Pediatric Clinical Trial COVID-19 Supplement</a:t>
                      </a:r>
                      <a:endParaRPr lang="en-US" sz="1100" b="0" i="0" u="none" strike="noStrike" kern="1200" baseline="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r>
                        <a:rPr lang="en-US" sz="1100" b="0" i="0" u="none" strike="noStrike" dirty="0" smtClean="0">
                          <a:solidFill>
                            <a:srgbClr val="000000"/>
                          </a:solidFill>
                          <a:effectLst/>
                          <a:latin typeface="Calibri" panose="020F0502020204030204" pitchFamily="34" charset="0"/>
                        </a:rPr>
                        <a:t>E. Henry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45438">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TBD</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Terrell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Public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245438">
                <a:tc>
                  <a:txBody>
                    <a:bodyPr/>
                    <a:lstStyle/>
                    <a:p>
                      <a:pPr algn="l" fontAlgn="b"/>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45438">
                <a:tc>
                  <a:txBody>
                    <a:bodyPr/>
                    <a:lstStyle/>
                    <a:p>
                      <a:pPr algn="l" fontAlgn="b"/>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245438">
                <a:tc>
                  <a:txBody>
                    <a:bodyPr/>
                    <a:lstStyle/>
                    <a:p>
                      <a:pPr algn="l" fontAlgn="b"/>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245438">
                <a:tc>
                  <a:txBody>
                    <a:bodyPr/>
                    <a:lstStyle/>
                    <a:p>
                      <a:pPr algn="l" fontAlgn="b"/>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245438">
                <a:tc>
                  <a:txBody>
                    <a:bodyPr/>
                    <a:lstStyle/>
                    <a:p>
                      <a:pPr algn="l" fontAlgn="b"/>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284698"/>
                  </a:ext>
                </a:extLst>
              </a:tr>
              <a:tr h="245438">
                <a:tc>
                  <a:txBody>
                    <a:bodyPr/>
                    <a:lstStyle/>
                    <a:p>
                      <a:pPr algn="l" fontAlgn="b"/>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362431">
                <a:tc>
                  <a:txBody>
                    <a:bodyPr/>
                    <a:lstStyle/>
                    <a:p>
                      <a:pPr algn="l" fontAlgn="b"/>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45438">
                <a:tc>
                  <a:txBody>
                    <a:bodyPr/>
                    <a:lstStyle/>
                    <a:p>
                      <a:pPr algn="l" fontAlgn="b"/>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245438">
                <a:tc>
                  <a:txBody>
                    <a:bodyPr/>
                    <a:lstStyle/>
                    <a:p>
                      <a:pPr algn="l" fontAlgn="b"/>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94232362"/>
                  </a:ext>
                </a:extLst>
              </a:tr>
              <a:tr h="245438">
                <a:tc>
                  <a:txBody>
                    <a:bodyPr/>
                    <a:lstStyle/>
                    <a:p>
                      <a:pPr algn="l" fontAlgn="b"/>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66418765"/>
                  </a:ext>
                </a:extLst>
              </a:tr>
              <a:tr h="245438">
                <a:tc>
                  <a:txBody>
                    <a:bodyPr/>
                    <a:lstStyle/>
                    <a:p>
                      <a:pPr algn="l" fontAlgn="b"/>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815647"/>
                  </a:ext>
                </a:extLst>
              </a:tr>
            </a:tbl>
          </a:graphicData>
        </a:graphic>
      </p:graphicFrame>
      <p:sp>
        <p:nvSpPr>
          <p:cNvPr id="8" name="Rectangle 7"/>
          <p:cNvSpPr/>
          <p:nvPr/>
        </p:nvSpPr>
        <p:spPr>
          <a:xfrm>
            <a:off x="5468771" y="6039776"/>
            <a:ext cx="734518" cy="276999"/>
          </a:xfrm>
          <a:prstGeom prst="rect">
            <a:avLst/>
          </a:prstGeom>
          <a:noFill/>
        </p:spPr>
        <p:txBody>
          <a:bodyPr wrap="square" lIns="91440" tIns="45720" rIns="91440" bIns="45720">
            <a:spAutoFit/>
          </a:bodyPr>
          <a:lstStyle/>
          <a:p>
            <a:pPr algn="ctr"/>
            <a:r>
              <a:rPr lang="en-US" sz="1200" b="1" cap="none" spc="0" dirty="0" smtClean="0">
                <a:ln w="6600">
                  <a:solidFill>
                    <a:schemeClr val="accent2"/>
                  </a:solidFill>
                  <a:prstDash val="solid"/>
                </a:ln>
                <a:solidFill>
                  <a:srgbClr val="FFFFFF"/>
                </a:solidFill>
                <a:effectLst>
                  <a:outerShdw dist="38100" dir="2700000" algn="tl" rotWithShape="0">
                    <a:schemeClr val="accent2"/>
                  </a:outerShdw>
                </a:effectLst>
              </a:rPr>
              <a:t>Registry</a:t>
            </a:r>
            <a:endParaRPr lang="en-US" sz="12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4597136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192" y="123299"/>
            <a:ext cx="11509349" cy="1146280"/>
          </a:xfrm>
        </p:spPr>
        <p:txBody>
          <a:bodyPr>
            <a:noAutofit/>
          </a:bodyPr>
          <a:lstStyle/>
          <a:p>
            <a:r>
              <a:rPr lang="en-US" sz="3200" b="1" i="1" dirty="0">
                <a:solidFill>
                  <a:srgbClr val="0070C0"/>
                </a:solidFill>
              </a:rPr>
              <a:t>Predictors of Severe Sepsis in Patients with Intestinal Failure (POSSIPIF)</a:t>
            </a:r>
          </a:p>
        </p:txBody>
      </p:sp>
      <p:graphicFrame>
        <p:nvGraphicFramePr>
          <p:cNvPr id="5" name="Table 4"/>
          <p:cNvGraphicFramePr>
            <a:graphicFrameLocks noGrp="1"/>
          </p:cNvGraphicFramePr>
          <p:nvPr>
            <p:extLst>
              <p:ext uri="{D42A27DB-BD31-4B8C-83A1-F6EECF244321}">
                <p14:modId xmlns:p14="http://schemas.microsoft.com/office/powerpoint/2010/main" val="2144985031"/>
              </p:ext>
            </p:extLst>
          </p:nvPr>
        </p:nvGraphicFramePr>
        <p:xfrm>
          <a:off x="1850631" y="1165530"/>
          <a:ext cx="8993699" cy="5125720"/>
        </p:xfrm>
        <a:graphic>
          <a:graphicData uri="http://schemas.openxmlformats.org/drawingml/2006/table">
            <a:tbl>
              <a:tblPr firstRow="1" bandRow="1">
                <a:tableStyleId>{5C22544A-7EE6-4342-B048-85BDC9FD1C3A}</a:tableStyleId>
              </a:tblPr>
              <a:tblGrid>
                <a:gridCol w="2434245">
                  <a:extLst>
                    <a:ext uri="{9D8B030D-6E8A-4147-A177-3AD203B41FA5}">
                      <a16:colId xmlns:a16="http://schemas.microsoft.com/office/drawing/2014/main" val="601924521"/>
                    </a:ext>
                  </a:extLst>
                </a:gridCol>
                <a:gridCol w="6559454">
                  <a:extLst>
                    <a:ext uri="{9D8B030D-6E8A-4147-A177-3AD203B41FA5}">
                      <a16:colId xmlns:a16="http://schemas.microsoft.com/office/drawing/2014/main" val="1772112701"/>
                    </a:ext>
                  </a:extLst>
                </a:gridCol>
              </a:tblGrid>
              <a:tr h="370840">
                <a:tc>
                  <a:txBody>
                    <a:bodyPr/>
                    <a:lstStyle/>
                    <a:p>
                      <a:r>
                        <a:rPr lang="en-US" dirty="0" smtClean="0"/>
                        <a:t>Principal  Investigator</a:t>
                      </a:r>
                    </a:p>
                  </a:txBody>
                  <a:tcPr/>
                </a:tc>
                <a:tc>
                  <a:txBody>
                    <a:bodyPr/>
                    <a:lstStyle/>
                    <a:p>
                      <a:r>
                        <a:rPr lang="en-US" dirty="0" smtClean="0"/>
                        <a:t>Curtis</a:t>
                      </a:r>
                      <a:r>
                        <a:rPr lang="en-US" baseline="0" dirty="0" smtClean="0"/>
                        <a:t> Knoles</a:t>
                      </a:r>
                      <a:endParaRPr lang="en-US" dirty="0"/>
                    </a:p>
                  </a:txBody>
                  <a:tcPr/>
                </a:tc>
                <a:extLst>
                  <a:ext uri="{0D108BD9-81ED-4DB2-BD59-A6C34878D82A}">
                    <a16:rowId xmlns:a16="http://schemas.microsoft.com/office/drawing/2014/main" val="368542532"/>
                  </a:ext>
                </a:extLst>
              </a:tr>
              <a:tr h="370840">
                <a:tc>
                  <a:txBody>
                    <a:bodyPr/>
                    <a:lstStyle/>
                    <a:p>
                      <a:r>
                        <a:rPr lang="en-US" dirty="0" smtClean="0"/>
                        <a:t>Department</a:t>
                      </a:r>
                    </a:p>
                  </a:txBody>
                  <a:tcPr/>
                </a:tc>
                <a:tc>
                  <a:txBody>
                    <a:bodyPr/>
                    <a:lstStyle/>
                    <a:p>
                      <a:r>
                        <a:rPr lang="en-US" dirty="0" smtClean="0"/>
                        <a:t>Pediatrics</a:t>
                      </a:r>
                      <a:endParaRPr lang="en-US" dirty="0"/>
                    </a:p>
                  </a:txBody>
                  <a:tcPr/>
                </a:tc>
                <a:extLst>
                  <a:ext uri="{0D108BD9-81ED-4DB2-BD59-A6C34878D82A}">
                    <a16:rowId xmlns:a16="http://schemas.microsoft.com/office/drawing/2014/main" val="960286342"/>
                  </a:ext>
                </a:extLst>
              </a:tr>
              <a:tr h="370840">
                <a:tc>
                  <a:txBody>
                    <a:bodyPr/>
                    <a:lstStyle/>
                    <a:p>
                      <a:r>
                        <a:rPr lang="en-US" dirty="0" smtClean="0"/>
                        <a:t>Section/Program</a:t>
                      </a:r>
                      <a:endParaRPr lang="en-US" dirty="0"/>
                    </a:p>
                  </a:txBody>
                  <a:tcPr/>
                </a:tc>
                <a:tc>
                  <a:txBody>
                    <a:bodyPr/>
                    <a:lstStyle/>
                    <a:p>
                      <a:r>
                        <a:rPr lang="en-US" dirty="0" smtClean="0"/>
                        <a:t>Emergency Medicine</a:t>
                      </a:r>
                      <a:endParaRPr lang="en-US" dirty="0"/>
                    </a:p>
                  </a:txBody>
                  <a:tcPr/>
                </a:tc>
                <a:extLst>
                  <a:ext uri="{0D108BD9-81ED-4DB2-BD59-A6C34878D82A}">
                    <a16:rowId xmlns:a16="http://schemas.microsoft.com/office/drawing/2014/main" val="3060705834"/>
                  </a:ext>
                </a:extLst>
              </a:tr>
              <a:tr h="370840">
                <a:tc>
                  <a:txBody>
                    <a:bodyPr/>
                    <a:lstStyle/>
                    <a:p>
                      <a:r>
                        <a:rPr lang="en-US" dirty="0" smtClean="0"/>
                        <a:t>Request Date</a:t>
                      </a:r>
                      <a:endParaRPr lang="en-US" dirty="0"/>
                    </a:p>
                  </a:txBody>
                  <a:tcPr/>
                </a:tc>
                <a:tc>
                  <a:txBody>
                    <a:bodyPr/>
                    <a:lstStyle/>
                    <a:p>
                      <a:r>
                        <a:rPr lang="en-US" dirty="0" smtClean="0"/>
                        <a:t>9/22/2020</a:t>
                      </a:r>
                      <a:endParaRPr lang="en-US" dirty="0"/>
                    </a:p>
                  </a:txBody>
                  <a:tcPr/>
                </a:tc>
                <a:extLst>
                  <a:ext uri="{0D108BD9-81ED-4DB2-BD59-A6C34878D82A}">
                    <a16:rowId xmlns:a16="http://schemas.microsoft.com/office/drawing/2014/main" val="881160331"/>
                  </a:ext>
                </a:extLst>
              </a:tr>
              <a:tr h="370840">
                <a:tc>
                  <a:txBody>
                    <a:bodyPr/>
                    <a:lstStyle/>
                    <a:p>
                      <a:r>
                        <a:rPr lang="en-US" dirty="0" smtClean="0"/>
                        <a:t>Status</a:t>
                      </a:r>
                      <a:endParaRPr lang="en-US" dirty="0"/>
                    </a:p>
                  </a:txBody>
                  <a:tcPr/>
                </a:tc>
                <a:tc>
                  <a:txBody>
                    <a:bodyPr/>
                    <a:lstStyle/>
                    <a:p>
                      <a:r>
                        <a:rPr lang="en-US" dirty="0" smtClean="0"/>
                        <a:t>In Process</a:t>
                      </a:r>
                      <a:endParaRPr lang="en-US" dirty="0"/>
                    </a:p>
                  </a:txBody>
                  <a:tcPr/>
                </a:tc>
                <a:extLst>
                  <a:ext uri="{0D108BD9-81ED-4DB2-BD59-A6C34878D82A}">
                    <a16:rowId xmlns:a16="http://schemas.microsoft.com/office/drawing/2014/main" val="648041670"/>
                  </a:ext>
                </a:extLst>
              </a:tr>
              <a:tr h="370840">
                <a:tc>
                  <a:txBody>
                    <a:bodyPr/>
                    <a:lstStyle/>
                    <a:p>
                      <a:r>
                        <a:rPr lang="en-US" dirty="0" smtClean="0"/>
                        <a:t>Completion</a:t>
                      </a:r>
                      <a:r>
                        <a:rPr lang="en-US" baseline="0" dirty="0" smtClean="0"/>
                        <a:t> Date</a:t>
                      </a:r>
                      <a:endParaRPr lang="en-US" dirty="0"/>
                    </a:p>
                  </a:txBody>
                  <a:tcPr/>
                </a:tc>
                <a:tc>
                  <a:txBody>
                    <a:bodyPr/>
                    <a:lstStyle/>
                    <a:p>
                      <a:r>
                        <a:rPr lang="en-US" dirty="0" smtClean="0"/>
                        <a:t>3/15/2021 </a:t>
                      </a:r>
                      <a:r>
                        <a:rPr lang="en-US" i="1" dirty="0" smtClean="0"/>
                        <a:t>(estimated)</a:t>
                      </a:r>
                      <a:endParaRPr lang="en-US" i="1" dirty="0"/>
                    </a:p>
                  </a:txBody>
                  <a:tcPr/>
                </a:tc>
                <a:extLst>
                  <a:ext uri="{0D108BD9-81ED-4DB2-BD59-A6C34878D82A}">
                    <a16:rowId xmlns:a16="http://schemas.microsoft.com/office/drawing/2014/main" val="3843739269"/>
                  </a:ext>
                </a:extLst>
              </a:tr>
              <a:tr h="370840">
                <a:tc>
                  <a:txBody>
                    <a:bodyPr/>
                    <a:lstStyle/>
                    <a:p>
                      <a:r>
                        <a:rPr lang="en-US" dirty="0" smtClean="0"/>
                        <a:t>Aims</a:t>
                      </a:r>
                      <a:endParaRPr lang="en-US" dirty="0"/>
                    </a:p>
                  </a:txBody>
                  <a:tcPr/>
                </a:tc>
                <a:tc>
                  <a:txBody>
                    <a:bodyPr/>
                    <a:lstStyle/>
                    <a:p>
                      <a:pPr marL="342900" indent="-342900">
                        <a:buAutoNum type="arabicPeriod"/>
                      </a:pPr>
                      <a:r>
                        <a:rPr lang="en-US" sz="1600" dirty="0" smtClean="0"/>
                        <a:t>To explore patient-level</a:t>
                      </a:r>
                      <a:r>
                        <a:rPr lang="en-US" sz="1600" baseline="0" dirty="0" smtClean="0"/>
                        <a:t> factors associated with CLABSI more generally, and severe sepsis more specifically, among children with intestinal failure requiring parenteral nutrition through a central line presenting to the ED with fever.</a:t>
                      </a:r>
                    </a:p>
                    <a:p>
                      <a:pPr marL="342900" indent="-342900">
                        <a:buAutoNum type="arabicPeriod"/>
                      </a:pPr>
                      <a:r>
                        <a:rPr lang="en-US" sz="1600" baseline="0" dirty="0" smtClean="0"/>
                        <a:t>To examine hospital-level factors associated with time to empiric antibiotic administration among children with intestinal failure requiring parenteral nutrition through a central line presenting to the ED with fever.</a:t>
                      </a:r>
                    </a:p>
                    <a:p>
                      <a:pPr marL="342900" indent="-342900">
                        <a:buAutoNum type="arabicPeriod"/>
                      </a:pPr>
                      <a:r>
                        <a:rPr lang="en-US" sz="1600" baseline="0" dirty="0" smtClean="0"/>
                        <a:t>To develop an evidence-based guideline for the care of febrile children with intestinal failure to reduce variation and improve clinical care.</a:t>
                      </a:r>
                      <a:endParaRPr lang="en-US" sz="1600" dirty="0"/>
                    </a:p>
                  </a:txBody>
                  <a:tcPr/>
                </a:tc>
                <a:extLst>
                  <a:ext uri="{0D108BD9-81ED-4DB2-BD59-A6C34878D82A}">
                    <a16:rowId xmlns:a16="http://schemas.microsoft.com/office/drawing/2014/main" val="1053835359"/>
                  </a:ext>
                </a:extLst>
              </a:tr>
              <a:tr h="370840">
                <a:tc>
                  <a:txBody>
                    <a:bodyPr/>
                    <a:lstStyle/>
                    <a:p>
                      <a:r>
                        <a:rPr lang="en-US" dirty="0" smtClean="0"/>
                        <a:t>Comments</a:t>
                      </a:r>
                      <a:endParaRPr lang="en-US" dirty="0"/>
                    </a:p>
                  </a:txBody>
                  <a:tcPr/>
                </a:tc>
                <a:tc>
                  <a:txBody>
                    <a:bodyPr/>
                    <a:lstStyle/>
                    <a:p>
                      <a:endParaRPr lang="en-US" dirty="0"/>
                    </a:p>
                  </a:txBody>
                  <a:tcPr/>
                </a:tc>
                <a:extLst>
                  <a:ext uri="{0D108BD9-81ED-4DB2-BD59-A6C34878D82A}">
                    <a16:rowId xmlns:a16="http://schemas.microsoft.com/office/drawing/2014/main" val="1647707109"/>
                  </a:ext>
                </a:extLst>
              </a:tr>
            </a:tbl>
          </a:graphicData>
        </a:graphic>
      </p:graphicFrame>
    </p:spTree>
    <p:extLst>
      <p:ext uri="{BB962C8B-B14F-4D97-AF65-F5344CB8AC3E}">
        <p14:creationId xmlns:p14="http://schemas.microsoft.com/office/powerpoint/2010/main" val="653433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i="1" dirty="0">
                <a:solidFill>
                  <a:srgbClr val="0070C0"/>
                </a:solidFill>
              </a:rPr>
              <a:t>Clinical Presentations, Laboratory Findings, Treatment, and Outcomes of Pediatric COVID-19 Patients</a:t>
            </a:r>
          </a:p>
        </p:txBody>
      </p:sp>
      <p:graphicFrame>
        <p:nvGraphicFramePr>
          <p:cNvPr id="5" name="Table 4"/>
          <p:cNvGraphicFramePr>
            <a:graphicFrameLocks noGrp="1"/>
          </p:cNvGraphicFramePr>
          <p:nvPr>
            <p:extLst>
              <p:ext uri="{D42A27DB-BD31-4B8C-83A1-F6EECF244321}">
                <p14:modId xmlns:p14="http://schemas.microsoft.com/office/powerpoint/2010/main" val="3587008448"/>
              </p:ext>
            </p:extLst>
          </p:nvPr>
        </p:nvGraphicFramePr>
        <p:xfrm>
          <a:off x="1261183" y="1723002"/>
          <a:ext cx="8880343" cy="4642014"/>
        </p:xfrm>
        <a:graphic>
          <a:graphicData uri="http://schemas.openxmlformats.org/drawingml/2006/table">
            <a:tbl>
              <a:tblPr firstRow="1" bandRow="1">
                <a:tableStyleId>{5C22544A-7EE6-4342-B048-85BDC9FD1C3A}</a:tableStyleId>
              </a:tblPr>
              <a:tblGrid>
                <a:gridCol w="2403564">
                  <a:extLst>
                    <a:ext uri="{9D8B030D-6E8A-4147-A177-3AD203B41FA5}">
                      <a16:colId xmlns:a16="http://schemas.microsoft.com/office/drawing/2014/main" val="601924521"/>
                    </a:ext>
                  </a:extLst>
                </a:gridCol>
                <a:gridCol w="6476779">
                  <a:extLst>
                    <a:ext uri="{9D8B030D-6E8A-4147-A177-3AD203B41FA5}">
                      <a16:colId xmlns:a16="http://schemas.microsoft.com/office/drawing/2014/main" val="1772112701"/>
                    </a:ext>
                  </a:extLst>
                </a:gridCol>
              </a:tblGrid>
              <a:tr h="410374">
                <a:tc>
                  <a:txBody>
                    <a:bodyPr/>
                    <a:lstStyle/>
                    <a:p>
                      <a:r>
                        <a:rPr lang="en-US" dirty="0" smtClean="0"/>
                        <a:t>Principal Investigator</a:t>
                      </a:r>
                    </a:p>
                  </a:txBody>
                  <a:tcPr/>
                </a:tc>
                <a:tc>
                  <a:txBody>
                    <a:bodyPr/>
                    <a:lstStyle/>
                    <a:p>
                      <a:r>
                        <a:rPr lang="en-US" dirty="0" smtClean="0"/>
                        <a:t>Amanda Bogie</a:t>
                      </a:r>
                      <a:endParaRPr lang="en-US" dirty="0"/>
                    </a:p>
                  </a:txBody>
                  <a:tcPr/>
                </a:tc>
                <a:extLst>
                  <a:ext uri="{0D108BD9-81ED-4DB2-BD59-A6C34878D82A}">
                    <a16:rowId xmlns:a16="http://schemas.microsoft.com/office/drawing/2014/main" val="368542532"/>
                  </a:ext>
                </a:extLst>
              </a:tr>
              <a:tr h="370840">
                <a:tc>
                  <a:txBody>
                    <a:bodyPr/>
                    <a:lstStyle/>
                    <a:p>
                      <a:r>
                        <a:rPr lang="en-US" dirty="0" smtClean="0"/>
                        <a:t>Department</a:t>
                      </a:r>
                    </a:p>
                  </a:txBody>
                  <a:tcPr/>
                </a:tc>
                <a:tc>
                  <a:txBody>
                    <a:bodyPr/>
                    <a:lstStyle/>
                    <a:p>
                      <a:r>
                        <a:rPr lang="en-US" dirty="0" smtClean="0"/>
                        <a:t>Pediatrics</a:t>
                      </a:r>
                      <a:endParaRPr lang="en-US" dirty="0"/>
                    </a:p>
                  </a:txBody>
                  <a:tcPr/>
                </a:tc>
                <a:extLst>
                  <a:ext uri="{0D108BD9-81ED-4DB2-BD59-A6C34878D82A}">
                    <a16:rowId xmlns:a16="http://schemas.microsoft.com/office/drawing/2014/main" val="960286342"/>
                  </a:ext>
                </a:extLst>
              </a:tr>
              <a:tr h="370840">
                <a:tc>
                  <a:txBody>
                    <a:bodyPr/>
                    <a:lstStyle/>
                    <a:p>
                      <a:r>
                        <a:rPr lang="en-US" dirty="0" smtClean="0"/>
                        <a:t>Section/Program</a:t>
                      </a:r>
                      <a:endParaRPr lang="en-US" dirty="0"/>
                    </a:p>
                  </a:txBody>
                  <a:tcPr/>
                </a:tc>
                <a:tc>
                  <a:txBody>
                    <a:bodyPr/>
                    <a:lstStyle/>
                    <a:p>
                      <a:r>
                        <a:rPr lang="en-US" dirty="0" smtClean="0"/>
                        <a:t>Emergency Medicine</a:t>
                      </a:r>
                      <a:endParaRPr lang="en-US" dirty="0"/>
                    </a:p>
                  </a:txBody>
                  <a:tcPr/>
                </a:tc>
                <a:extLst>
                  <a:ext uri="{0D108BD9-81ED-4DB2-BD59-A6C34878D82A}">
                    <a16:rowId xmlns:a16="http://schemas.microsoft.com/office/drawing/2014/main" val="3060705834"/>
                  </a:ext>
                </a:extLst>
              </a:tr>
              <a:tr h="370840">
                <a:tc>
                  <a:txBody>
                    <a:bodyPr/>
                    <a:lstStyle/>
                    <a:p>
                      <a:r>
                        <a:rPr lang="en-US" dirty="0" smtClean="0"/>
                        <a:t>Request Date</a:t>
                      </a:r>
                      <a:endParaRPr lang="en-US" dirty="0"/>
                    </a:p>
                  </a:txBody>
                  <a:tcPr/>
                </a:tc>
                <a:tc>
                  <a:txBody>
                    <a:bodyPr/>
                    <a:lstStyle/>
                    <a:p>
                      <a:r>
                        <a:rPr lang="en-US" dirty="0" smtClean="0"/>
                        <a:t>10/22/2020</a:t>
                      </a:r>
                      <a:endParaRPr lang="en-US" dirty="0"/>
                    </a:p>
                  </a:txBody>
                  <a:tcPr/>
                </a:tc>
                <a:extLst>
                  <a:ext uri="{0D108BD9-81ED-4DB2-BD59-A6C34878D82A}">
                    <a16:rowId xmlns:a16="http://schemas.microsoft.com/office/drawing/2014/main" val="881160331"/>
                  </a:ext>
                </a:extLst>
              </a:tr>
              <a:tr h="370840">
                <a:tc>
                  <a:txBody>
                    <a:bodyPr/>
                    <a:lstStyle/>
                    <a:p>
                      <a:r>
                        <a:rPr lang="en-US" dirty="0" smtClean="0"/>
                        <a:t>Status</a:t>
                      </a:r>
                      <a:endParaRPr lang="en-US" dirty="0"/>
                    </a:p>
                  </a:txBody>
                  <a:tcPr/>
                </a:tc>
                <a:tc>
                  <a:txBody>
                    <a:bodyPr/>
                    <a:lstStyle/>
                    <a:p>
                      <a:r>
                        <a:rPr lang="en-US" dirty="0" smtClean="0"/>
                        <a:t>In Process</a:t>
                      </a:r>
                      <a:endParaRPr lang="en-US" dirty="0"/>
                    </a:p>
                  </a:txBody>
                  <a:tcPr/>
                </a:tc>
                <a:extLst>
                  <a:ext uri="{0D108BD9-81ED-4DB2-BD59-A6C34878D82A}">
                    <a16:rowId xmlns:a16="http://schemas.microsoft.com/office/drawing/2014/main" val="648041670"/>
                  </a:ext>
                </a:extLst>
              </a:tr>
              <a:tr h="370840">
                <a:tc>
                  <a:txBody>
                    <a:bodyPr/>
                    <a:lstStyle/>
                    <a:p>
                      <a:r>
                        <a:rPr lang="en-US" dirty="0" smtClean="0"/>
                        <a:t>Completion</a:t>
                      </a:r>
                      <a:r>
                        <a:rPr lang="en-US" baseline="0" dirty="0" smtClean="0"/>
                        <a:t> Date</a:t>
                      </a:r>
                      <a:endParaRPr lang="en-US" dirty="0"/>
                    </a:p>
                  </a:txBody>
                  <a:tcPr/>
                </a:tc>
                <a:tc>
                  <a:txBody>
                    <a:bodyPr/>
                    <a:lstStyle/>
                    <a:p>
                      <a:r>
                        <a:rPr lang="en-US" dirty="0" smtClean="0"/>
                        <a:t>3/15/2021 </a:t>
                      </a:r>
                      <a:r>
                        <a:rPr lang="en-US" i="1" dirty="0" smtClean="0"/>
                        <a:t>(estimated)</a:t>
                      </a:r>
                      <a:endParaRPr lang="en-US" i="1" dirty="0"/>
                    </a:p>
                  </a:txBody>
                  <a:tcPr/>
                </a:tc>
                <a:extLst>
                  <a:ext uri="{0D108BD9-81ED-4DB2-BD59-A6C34878D82A}">
                    <a16:rowId xmlns:a16="http://schemas.microsoft.com/office/drawing/2014/main" val="3843739269"/>
                  </a:ext>
                </a:extLst>
              </a:tr>
              <a:tr h="370840">
                <a:tc>
                  <a:txBody>
                    <a:bodyPr/>
                    <a:lstStyle/>
                    <a:p>
                      <a:r>
                        <a:rPr lang="en-US" dirty="0" smtClean="0"/>
                        <a:t>Aims</a:t>
                      </a:r>
                      <a:endParaRPr lang="en-US" dirty="0"/>
                    </a:p>
                  </a:txBody>
                  <a:tcPr/>
                </a:tc>
                <a:tc>
                  <a:txBody>
                    <a:bodyPr/>
                    <a:lstStyle/>
                    <a:p>
                      <a:pPr marL="342900" indent="-342900">
                        <a:buAutoNum type="arabicPeriod"/>
                      </a:pPr>
                      <a:r>
                        <a:rPr lang="en-US" sz="1600" b="0" i="0" kern="1200" dirty="0" smtClean="0">
                          <a:solidFill>
                            <a:schemeClr val="dk1"/>
                          </a:solidFill>
                          <a:effectLst/>
                          <a:latin typeface="+mn-lt"/>
                          <a:ea typeface="+mn-ea"/>
                          <a:cs typeface="+mn-cs"/>
                        </a:rPr>
                        <a:t>Describe the clinical presentations, course of illness, treatments, and outcomes of pediatric patients who test positive for the COVID-19 virus at TCH at OU Medical Center.</a:t>
                      </a:r>
                    </a:p>
                    <a:p>
                      <a:pPr marL="342900" indent="-342900">
                        <a:buAutoNum type="arabicPeriod"/>
                      </a:pPr>
                      <a:r>
                        <a:rPr lang="en-US" sz="1600" b="0" i="0" kern="1200" dirty="0" smtClean="0">
                          <a:solidFill>
                            <a:schemeClr val="dk1"/>
                          </a:solidFill>
                          <a:effectLst/>
                          <a:latin typeface="+mn-lt"/>
                          <a:ea typeface="+mn-ea"/>
                          <a:cs typeface="+mn-cs"/>
                        </a:rPr>
                        <a:t>Correlate laboratory and radiographic findings to hospitalization duration and mortality.</a:t>
                      </a:r>
                      <a:endParaRPr lang="en-US" dirty="0"/>
                    </a:p>
                  </a:txBody>
                  <a:tcPr/>
                </a:tc>
                <a:extLst>
                  <a:ext uri="{0D108BD9-81ED-4DB2-BD59-A6C34878D82A}">
                    <a16:rowId xmlns:a16="http://schemas.microsoft.com/office/drawing/2014/main" val="3329494400"/>
                  </a:ext>
                </a:extLst>
              </a:tr>
              <a:tr h="370840">
                <a:tc>
                  <a:txBody>
                    <a:bodyPr/>
                    <a:lstStyle/>
                    <a:p>
                      <a:r>
                        <a:rPr lang="en-US" dirty="0" smtClean="0"/>
                        <a:t>Comments</a:t>
                      </a:r>
                      <a:endParaRPr lang="en-US" dirty="0"/>
                    </a:p>
                  </a:txBody>
                  <a:tcPr/>
                </a:tc>
                <a:tc>
                  <a:txBody>
                    <a:bodyPr/>
                    <a:lstStyle/>
                    <a:p>
                      <a:r>
                        <a:rPr lang="en-US" sz="1600" dirty="0" smtClean="0"/>
                        <a:t>The majority of this request has been fulfilled.</a:t>
                      </a:r>
                      <a:r>
                        <a:rPr lang="en-US" sz="1600" baseline="0" dirty="0" smtClean="0"/>
                        <a:t> </a:t>
                      </a:r>
                      <a:r>
                        <a:rPr lang="en-US" sz="1600" dirty="0" smtClean="0"/>
                        <a:t>The</a:t>
                      </a:r>
                      <a:r>
                        <a:rPr lang="en-US" sz="1600" baseline="0" dirty="0" smtClean="0"/>
                        <a:t> CRDW does not yet have </a:t>
                      </a:r>
                      <a:r>
                        <a:rPr lang="en-US" sz="1600" baseline="0" dirty="0" err="1" smtClean="0"/>
                        <a:t>Meditech</a:t>
                      </a:r>
                      <a:r>
                        <a:rPr lang="en-US" sz="1600" baseline="0" dirty="0" smtClean="0"/>
                        <a:t> extracts for orders or images. We are also pending feedback from the investigators regarding the </a:t>
                      </a:r>
                      <a:r>
                        <a:rPr lang="en-US" sz="1600" baseline="0" dirty="0" err="1" smtClean="0"/>
                        <a:t>Meditech</a:t>
                      </a:r>
                      <a:r>
                        <a:rPr lang="en-US" sz="1600" baseline="0" dirty="0" smtClean="0"/>
                        <a:t> forms used to document the requested obs.</a:t>
                      </a:r>
                      <a:endParaRPr lang="en-US" sz="1600" dirty="0"/>
                    </a:p>
                  </a:txBody>
                  <a:tcPr/>
                </a:tc>
                <a:extLst>
                  <a:ext uri="{0D108BD9-81ED-4DB2-BD59-A6C34878D82A}">
                    <a16:rowId xmlns:a16="http://schemas.microsoft.com/office/drawing/2014/main" val="1647707109"/>
                  </a:ext>
                </a:extLst>
              </a:tr>
            </a:tbl>
          </a:graphicData>
        </a:graphic>
      </p:graphicFrame>
    </p:spTree>
    <p:extLst>
      <p:ext uri="{BB962C8B-B14F-4D97-AF65-F5344CB8AC3E}">
        <p14:creationId xmlns:p14="http://schemas.microsoft.com/office/powerpoint/2010/main" val="4188889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609" y="365125"/>
            <a:ext cx="11509349" cy="1607258"/>
          </a:xfrm>
        </p:spPr>
        <p:txBody>
          <a:bodyPr>
            <a:noAutofit/>
          </a:bodyPr>
          <a:lstStyle/>
          <a:p>
            <a:r>
              <a:rPr lang="en-US" sz="3200" b="1" i="1" dirty="0">
                <a:solidFill>
                  <a:srgbClr val="0070C0"/>
                </a:solidFill>
              </a:rPr>
              <a:t>PEMCRC </a:t>
            </a:r>
            <a:r>
              <a:rPr lang="en-US" sz="3200" b="1" i="1" dirty="0" smtClean="0">
                <a:solidFill>
                  <a:srgbClr val="0070C0"/>
                </a:solidFill>
              </a:rPr>
              <a:t>Anaphylaxis Study Protocol</a:t>
            </a:r>
            <a:r>
              <a:rPr lang="en-US" sz="3200" b="1" i="1" dirty="0">
                <a:solidFill>
                  <a:srgbClr val="0070C0"/>
                </a:solidFill>
              </a:rPr>
              <a:t>: </a:t>
            </a:r>
            <a:r>
              <a:rPr lang="en-US" sz="3200" b="1" i="1" dirty="0" smtClean="0">
                <a:solidFill>
                  <a:srgbClr val="0070C0"/>
                </a:solidFill>
              </a:rPr>
              <a:t>A Multicenter Cohort Study </a:t>
            </a:r>
            <a:r>
              <a:rPr lang="en-US" sz="3200" b="1" i="1" dirty="0">
                <a:solidFill>
                  <a:srgbClr val="0070C0"/>
                </a:solidFill>
              </a:rPr>
              <a:t>to </a:t>
            </a:r>
            <a:r>
              <a:rPr lang="en-US" sz="3200" b="1" i="1" dirty="0" smtClean="0">
                <a:solidFill>
                  <a:srgbClr val="0070C0"/>
                </a:solidFill>
              </a:rPr>
              <a:t>Derive </a:t>
            </a:r>
            <a:r>
              <a:rPr lang="en-US" sz="3200" b="1" i="1" dirty="0">
                <a:solidFill>
                  <a:srgbClr val="0070C0"/>
                </a:solidFill>
              </a:rPr>
              <a:t>and </a:t>
            </a:r>
            <a:r>
              <a:rPr lang="en-US" sz="3200" b="1" i="1" dirty="0" smtClean="0">
                <a:solidFill>
                  <a:srgbClr val="0070C0"/>
                </a:solidFill>
              </a:rPr>
              <a:t>Validate Clinical Decision Models </a:t>
            </a:r>
            <a:r>
              <a:rPr lang="en-US" sz="3200" b="1" i="1" dirty="0">
                <a:solidFill>
                  <a:srgbClr val="0070C0"/>
                </a:solidFill>
              </a:rPr>
              <a:t>for the </a:t>
            </a:r>
            <a:r>
              <a:rPr lang="en-US" sz="3200" b="1" i="1" dirty="0" smtClean="0">
                <a:solidFill>
                  <a:srgbClr val="0070C0"/>
                </a:solidFill>
              </a:rPr>
              <a:t>Emergency Department Management </a:t>
            </a:r>
            <a:r>
              <a:rPr lang="en-US" sz="3200" b="1" i="1" dirty="0">
                <a:solidFill>
                  <a:srgbClr val="0070C0"/>
                </a:solidFill>
              </a:rPr>
              <a:t>of </a:t>
            </a:r>
            <a:r>
              <a:rPr lang="en-US" sz="3200" b="1" i="1" dirty="0" smtClean="0">
                <a:solidFill>
                  <a:srgbClr val="0070C0"/>
                </a:solidFill>
              </a:rPr>
              <a:t>Children </a:t>
            </a:r>
            <a:r>
              <a:rPr lang="en-US" sz="3200" b="1" i="1" dirty="0">
                <a:solidFill>
                  <a:srgbClr val="0070C0"/>
                </a:solidFill>
              </a:rPr>
              <a:t>with </a:t>
            </a:r>
            <a:r>
              <a:rPr lang="en-US" sz="3200" b="1" i="1" dirty="0" smtClean="0">
                <a:solidFill>
                  <a:srgbClr val="0070C0"/>
                </a:solidFill>
              </a:rPr>
              <a:t>Anaphylaxis</a:t>
            </a:r>
            <a:endParaRPr lang="en-US" sz="3200" b="1" i="1" dirty="0">
              <a:solidFill>
                <a:srgbClr val="0070C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935166352"/>
              </p:ext>
            </p:extLst>
          </p:nvPr>
        </p:nvGraphicFramePr>
        <p:xfrm>
          <a:off x="1495870" y="2283971"/>
          <a:ext cx="9076826" cy="3906520"/>
        </p:xfrm>
        <a:graphic>
          <a:graphicData uri="http://schemas.openxmlformats.org/drawingml/2006/table">
            <a:tbl>
              <a:tblPr firstRow="1" bandRow="1">
                <a:tableStyleId>{5C22544A-7EE6-4342-B048-85BDC9FD1C3A}</a:tableStyleId>
              </a:tblPr>
              <a:tblGrid>
                <a:gridCol w="2456744">
                  <a:extLst>
                    <a:ext uri="{9D8B030D-6E8A-4147-A177-3AD203B41FA5}">
                      <a16:colId xmlns:a16="http://schemas.microsoft.com/office/drawing/2014/main" val="601924521"/>
                    </a:ext>
                  </a:extLst>
                </a:gridCol>
                <a:gridCol w="6620082">
                  <a:extLst>
                    <a:ext uri="{9D8B030D-6E8A-4147-A177-3AD203B41FA5}">
                      <a16:colId xmlns:a16="http://schemas.microsoft.com/office/drawing/2014/main" val="1772112701"/>
                    </a:ext>
                  </a:extLst>
                </a:gridCol>
              </a:tblGrid>
              <a:tr h="370840">
                <a:tc>
                  <a:txBody>
                    <a:bodyPr/>
                    <a:lstStyle/>
                    <a:p>
                      <a:r>
                        <a:rPr lang="en-US" dirty="0" smtClean="0"/>
                        <a:t>Principal Investigator</a:t>
                      </a:r>
                    </a:p>
                  </a:txBody>
                  <a:tcPr/>
                </a:tc>
                <a:tc>
                  <a:txBody>
                    <a:bodyPr/>
                    <a:lstStyle/>
                    <a:p>
                      <a:r>
                        <a:rPr lang="en-US" dirty="0" smtClean="0"/>
                        <a:t>Amanda Bogie</a:t>
                      </a:r>
                      <a:endParaRPr lang="en-US" dirty="0"/>
                    </a:p>
                  </a:txBody>
                  <a:tcPr/>
                </a:tc>
                <a:extLst>
                  <a:ext uri="{0D108BD9-81ED-4DB2-BD59-A6C34878D82A}">
                    <a16:rowId xmlns:a16="http://schemas.microsoft.com/office/drawing/2014/main" val="368542532"/>
                  </a:ext>
                </a:extLst>
              </a:tr>
              <a:tr h="370840">
                <a:tc>
                  <a:txBody>
                    <a:bodyPr/>
                    <a:lstStyle/>
                    <a:p>
                      <a:r>
                        <a:rPr lang="en-US" dirty="0" smtClean="0"/>
                        <a:t>Department</a:t>
                      </a:r>
                    </a:p>
                  </a:txBody>
                  <a:tcPr/>
                </a:tc>
                <a:tc>
                  <a:txBody>
                    <a:bodyPr/>
                    <a:lstStyle/>
                    <a:p>
                      <a:r>
                        <a:rPr lang="en-US" dirty="0" smtClean="0"/>
                        <a:t>Pediatrics</a:t>
                      </a:r>
                      <a:endParaRPr lang="en-US" dirty="0"/>
                    </a:p>
                  </a:txBody>
                  <a:tcPr/>
                </a:tc>
                <a:extLst>
                  <a:ext uri="{0D108BD9-81ED-4DB2-BD59-A6C34878D82A}">
                    <a16:rowId xmlns:a16="http://schemas.microsoft.com/office/drawing/2014/main" val="960286342"/>
                  </a:ext>
                </a:extLst>
              </a:tr>
              <a:tr h="370840">
                <a:tc>
                  <a:txBody>
                    <a:bodyPr/>
                    <a:lstStyle/>
                    <a:p>
                      <a:r>
                        <a:rPr lang="en-US" dirty="0" smtClean="0"/>
                        <a:t>Section/Program</a:t>
                      </a:r>
                      <a:endParaRPr lang="en-US" dirty="0"/>
                    </a:p>
                  </a:txBody>
                  <a:tcPr/>
                </a:tc>
                <a:tc>
                  <a:txBody>
                    <a:bodyPr/>
                    <a:lstStyle/>
                    <a:p>
                      <a:r>
                        <a:rPr lang="en-US" dirty="0" smtClean="0"/>
                        <a:t>Emergency Medicine</a:t>
                      </a:r>
                      <a:endParaRPr lang="en-US" dirty="0"/>
                    </a:p>
                  </a:txBody>
                  <a:tcPr/>
                </a:tc>
                <a:extLst>
                  <a:ext uri="{0D108BD9-81ED-4DB2-BD59-A6C34878D82A}">
                    <a16:rowId xmlns:a16="http://schemas.microsoft.com/office/drawing/2014/main" val="3060705834"/>
                  </a:ext>
                </a:extLst>
              </a:tr>
              <a:tr h="370840">
                <a:tc>
                  <a:txBody>
                    <a:bodyPr/>
                    <a:lstStyle/>
                    <a:p>
                      <a:r>
                        <a:rPr lang="en-US" dirty="0" smtClean="0"/>
                        <a:t>Request Date</a:t>
                      </a:r>
                      <a:endParaRPr lang="en-US" dirty="0"/>
                    </a:p>
                  </a:txBody>
                  <a:tcPr/>
                </a:tc>
                <a:tc>
                  <a:txBody>
                    <a:bodyPr/>
                    <a:lstStyle/>
                    <a:p>
                      <a:r>
                        <a:rPr lang="en-US" dirty="0" smtClean="0"/>
                        <a:t>10/22/2020</a:t>
                      </a:r>
                      <a:endParaRPr lang="en-US" dirty="0"/>
                    </a:p>
                  </a:txBody>
                  <a:tcPr/>
                </a:tc>
                <a:extLst>
                  <a:ext uri="{0D108BD9-81ED-4DB2-BD59-A6C34878D82A}">
                    <a16:rowId xmlns:a16="http://schemas.microsoft.com/office/drawing/2014/main" val="881160331"/>
                  </a:ext>
                </a:extLst>
              </a:tr>
              <a:tr h="370840">
                <a:tc>
                  <a:txBody>
                    <a:bodyPr/>
                    <a:lstStyle/>
                    <a:p>
                      <a:r>
                        <a:rPr lang="en-US" dirty="0" smtClean="0"/>
                        <a:t>Status</a:t>
                      </a:r>
                      <a:endParaRPr lang="en-US" dirty="0"/>
                    </a:p>
                  </a:txBody>
                  <a:tcPr/>
                </a:tc>
                <a:tc>
                  <a:txBody>
                    <a:bodyPr/>
                    <a:lstStyle/>
                    <a:p>
                      <a:r>
                        <a:rPr lang="en-US" dirty="0" smtClean="0"/>
                        <a:t>In Process</a:t>
                      </a:r>
                      <a:endParaRPr lang="en-US" dirty="0"/>
                    </a:p>
                  </a:txBody>
                  <a:tcPr/>
                </a:tc>
                <a:extLst>
                  <a:ext uri="{0D108BD9-81ED-4DB2-BD59-A6C34878D82A}">
                    <a16:rowId xmlns:a16="http://schemas.microsoft.com/office/drawing/2014/main" val="648041670"/>
                  </a:ext>
                </a:extLst>
              </a:tr>
              <a:tr h="370840">
                <a:tc>
                  <a:txBody>
                    <a:bodyPr/>
                    <a:lstStyle/>
                    <a:p>
                      <a:r>
                        <a:rPr lang="en-US" dirty="0" smtClean="0"/>
                        <a:t>Completion</a:t>
                      </a:r>
                      <a:r>
                        <a:rPr lang="en-US" baseline="0" dirty="0" smtClean="0"/>
                        <a:t> Date</a:t>
                      </a:r>
                      <a:endParaRPr lang="en-US" dirty="0"/>
                    </a:p>
                  </a:txBody>
                  <a:tcPr/>
                </a:tc>
                <a:tc>
                  <a:txBody>
                    <a:bodyPr/>
                    <a:lstStyle/>
                    <a:p>
                      <a:r>
                        <a:rPr lang="en-US" dirty="0" smtClean="0"/>
                        <a:t>3/31/2021 </a:t>
                      </a:r>
                      <a:r>
                        <a:rPr lang="en-US" i="1" dirty="0" smtClean="0"/>
                        <a:t>(estimated)</a:t>
                      </a:r>
                      <a:endParaRPr lang="en-US" i="1" dirty="0"/>
                    </a:p>
                  </a:txBody>
                  <a:tcPr/>
                </a:tc>
                <a:extLst>
                  <a:ext uri="{0D108BD9-81ED-4DB2-BD59-A6C34878D82A}">
                    <a16:rowId xmlns:a16="http://schemas.microsoft.com/office/drawing/2014/main" val="3843739269"/>
                  </a:ext>
                </a:extLst>
              </a:tr>
              <a:tr h="370840">
                <a:tc>
                  <a:txBody>
                    <a:bodyPr/>
                    <a:lstStyle/>
                    <a:p>
                      <a:r>
                        <a:rPr lang="en-US" dirty="0" smtClean="0"/>
                        <a:t>Aims</a:t>
                      </a:r>
                      <a:endParaRPr lang="en-US" dirty="0"/>
                    </a:p>
                  </a:txBody>
                  <a:tcPr/>
                </a:tc>
                <a:tc>
                  <a:txBody>
                    <a:bodyPr/>
                    <a:lstStyle/>
                    <a:p>
                      <a:pPr marL="342900" indent="-342900">
                        <a:buAutoNum type="arabicPeriod"/>
                      </a:pPr>
                      <a:r>
                        <a:rPr lang="en-US" sz="1600" b="0" i="0" kern="1200" dirty="0" smtClean="0">
                          <a:solidFill>
                            <a:schemeClr val="dk1"/>
                          </a:solidFill>
                          <a:effectLst/>
                          <a:latin typeface="+mn-lt"/>
                          <a:ea typeface="+mn-ea"/>
                          <a:cs typeface="+mn-cs"/>
                        </a:rPr>
                        <a:t>Determine the prevalence of, and risk factors for severe, persistent, and biphasic anaphylaxis.</a:t>
                      </a:r>
                    </a:p>
                    <a:p>
                      <a:pPr marL="342900" indent="-342900">
                        <a:buAutoNum type="arabicPeriod"/>
                      </a:pPr>
                      <a:r>
                        <a:rPr lang="en-US" sz="1600" b="0" i="0" kern="1200" dirty="0" smtClean="0">
                          <a:solidFill>
                            <a:schemeClr val="dk1"/>
                          </a:solidFill>
                          <a:effectLst/>
                          <a:latin typeface="+mn-lt"/>
                          <a:ea typeface="+mn-ea"/>
                          <a:cs typeface="+mn-cs"/>
                        </a:rPr>
                        <a:t>Derive and validate prediction models for ED discharge.</a:t>
                      </a:r>
                    </a:p>
                    <a:p>
                      <a:pPr marL="342900" indent="-342900">
                        <a:buAutoNum type="arabicPeriod"/>
                      </a:pPr>
                      <a:r>
                        <a:rPr lang="en-US" sz="1600" b="0" i="0" kern="1200" dirty="0" smtClean="0">
                          <a:solidFill>
                            <a:schemeClr val="dk1"/>
                          </a:solidFill>
                          <a:effectLst/>
                          <a:latin typeface="+mn-lt"/>
                          <a:ea typeface="+mn-ea"/>
                          <a:cs typeface="+mn-cs"/>
                        </a:rPr>
                        <a:t>Determine data driven lengths of ED and inpatient observation prior to discharge to home based on initial reaction severity.</a:t>
                      </a:r>
                      <a:endParaRPr lang="en-US" sz="1600" dirty="0"/>
                    </a:p>
                  </a:txBody>
                  <a:tcPr/>
                </a:tc>
                <a:extLst>
                  <a:ext uri="{0D108BD9-81ED-4DB2-BD59-A6C34878D82A}">
                    <a16:rowId xmlns:a16="http://schemas.microsoft.com/office/drawing/2014/main" val="1097377734"/>
                  </a:ext>
                </a:extLst>
              </a:tr>
              <a:tr h="370840">
                <a:tc>
                  <a:txBody>
                    <a:bodyPr/>
                    <a:lstStyle/>
                    <a:p>
                      <a:r>
                        <a:rPr lang="en-US" dirty="0" smtClean="0"/>
                        <a:t>Comments</a:t>
                      </a:r>
                      <a:endParaRPr lang="en-US" dirty="0"/>
                    </a:p>
                  </a:txBody>
                  <a:tcPr/>
                </a:tc>
                <a:tc>
                  <a:txBody>
                    <a:bodyPr/>
                    <a:lstStyle/>
                    <a:p>
                      <a:endParaRPr lang="en-US" dirty="0"/>
                    </a:p>
                  </a:txBody>
                  <a:tcPr/>
                </a:tc>
                <a:extLst>
                  <a:ext uri="{0D108BD9-81ED-4DB2-BD59-A6C34878D82A}">
                    <a16:rowId xmlns:a16="http://schemas.microsoft.com/office/drawing/2014/main" val="1647707109"/>
                  </a:ext>
                </a:extLst>
              </a:tr>
            </a:tbl>
          </a:graphicData>
        </a:graphic>
      </p:graphicFrame>
    </p:spTree>
    <p:extLst>
      <p:ext uri="{BB962C8B-B14F-4D97-AF65-F5344CB8AC3E}">
        <p14:creationId xmlns:p14="http://schemas.microsoft.com/office/powerpoint/2010/main" val="3312925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7649"/>
          </a:xfrm>
        </p:spPr>
        <p:txBody>
          <a:bodyPr>
            <a:noAutofit/>
          </a:bodyPr>
          <a:lstStyle/>
          <a:p>
            <a:r>
              <a:rPr lang="en-US" sz="3200" b="1" i="1" dirty="0">
                <a:solidFill>
                  <a:srgbClr val="0070C0"/>
                </a:solidFill>
              </a:rPr>
              <a:t>Retrospective Descriptive Analysis of Pediatric Migraine Treatment in the Emergency Department</a:t>
            </a:r>
          </a:p>
        </p:txBody>
      </p:sp>
      <p:graphicFrame>
        <p:nvGraphicFramePr>
          <p:cNvPr id="5" name="Table 4"/>
          <p:cNvGraphicFramePr>
            <a:graphicFrameLocks noGrp="1"/>
          </p:cNvGraphicFramePr>
          <p:nvPr>
            <p:extLst>
              <p:ext uri="{D42A27DB-BD31-4B8C-83A1-F6EECF244321}">
                <p14:modId xmlns:p14="http://schemas.microsoft.com/office/powerpoint/2010/main" val="1931400770"/>
              </p:ext>
            </p:extLst>
          </p:nvPr>
        </p:nvGraphicFramePr>
        <p:xfrm>
          <a:off x="1691934" y="2797848"/>
          <a:ext cx="8128000" cy="2865120"/>
        </p:xfrm>
        <a:graphic>
          <a:graphicData uri="http://schemas.openxmlformats.org/drawingml/2006/table">
            <a:tbl>
              <a:tblPr firstRow="1" bandRow="1">
                <a:tableStyleId>{5C22544A-7EE6-4342-B048-85BDC9FD1C3A}</a:tableStyleId>
              </a:tblPr>
              <a:tblGrid>
                <a:gridCol w="2199934">
                  <a:extLst>
                    <a:ext uri="{9D8B030D-6E8A-4147-A177-3AD203B41FA5}">
                      <a16:colId xmlns:a16="http://schemas.microsoft.com/office/drawing/2014/main" val="601924521"/>
                    </a:ext>
                  </a:extLst>
                </a:gridCol>
                <a:gridCol w="5928066">
                  <a:extLst>
                    <a:ext uri="{9D8B030D-6E8A-4147-A177-3AD203B41FA5}">
                      <a16:colId xmlns:a16="http://schemas.microsoft.com/office/drawing/2014/main" val="1772112701"/>
                    </a:ext>
                  </a:extLst>
                </a:gridCol>
              </a:tblGrid>
              <a:tr h="370840">
                <a:tc>
                  <a:txBody>
                    <a:bodyPr/>
                    <a:lstStyle/>
                    <a:p>
                      <a:r>
                        <a:rPr lang="en-US" dirty="0" smtClean="0"/>
                        <a:t>Principal  Investigator</a:t>
                      </a:r>
                    </a:p>
                  </a:txBody>
                  <a:tcPr/>
                </a:tc>
                <a:tc>
                  <a:txBody>
                    <a:bodyPr/>
                    <a:lstStyle/>
                    <a:p>
                      <a:r>
                        <a:rPr lang="en-US" dirty="0" smtClean="0"/>
                        <a:t>Amanda Bogie</a:t>
                      </a:r>
                      <a:endParaRPr lang="en-US" dirty="0"/>
                    </a:p>
                  </a:txBody>
                  <a:tcPr/>
                </a:tc>
                <a:extLst>
                  <a:ext uri="{0D108BD9-81ED-4DB2-BD59-A6C34878D82A}">
                    <a16:rowId xmlns:a16="http://schemas.microsoft.com/office/drawing/2014/main" val="368542532"/>
                  </a:ext>
                </a:extLst>
              </a:tr>
              <a:tr h="370840">
                <a:tc>
                  <a:txBody>
                    <a:bodyPr/>
                    <a:lstStyle/>
                    <a:p>
                      <a:r>
                        <a:rPr lang="en-US" dirty="0" smtClean="0"/>
                        <a:t>Department</a:t>
                      </a:r>
                    </a:p>
                  </a:txBody>
                  <a:tcPr/>
                </a:tc>
                <a:tc>
                  <a:txBody>
                    <a:bodyPr/>
                    <a:lstStyle/>
                    <a:p>
                      <a:r>
                        <a:rPr lang="en-US" dirty="0" smtClean="0"/>
                        <a:t>Pediatrics</a:t>
                      </a:r>
                      <a:endParaRPr lang="en-US" dirty="0"/>
                    </a:p>
                  </a:txBody>
                  <a:tcPr/>
                </a:tc>
                <a:extLst>
                  <a:ext uri="{0D108BD9-81ED-4DB2-BD59-A6C34878D82A}">
                    <a16:rowId xmlns:a16="http://schemas.microsoft.com/office/drawing/2014/main" val="960286342"/>
                  </a:ext>
                </a:extLst>
              </a:tr>
              <a:tr h="370840">
                <a:tc>
                  <a:txBody>
                    <a:bodyPr/>
                    <a:lstStyle/>
                    <a:p>
                      <a:r>
                        <a:rPr lang="en-US" dirty="0" smtClean="0"/>
                        <a:t>Section/Program</a:t>
                      </a:r>
                      <a:endParaRPr lang="en-US" dirty="0"/>
                    </a:p>
                  </a:txBody>
                  <a:tcPr/>
                </a:tc>
                <a:tc>
                  <a:txBody>
                    <a:bodyPr/>
                    <a:lstStyle/>
                    <a:p>
                      <a:r>
                        <a:rPr lang="en-US" dirty="0" smtClean="0"/>
                        <a:t>Emergency Medicine</a:t>
                      </a:r>
                      <a:endParaRPr lang="en-US" dirty="0"/>
                    </a:p>
                  </a:txBody>
                  <a:tcPr/>
                </a:tc>
                <a:extLst>
                  <a:ext uri="{0D108BD9-81ED-4DB2-BD59-A6C34878D82A}">
                    <a16:rowId xmlns:a16="http://schemas.microsoft.com/office/drawing/2014/main" val="3060705834"/>
                  </a:ext>
                </a:extLst>
              </a:tr>
              <a:tr h="370840">
                <a:tc>
                  <a:txBody>
                    <a:bodyPr/>
                    <a:lstStyle/>
                    <a:p>
                      <a:r>
                        <a:rPr lang="en-US" dirty="0" smtClean="0"/>
                        <a:t>Request Date</a:t>
                      </a:r>
                      <a:endParaRPr lang="en-US" dirty="0"/>
                    </a:p>
                  </a:txBody>
                  <a:tcPr/>
                </a:tc>
                <a:tc>
                  <a:txBody>
                    <a:bodyPr/>
                    <a:lstStyle/>
                    <a:p>
                      <a:r>
                        <a:rPr lang="en-US" dirty="0" smtClean="0"/>
                        <a:t>10/22/2020</a:t>
                      </a:r>
                      <a:endParaRPr lang="en-US" dirty="0"/>
                    </a:p>
                  </a:txBody>
                  <a:tcPr/>
                </a:tc>
                <a:extLst>
                  <a:ext uri="{0D108BD9-81ED-4DB2-BD59-A6C34878D82A}">
                    <a16:rowId xmlns:a16="http://schemas.microsoft.com/office/drawing/2014/main" val="881160331"/>
                  </a:ext>
                </a:extLst>
              </a:tr>
              <a:tr h="370840">
                <a:tc>
                  <a:txBody>
                    <a:bodyPr/>
                    <a:lstStyle/>
                    <a:p>
                      <a:r>
                        <a:rPr lang="en-US" dirty="0" smtClean="0"/>
                        <a:t>Status</a:t>
                      </a:r>
                      <a:endParaRPr lang="en-US" dirty="0"/>
                    </a:p>
                  </a:txBody>
                  <a:tcPr/>
                </a:tc>
                <a:tc>
                  <a:txBody>
                    <a:bodyPr/>
                    <a:lstStyle/>
                    <a:p>
                      <a:r>
                        <a:rPr lang="en-US" dirty="0" smtClean="0"/>
                        <a:t>In Process</a:t>
                      </a:r>
                      <a:endParaRPr lang="en-US" dirty="0"/>
                    </a:p>
                  </a:txBody>
                  <a:tcPr/>
                </a:tc>
                <a:extLst>
                  <a:ext uri="{0D108BD9-81ED-4DB2-BD59-A6C34878D82A}">
                    <a16:rowId xmlns:a16="http://schemas.microsoft.com/office/drawing/2014/main" val="648041670"/>
                  </a:ext>
                </a:extLst>
              </a:tr>
              <a:tr h="370840">
                <a:tc>
                  <a:txBody>
                    <a:bodyPr/>
                    <a:lstStyle/>
                    <a:p>
                      <a:r>
                        <a:rPr lang="en-US" dirty="0" smtClean="0"/>
                        <a:t>Completion</a:t>
                      </a:r>
                      <a:r>
                        <a:rPr lang="en-US" baseline="0" dirty="0" smtClean="0"/>
                        <a:t> Date</a:t>
                      </a:r>
                      <a:endParaRPr lang="en-US" dirty="0"/>
                    </a:p>
                  </a:txBody>
                  <a:tcPr/>
                </a:tc>
                <a:tc>
                  <a:txBody>
                    <a:bodyPr/>
                    <a:lstStyle/>
                    <a:p>
                      <a:r>
                        <a:rPr lang="en-US" dirty="0" smtClean="0"/>
                        <a:t>3/31/2021 </a:t>
                      </a:r>
                      <a:r>
                        <a:rPr lang="en-US" i="1" dirty="0" smtClean="0"/>
                        <a:t>(estimated)</a:t>
                      </a:r>
                      <a:endParaRPr lang="en-US" i="1" dirty="0"/>
                    </a:p>
                  </a:txBody>
                  <a:tcPr/>
                </a:tc>
                <a:extLst>
                  <a:ext uri="{0D108BD9-81ED-4DB2-BD59-A6C34878D82A}">
                    <a16:rowId xmlns:a16="http://schemas.microsoft.com/office/drawing/2014/main" val="3843739269"/>
                  </a:ext>
                </a:extLst>
              </a:tr>
              <a:tr h="370840">
                <a:tc>
                  <a:txBody>
                    <a:bodyPr/>
                    <a:lstStyle/>
                    <a:p>
                      <a:r>
                        <a:rPr lang="en-US" dirty="0" smtClean="0"/>
                        <a:t>Comments</a:t>
                      </a:r>
                      <a:endParaRPr lang="en-US" dirty="0"/>
                    </a:p>
                  </a:txBody>
                  <a:tcPr/>
                </a:tc>
                <a:tc>
                  <a:txBody>
                    <a:bodyPr/>
                    <a:lstStyle/>
                    <a:p>
                      <a:endParaRPr lang="en-US" dirty="0"/>
                    </a:p>
                  </a:txBody>
                  <a:tcPr/>
                </a:tc>
                <a:extLst>
                  <a:ext uri="{0D108BD9-81ED-4DB2-BD59-A6C34878D82A}">
                    <a16:rowId xmlns:a16="http://schemas.microsoft.com/office/drawing/2014/main" val="1647707109"/>
                  </a:ext>
                </a:extLst>
              </a:tr>
            </a:tbl>
          </a:graphicData>
        </a:graphic>
      </p:graphicFrame>
    </p:spTree>
    <p:extLst>
      <p:ext uri="{BB962C8B-B14F-4D97-AF65-F5344CB8AC3E}">
        <p14:creationId xmlns:p14="http://schemas.microsoft.com/office/powerpoint/2010/main" val="734430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7649"/>
          </a:xfrm>
        </p:spPr>
        <p:txBody>
          <a:bodyPr>
            <a:noAutofit/>
          </a:bodyPr>
          <a:lstStyle/>
          <a:p>
            <a:r>
              <a:rPr lang="en-US" sz="3200" b="1" i="1" dirty="0" err="1">
                <a:solidFill>
                  <a:srgbClr val="0070C0"/>
                </a:solidFill>
              </a:rPr>
              <a:t>Procalcitonin</a:t>
            </a:r>
            <a:r>
              <a:rPr lang="en-US" sz="3200" b="1" i="1" dirty="0">
                <a:solidFill>
                  <a:srgbClr val="0070C0"/>
                </a:solidFill>
              </a:rPr>
              <a:t> in Necrotizing </a:t>
            </a:r>
            <a:r>
              <a:rPr lang="en-US" sz="3200" b="1" i="1" dirty="0" err="1">
                <a:solidFill>
                  <a:srgbClr val="0070C0"/>
                </a:solidFill>
              </a:rPr>
              <a:t>Enterocolitis</a:t>
            </a:r>
            <a:r>
              <a:rPr lang="en-US" sz="3200" b="1" i="1" dirty="0">
                <a:solidFill>
                  <a:srgbClr val="0070C0"/>
                </a:solidFill>
              </a:rPr>
              <a:t>: the search for a biomarker</a:t>
            </a:r>
          </a:p>
        </p:txBody>
      </p:sp>
      <p:graphicFrame>
        <p:nvGraphicFramePr>
          <p:cNvPr id="5" name="Table 4"/>
          <p:cNvGraphicFramePr>
            <a:graphicFrameLocks noGrp="1"/>
          </p:cNvGraphicFramePr>
          <p:nvPr>
            <p:extLst>
              <p:ext uri="{D42A27DB-BD31-4B8C-83A1-F6EECF244321}">
                <p14:modId xmlns:p14="http://schemas.microsoft.com/office/powerpoint/2010/main" val="3382559302"/>
              </p:ext>
            </p:extLst>
          </p:nvPr>
        </p:nvGraphicFramePr>
        <p:xfrm>
          <a:off x="1601250" y="1921233"/>
          <a:ext cx="8128000" cy="4175760"/>
        </p:xfrm>
        <a:graphic>
          <a:graphicData uri="http://schemas.openxmlformats.org/drawingml/2006/table">
            <a:tbl>
              <a:tblPr firstRow="1" bandRow="1">
                <a:tableStyleId>{5C22544A-7EE6-4342-B048-85BDC9FD1C3A}</a:tableStyleId>
              </a:tblPr>
              <a:tblGrid>
                <a:gridCol w="2199934">
                  <a:extLst>
                    <a:ext uri="{9D8B030D-6E8A-4147-A177-3AD203B41FA5}">
                      <a16:colId xmlns:a16="http://schemas.microsoft.com/office/drawing/2014/main" val="601924521"/>
                    </a:ext>
                  </a:extLst>
                </a:gridCol>
                <a:gridCol w="5928066">
                  <a:extLst>
                    <a:ext uri="{9D8B030D-6E8A-4147-A177-3AD203B41FA5}">
                      <a16:colId xmlns:a16="http://schemas.microsoft.com/office/drawing/2014/main" val="1772112701"/>
                    </a:ext>
                  </a:extLst>
                </a:gridCol>
              </a:tblGrid>
              <a:tr h="370840">
                <a:tc>
                  <a:txBody>
                    <a:bodyPr/>
                    <a:lstStyle/>
                    <a:p>
                      <a:r>
                        <a:rPr lang="en-US" dirty="0" smtClean="0"/>
                        <a:t>Principal  Investigator</a:t>
                      </a:r>
                    </a:p>
                  </a:txBody>
                  <a:tcPr/>
                </a:tc>
                <a:tc>
                  <a:txBody>
                    <a:bodyPr/>
                    <a:lstStyle/>
                    <a:p>
                      <a:r>
                        <a:rPr lang="en-US" dirty="0" smtClean="0"/>
                        <a:t>C.</a:t>
                      </a:r>
                      <a:r>
                        <a:rPr lang="en-US" baseline="0" dirty="0" smtClean="0"/>
                        <a:t> Hunter</a:t>
                      </a:r>
                      <a:endParaRPr lang="en-US" dirty="0"/>
                    </a:p>
                  </a:txBody>
                  <a:tcPr/>
                </a:tc>
                <a:extLst>
                  <a:ext uri="{0D108BD9-81ED-4DB2-BD59-A6C34878D82A}">
                    <a16:rowId xmlns:a16="http://schemas.microsoft.com/office/drawing/2014/main" val="368542532"/>
                  </a:ext>
                </a:extLst>
              </a:tr>
              <a:tr h="370840">
                <a:tc>
                  <a:txBody>
                    <a:bodyPr/>
                    <a:lstStyle/>
                    <a:p>
                      <a:r>
                        <a:rPr lang="en-US" dirty="0" smtClean="0"/>
                        <a:t>Department</a:t>
                      </a:r>
                    </a:p>
                  </a:txBody>
                  <a:tcPr/>
                </a:tc>
                <a:tc>
                  <a:txBody>
                    <a:bodyPr/>
                    <a:lstStyle/>
                    <a:p>
                      <a:r>
                        <a:rPr lang="en-US" dirty="0" smtClean="0"/>
                        <a:t>Pediatrics</a:t>
                      </a:r>
                      <a:endParaRPr lang="en-US" dirty="0"/>
                    </a:p>
                  </a:txBody>
                  <a:tcPr/>
                </a:tc>
                <a:extLst>
                  <a:ext uri="{0D108BD9-81ED-4DB2-BD59-A6C34878D82A}">
                    <a16:rowId xmlns:a16="http://schemas.microsoft.com/office/drawing/2014/main" val="960286342"/>
                  </a:ext>
                </a:extLst>
              </a:tr>
              <a:tr h="370840">
                <a:tc>
                  <a:txBody>
                    <a:bodyPr/>
                    <a:lstStyle/>
                    <a:p>
                      <a:r>
                        <a:rPr lang="en-US" dirty="0" smtClean="0"/>
                        <a:t>Section/Program</a:t>
                      </a:r>
                      <a:endParaRPr lang="en-US" dirty="0"/>
                    </a:p>
                  </a:txBody>
                  <a:tcPr/>
                </a:tc>
                <a:tc>
                  <a:txBody>
                    <a:bodyPr/>
                    <a:lstStyle/>
                    <a:p>
                      <a:r>
                        <a:rPr lang="en-US" dirty="0" smtClean="0"/>
                        <a:t>Surgery</a:t>
                      </a:r>
                      <a:endParaRPr lang="en-US" dirty="0"/>
                    </a:p>
                  </a:txBody>
                  <a:tcPr/>
                </a:tc>
                <a:extLst>
                  <a:ext uri="{0D108BD9-81ED-4DB2-BD59-A6C34878D82A}">
                    <a16:rowId xmlns:a16="http://schemas.microsoft.com/office/drawing/2014/main" val="3060705834"/>
                  </a:ext>
                </a:extLst>
              </a:tr>
              <a:tr h="370840">
                <a:tc>
                  <a:txBody>
                    <a:bodyPr/>
                    <a:lstStyle/>
                    <a:p>
                      <a:r>
                        <a:rPr lang="en-US" dirty="0" smtClean="0"/>
                        <a:t>Request Date</a:t>
                      </a:r>
                      <a:endParaRPr lang="en-US" dirty="0"/>
                    </a:p>
                  </a:txBody>
                  <a:tcPr/>
                </a:tc>
                <a:tc>
                  <a:txBody>
                    <a:bodyPr/>
                    <a:lstStyle/>
                    <a:p>
                      <a:r>
                        <a:rPr lang="en-US" dirty="0" smtClean="0"/>
                        <a:t>10/15/2020</a:t>
                      </a:r>
                      <a:endParaRPr lang="en-US" dirty="0"/>
                    </a:p>
                  </a:txBody>
                  <a:tcPr/>
                </a:tc>
                <a:extLst>
                  <a:ext uri="{0D108BD9-81ED-4DB2-BD59-A6C34878D82A}">
                    <a16:rowId xmlns:a16="http://schemas.microsoft.com/office/drawing/2014/main" val="881160331"/>
                  </a:ext>
                </a:extLst>
              </a:tr>
              <a:tr h="370840">
                <a:tc>
                  <a:txBody>
                    <a:bodyPr/>
                    <a:lstStyle/>
                    <a:p>
                      <a:r>
                        <a:rPr lang="en-US" dirty="0" smtClean="0"/>
                        <a:t>Status</a:t>
                      </a:r>
                      <a:endParaRPr lang="en-US" dirty="0"/>
                    </a:p>
                  </a:txBody>
                  <a:tcPr/>
                </a:tc>
                <a:tc>
                  <a:txBody>
                    <a:bodyPr/>
                    <a:lstStyle/>
                    <a:p>
                      <a:r>
                        <a:rPr lang="en-US" dirty="0" smtClean="0"/>
                        <a:t>In Process</a:t>
                      </a:r>
                      <a:endParaRPr lang="en-US" dirty="0"/>
                    </a:p>
                  </a:txBody>
                  <a:tcPr/>
                </a:tc>
                <a:extLst>
                  <a:ext uri="{0D108BD9-81ED-4DB2-BD59-A6C34878D82A}">
                    <a16:rowId xmlns:a16="http://schemas.microsoft.com/office/drawing/2014/main" val="648041670"/>
                  </a:ext>
                </a:extLst>
              </a:tr>
              <a:tr h="370840">
                <a:tc>
                  <a:txBody>
                    <a:bodyPr/>
                    <a:lstStyle/>
                    <a:p>
                      <a:r>
                        <a:rPr lang="en-US" dirty="0" smtClean="0"/>
                        <a:t>Completion</a:t>
                      </a:r>
                      <a:r>
                        <a:rPr lang="en-US" baseline="0" dirty="0" smtClean="0"/>
                        <a:t> Date</a:t>
                      </a:r>
                      <a:endParaRPr lang="en-US" dirty="0"/>
                    </a:p>
                  </a:txBody>
                  <a:tcPr/>
                </a:tc>
                <a:tc>
                  <a:txBody>
                    <a:bodyPr/>
                    <a:lstStyle/>
                    <a:p>
                      <a:r>
                        <a:rPr lang="en-US" dirty="0" smtClean="0"/>
                        <a:t>3/31/2021 </a:t>
                      </a:r>
                      <a:r>
                        <a:rPr lang="en-US" i="1" dirty="0" smtClean="0"/>
                        <a:t>(estimated)</a:t>
                      </a:r>
                      <a:endParaRPr lang="en-US" i="1" dirty="0"/>
                    </a:p>
                  </a:txBody>
                  <a:tcPr/>
                </a:tc>
                <a:extLst>
                  <a:ext uri="{0D108BD9-81ED-4DB2-BD59-A6C34878D82A}">
                    <a16:rowId xmlns:a16="http://schemas.microsoft.com/office/drawing/2014/main" val="3843739269"/>
                  </a:ext>
                </a:extLst>
              </a:tr>
              <a:tr h="370840">
                <a:tc>
                  <a:txBody>
                    <a:bodyPr/>
                    <a:lstStyle/>
                    <a:p>
                      <a:r>
                        <a:rPr lang="en-US" dirty="0" smtClean="0"/>
                        <a:t>Aims</a:t>
                      </a:r>
                      <a:endParaRPr lang="en-US" dirty="0"/>
                    </a:p>
                  </a:txBody>
                  <a:tcPr/>
                </a:tc>
                <a:tc>
                  <a:txBody>
                    <a:bodyPr/>
                    <a:lstStyle/>
                    <a:p>
                      <a:pPr marL="342900" indent="-342900">
                        <a:buAutoNum type="arabicPeriod"/>
                      </a:pPr>
                      <a:r>
                        <a:rPr lang="en-US" sz="1600" b="0" i="0" kern="1200" dirty="0" smtClean="0">
                          <a:solidFill>
                            <a:schemeClr val="dk1"/>
                          </a:solidFill>
                          <a:effectLst/>
                          <a:latin typeface="+mn-lt"/>
                          <a:ea typeface="+mn-ea"/>
                          <a:cs typeface="+mn-cs"/>
                        </a:rPr>
                        <a:t>Identify if an elevated </a:t>
                      </a:r>
                      <a:r>
                        <a:rPr lang="en-US" sz="1600" b="0" i="0" kern="1200" dirty="0" err="1" smtClean="0">
                          <a:solidFill>
                            <a:schemeClr val="dk1"/>
                          </a:solidFill>
                          <a:effectLst/>
                          <a:latin typeface="+mn-lt"/>
                          <a:ea typeface="+mn-ea"/>
                          <a:cs typeface="+mn-cs"/>
                        </a:rPr>
                        <a:t>procalcitonin</a:t>
                      </a:r>
                      <a:r>
                        <a:rPr lang="en-US" sz="1600" b="0" i="0" kern="1200" dirty="0" smtClean="0">
                          <a:solidFill>
                            <a:schemeClr val="dk1"/>
                          </a:solidFill>
                          <a:effectLst/>
                          <a:latin typeface="+mn-lt"/>
                          <a:ea typeface="+mn-ea"/>
                          <a:cs typeface="+mn-cs"/>
                        </a:rPr>
                        <a:t> is predictive of an increased risk of surgical necrotizing </a:t>
                      </a:r>
                      <a:r>
                        <a:rPr lang="en-US" sz="1600" b="0" i="0" kern="1200" dirty="0" err="1" smtClean="0">
                          <a:solidFill>
                            <a:schemeClr val="dk1"/>
                          </a:solidFill>
                          <a:effectLst/>
                          <a:latin typeface="+mn-lt"/>
                          <a:ea typeface="+mn-ea"/>
                          <a:cs typeface="+mn-cs"/>
                        </a:rPr>
                        <a:t>enterocolitis</a:t>
                      </a:r>
                      <a:r>
                        <a:rPr lang="en-US" sz="1600" b="0" i="0" kern="1200" dirty="0" smtClean="0">
                          <a:solidFill>
                            <a:schemeClr val="dk1"/>
                          </a:solidFill>
                          <a:effectLst/>
                          <a:latin typeface="+mn-lt"/>
                          <a:ea typeface="+mn-ea"/>
                          <a:cs typeface="+mn-cs"/>
                        </a:rPr>
                        <a:t>.</a:t>
                      </a:r>
                    </a:p>
                    <a:p>
                      <a:pPr marL="342900" indent="-342900">
                        <a:buAutoNum type="arabicPeriod"/>
                      </a:pPr>
                      <a:r>
                        <a:rPr lang="en-US" sz="1600" b="0" i="0" kern="1200" dirty="0" smtClean="0">
                          <a:solidFill>
                            <a:schemeClr val="dk1"/>
                          </a:solidFill>
                          <a:effectLst/>
                          <a:latin typeface="+mn-lt"/>
                          <a:ea typeface="+mn-ea"/>
                          <a:cs typeface="+mn-cs"/>
                        </a:rPr>
                        <a:t>Determine if an elevated </a:t>
                      </a:r>
                      <a:r>
                        <a:rPr lang="en-US" sz="1600" b="0" i="0" kern="1200" dirty="0" err="1" smtClean="0">
                          <a:solidFill>
                            <a:schemeClr val="dk1"/>
                          </a:solidFill>
                          <a:effectLst/>
                          <a:latin typeface="+mn-lt"/>
                          <a:ea typeface="+mn-ea"/>
                          <a:cs typeface="+mn-cs"/>
                        </a:rPr>
                        <a:t>procalcitonin</a:t>
                      </a:r>
                      <a:r>
                        <a:rPr lang="en-US" sz="1600" b="0" i="0" kern="1200" dirty="0" smtClean="0">
                          <a:solidFill>
                            <a:schemeClr val="dk1"/>
                          </a:solidFill>
                          <a:effectLst/>
                          <a:latin typeface="+mn-lt"/>
                          <a:ea typeface="+mn-ea"/>
                          <a:cs typeface="+mn-cs"/>
                        </a:rPr>
                        <a:t> is predictive of complications from necrotizing </a:t>
                      </a:r>
                      <a:r>
                        <a:rPr lang="en-US" sz="1600" b="0" i="0" kern="1200" dirty="0" err="1" smtClean="0">
                          <a:solidFill>
                            <a:schemeClr val="dk1"/>
                          </a:solidFill>
                          <a:effectLst/>
                          <a:latin typeface="+mn-lt"/>
                          <a:ea typeface="+mn-ea"/>
                          <a:cs typeface="+mn-cs"/>
                        </a:rPr>
                        <a:t>enterocolitis</a:t>
                      </a:r>
                      <a:r>
                        <a:rPr lang="en-US" sz="1600" b="0" i="0" kern="1200" dirty="0" smtClean="0">
                          <a:solidFill>
                            <a:schemeClr val="dk1"/>
                          </a:solidFill>
                          <a:effectLst/>
                          <a:latin typeface="+mn-lt"/>
                          <a:ea typeface="+mn-ea"/>
                          <a:cs typeface="+mn-cs"/>
                        </a:rPr>
                        <a:t> such as strictures and short gut syndrome.</a:t>
                      </a:r>
                      <a:endParaRPr lang="en-US" sz="1600" dirty="0"/>
                    </a:p>
                  </a:txBody>
                  <a:tcPr/>
                </a:tc>
                <a:extLst>
                  <a:ext uri="{0D108BD9-81ED-4DB2-BD59-A6C34878D82A}">
                    <a16:rowId xmlns:a16="http://schemas.microsoft.com/office/drawing/2014/main" val="502384781"/>
                  </a:ext>
                </a:extLst>
              </a:tr>
              <a:tr h="370840">
                <a:tc>
                  <a:txBody>
                    <a:bodyPr/>
                    <a:lstStyle/>
                    <a:p>
                      <a:r>
                        <a:rPr lang="en-US" dirty="0" smtClean="0"/>
                        <a:t>Comments</a:t>
                      </a:r>
                      <a:endParaRPr lang="en-US" dirty="0"/>
                    </a:p>
                  </a:txBody>
                  <a:tcPr/>
                </a:tc>
                <a:tc>
                  <a:txBody>
                    <a:bodyPr/>
                    <a:lstStyle/>
                    <a:p>
                      <a:endParaRPr lang="en-US" dirty="0"/>
                    </a:p>
                  </a:txBody>
                  <a:tcPr/>
                </a:tc>
                <a:extLst>
                  <a:ext uri="{0D108BD9-81ED-4DB2-BD59-A6C34878D82A}">
                    <a16:rowId xmlns:a16="http://schemas.microsoft.com/office/drawing/2014/main" val="1647707109"/>
                  </a:ext>
                </a:extLst>
              </a:tr>
            </a:tbl>
          </a:graphicData>
        </a:graphic>
      </p:graphicFrame>
    </p:spTree>
    <p:extLst>
      <p:ext uri="{BB962C8B-B14F-4D97-AF65-F5344CB8AC3E}">
        <p14:creationId xmlns:p14="http://schemas.microsoft.com/office/powerpoint/2010/main" val="3181372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7649"/>
          </a:xfrm>
        </p:spPr>
        <p:txBody>
          <a:bodyPr>
            <a:noAutofit/>
          </a:bodyPr>
          <a:lstStyle/>
          <a:p>
            <a:r>
              <a:rPr lang="en-US" sz="3200" b="1" i="1" dirty="0" err="1">
                <a:solidFill>
                  <a:srgbClr val="0070C0"/>
                </a:solidFill>
              </a:rPr>
              <a:t>Procalcitonin</a:t>
            </a:r>
            <a:r>
              <a:rPr lang="en-US" sz="3200" b="1" i="1" dirty="0">
                <a:solidFill>
                  <a:srgbClr val="0070C0"/>
                </a:solidFill>
              </a:rPr>
              <a:t> in Necrotizing </a:t>
            </a:r>
            <a:r>
              <a:rPr lang="en-US" sz="3200" b="1" i="1" dirty="0" err="1">
                <a:solidFill>
                  <a:srgbClr val="0070C0"/>
                </a:solidFill>
              </a:rPr>
              <a:t>Enterocolitis</a:t>
            </a:r>
            <a:r>
              <a:rPr lang="en-US" sz="3200" b="1" i="1" dirty="0">
                <a:solidFill>
                  <a:srgbClr val="0070C0"/>
                </a:solidFill>
              </a:rPr>
              <a:t>: the search for a biomarker</a:t>
            </a:r>
          </a:p>
        </p:txBody>
      </p:sp>
      <p:graphicFrame>
        <p:nvGraphicFramePr>
          <p:cNvPr id="5" name="Table 4"/>
          <p:cNvGraphicFramePr>
            <a:graphicFrameLocks noGrp="1"/>
          </p:cNvGraphicFramePr>
          <p:nvPr>
            <p:extLst>
              <p:ext uri="{D42A27DB-BD31-4B8C-83A1-F6EECF244321}">
                <p14:modId xmlns:p14="http://schemas.microsoft.com/office/powerpoint/2010/main" val="791316126"/>
              </p:ext>
            </p:extLst>
          </p:nvPr>
        </p:nvGraphicFramePr>
        <p:xfrm>
          <a:off x="1707048" y="1913676"/>
          <a:ext cx="8128000" cy="3235960"/>
        </p:xfrm>
        <a:graphic>
          <a:graphicData uri="http://schemas.openxmlformats.org/drawingml/2006/table">
            <a:tbl>
              <a:tblPr firstRow="1" bandRow="1">
                <a:tableStyleId>{5C22544A-7EE6-4342-B048-85BDC9FD1C3A}</a:tableStyleId>
              </a:tblPr>
              <a:tblGrid>
                <a:gridCol w="2199934">
                  <a:extLst>
                    <a:ext uri="{9D8B030D-6E8A-4147-A177-3AD203B41FA5}">
                      <a16:colId xmlns:a16="http://schemas.microsoft.com/office/drawing/2014/main" val="601924521"/>
                    </a:ext>
                  </a:extLst>
                </a:gridCol>
                <a:gridCol w="5928066">
                  <a:extLst>
                    <a:ext uri="{9D8B030D-6E8A-4147-A177-3AD203B41FA5}">
                      <a16:colId xmlns:a16="http://schemas.microsoft.com/office/drawing/2014/main" val="1772112701"/>
                    </a:ext>
                  </a:extLst>
                </a:gridCol>
              </a:tblGrid>
              <a:tr h="370840">
                <a:tc>
                  <a:txBody>
                    <a:bodyPr/>
                    <a:lstStyle/>
                    <a:p>
                      <a:r>
                        <a:rPr lang="en-US" dirty="0" smtClean="0"/>
                        <a:t>Principal  Investigator</a:t>
                      </a:r>
                    </a:p>
                  </a:txBody>
                  <a:tcPr/>
                </a:tc>
                <a:tc>
                  <a:txBody>
                    <a:bodyPr/>
                    <a:lstStyle/>
                    <a:p>
                      <a:r>
                        <a:rPr lang="en-US" dirty="0" smtClean="0"/>
                        <a:t>C.</a:t>
                      </a:r>
                      <a:r>
                        <a:rPr lang="en-US" baseline="0" dirty="0" smtClean="0"/>
                        <a:t> Hunter</a:t>
                      </a:r>
                      <a:endParaRPr lang="en-US" dirty="0"/>
                    </a:p>
                  </a:txBody>
                  <a:tcPr/>
                </a:tc>
                <a:extLst>
                  <a:ext uri="{0D108BD9-81ED-4DB2-BD59-A6C34878D82A}">
                    <a16:rowId xmlns:a16="http://schemas.microsoft.com/office/drawing/2014/main" val="368542532"/>
                  </a:ext>
                </a:extLst>
              </a:tr>
              <a:tr h="370840">
                <a:tc>
                  <a:txBody>
                    <a:bodyPr/>
                    <a:lstStyle/>
                    <a:p>
                      <a:r>
                        <a:rPr lang="en-US" dirty="0" smtClean="0"/>
                        <a:t>Department</a:t>
                      </a:r>
                    </a:p>
                  </a:txBody>
                  <a:tcPr/>
                </a:tc>
                <a:tc>
                  <a:txBody>
                    <a:bodyPr/>
                    <a:lstStyle/>
                    <a:p>
                      <a:r>
                        <a:rPr lang="en-US" dirty="0" smtClean="0"/>
                        <a:t>Pediatrics</a:t>
                      </a:r>
                      <a:endParaRPr lang="en-US" dirty="0"/>
                    </a:p>
                  </a:txBody>
                  <a:tcPr/>
                </a:tc>
                <a:extLst>
                  <a:ext uri="{0D108BD9-81ED-4DB2-BD59-A6C34878D82A}">
                    <a16:rowId xmlns:a16="http://schemas.microsoft.com/office/drawing/2014/main" val="960286342"/>
                  </a:ext>
                </a:extLst>
              </a:tr>
              <a:tr h="370840">
                <a:tc>
                  <a:txBody>
                    <a:bodyPr/>
                    <a:lstStyle/>
                    <a:p>
                      <a:r>
                        <a:rPr lang="en-US" dirty="0" smtClean="0"/>
                        <a:t>Section/Program</a:t>
                      </a:r>
                      <a:endParaRPr lang="en-US" dirty="0"/>
                    </a:p>
                  </a:txBody>
                  <a:tcPr/>
                </a:tc>
                <a:tc>
                  <a:txBody>
                    <a:bodyPr/>
                    <a:lstStyle/>
                    <a:p>
                      <a:r>
                        <a:rPr lang="en-US" dirty="0" smtClean="0"/>
                        <a:t>Surgery</a:t>
                      </a:r>
                      <a:endParaRPr lang="en-US" dirty="0"/>
                    </a:p>
                  </a:txBody>
                  <a:tcPr/>
                </a:tc>
                <a:extLst>
                  <a:ext uri="{0D108BD9-81ED-4DB2-BD59-A6C34878D82A}">
                    <a16:rowId xmlns:a16="http://schemas.microsoft.com/office/drawing/2014/main" val="3060705834"/>
                  </a:ext>
                </a:extLst>
              </a:tr>
              <a:tr h="370840">
                <a:tc>
                  <a:txBody>
                    <a:bodyPr/>
                    <a:lstStyle/>
                    <a:p>
                      <a:r>
                        <a:rPr lang="en-US" dirty="0" smtClean="0"/>
                        <a:t>Request Date</a:t>
                      </a:r>
                      <a:endParaRPr lang="en-US" dirty="0"/>
                    </a:p>
                  </a:txBody>
                  <a:tcPr/>
                </a:tc>
                <a:tc>
                  <a:txBody>
                    <a:bodyPr/>
                    <a:lstStyle/>
                    <a:p>
                      <a:r>
                        <a:rPr lang="en-US" dirty="0" smtClean="0"/>
                        <a:t>10/15/2020</a:t>
                      </a:r>
                      <a:endParaRPr lang="en-US" dirty="0"/>
                    </a:p>
                  </a:txBody>
                  <a:tcPr/>
                </a:tc>
                <a:extLst>
                  <a:ext uri="{0D108BD9-81ED-4DB2-BD59-A6C34878D82A}">
                    <a16:rowId xmlns:a16="http://schemas.microsoft.com/office/drawing/2014/main" val="881160331"/>
                  </a:ext>
                </a:extLst>
              </a:tr>
              <a:tr h="370840">
                <a:tc>
                  <a:txBody>
                    <a:bodyPr/>
                    <a:lstStyle/>
                    <a:p>
                      <a:r>
                        <a:rPr lang="en-US" dirty="0" smtClean="0"/>
                        <a:t>Status</a:t>
                      </a:r>
                      <a:endParaRPr lang="en-US" dirty="0"/>
                    </a:p>
                  </a:txBody>
                  <a:tcPr/>
                </a:tc>
                <a:tc>
                  <a:txBody>
                    <a:bodyPr/>
                    <a:lstStyle/>
                    <a:p>
                      <a:r>
                        <a:rPr lang="en-US" dirty="0" smtClean="0"/>
                        <a:t>In Process</a:t>
                      </a:r>
                      <a:endParaRPr lang="en-US" dirty="0"/>
                    </a:p>
                  </a:txBody>
                  <a:tcPr/>
                </a:tc>
                <a:extLst>
                  <a:ext uri="{0D108BD9-81ED-4DB2-BD59-A6C34878D82A}">
                    <a16:rowId xmlns:a16="http://schemas.microsoft.com/office/drawing/2014/main" val="648041670"/>
                  </a:ext>
                </a:extLst>
              </a:tr>
              <a:tr h="370840">
                <a:tc>
                  <a:txBody>
                    <a:bodyPr/>
                    <a:lstStyle/>
                    <a:p>
                      <a:r>
                        <a:rPr lang="en-US" dirty="0" smtClean="0"/>
                        <a:t>Completion</a:t>
                      </a:r>
                      <a:r>
                        <a:rPr lang="en-US" baseline="0" dirty="0" smtClean="0"/>
                        <a:t> Date</a:t>
                      </a:r>
                      <a:endParaRPr lang="en-US" dirty="0"/>
                    </a:p>
                  </a:txBody>
                  <a:tcPr/>
                </a:tc>
                <a:tc>
                  <a:txBody>
                    <a:bodyPr/>
                    <a:lstStyle/>
                    <a:p>
                      <a:r>
                        <a:rPr lang="en-US" dirty="0" smtClean="0"/>
                        <a:t>3/31/2021 </a:t>
                      </a:r>
                      <a:r>
                        <a:rPr lang="en-US" i="1" dirty="0" smtClean="0"/>
                        <a:t>(estimated)</a:t>
                      </a:r>
                      <a:endParaRPr lang="en-US" i="1" dirty="0"/>
                    </a:p>
                  </a:txBody>
                  <a:tcPr/>
                </a:tc>
                <a:extLst>
                  <a:ext uri="{0D108BD9-81ED-4DB2-BD59-A6C34878D82A}">
                    <a16:rowId xmlns:a16="http://schemas.microsoft.com/office/drawing/2014/main" val="3843739269"/>
                  </a:ext>
                </a:extLst>
              </a:tr>
              <a:tr h="370840">
                <a:tc>
                  <a:txBody>
                    <a:bodyPr/>
                    <a:lstStyle/>
                    <a:p>
                      <a:r>
                        <a:rPr lang="en-US" dirty="0" smtClean="0"/>
                        <a:t>Aims</a:t>
                      </a:r>
                      <a:endParaRPr lang="en-US" dirty="0"/>
                    </a:p>
                  </a:txBody>
                  <a:tcPr/>
                </a:tc>
                <a:tc>
                  <a:txBody>
                    <a:bodyPr/>
                    <a:lstStyle/>
                    <a:p>
                      <a:endParaRPr lang="en-US" dirty="0"/>
                    </a:p>
                  </a:txBody>
                  <a:tcPr/>
                </a:tc>
                <a:extLst>
                  <a:ext uri="{0D108BD9-81ED-4DB2-BD59-A6C34878D82A}">
                    <a16:rowId xmlns:a16="http://schemas.microsoft.com/office/drawing/2014/main" val="1242140295"/>
                  </a:ext>
                </a:extLst>
              </a:tr>
              <a:tr h="370840">
                <a:tc>
                  <a:txBody>
                    <a:bodyPr/>
                    <a:lstStyle/>
                    <a:p>
                      <a:r>
                        <a:rPr lang="en-US" dirty="0" smtClean="0"/>
                        <a:t>Comments</a:t>
                      </a:r>
                      <a:endParaRPr lang="en-US" dirty="0"/>
                    </a:p>
                  </a:txBody>
                  <a:tcPr/>
                </a:tc>
                <a:tc>
                  <a:txBody>
                    <a:bodyPr/>
                    <a:lstStyle/>
                    <a:p>
                      <a:endParaRPr lang="en-US" dirty="0"/>
                    </a:p>
                  </a:txBody>
                  <a:tcPr/>
                </a:tc>
                <a:extLst>
                  <a:ext uri="{0D108BD9-81ED-4DB2-BD59-A6C34878D82A}">
                    <a16:rowId xmlns:a16="http://schemas.microsoft.com/office/drawing/2014/main" val="1647707109"/>
                  </a:ext>
                </a:extLst>
              </a:tr>
            </a:tbl>
          </a:graphicData>
        </a:graphic>
      </p:graphicFrame>
    </p:spTree>
    <p:extLst>
      <p:ext uri="{BB962C8B-B14F-4D97-AF65-F5344CB8AC3E}">
        <p14:creationId xmlns:p14="http://schemas.microsoft.com/office/powerpoint/2010/main" val="587569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383" y="882994"/>
            <a:ext cx="8354410" cy="5795124"/>
          </a:xfrm>
        </p:spPr>
        <p:txBody>
          <a:bodyPr>
            <a:normAutofit lnSpcReduction="10000"/>
          </a:bodyPr>
          <a:lstStyle/>
          <a:p>
            <a:r>
              <a:rPr lang="en-US" dirty="0" smtClean="0"/>
              <a:t>Reviewed the last two years of CRDW requests and built a superset covering:</a:t>
            </a:r>
          </a:p>
          <a:p>
            <a:pPr lvl="1"/>
            <a:r>
              <a:rPr lang="en-US" dirty="0" smtClean="0"/>
              <a:t>Variables</a:t>
            </a:r>
          </a:p>
          <a:p>
            <a:pPr lvl="1"/>
            <a:r>
              <a:rPr lang="en-US" dirty="0" smtClean="0"/>
              <a:t>Transition</a:t>
            </a:r>
            <a:r>
              <a:rPr lang="en-US" dirty="0"/>
              <a:t> </a:t>
            </a:r>
            <a:r>
              <a:rPr lang="en-US" dirty="0" smtClean="0"/>
              <a:t>&amp; Events within an Admission</a:t>
            </a:r>
          </a:p>
          <a:p>
            <a:r>
              <a:rPr lang="en-US" dirty="0" smtClean="0"/>
              <a:t>Pipeline</a:t>
            </a:r>
          </a:p>
          <a:p>
            <a:pPr lvl="1"/>
            <a:r>
              <a:rPr lang="en-US" dirty="0" smtClean="0"/>
              <a:t>Text files are saved to OUM’s ftp server around 1am.</a:t>
            </a:r>
          </a:p>
          <a:p>
            <a:pPr lvl="1"/>
            <a:r>
              <a:rPr lang="en-US" dirty="0" smtClean="0"/>
              <a:t>CRDW downloads</a:t>
            </a:r>
            <a:r>
              <a:rPr lang="en-US" dirty="0"/>
              <a:t>, grooms, &amp; </a:t>
            </a:r>
            <a:r>
              <a:rPr lang="en-US" dirty="0" smtClean="0"/>
              <a:t>ingests them into the warehouse.</a:t>
            </a:r>
          </a:p>
          <a:p>
            <a:r>
              <a:rPr lang="en-US" dirty="0" smtClean="0"/>
              <a:t>Foundational tables available: patient</a:t>
            </a:r>
            <a:r>
              <a:rPr lang="en-US" dirty="0"/>
              <a:t>, admission, </a:t>
            </a:r>
            <a:r>
              <a:rPr lang="en-US" dirty="0" smtClean="0"/>
              <a:t>admission event, diagnosis, lab, operation, procedure, blood product, </a:t>
            </a:r>
            <a:r>
              <a:rPr lang="en-US" dirty="0" err="1" smtClean="0"/>
              <a:t>obs</a:t>
            </a:r>
            <a:r>
              <a:rPr lang="en-US" dirty="0" smtClean="0"/>
              <a:t>, </a:t>
            </a:r>
            <a:r>
              <a:rPr lang="en-US" dirty="0"/>
              <a:t>&amp; </a:t>
            </a:r>
            <a:r>
              <a:rPr lang="en-US" dirty="0" smtClean="0"/>
              <a:t>medication (from pharmacy).</a:t>
            </a:r>
          </a:p>
          <a:p>
            <a:r>
              <a:rPr lang="en-US" dirty="0" smtClean="0"/>
              <a:t>Foundational table to develop: orders, images, room history, &amp; medication (from ‘</a:t>
            </a:r>
            <a:r>
              <a:rPr lang="en-US" dirty="0" err="1" smtClean="0"/>
              <a:t>rxm</a:t>
            </a:r>
            <a:r>
              <a:rPr lang="en-US" dirty="0" smtClean="0"/>
              <a:t>’)</a:t>
            </a:r>
          </a:p>
          <a:p>
            <a:r>
              <a:rPr lang="en-US" dirty="0" smtClean="0"/>
              <a:t>Role in the future Data Lake</a:t>
            </a:r>
            <a:endParaRPr lang="en-US" dirty="0"/>
          </a:p>
        </p:txBody>
      </p:sp>
      <p:sp>
        <p:nvSpPr>
          <p:cNvPr id="4" name="Title 1"/>
          <p:cNvSpPr txBox="1">
            <a:spLocks/>
          </p:cNvSpPr>
          <p:nvPr/>
        </p:nvSpPr>
        <p:spPr>
          <a:xfrm>
            <a:off x="781050" y="78400"/>
            <a:ext cx="10515600" cy="8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smtClean="0">
                <a:solidFill>
                  <a:srgbClr val="0070C0"/>
                </a:solidFill>
              </a:rPr>
              <a:t>Meditech in the CRDW</a:t>
            </a:r>
            <a:endParaRPr lang="en-US" sz="3600" b="1" i="1" dirty="0">
              <a:solidFill>
                <a:srgbClr val="0070C0"/>
              </a:solidFill>
            </a:endParaRPr>
          </a:p>
        </p:txBody>
      </p:sp>
      <p:pic>
        <p:nvPicPr>
          <p:cNvPr id="2" name="Picture 1"/>
          <p:cNvPicPr>
            <a:picLocks noChangeAspect="1"/>
          </p:cNvPicPr>
          <p:nvPr/>
        </p:nvPicPr>
        <p:blipFill>
          <a:blip r:embed="rId2"/>
          <a:stretch>
            <a:fillRect/>
          </a:stretch>
        </p:blipFill>
        <p:spPr>
          <a:xfrm>
            <a:off x="8816686" y="401388"/>
            <a:ext cx="2705100" cy="6191250"/>
          </a:xfrm>
          <a:prstGeom prst="rect">
            <a:avLst/>
          </a:prstGeom>
          <a:ln>
            <a:solidFill>
              <a:schemeClr val="accent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7082292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2924752979"/>
              </p:ext>
            </p:extLst>
          </p:nvPr>
        </p:nvGraphicFramePr>
        <p:xfrm>
          <a:off x="245376" y="184846"/>
          <a:ext cx="11832815" cy="4380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Flowchart: Process 8"/>
          <p:cNvSpPr/>
          <p:nvPr/>
        </p:nvSpPr>
        <p:spPr>
          <a:xfrm>
            <a:off x="323955" y="4964156"/>
            <a:ext cx="4299330" cy="1625037"/>
          </a:xfrm>
          <a:prstGeom prst="flowChartProcess">
            <a:avLst/>
          </a:prstGeom>
          <a:ln/>
        </p:spPr>
        <p:style>
          <a:lnRef idx="1">
            <a:schemeClr val="dk1"/>
          </a:lnRef>
          <a:fillRef idx="2">
            <a:schemeClr val="dk1"/>
          </a:fillRef>
          <a:effectRef idx="1">
            <a:schemeClr val="dk1"/>
          </a:effectRef>
          <a:fontRef idx="minor">
            <a:schemeClr val="dk1"/>
          </a:fontRef>
        </p:style>
        <p:txBody>
          <a:bodyPr rtlCol="0" anchor="ctr"/>
          <a:lstStyle/>
          <a:p>
            <a:pPr marL="285750">
              <a:buFont typeface="Arial" panose="020B0604020202020204" pitchFamily="34" charset="0"/>
              <a:buChar char="•"/>
            </a:pPr>
            <a:r>
              <a:rPr lang="en-US" sz="1050" dirty="0" smtClean="0">
                <a:solidFill>
                  <a:schemeClr val="tx1"/>
                </a:solidFill>
              </a:rPr>
              <a:t>Investigators asked to add CRDW to IRB application</a:t>
            </a:r>
          </a:p>
          <a:p>
            <a:pPr marL="285750">
              <a:buFont typeface="Arial" panose="020B0604020202020204" pitchFamily="34" charset="0"/>
              <a:buChar char="•"/>
            </a:pPr>
            <a:r>
              <a:rPr lang="en-US" sz="1050" dirty="0" smtClean="0">
                <a:solidFill>
                  <a:schemeClr val="tx1"/>
                </a:solidFill>
              </a:rPr>
              <a:t>CRDW team evaluates protocol to ensure that data requested are covered in the protocol</a:t>
            </a:r>
          </a:p>
          <a:p>
            <a:pPr marL="742950" lvl="1">
              <a:buFont typeface="Arial" panose="020B0604020202020204" pitchFamily="34" charset="0"/>
              <a:buChar char="•"/>
            </a:pPr>
            <a:r>
              <a:rPr lang="en-US" sz="1050" dirty="0" smtClean="0">
                <a:solidFill>
                  <a:schemeClr val="tx1"/>
                </a:solidFill>
              </a:rPr>
              <a:t>Some require modifications prior to CRDW involvement</a:t>
            </a:r>
          </a:p>
          <a:p>
            <a:pPr marL="285750">
              <a:buFont typeface="Arial" panose="020B0604020202020204" pitchFamily="34" charset="0"/>
              <a:buChar char="•"/>
            </a:pPr>
            <a:r>
              <a:rPr lang="en-US" sz="1050" dirty="0" smtClean="0">
                <a:solidFill>
                  <a:schemeClr val="tx1"/>
                </a:solidFill>
              </a:rPr>
              <a:t>Can occasionally cause delays</a:t>
            </a:r>
          </a:p>
          <a:p>
            <a:pPr marL="742950" lvl="1">
              <a:buFont typeface="Arial" panose="020B0604020202020204" pitchFamily="34" charset="0"/>
              <a:buChar char="•"/>
            </a:pPr>
            <a:r>
              <a:rPr lang="en-US" sz="1050" dirty="0" smtClean="0">
                <a:solidFill>
                  <a:schemeClr val="tx1"/>
                </a:solidFill>
              </a:rPr>
              <a:t>Ideally, IRB would implement a procedure to allow for CDRW upon initial approval without adding staff to KSP (e.g., a check-box on the application indicating use of CDRW to obtain data)</a:t>
            </a:r>
          </a:p>
        </p:txBody>
      </p:sp>
      <p:sp>
        <p:nvSpPr>
          <p:cNvPr id="10" name="Oval 9"/>
          <p:cNvSpPr/>
          <p:nvPr/>
        </p:nvSpPr>
        <p:spPr>
          <a:xfrm>
            <a:off x="3739570" y="3605992"/>
            <a:ext cx="1468002" cy="274958"/>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12" name="Curved Connector 11"/>
          <p:cNvCxnSpPr>
            <a:stCxn id="10" idx="4"/>
            <a:endCxn id="9" idx="0"/>
          </p:cNvCxnSpPr>
          <p:nvPr/>
        </p:nvCxnSpPr>
        <p:spPr>
          <a:xfrm rot="5400000">
            <a:off x="2931993" y="3422578"/>
            <a:ext cx="1083206" cy="1999951"/>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45376" y="0"/>
            <a:ext cx="9924393" cy="769441"/>
          </a:xfrm>
          <a:prstGeom prst="rect">
            <a:avLst/>
          </a:prstGeom>
          <a:noFill/>
        </p:spPr>
        <p:txBody>
          <a:bodyPr wrap="square" rtlCol="0">
            <a:spAutoFit/>
          </a:bodyPr>
          <a:lstStyle/>
          <a:p>
            <a:r>
              <a:rPr lang="en-US" sz="4400" dirty="0" smtClean="0"/>
              <a:t>CRDW Typical Workflow</a:t>
            </a:r>
            <a:endParaRPr lang="en-US" sz="4400" dirty="0"/>
          </a:p>
        </p:txBody>
      </p:sp>
      <p:sp>
        <p:nvSpPr>
          <p:cNvPr id="47" name="Oval 46"/>
          <p:cNvSpPr/>
          <p:nvPr/>
        </p:nvSpPr>
        <p:spPr>
          <a:xfrm rot="21423496">
            <a:off x="8614526" y="1655088"/>
            <a:ext cx="1943204" cy="758203"/>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48" name="Curved Connector 47"/>
          <p:cNvCxnSpPr>
            <a:stCxn id="47" idx="4"/>
            <a:endCxn id="52" idx="0"/>
          </p:cNvCxnSpPr>
          <p:nvPr/>
        </p:nvCxnSpPr>
        <p:spPr>
          <a:xfrm rot="16200000" flipH="1">
            <a:off x="8893512" y="3124863"/>
            <a:ext cx="2394466" cy="970322"/>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Flowchart: Process 51"/>
          <p:cNvSpPr/>
          <p:nvPr/>
        </p:nvSpPr>
        <p:spPr>
          <a:xfrm>
            <a:off x="9268024" y="4807257"/>
            <a:ext cx="2615763" cy="1617632"/>
          </a:xfrm>
          <a:prstGeom prst="flowChartProcess">
            <a:avLst/>
          </a:prstGeom>
          <a:ln/>
        </p:spPr>
        <p:style>
          <a:lnRef idx="1">
            <a:schemeClr val="dk1"/>
          </a:lnRef>
          <a:fillRef idx="2">
            <a:schemeClr val="dk1"/>
          </a:fillRef>
          <a:effectRef idx="1">
            <a:schemeClr val="dk1"/>
          </a:effectRef>
          <a:fontRef idx="minor">
            <a:schemeClr val="dk1"/>
          </a:fontRef>
        </p:style>
        <p:txBody>
          <a:bodyPr rtlCol="0" anchor="ctr"/>
          <a:lstStyle/>
          <a:p>
            <a:pPr marL="285750">
              <a:buFont typeface="Arial" panose="020B0604020202020204" pitchFamily="34" charset="0"/>
              <a:buChar char="•"/>
            </a:pPr>
            <a:r>
              <a:rPr lang="en-US" sz="1200" dirty="0" smtClean="0">
                <a:solidFill>
                  <a:schemeClr val="tx1"/>
                </a:solidFill>
              </a:rPr>
              <a:t>Some may be very complex and/or rely on complicated code (e.g., Regular Expressions to extract structured data from unstructured notes, etc.). These requests can make completion take longer than usual.</a:t>
            </a:r>
          </a:p>
        </p:txBody>
      </p:sp>
      <p:sp>
        <p:nvSpPr>
          <p:cNvPr id="11" name="Right Arrow 10"/>
          <p:cNvSpPr/>
          <p:nvPr/>
        </p:nvSpPr>
        <p:spPr>
          <a:xfrm rot="20793995">
            <a:off x="638700" y="1268378"/>
            <a:ext cx="9283304" cy="316984"/>
          </a:xfrm>
          <a:prstGeom prst="rightArrow">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pic>
        <p:nvPicPr>
          <p:cNvPr id="14" name="Picture 13"/>
          <p:cNvPicPr>
            <a:picLocks noChangeAspect="1"/>
          </p:cNvPicPr>
          <p:nvPr/>
        </p:nvPicPr>
        <p:blipFill>
          <a:blip r:embed="rId7"/>
          <a:stretch>
            <a:fillRect/>
          </a:stretch>
        </p:blipFill>
        <p:spPr>
          <a:xfrm>
            <a:off x="535804" y="3544425"/>
            <a:ext cx="1051896" cy="1116064"/>
          </a:xfrm>
          <a:prstGeom prst="rect">
            <a:avLst/>
          </a:prstGeom>
        </p:spPr>
      </p:pic>
    </p:spTree>
    <p:extLst>
      <p:ext uri="{BB962C8B-B14F-4D97-AF65-F5344CB8AC3E}">
        <p14:creationId xmlns:p14="http://schemas.microsoft.com/office/powerpoint/2010/main" val="35238747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452" y="19985"/>
            <a:ext cx="10515600" cy="640416"/>
          </a:xfrm>
        </p:spPr>
        <p:txBody>
          <a:bodyPr>
            <a:normAutofit/>
          </a:bodyPr>
          <a:lstStyle/>
          <a:p>
            <a:r>
              <a:rPr lang="en-US" sz="3600" b="1" i="1" dirty="0" smtClean="0">
                <a:solidFill>
                  <a:srgbClr val="0070C0"/>
                </a:solidFill>
              </a:rPr>
              <a:t>Requests</a:t>
            </a:r>
            <a:endParaRPr lang="en-US" sz="3600" b="1" i="1" dirty="0">
              <a:solidFill>
                <a:srgbClr val="0070C0"/>
              </a:solidFill>
            </a:endParaRPr>
          </a:p>
        </p:txBody>
      </p:sp>
      <p:sp>
        <p:nvSpPr>
          <p:cNvPr id="3" name="Content Placeholder 2"/>
          <p:cNvSpPr>
            <a:spLocks noGrp="1"/>
          </p:cNvSpPr>
          <p:nvPr>
            <p:ph idx="1"/>
          </p:nvPr>
        </p:nvSpPr>
        <p:spPr>
          <a:xfrm>
            <a:off x="88900" y="660402"/>
            <a:ext cx="12103099" cy="6197598"/>
          </a:xfrm>
        </p:spPr>
        <p:txBody>
          <a:bodyPr>
            <a:noAutofit/>
          </a:bodyPr>
          <a:lstStyle/>
          <a:p>
            <a:pPr marL="344488" lvl="1" indent="-344488">
              <a:buFont typeface="+mj-lt"/>
              <a:buAutoNum type="arabicPeriod"/>
            </a:pPr>
            <a:r>
              <a:rPr lang="en-US" sz="2800" dirty="0"/>
              <a:t>Ideally, IRB would implement a procedure to allow for CDRW upon initial approval without adding staff to KSP (e.g., a check-box on the application indicating use of CDRW to obtain data</a:t>
            </a:r>
            <a:r>
              <a:rPr lang="en-US" sz="2800" dirty="0" smtClean="0"/>
              <a:t>)</a:t>
            </a:r>
          </a:p>
          <a:p>
            <a:pPr marL="344488" lvl="1" indent="-344488">
              <a:buFont typeface="+mj-lt"/>
              <a:buAutoNum type="arabicPeriod"/>
            </a:pPr>
            <a:endParaRPr lang="en-US" sz="2800" dirty="0" smtClean="0"/>
          </a:p>
          <a:p>
            <a:pPr marL="344488" lvl="1" indent="-344488">
              <a:buFont typeface="+mj-lt"/>
              <a:buAutoNum type="arabicPeriod"/>
            </a:pPr>
            <a:r>
              <a:rPr lang="en-US" sz="2800" dirty="0" smtClean="0"/>
              <a:t>We would like read-only access to the other Meditech warehouse (being developed by </a:t>
            </a:r>
            <a:r>
              <a:rPr lang="en-US" sz="2800" dirty="0" err="1" smtClean="0"/>
              <a:t>CereCore</a:t>
            </a:r>
            <a:r>
              <a:rPr lang="en-US" sz="2800" dirty="0" smtClean="0"/>
              <a:t>).  This would help validate our version of the warehouse, and occasionally fill-in holes for requests not covered by our research-focused warehouse.</a:t>
            </a:r>
          </a:p>
          <a:p>
            <a:pPr marL="344488" lvl="1" indent="-344488">
              <a:buFont typeface="+mj-lt"/>
              <a:buAutoNum type="arabicPeriod"/>
            </a:pPr>
            <a:endParaRPr lang="en-US" sz="2800" dirty="0"/>
          </a:p>
          <a:p>
            <a:pPr marL="344488" lvl="1" indent="-344488">
              <a:buFont typeface="+mj-lt"/>
              <a:buAutoNum type="arabicPeriod"/>
            </a:pPr>
            <a:r>
              <a:rPr lang="en-US" sz="2800" dirty="0" err="1" smtClean="0"/>
              <a:t>TriNetX</a:t>
            </a:r>
            <a:endParaRPr lang="en-US" sz="2800" dirty="0"/>
          </a:p>
        </p:txBody>
      </p:sp>
    </p:spTree>
    <p:extLst>
      <p:ext uri="{BB962C8B-B14F-4D97-AF65-F5344CB8AC3E}">
        <p14:creationId xmlns:p14="http://schemas.microsoft.com/office/powerpoint/2010/main" val="34795934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3" cstate="print">
            <a:extLst>
              <a:ext uri="{28A0092B-C50C-407E-A947-70E740481C1C}">
                <a14:useLocalDpi xmlns:a14="http://schemas.microsoft.com/office/drawing/2010/main" val="0"/>
              </a:ext>
            </a:extLst>
          </a:blip>
          <a:stretch>
            <a:fillRect/>
          </a:stretch>
        </p:blipFill>
        <p:spPr>
          <a:xfrm>
            <a:off x="3494721" y="1318750"/>
            <a:ext cx="8627706" cy="4235156"/>
          </a:xfrm>
        </p:spPr>
      </p:pic>
      <p:sp>
        <p:nvSpPr>
          <p:cNvPr id="2" name="Title 1"/>
          <p:cNvSpPr>
            <a:spLocks noGrp="1"/>
          </p:cNvSpPr>
          <p:nvPr>
            <p:ph type="ctrTitle" idx="4294967295"/>
          </p:nvPr>
        </p:nvSpPr>
        <p:spPr>
          <a:xfrm>
            <a:off x="245553" y="3023928"/>
            <a:ext cx="3249168" cy="780288"/>
          </a:xfrm>
        </p:spPr>
        <p:txBody>
          <a:bodyPr>
            <a:normAutofit fontScale="90000"/>
          </a:bodyPr>
          <a:lstStyle/>
          <a:p>
            <a:r>
              <a:rPr lang="en-US" dirty="0" smtClean="0"/>
              <a:t>Ecosystem</a:t>
            </a:r>
            <a:br>
              <a:rPr lang="en-US" dirty="0" smtClean="0"/>
            </a:br>
            <a:r>
              <a:rPr lang="en-US" dirty="0" smtClean="0"/>
              <a:t>Architecture</a:t>
            </a:r>
            <a:endParaRPr lang="en-US" dirty="0"/>
          </a:p>
        </p:txBody>
      </p:sp>
      <p:sp>
        <p:nvSpPr>
          <p:cNvPr id="5" name="Content Placeholder 2"/>
          <p:cNvSpPr txBox="1">
            <a:spLocks/>
          </p:cNvSpPr>
          <p:nvPr/>
        </p:nvSpPr>
        <p:spPr>
          <a:xfrm>
            <a:off x="-1" y="5562600"/>
            <a:ext cx="11540691" cy="129540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tabLst>
                <a:tab pos="2228850" algn="l"/>
                <a:tab pos="3771900" algn="l"/>
              </a:tabLst>
            </a:pPr>
            <a:r>
              <a:rPr lang="en-US" sz="2400" b="1" dirty="0" smtClean="0"/>
              <a:t>Data Source	</a:t>
            </a:r>
            <a:r>
              <a:rPr lang="en-US" sz="2400" dirty="0" smtClean="0"/>
              <a:t>(column 1): 	contains unique info</a:t>
            </a:r>
          </a:p>
          <a:p>
            <a:pPr lvl="1">
              <a:tabLst>
                <a:tab pos="2228850" algn="l"/>
                <a:tab pos="3771900" algn="l"/>
              </a:tabLst>
            </a:pPr>
            <a:r>
              <a:rPr lang="en-US" sz="2400" b="1" dirty="0" smtClean="0"/>
              <a:t>Warehouse</a:t>
            </a:r>
            <a:r>
              <a:rPr lang="en-US" sz="2400" dirty="0" smtClean="0"/>
              <a:t>	(column 3): 	contains copy after manipulation</a:t>
            </a:r>
          </a:p>
          <a:p>
            <a:pPr lvl="1">
              <a:tabLst>
                <a:tab pos="2228850" algn="l"/>
                <a:tab pos="3771900" algn="l"/>
              </a:tabLst>
            </a:pPr>
            <a:r>
              <a:rPr lang="en-US" sz="2400" b="1" dirty="0" smtClean="0"/>
              <a:t>Project Cache	</a:t>
            </a:r>
            <a:r>
              <a:rPr lang="en-US" sz="2400" dirty="0" smtClean="0"/>
              <a:t>(column 5): 	transformed to facilitate analyses of a specific research project</a:t>
            </a:r>
          </a:p>
          <a:p>
            <a:pPr lvl="1">
              <a:tabLst>
                <a:tab pos="3200400" algn="l"/>
              </a:tabLst>
            </a:pPr>
            <a:endParaRPr lang="en-US" sz="2400" dirty="0" smtClean="0"/>
          </a:p>
        </p:txBody>
      </p:sp>
      <p:sp>
        <p:nvSpPr>
          <p:cNvPr id="3" name="Rectangle 2"/>
          <p:cNvSpPr/>
          <p:nvPr/>
        </p:nvSpPr>
        <p:spPr>
          <a:xfrm>
            <a:off x="155492" y="188326"/>
            <a:ext cx="10796353" cy="1077218"/>
          </a:xfrm>
          <a:prstGeom prst="rect">
            <a:avLst/>
          </a:prstGeom>
        </p:spPr>
        <p:txBody>
          <a:bodyPr wrap="none">
            <a:spAutoFit/>
          </a:bodyPr>
          <a:lstStyle/>
          <a:p>
            <a:r>
              <a:rPr lang="en-US" sz="4400" dirty="0"/>
              <a:t>Prairie Outpost </a:t>
            </a:r>
            <a:r>
              <a:rPr lang="en-US" sz="4400" dirty="0" smtClean="0"/>
              <a:t>– CRDW</a:t>
            </a:r>
            <a:r>
              <a:rPr lang="en-US" sz="2800" dirty="0" smtClean="0">
                <a:solidFill>
                  <a:schemeClr val="tx1">
                    <a:lumMod val="50000"/>
                    <a:lumOff val="50000"/>
                  </a:schemeClr>
                </a:solidFill>
              </a:rPr>
              <a:t> (Clinical Research Data Warehouse)</a:t>
            </a:r>
            <a:endParaRPr lang="en-US" sz="4400" dirty="0" smtClean="0">
              <a:solidFill>
                <a:schemeClr val="tx1">
                  <a:lumMod val="50000"/>
                  <a:lumOff val="50000"/>
                </a:schemeClr>
              </a:solidFill>
            </a:endParaRPr>
          </a:p>
          <a:p>
            <a:r>
              <a:rPr lang="en-US" sz="2000" dirty="0" smtClean="0">
                <a:hlinkClick r:id="rId4"/>
              </a:rPr>
              <a:t>https</a:t>
            </a:r>
            <a:r>
              <a:rPr lang="en-US" sz="2000" dirty="0">
                <a:hlinkClick r:id="rId4"/>
              </a:rPr>
              <a:t>://github.com/OuhscBbmc/prairie-outpost-public</a:t>
            </a:r>
            <a:endParaRPr lang="en-US" sz="2000" dirty="0"/>
          </a:p>
        </p:txBody>
      </p:sp>
    </p:spTree>
    <p:extLst>
      <p:ext uri="{BB962C8B-B14F-4D97-AF65-F5344CB8AC3E}">
        <p14:creationId xmlns:p14="http://schemas.microsoft.com/office/powerpoint/2010/main" val="3912945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524000" y="1472339"/>
            <a:ext cx="9144000" cy="1848377"/>
          </a:xfrm>
        </p:spPr>
        <p:txBody>
          <a:bodyPr>
            <a:noAutofit/>
          </a:bodyPr>
          <a:lstStyle/>
          <a:p>
            <a:r>
              <a:rPr lang="en-US" dirty="0" smtClean="0"/>
              <a:t>Thank you</a:t>
            </a:r>
            <a:endParaRPr lang="en-US" dirty="0"/>
          </a:p>
        </p:txBody>
      </p:sp>
      <p:sp>
        <p:nvSpPr>
          <p:cNvPr id="14" name="Subtitle 13"/>
          <p:cNvSpPr>
            <a:spLocks noGrp="1"/>
          </p:cNvSpPr>
          <p:nvPr>
            <p:ph type="subTitle" idx="1"/>
          </p:nvPr>
        </p:nvSpPr>
        <p:spPr>
          <a:xfrm>
            <a:off x="1066800" y="3628725"/>
            <a:ext cx="10058400" cy="2322256"/>
          </a:xfrm>
        </p:spPr>
        <p:txBody>
          <a:bodyPr>
            <a:normAutofit fontScale="85000" lnSpcReduction="20000"/>
          </a:bodyPr>
          <a:lstStyle/>
          <a:p>
            <a:r>
              <a:rPr lang="en-US" sz="2200" dirty="0"/>
              <a:t>Will Beasley, PhD</a:t>
            </a:r>
          </a:p>
          <a:p>
            <a:r>
              <a:rPr lang="en-US" sz="2200" dirty="0"/>
              <a:t>Ashley Thumann, MHA</a:t>
            </a:r>
          </a:p>
          <a:p>
            <a:r>
              <a:rPr lang="en-US" sz="2200" dirty="0"/>
              <a:t>Geneva Marshall, MA</a:t>
            </a:r>
          </a:p>
          <a:p>
            <a:r>
              <a:rPr lang="en-US" sz="2200" dirty="0"/>
              <a:t>Lise DeShea, PhD</a:t>
            </a:r>
          </a:p>
          <a:p>
            <a:r>
              <a:rPr lang="en-US" sz="2200" dirty="0"/>
              <a:t>David Bard, PhD</a:t>
            </a:r>
          </a:p>
          <a:p>
            <a:r>
              <a:rPr lang="en-US" sz="2200" dirty="0" smtClean="0"/>
              <a:t>University </a:t>
            </a:r>
            <a:r>
              <a:rPr lang="en-US" sz="2200" dirty="0"/>
              <a:t>of Oklahoma HSC</a:t>
            </a:r>
          </a:p>
          <a:p>
            <a:r>
              <a:rPr lang="en-US" sz="2200" dirty="0"/>
              <a:t>Biomedical &amp; Behavioral Methodology </a:t>
            </a:r>
            <a:r>
              <a:rPr lang="en-US" sz="2200" dirty="0" smtClean="0"/>
              <a:t>Core (BBMC)</a:t>
            </a:r>
            <a:endParaRPr lang="en-US" dirty="0"/>
          </a:p>
        </p:txBody>
      </p:sp>
      <p:pic>
        <p:nvPicPr>
          <p:cNvPr id="15" name="Picture 14" descr="Unknown.jpeg"/>
          <p:cNvPicPr>
            <a:picLocks noChangeAspect="1"/>
          </p:cNvPicPr>
          <p:nvPr/>
        </p:nvPicPr>
        <p:blipFill>
          <a:blip r:embed="rId3" cstate="print"/>
          <a:stretch>
            <a:fillRect/>
          </a:stretch>
        </p:blipFill>
        <p:spPr>
          <a:xfrm>
            <a:off x="4724401" y="6333067"/>
            <a:ext cx="2905125" cy="524933"/>
          </a:xfrm>
          <a:prstGeom prst="rect">
            <a:avLst/>
          </a:prstGeom>
        </p:spPr>
      </p:pic>
      <p:sp>
        <p:nvSpPr>
          <p:cNvPr id="9" name="Rectangle 8"/>
          <p:cNvSpPr/>
          <p:nvPr/>
        </p:nvSpPr>
        <p:spPr>
          <a:xfrm>
            <a:off x="10677620" y="5543442"/>
            <a:ext cx="1403889" cy="646331"/>
          </a:xfrm>
          <a:prstGeom prst="rect">
            <a:avLst/>
          </a:prstGeom>
        </p:spPr>
        <p:txBody>
          <a:bodyPr wrap="square">
            <a:spAutoFit/>
          </a:bodyPr>
          <a:lstStyle/>
          <a:p>
            <a:pPr algn="r"/>
            <a:r>
              <a:rPr lang="en-US" sz="1200" dirty="0" smtClean="0">
                <a:latin typeface="Calibri" panose="020F0502020204030204" pitchFamily="34" charset="0"/>
                <a:ea typeface="Calibri" panose="020F0502020204030204" pitchFamily="34" charset="0"/>
                <a:cs typeface="Times New Roman" panose="02020603050405020304" pitchFamily="18" charset="0"/>
              </a:rPr>
              <a:t>Award Numbers: </a:t>
            </a:r>
            <a:r>
              <a:rPr lang="en-US" sz="1200" dirty="0">
                <a:latin typeface="Calibri" panose="020F0502020204030204" pitchFamily="34" charset="0"/>
                <a:ea typeface="Calibri" panose="020F0502020204030204" pitchFamily="34" charset="0"/>
                <a:cs typeface="Times New Roman" panose="02020603050405020304" pitchFamily="18" charset="0"/>
              </a:rPr>
              <a:t>UG1OD024950 </a:t>
            </a:r>
            <a:r>
              <a:rPr lang="en-US" sz="1200" dirty="0" smtClean="0">
                <a:latin typeface="Calibri" panose="020F0502020204030204" pitchFamily="34" charset="0"/>
                <a:ea typeface="Calibri" panose="020F0502020204030204" pitchFamily="34" charset="0"/>
                <a:cs typeface="Times New Roman" panose="02020603050405020304" pitchFamily="18" charset="0"/>
              </a:rPr>
              <a:t>U54GM104938</a:t>
            </a:r>
            <a:endParaRPr lang="en-US" sz="1200" dirty="0"/>
          </a:p>
        </p:txBody>
      </p:sp>
      <p:pic>
        <p:nvPicPr>
          <p:cNvPr id="10" name="Picture 9"/>
          <p:cNvPicPr>
            <a:picLocks noChangeAspect="1"/>
          </p:cNvPicPr>
          <p:nvPr/>
        </p:nvPicPr>
        <p:blipFill>
          <a:blip r:embed="rId4"/>
          <a:stretch>
            <a:fillRect/>
          </a:stretch>
        </p:blipFill>
        <p:spPr>
          <a:xfrm>
            <a:off x="36163" y="6290431"/>
            <a:ext cx="2514600" cy="542925"/>
          </a:xfrm>
          <a:prstGeom prst="rect">
            <a:avLst/>
          </a:prstGeom>
        </p:spPr>
      </p:pic>
      <p:pic>
        <p:nvPicPr>
          <p:cNvPr id="11" name="Picture 10"/>
          <p:cNvPicPr>
            <a:picLocks noChangeAspect="1"/>
          </p:cNvPicPr>
          <p:nvPr/>
        </p:nvPicPr>
        <p:blipFill>
          <a:blip r:embed="rId5"/>
          <a:stretch>
            <a:fillRect/>
          </a:stretch>
        </p:blipFill>
        <p:spPr>
          <a:xfrm>
            <a:off x="8871584" y="6189773"/>
            <a:ext cx="3209925" cy="666750"/>
          </a:xfrm>
          <a:prstGeom prst="rect">
            <a:avLst/>
          </a:prstGeom>
        </p:spPr>
      </p:pic>
      <p:pic>
        <p:nvPicPr>
          <p:cNvPr id="12" name="Picture 2" descr="BBMC"/>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163" y="90095"/>
            <a:ext cx="1627222" cy="162722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OSCT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61095" y="-61784"/>
            <a:ext cx="3430905" cy="140234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73659" y="105632"/>
            <a:ext cx="4906014" cy="1435009"/>
          </a:xfrm>
          <a:prstGeom prst="rect">
            <a:avLst/>
          </a:prstGeom>
        </p:spPr>
      </p:pic>
      <p:pic>
        <p:nvPicPr>
          <p:cNvPr id="18" name="Picture 17" descr="C:\Users\tvanwago\Documents\OCTSI Logos\idea_transparent6.gif"/>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
                    </a14:imgEffect>
                  </a14:imgLayer>
                </a14:imgProps>
              </a:ext>
              <a:ext uri="{28A0092B-C50C-407E-A947-70E740481C1C}">
                <a14:useLocalDpi xmlns:a14="http://schemas.microsoft.com/office/drawing/2010/main" val="0"/>
              </a:ext>
            </a:extLst>
          </a:blip>
          <a:srcRect/>
          <a:stretch>
            <a:fillRect/>
          </a:stretch>
        </p:blipFill>
        <p:spPr bwMode="auto">
          <a:xfrm>
            <a:off x="110491" y="4546377"/>
            <a:ext cx="1810173"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16421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Extra Slides</a:t>
            </a:r>
            <a:endParaRPr lang="en-US" dirty="0">
              <a:solidFill>
                <a:schemeClr val="bg1"/>
              </a:solidFill>
            </a:endParaRP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601201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flipH="1">
            <a:off x="7350668" y="1710492"/>
            <a:ext cx="4429632" cy="2532778"/>
          </a:xfrm>
          <a:prstGeom prst="rect">
            <a:avLst/>
          </a:prstGeom>
          <a:effectLst/>
        </p:spPr>
      </p:pic>
      <p:sp>
        <p:nvSpPr>
          <p:cNvPr id="3" name="Content Placeholder 2"/>
          <p:cNvSpPr>
            <a:spLocks noGrp="1"/>
          </p:cNvSpPr>
          <p:nvPr>
            <p:ph idx="1"/>
          </p:nvPr>
        </p:nvSpPr>
        <p:spPr>
          <a:xfrm>
            <a:off x="114300" y="800100"/>
            <a:ext cx="7006590" cy="5875020"/>
          </a:xfrm>
        </p:spPr>
        <p:txBody>
          <a:bodyPr>
            <a:normAutofit fontScale="62500" lnSpcReduction="20000"/>
          </a:bodyPr>
          <a:lstStyle/>
          <a:p>
            <a:r>
              <a:rPr lang="en-US" dirty="0" smtClean="0"/>
              <a:t>Feasibility assessment in preparation for research</a:t>
            </a:r>
            <a:br>
              <a:rPr lang="en-US" dirty="0" smtClean="0"/>
            </a:br>
            <a:r>
              <a:rPr lang="en-US" dirty="0" smtClean="0">
                <a:solidFill>
                  <a:schemeClr val="bg1">
                    <a:lumMod val="50000"/>
                  </a:schemeClr>
                </a:solidFill>
              </a:rPr>
              <a:t>(20% of projects; 10% of CRDW staff time)</a:t>
            </a:r>
            <a:endParaRPr lang="en-US" dirty="0">
              <a:solidFill>
                <a:schemeClr val="bg1">
                  <a:lumMod val="50000"/>
                </a:schemeClr>
              </a:solidFill>
            </a:endParaRPr>
          </a:p>
          <a:p>
            <a:endParaRPr lang="en-US" dirty="0" smtClean="0"/>
          </a:p>
          <a:p>
            <a:r>
              <a:rPr lang="en-US" dirty="0" smtClean="0"/>
              <a:t>Static </a:t>
            </a:r>
            <a:r>
              <a:rPr lang="en-US" dirty="0"/>
              <a:t>eligibility</a:t>
            </a:r>
            <a:br>
              <a:rPr lang="en-US" dirty="0"/>
            </a:br>
            <a:r>
              <a:rPr lang="en-US" dirty="0" smtClean="0">
                <a:solidFill>
                  <a:schemeClr val="bg1">
                    <a:lumMod val="50000"/>
                  </a:schemeClr>
                </a:solidFill>
              </a:rPr>
              <a:t>(70% </a:t>
            </a:r>
            <a:r>
              <a:rPr lang="en-US" dirty="0">
                <a:solidFill>
                  <a:schemeClr val="bg1">
                    <a:lumMod val="50000"/>
                  </a:schemeClr>
                </a:solidFill>
              </a:rPr>
              <a:t>of projects; </a:t>
            </a:r>
            <a:r>
              <a:rPr lang="en-US" dirty="0" smtClean="0">
                <a:solidFill>
                  <a:schemeClr val="bg1">
                    <a:lumMod val="50000"/>
                  </a:schemeClr>
                </a:solidFill>
              </a:rPr>
              <a:t>20</a:t>
            </a:r>
            <a:r>
              <a:rPr lang="en-US" dirty="0">
                <a:solidFill>
                  <a:schemeClr val="bg1">
                    <a:lumMod val="50000"/>
                  </a:schemeClr>
                </a:solidFill>
              </a:rPr>
              <a:t>% of </a:t>
            </a:r>
            <a:r>
              <a:rPr lang="en-US" dirty="0" smtClean="0">
                <a:solidFill>
                  <a:schemeClr val="bg1">
                    <a:lumMod val="50000"/>
                  </a:schemeClr>
                </a:solidFill>
              </a:rPr>
              <a:t>CRDW </a:t>
            </a:r>
            <a:r>
              <a:rPr lang="en-US" dirty="0">
                <a:solidFill>
                  <a:schemeClr val="bg1">
                    <a:lumMod val="50000"/>
                  </a:schemeClr>
                </a:solidFill>
              </a:rPr>
              <a:t>staff time)</a:t>
            </a:r>
          </a:p>
          <a:p>
            <a:pPr lvl="1"/>
            <a:r>
              <a:rPr lang="en-US" dirty="0"/>
              <a:t>Virtually all projects require  identification of a patient pool</a:t>
            </a:r>
          </a:p>
          <a:p>
            <a:endParaRPr lang="en-US" dirty="0"/>
          </a:p>
          <a:p>
            <a:r>
              <a:rPr lang="en-US" dirty="0" smtClean="0"/>
              <a:t>Rolling  eligibility</a:t>
            </a:r>
            <a:r>
              <a:rPr lang="en-US" dirty="0"/>
              <a:t/>
            </a:r>
            <a:br>
              <a:rPr lang="en-US" dirty="0"/>
            </a:br>
            <a:r>
              <a:rPr lang="en-US" dirty="0" smtClean="0">
                <a:solidFill>
                  <a:schemeClr val="bg1">
                    <a:lumMod val="50000"/>
                  </a:schemeClr>
                </a:solidFill>
              </a:rPr>
              <a:t>(30% </a:t>
            </a:r>
            <a:r>
              <a:rPr lang="en-US" dirty="0">
                <a:solidFill>
                  <a:schemeClr val="bg1">
                    <a:lumMod val="50000"/>
                  </a:schemeClr>
                </a:solidFill>
              </a:rPr>
              <a:t>of projects; </a:t>
            </a:r>
            <a:r>
              <a:rPr lang="en-US" dirty="0" smtClean="0">
                <a:solidFill>
                  <a:schemeClr val="bg1">
                    <a:lumMod val="50000"/>
                  </a:schemeClr>
                </a:solidFill>
              </a:rPr>
              <a:t>30</a:t>
            </a:r>
            <a:r>
              <a:rPr lang="en-US" dirty="0">
                <a:solidFill>
                  <a:schemeClr val="bg1">
                    <a:lumMod val="50000"/>
                  </a:schemeClr>
                </a:solidFill>
              </a:rPr>
              <a:t>% of </a:t>
            </a:r>
            <a:r>
              <a:rPr lang="en-US" dirty="0" smtClean="0">
                <a:solidFill>
                  <a:schemeClr val="bg1">
                    <a:lumMod val="50000"/>
                  </a:schemeClr>
                </a:solidFill>
              </a:rPr>
              <a:t>CRDW </a:t>
            </a:r>
            <a:r>
              <a:rPr lang="en-US" dirty="0">
                <a:solidFill>
                  <a:schemeClr val="bg1">
                    <a:lumMod val="50000"/>
                  </a:schemeClr>
                </a:solidFill>
              </a:rPr>
              <a:t>staff time)</a:t>
            </a:r>
          </a:p>
          <a:p>
            <a:pPr lvl="1"/>
            <a:r>
              <a:rPr lang="en-US" dirty="0" smtClean="0"/>
              <a:t>Remember study team’s assessment of eligibility as well as the participant’s response</a:t>
            </a:r>
          </a:p>
          <a:p>
            <a:pPr lvl="1"/>
            <a:r>
              <a:rPr lang="en-US" dirty="0" smtClean="0"/>
              <a:t>Daily automation requires stability &amp; good logging;</a:t>
            </a:r>
            <a:br>
              <a:rPr lang="en-US" dirty="0" smtClean="0"/>
            </a:br>
            <a:r>
              <a:rPr lang="en-US" i="1" dirty="0" smtClean="0"/>
              <a:t>e.g.</a:t>
            </a:r>
            <a:r>
              <a:rPr lang="en-US" dirty="0" smtClean="0"/>
              <a:t>, a 3 hour delay might mean zero subjects are enrolled</a:t>
            </a:r>
          </a:p>
          <a:p>
            <a:endParaRPr lang="en-US" dirty="0" smtClean="0"/>
          </a:p>
          <a:p>
            <a:r>
              <a:rPr lang="en-US" dirty="0" smtClean="0"/>
              <a:t>Clinical outcomes for retrospective investigations</a:t>
            </a:r>
            <a:br>
              <a:rPr lang="en-US" dirty="0" smtClean="0"/>
            </a:br>
            <a:r>
              <a:rPr lang="en-US" dirty="0" smtClean="0">
                <a:solidFill>
                  <a:schemeClr val="bg1">
                    <a:lumMod val="50000"/>
                  </a:schemeClr>
                </a:solidFill>
              </a:rPr>
              <a:t>(50% of projects; 30% of CRDW staff time)</a:t>
            </a:r>
          </a:p>
          <a:p>
            <a:endParaRPr lang="en-US" dirty="0" smtClean="0"/>
          </a:p>
          <a:p>
            <a:r>
              <a:rPr lang="en-US" dirty="0" smtClean="0"/>
              <a:t>Administrative outcomes for quality improvement </a:t>
            </a:r>
            <a:br>
              <a:rPr lang="en-US" dirty="0" smtClean="0"/>
            </a:br>
            <a:r>
              <a:rPr lang="en-US" dirty="0" smtClean="0">
                <a:solidFill>
                  <a:schemeClr val="bg1">
                    <a:lumMod val="50000"/>
                  </a:schemeClr>
                </a:solidFill>
              </a:rPr>
              <a:t>(10% of projects; 2% of CRDW staff time)</a:t>
            </a:r>
          </a:p>
          <a:p>
            <a:endParaRPr lang="en-US" dirty="0" smtClean="0">
              <a:solidFill>
                <a:schemeClr val="bg1">
                  <a:lumMod val="50000"/>
                </a:schemeClr>
              </a:solidFill>
            </a:endParaRPr>
          </a:p>
          <a:p>
            <a:r>
              <a:rPr lang="en-US" dirty="0" smtClean="0"/>
              <a:t>Program </a:t>
            </a:r>
            <a:r>
              <a:rPr lang="en-US" dirty="0"/>
              <a:t>evaluation</a:t>
            </a:r>
            <a:br>
              <a:rPr lang="en-US" dirty="0"/>
            </a:br>
            <a:r>
              <a:rPr lang="en-US" dirty="0" smtClean="0">
                <a:solidFill>
                  <a:schemeClr val="bg1">
                    <a:lumMod val="50000"/>
                  </a:schemeClr>
                </a:solidFill>
              </a:rPr>
              <a:t>(20</a:t>
            </a:r>
            <a:r>
              <a:rPr lang="en-US" dirty="0">
                <a:solidFill>
                  <a:schemeClr val="bg1">
                    <a:lumMod val="50000"/>
                  </a:schemeClr>
                </a:solidFill>
              </a:rPr>
              <a:t>% of projects; </a:t>
            </a:r>
            <a:r>
              <a:rPr lang="en-US" dirty="0" smtClean="0">
                <a:solidFill>
                  <a:schemeClr val="bg1">
                    <a:lumMod val="50000"/>
                  </a:schemeClr>
                </a:solidFill>
              </a:rPr>
              <a:t>8% </a:t>
            </a:r>
            <a:r>
              <a:rPr lang="en-US" dirty="0">
                <a:solidFill>
                  <a:schemeClr val="bg1">
                    <a:lumMod val="50000"/>
                  </a:schemeClr>
                </a:solidFill>
              </a:rPr>
              <a:t>of </a:t>
            </a:r>
            <a:r>
              <a:rPr lang="en-US" dirty="0" smtClean="0">
                <a:solidFill>
                  <a:schemeClr val="bg1">
                    <a:lumMod val="50000"/>
                  </a:schemeClr>
                </a:solidFill>
              </a:rPr>
              <a:t>CRDW </a:t>
            </a:r>
            <a:r>
              <a:rPr lang="en-US" dirty="0">
                <a:solidFill>
                  <a:schemeClr val="bg1">
                    <a:lumMod val="50000"/>
                  </a:schemeClr>
                </a:solidFill>
              </a:rPr>
              <a:t>staff time</a:t>
            </a:r>
            <a:r>
              <a:rPr lang="en-US" dirty="0" smtClean="0">
                <a:solidFill>
                  <a:schemeClr val="bg1">
                    <a:lumMod val="50000"/>
                  </a:schemeClr>
                </a:solidFill>
              </a:rPr>
              <a:t>)</a:t>
            </a:r>
            <a:endParaRPr lang="en-US" dirty="0" smtClean="0"/>
          </a:p>
          <a:p>
            <a:endParaRPr lang="en-US" dirty="0" smtClean="0"/>
          </a:p>
          <a:p>
            <a:endParaRPr lang="en-US" dirty="0" smtClean="0"/>
          </a:p>
          <a:p>
            <a:endParaRPr lang="en-US" dirty="0"/>
          </a:p>
        </p:txBody>
      </p:sp>
      <p:sp>
        <p:nvSpPr>
          <p:cNvPr id="4" name="Title 1"/>
          <p:cNvSpPr txBox="1">
            <a:spLocks/>
          </p:cNvSpPr>
          <p:nvPr/>
        </p:nvSpPr>
        <p:spPr>
          <a:xfrm>
            <a:off x="781050" y="78400"/>
            <a:ext cx="10515600" cy="8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solidFill>
                  <a:srgbClr val="0070C0"/>
                </a:solidFill>
              </a:rPr>
              <a:t>Commonly Requested </a:t>
            </a:r>
            <a:r>
              <a:rPr lang="en-US" sz="3600" b="1" i="1" dirty="0" smtClean="0">
                <a:solidFill>
                  <a:srgbClr val="0070C0"/>
                </a:solidFill>
              </a:rPr>
              <a:t>CRDW </a:t>
            </a:r>
            <a:r>
              <a:rPr lang="en-US" sz="3600" b="1" i="1" dirty="0">
                <a:solidFill>
                  <a:srgbClr val="0070C0"/>
                </a:solidFill>
              </a:rPr>
              <a:t>Support Services</a:t>
            </a:r>
          </a:p>
        </p:txBody>
      </p:sp>
      <p:sp>
        <p:nvSpPr>
          <p:cNvPr id="6" name="Oval 5"/>
          <p:cNvSpPr/>
          <p:nvPr/>
        </p:nvSpPr>
        <p:spPr>
          <a:xfrm>
            <a:off x="8170512" y="3177153"/>
            <a:ext cx="2998924" cy="751667"/>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87753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452" y="19985"/>
            <a:ext cx="10515600" cy="640416"/>
          </a:xfrm>
        </p:spPr>
        <p:txBody>
          <a:bodyPr>
            <a:normAutofit/>
          </a:bodyPr>
          <a:lstStyle/>
          <a:p>
            <a:r>
              <a:rPr lang="en-US" sz="3600" b="1" i="1" dirty="0">
                <a:solidFill>
                  <a:srgbClr val="0070C0"/>
                </a:solidFill>
              </a:rPr>
              <a:t>IRB and Privacy Review Guidance</a:t>
            </a:r>
          </a:p>
        </p:txBody>
      </p:sp>
      <p:sp>
        <p:nvSpPr>
          <p:cNvPr id="3" name="Content Placeholder 2"/>
          <p:cNvSpPr>
            <a:spLocks noGrp="1"/>
          </p:cNvSpPr>
          <p:nvPr>
            <p:ph idx="1"/>
          </p:nvPr>
        </p:nvSpPr>
        <p:spPr>
          <a:xfrm>
            <a:off x="88900" y="660402"/>
            <a:ext cx="12103099" cy="6197598"/>
          </a:xfrm>
        </p:spPr>
        <p:txBody>
          <a:bodyPr>
            <a:noAutofit/>
          </a:bodyPr>
          <a:lstStyle/>
          <a:p>
            <a:r>
              <a:rPr lang="en-US" sz="2400" dirty="0" smtClean="0"/>
              <a:t>Requests that are preparatory to research </a:t>
            </a:r>
            <a:r>
              <a:rPr lang="en-US" sz="2400" dirty="0"/>
              <a:t>must be submitted to the IRB/University Privacy </a:t>
            </a:r>
            <a:r>
              <a:rPr lang="en-US" sz="2400" dirty="0" smtClean="0"/>
              <a:t>Board for review and approval.</a:t>
            </a:r>
          </a:p>
          <a:p>
            <a:endParaRPr lang="en-US" sz="2400" dirty="0" smtClean="0"/>
          </a:p>
          <a:p>
            <a:r>
              <a:rPr lang="en-US" sz="2400" dirty="0" smtClean="0"/>
              <a:t>Program Evaluation, CQI, &amp; Feasibility Assessments:</a:t>
            </a:r>
          </a:p>
          <a:p>
            <a:pPr lvl="1"/>
            <a:r>
              <a:rPr lang="en-US" sz="2000" dirty="0" smtClean="0"/>
              <a:t>If PHI is </a:t>
            </a:r>
            <a:r>
              <a:rPr lang="en-US" sz="2000" b="1" u="sng" dirty="0" smtClean="0"/>
              <a:t>NOT</a:t>
            </a:r>
            <a:r>
              <a:rPr lang="en-US" sz="2000" dirty="0" smtClean="0"/>
              <a:t> included, it is generally not considered human subjects research.</a:t>
            </a:r>
          </a:p>
          <a:p>
            <a:pPr lvl="1"/>
            <a:r>
              <a:rPr lang="en-US" sz="2000" dirty="0" smtClean="0"/>
              <a:t>A determination of human subjects research (DHSR) may be submitted to the IRB.</a:t>
            </a:r>
          </a:p>
          <a:p>
            <a:pPr lvl="1"/>
            <a:r>
              <a:rPr lang="en-US" sz="2000" dirty="0" smtClean="0"/>
              <a:t>Aggregate data may be provided without an IRB submission.</a:t>
            </a:r>
          </a:p>
          <a:p>
            <a:endParaRPr lang="en-US" sz="2400" dirty="0" smtClean="0"/>
          </a:p>
          <a:p>
            <a:r>
              <a:rPr lang="en-US" sz="2400" dirty="0" smtClean="0">
                <a:solidFill>
                  <a:schemeClr val="bg1">
                    <a:lumMod val="50000"/>
                  </a:schemeClr>
                </a:solidFill>
              </a:rPr>
              <a:t>The following activities are </a:t>
            </a:r>
            <a:r>
              <a:rPr lang="en-US" sz="2400" b="1" u="sng" dirty="0" smtClean="0">
                <a:solidFill>
                  <a:schemeClr val="bg1">
                    <a:lumMod val="50000"/>
                  </a:schemeClr>
                </a:solidFill>
              </a:rPr>
              <a:t>NOT</a:t>
            </a:r>
            <a:r>
              <a:rPr lang="en-US" sz="2400" dirty="0" smtClean="0">
                <a:solidFill>
                  <a:schemeClr val="bg1">
                    <a:lumMod val="50000"/>
                  </a:schemeClr>
                </a:solidFill>
              </a:rPr>
              <a:t> human subjects research:</a:t>
            </a:r>
          </a:p>
          <a:p>
            <a:pPr lvl="1"/>
            <a:r>
              <a:rPr lang="en-US" sz="2000" dirty="0">
                <a:solidFill>
                  <a:schemeClr val="bg1">
                    <a:lumMod val="50000"/>
                  </a:schemeClr>
                </a:solidFill>
              </a:rPr>
              <a:t>Classroom evaluation activities when assessment involves regular classroom activities and the results of the evaluation process are intended to be used for the sole purpose of enhancing teaching practices of the </a:t>
            </a:r>
            <a:r>
              <a:rPr lang="en-US" sz="2000" dirty="0" smtClean="0">
                <a:solidFill>
                  <a:schemeClr val="bg1">
                    <a:lumMod val="50000"/>
                  </a:schemeClr>
                </a:solidFill>
              </a:rPr>
              <a:t>instructor</a:t>
            </a:r>
            <a:endParaRPr lang="en-US" sz="2000" dirty="0">
              <a:solidFill>
                <a:schemeClr val="bg1">
                  <a:lumMod val="50000"/>
                </a:schemeClr>
              </a:solidFill>
            </a:endParaRPr>
          </a:p>
          <a:p>
            <a:pPr lvl="1"/>
            <a:r>
              <a:rPr lang="en-US" sz="2000" dirty="0">
                <a:solidFill>
                  <a:schemeClr val="bg1">
                    <a:lumMod val="50000"/>
                  </a:schemeClr>
                </a:solidFill>
              </a:rPr>
              <a:t>Quality improvement activities designed to enhance functionality of a department or campus program provided that results are not intended to be shared outside of the </a:t>
            </a:r>
            <a:r>
              <a:rPr lang="en-US" sz="2000" dirty="0" smtClean="0">
                <a:solidFill>
                  <a:schemeClr val="bg1">
                    <a:lumMod val="50000"/>
                  </a:schemeClr>
                </a:solidFill>
              </a:rPr>
              <a:t>University</a:t>
            </a:r>
            <a:endParaRPr lang="en-US" sz="2000" dirty="0">
              <a:solidFill>
                <a:schemeClr val="bg1">
                  <a:lumMod val="50000"/>
                </a:schemeClr>
              </a:solidFill>
            </a:endParaRPr>
          </a:p>
          <a:p>
            <a:pPr lvl="1"/>
            <a:r>
              <a:rPr lang="en-US" sz="2000" dirty="0">
                <a:solidFill>
                  <a:schemeClr val="bg1">
                    <a:lumMod val="50000"/>
                  </a:schemeClr>
                </a:solidFill>
              </a:rPr>
              <a:t>Program </a:t>
            </a:r>
            <a:r>
              <a:rPr lang="en-US" sz="2000" dirty="0" smtClean="0">
                <a:solidFill>
                  <a:schemeClr val="bg1">
                    <a:lumMod val="50000"/>
                  </a:schemeClr>
                </a:solidFill>
              </a:rPr>
              <a:t>evaluations</a:t>
            </a:r>
            <a:endParaRPr lang="en-US" sz="2000" dirty="0">
              <a:solidFill>
                <a:schemeClr val="bg1">
                  <a:lumMod val="50000"/>
                </a:schemeClr>
              </a:solidFill>
            </a:endParaRPr>
          </a:p>
          <a:p>
            <a:pPr lvl="1"/>
            <a:r>
              <a:rPr lang="en-US" sz="2000" dirty="0">
                <a:solidFill>
                  <a:schemeClr val="bg1">
                    <a:lumMod val="50000"/>
                  </a:schemeClr>
                </a:solidFill>
              </a:rPr>
              <a:t>Public health practice surveillance </a:t>
            </a:r>
            <a:r>
              <a:rPr lang="en-US" sz="2000" dirty="0" smtClean="0">
                <a:solidFill>
                  <a:schemeClr val="bg1">
                    <a:lumMod val="50000"/>
                  </a:schemeClr>
                </a:solidFill>
              </a:rPr>
              <a:t>activities</a:t>
            </a:r>
            <a:endParaRPr lang="en-US" sz="2000" dirty="0">
              <a:solidFill>
                <a:schemeClr val="bg1">
                  <a:lumMod val="50000"/>
                </a:schemeClr>
              </a:solidFill>
            </a:endParaRPr>
          </a:p>
        </p:txBody>
      </p:sp>
    </p:spTree>
    <p:extLst>
      <p:ext uri="{BB962C8B-B14F-4D97-AF65-F5344CB8AC3E}">
        <p14:creationId xmlns:p14="http://schemas.microsoft.com/office/powerpoint/2010/main" val="10455301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941" y="98561"/>
            <a:ext cx="10515600" cy="806214"/>
          </a:xfrm>
        </p:spPr>
        <p:txBody>
          <a:bodyPr>
            <a:normAutofit/>
          </a:bodyPr>
          <a:lstStyle/>
          <a:p>
            <a:r>
              <a:rPr lang="en-US" sz="3600" b="1" i="1" dirty="0">
                <a:solidFill>
                  <a:srgbClr val="0070C0"/>
                </a:solidFill>
              </a:rPr>
              <a:t>CDW Faculty &amp; Staff</a:t>
            </a:r>
          </a:p>
        </p:txBody>
      </p:sp>
      <p:sp>
        <p:nvSpPr>
          <p:cNvPr id="3" name="Content Placeholder 2"/>
          <p:cNvSpPr>
            <a:spLocks noGrp="1"/>
          </p:cNvSpPr>
          <p:nvPr>
            <p:ph idx="1"/>
          </p:nvPr>
        </p:nvSpPr>
        <p:spPr>
          <a:xfrm>
            <a:off x="67377" y="904775"/>
            <a:ext cx="11867949" cy="5953225"/>
          </a:xfrm>
        </p:spPr>
        <p:txBody>
          <a:bodyPr>
            <a:normAutofit/>
          </a:bodyPr>
          <a:lstStyle/>
          <a:p>
            <a:pPr marL="231775" indent="-231775">
              <a:buNone/>
            </a:pPr>
            <a:r>
              <a:rPr lang="en-US" sz="2200" b="1" dirty="0">
                <a:latin typeface="+mj-lt"/>
                <a:ea typeface="+mj-ea"/>
                <a:cs typeface="+mj-cs"/>
              </a:rPr>
              <a:t>David Bard, </a:t>
            </a:r>
            <a:r>
              <a:rPr lang="en-US" sz="2200" b="1" dirty="0" smtClean="0">
                <a:latin typeface="+mj-lt"/>
                <a:ea typeface="+mj-ea"/>
                <a:cs typeface="+mj-cs"/>
              </a:rPr>
              <a:t>PhD, Chief Research Information Officer</a:t>
            </a:r>
            <a:endParaRPr lang="en-US" sz="2200" b="1" dirty="0">
              <a:latin typeface="+mj-lt"/>
              <a:ea typeface="+mj-ea"/>
              <a:cs typeface="+mj-cs"/>
            </a:endParaRPr>
          </a:p>
          <a:p>
            <a:pPr marL="231775" indent="-231775">
              <a:buNone/>
            </a:pPr>
            <a:r>
              <a:rPr lang="en-US" sz="2200" b="1" dirty="0" smtClean="0">
                <a:latin typeface="+mj-lt"/>
                <a:ea typeface="+mj-ea"/>
                <a:cs typeface="+mj-cs"/>
              </a:rPr>
              <a:t>Will </a:t>
            </a:r>
            <a:r>
              <a:rPr lang="en-US" sz="2200" b="1" dirty="0">
                <a:latin typeface="+mj-lt"/>
                <a:ea typeface="+mj-ea"/>
                <a:cs typeface="+mj-cs"/>
              </a:rPr>
              <a:t>Beasley, </a:t>
            </a:r>
            <a:r>
              <a:rPr lang="en-US" sz="2200" b="1" dirty="0" smtClean="0">
                <a:latin typeface="+mj-lt"/>
                <a:ea typeface="+mj-ea"/>
                <a:cs typeface="+mj-cs"/>
              </a:rPr>
              <a:t>PhD, BBMC Director of Informatics</a:t>
            </a:r>
            <a:endParaRPr lang="en-US" sz="2200" b="1" dirty="0">
              <a:latin typeface="+mj-lt"/>
              <a:ea typeface="+mj-ea"/>
              <a:cs typeface="+mj-cs"/>
            </a:endParaRPr>
          </a:p>
          <a:p>
            <a:pPr marL="231775" indent="-231775">
              <a:buNone/>
            </a:pPr>
            <a:r>
              <a:rPr lang="en-US" sz="2200" b="1" dirty="0">
                <a:latin typeface="+mj-lt"/>
                <a:ea typeface="+mj-ea"/>
                <a:cs typeface="+mj-cs"/>
              </a:rPr>
              <a:t>Lise </a:t>
            </a:r>
            <a:r>
              <a:rPr lang="en-US" sz="2200" b="1" dirty="0" smtClean="0">
                <a:latin typeface="+mj-lt"/>
                <a:ea typeface="+mj-ea"/>
                <a:cs typeface="+mj-cs"/>
              </a:rPr>
              <a:t>DeShea, PhD </a:t>
            </a:r>
            <a:r>
              <a:rPr lang="en-US" sz="2100" dirty="0">
                <a:solidFill>
                  <a:schemeClr val="bg1">
                    <a:lumMod val="50000"/>
                  </a:schemeClr>
                </a:solidFill>
              </a:rPr>
              <a:t>is a </a:t>
            </a:r>
            <a:r>
              <a:rPr lang="en-US" sz="2100" dirty="0" smtClean="0">
                <a:solidFill>
                  <a:schemeClr val="bg1">
                    <a:lumMod val="50000"/>
                  </a:schemeClr>
                </a:solidFill>
              </a:rPr>
              <a:t>senior research biostatistician who has </a:t>
            </a:r>
            <a:r>
              <a:rPr lang="en-US" sz="2100" dirty="0">
                <a:solidFill>
                  <a:schemeClr val="bg1">
                    <a:lumMod val="50000"/>
                  </a:schemeClr>
                </a:solidFill>
              </a:rPr>
              <a:t>worked on the OUHSC campus for more than 10 years, following her employment with OHCA as a statistician analyzing claims data in Quality Assurance. She has authored 3 statistics </a:t>
            </a:r>
            <a:r>
              <a:rPr lang="en-US" sz="2100" dirty="0" smtClean="0">
                <a:solidFill>
                  <a:schemeClr val="bg1">
                    <a:lumMod val="50000"/>
                  </a:schemeClr>
                </a:solidFill>
              </a:rPr>
              <a:t>textbooks, has </a:t>
            </a:r>
            <a:r>
              <a:rPr lang="en-US" sz="2100" dirty="0">
                <a:solidFill>
                  <a:schemeClr val="bg1">
                    <a:lumMod val="50000"/>
                  </a:schemeClr>
                </a:solidFill>
              </a:rPr>
              <a:t>years of teaching </a:t>
            </a:r>
            <a:r>
              <a:rPr lang="en-US" sz="2100" dirty="0" smtClean="0">
                <a:solidFill>
                  <a:schemeClr val="bg1">
                    <a:lumMod val="50000"/>
                  </a:schemeClr>
                </a:solidFill>
              </a:rPr>
              <a:t>experience, and expertise related to manuscript writing and presentation development. Lise joined the CDW team in July 2020.</a:t>
            </a:r>
          </a:p>
          <a:p>
            <a:pPr marL="231775" indent="-231775">
              <a:buNone/>
            </a:pPr>
            <a:r>
              <a:rPr lang="en-US" sz="2200" b="1" dirty="0" smtClean="0">
                <a:latin typeface="+mj-lt"/>
                <a:ea typeface="+mj-ea"/>
                <a:cs typeface="+mj-cs"/>
              </a:rPr>
              <a:t>Geneva Marshall, MA </a:t>
            </a:r>
            <a:r>
              <a:rPr lang="en-US" sz="2100" dirty="0" smtClean="0">
                <a:solidFill>
                  <a:schemeClr val="bg1">
                    <a:lumMod val="50000"/>
                  </a:schemeClr>
                </a:solidFill>
              </a:rPr>
              <a:t>joined the CRDW team in August 2020 after spending 8 years supporting academic research led by Drs. Bard and Beasley. Her experience includes the expansion and upkeep of a data pipeline using R and SQL to combine datasets for programs evaluation, as well as working with biostatisticians to create and streamline a common set of procedures in R for analyzing data. Geneva anticipates graduating OSU in May with a MS in Business Analytics specializing in Data Science.</a:t>
            </a:r>
          </a:p>
          <a:p>
            <a:pPr marL="231775" indent="-231775">
              <a:buNone/>
            </a:pPr>
            <a:r>
              <a:rPr lang="en-US" sz="2200" b="1" dirty="0" smtClean="0">
                <a:latin typeface="+mj-lt"/>
                <a:ea typeface="+mj-ea"/>
                <a:cs typeface="+mj-cs"/>
              </a:rPr>
              <a:t>Ashley Thumann, MHA </a:t>
            </a:r>
            <a:r>
              <a:rPr lang="en-US" sz="2100" dirty="0" smtClean="0">
                <a:solidFill>
                  <a:schemeClr val="bg1">
                    <a:lumMod val="50000"/>
                  </a:schemeClr>
                </a:solidFill>
              </a:rPr>
              <a:t>has 15 years of healthcare administration experience. Prior to joining the CRDW team in October 2017, she served as a Clinics Administrator and Quality Manager for OU Physicians. Ashley has end-user experience with many of the data systems on campus and is the CRDW’s primary liaison with investigators.</a:t>
            </a:r>
            <a:endParaRPr lang="en-US" sz="2100" dirty="0">
              <a:solidFill>
                <a:schemeClr val="bg1">
                  <a:lumMod val="50000"/>
                </a:schemeClr>
              </a:solidFill>
            </a:endParaRPr>
          </a:p>
        </p:txBody>
      </p:sp>
    </p:spTree>
    <p:extLst>
      <p:ext uri="{BB962C8B-B14F-4D97-AF65-F5344CB8AC3E}">
        <p14:creationId xmlns:p14="http://schemas.microsoft.com/office/powerpoint/2010/main" val="1348329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86090" y="158698"/>
            <a:ext cx="11372927" cy="6502820"/>
          </a:xfrm>
          <a:prstGeom prst="rect">
            <a:avLst/>
          </a:prstGeom>
        </p:spPr>
      </p:pic>
      <p:sp>
        <p:nvSpPr>
          <p:cNvPr id="3" name="Title 1"/>
          <p:cNvSpPr txBox="1">
            <a:spLocks/>
          </p:cNvSpPr>
          <p:nvPr/>
        </p:nvSpPr>
        <p:spPr>
          <a:xfrm>
            <a:off x="0" y="2636678"/>
            <a:ext cx="4541520" cy="1546860"/>
          </a:xfrm>
          <a:prstGeom prst="rect">
            <a:avLst/>
          </a:prstGeom>
        </p:spPr>
        <p:txBody>
          <a:bodyP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i="1" dirty="0" smtClean="0">
                <a:solidFill>
                  <a:srgbClr val="0070C0"/>
                </a:solidFill>
              </a:rPr>
              <a:t>Typical Workflow for a</a:t>
            </a:r>
          </a:p>
          <a:p>
            <a:pPr algn="ctr"/>
            <a:r>
              <a:rPr lang="en-US" b="1" i="1" dirty="0" smtClean="0">
                <a:solidFill>
                  <a:srgbClr val="0070C0"/>
                </a:solidFill>
              </a:rPr>
              <a:t>CRDW Research project</a:t>
            </a:r>
          </a:p>
          <a:p>
            <a:pPr algn="ctr"/>
            <a:r>
              <a:rPr lang="en-US" b="1" i="1" dirty="0" smtClean="0">
                <a:solidFill>
                  <a:srgbClr val="0070C0"/>
                </a:solidFill>
              </a:rPr>
              <a:t>by the BBMC</a:t>
            </a:r>
            <a:endParaRPr lang="en-US" b="1" i="1" dirty="0">
              <a:solidFill>
                <a:srgbClr val="0070C0"/>
              </a:solidFill>
            </a:endParaRPr>
          </a:p>
        </p:txBody>
      </p:sp>
      <p:sp>
        <p:nvSpPr>
          <p:cNvPr id="2" name="Rectangle 1"/>
          <p:cNvSpPr/>
          <p:nvPr/>
        </p:nvSpPr>
        <p:spPr>
          <a:xfrm>
            <a:off x="6072554" y="5288340"/>
            <a:ext cx="6119446" cy="1569660"/>
          </a:xfrm>
          <a:prstGeom prst="rect">
            <a:avLst/>
          </a:prstGeom>
        </p:spPr>
        <p:txBody>
          <a:bodyPr wrap="square">
            <a:spAutoFit/>
          </a:bodyPr>
          <a:lstStyle/>
          <a:p>
            <a:pPr algn="r"/>
            <a:r>
              <a:rPr lang="en-US" sz="3200" dirty="0"/>
              <a:t>Submit a request </a:t>
            </a:r>
            <a:r>
              <a:rPr lang="en-US" sz="3200" dirty="0" smtClean="0"/>
              <a:t>at:</a:t>
            </a:r>
          </a:p>
          <a:p>
            <a:pPr algn="r"/>
            <a:r>
              <a:rPr lang="en-US" sz="3200" dirty="0" smtClean="0">
                <a:hlinkClick r:id="rId4"/>
              </a:rPr>
              <a:t>ouhsc.edu/</a:t>
            </a:r>
            <a:r>
              <a:rPr lang="en-US" sz="3200" dirty="0" err="1" smtClean="0">
                <a:hlinkClick r:id="rId4"/>
              </a:rPr>
              <a:t>bbmc</a:t>
            </a:r>
            <a:r>
              <a:rPr lang="en-US" sz="3200" dirty="0" smtClean="0">
                <a:hlinkClick r:id="rId4"/>
              </a:rPr>
              <a:t>/</a:t>
            </a:r>
            <a:endParaRPr lang="en-US" sz="3200" dirty="0" smtClean="0"/>
          </a:p>
          <a:p>
            <a:pPr algn="r"/>
            <a:r>
              <a:rPr lang="en-US" sz="3200" dirty="0" smtClean="0"/>
              <a:t>then ‘Request Support’</a:t>
            </a:r>
          </a:p>
        </p:txBody>
      </p:sp>
    </p:spTree>
    <p:extLst>
      <p:ext uri="{BB962C8B-B14F-4D97-AF65-F5344CB8AC3E}">
        <p14:creationId xmlns:p14="http://schemas.microsoft.com/office/powerpoint/2010/main" val="33696734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61695"/>
          </a:xfrm>
        </p:spPr>
        <p:txBody>
          <a:bodyPr>
            <a:normAutofit/>
          </a:bodyPr>
          <a:lstStyle/>
          <a:p>
            <a:pPr algn="ctr"/>
            <a:r>
              <a:rPr lang="en-US" b="1" i="1" dirty="0">
                <a:solidFill>
                  <a:srgbClr val="0070C0"/>
                </a:solidFill>
              </a:rPr>
              <a:t>HSC </a:t>
            </a:r>
            <a:r>
              <a:rPr lang="en-US" b="1" i="1" dirty="0" smtClean="0">
                <a:solidFill>
                  <a:srgbClr val="0070C0"/>
                </a:solidFill>
              </a:rPr>
              <a:t>Data Sources</a:t>
            </a:r>
            <a:endParaRPr lang="en-US" b="1" i="1" dirty="0">
              <a:solidFill>
                <a:srgbClr val="0070C0"/>
              </a:solidFill>
            </a:endParaRPr>
          </a:p>
        </p:txBody>
      </p:sp>
      <p:sp>
        <p:nvSpPr>
          <p:cNvPr id="3" name="Content Placeholder 2"/>
          <p:cNvSpPr>
            <a:spLocks noGrp="1"/>
          </p:cNvSpPr>
          <p:nvPr>
            <p:ph idx="1"/>
          </p:nvPr>
        </p:nvSpPr>
        <p:spPr>
          <a:xfrm>
            <a:off x="228600" y="153750"/>
            <a:ext cx="11757660" cy="6597570"/>
          </a:xfrm>
        </p:spPr>
        <p:txBody>
          <a:bodyPr>
            <a:normAutofit fontScale="92500" lnSpcReduction="10000"/>
          </a:bodyPr>
          <a:lstStyle/>
          <a:p>
            <a:r>
              <a:rPr lang="en-US" dirty="0" smtClean="0"/>
              <a:t>Patient</a:t>
            </a:r>
            <a:endParaRPr lang="en-US" dirty="0"/>
          </a:p>
          <a:p>
            <a:pPr lvl="1"/>
            <a:r>
              <a:rPr lang="en-US" dirty="0"/>
              <a:t>Outpatient (Centricity</a:t>
            </a:r>
            <a:r>
              <a:rPr lang="en-US" dirty="0" smtClean="0"/>
              <a:t>)</a:t>
            </a:r>
            <a:endParaRPr lang="en-US" dirty="0"/>
          </a:p>
          <a:p>
            <a:pPr lvl="1"/>
            <a:r>
              <a:rPr lang="en-US" dirty="0"/>
              <a:t>Billing and Claims Data</a:t>
            </a:r>
          </a:p>
          <a:p>
            <a:pPr lvl="1"/>
            <a:r>
              <a:rPr lang="en-US" dirty="0" smtClean="0"/>
              <a:t>Inpatient (Meditech) </a:t>
            </a:r>
          </a:p>
          <a:p>
            <a:pPr lvl="1"/>
            <a:r>
              <a:rPr lang="en-US" dirty="0" smtClean="0"/>
              <a:t>Dozens of departmental sources</a:t>
            </a:r>
          </a:p>
          <a:p>
            <a:pPr lvl="1"/>
            <a:r>
              <a:rPr lang="en-US" dirty="0" smtClean="0"/>
              <a:t>Biomedical Research </a:t>
            </a:r>
            <a:r>
              <a:rPr lang="en-US" dirty="0"/>
              <a:t>Data</a:t>
            </a:r>
          </a:p>
          <a:p>
            <a:pPr lvl="1"/>
            <a:r>
              <a:rPr lang="en-US" dirty="0"/>
              <a:t>Epic </a:t>
            </a:r>
            <a:r>
              <a:rPr lang="en-US" dirty="0" smtClean="0"/>
              <a:t>(in </a:t>
            </a:r>
            <a:r>
              <a:rPr lang="en-US" dirty="0"/>
              <a:t>~1 year</a:t>
            </a:r>
            <a:r>
              <a:rPr lang="en-US" dirty="0" smtClean="0"/>
              <a:t>)</a:t>
            </a:r>
          </a:p>
          <a:p>
            <a:pPr marL="228600" lvl="1">
              <a:spcBef>
                <a:spcPts val="1000"/>
              </a:spcBef>
            </a:pPr>
            <a:r>
              <a:rPr lang="en-US" sz="2800" dirty="0" smtClean="0"/>
              <a:t>Provider</a:t>
            </a:r>
          </a:p>
          <a:p>
            <a:pPr marL="228600" lvl="1">
              <a:spcBef>
                <a:spcPts val="1000"/>
              </a:spcBef>
            </a:pPr>
            <a:r>
              <a:rPr lang="en-US" sz="2800" dirty="0" smtClean="0"/>
              <a:t>External Agencies</a:t>
            </a:r>
            <a:endParaRPr lang="en-US" sz="2800" dirty="0"/>
          </a:p>
          <a:p>
            <a:pPr marL="685800" lvl="2">
              <a:spcBef>
                <a:spcPts val="1000"/>
              </a:spcBef>
            </a:pPr>
            <a:r>
              <a:rPr lang="en-US" dirty="0"/>
              <a:t>Service Provided (by the Health </a:t>
            </a:r>
            <a:r>
              <a:rPr lang="en-US" dirty="0" err="1"/>
              <a:t>Dept</a:t>
            </a:r>
            <a:r>
              <a:rPr lang="en-US" dirty="0"/>
              <a:t> of Oklahoma)</a:t>
            </a:r>
          </a:p>
          <a:p>
            <a:pPr marL="685800" lvl="2">
              <a:spcBef>
                <a:spcPts val="1000"/>
              </a:spcBef>
            </a:pPr>
            <a:r>
              <a:rPr lang="en-US" dirty="0" smtClean="0"/>
              <a:t>Child Protective Services (Oklahoma </a:t>
            </a:r>
            <a:r>
              <a:rPr lang="en-US" dirty="0" err="1" smtClean="0"/>
              <a:t>Dept</a:t>
            </a:r>
            <a:r>
              <a:rPr lang="en-US" dirty="0" smtClean="0"/>
              <a:t> of Human Services)</a:t>
            </a:r>
          </a:p>
          <a:p>
            <a:pPr marL="685800" lvl="2">
              <a:spcBef>
                <a:spcPts val="1000"/>
              </a:spcBef>
            </a:pPr>
            <a:r>
              <a:rPr lang="en-US" dirty="0"/>
              <a:t>Immunization (Health </a:t>
            </a:r>
            <a:r>
              <a:rPr lang="en-US" dirty="0" err="1"/>
              <a:t>Dept</a:t>
            </a:r>
            <a:r>
              <a:rPr lang="en-US" dirty="0"/>
              <a:t> of Oklahoma)</a:t>
            </a:r>
          </a:p>
          <a:p>
            <a:pPr marL="685800" lvl="2">
              <a:spcBef>
                <a:spcPts val="1000"/>
              </a:spcBef>
            </a:pPr>
            <a:r>
              <a:rPr lang="en-US" dirty="0" smtClean="0"/>
              <a:t>Vital </a:t>
            </a:r>
            <a:r>
              <a:rPr lang="en-US" dirty="0"/>
              <a:t>Records (Health </a:t>
            </a:r>
            <a:r>
              <a:rPr lang="en-US" dirty="0" err="1"/>
              <a:t>Dept</a:t>
            </a:r>
            <a:r>
              <a:rPr lang="en-US" dirty="0"/>
              <a:t> of Oklahoma)</a:t>
            </a:r>
            <a:endParaRPr lang="en-US" sz="2800" dirty="0"/>
          </a:p>
          <a:p>
            <a:pPr marL="685800" lvl="2">
              <a:spcBef>
                <a:spcPts val="1000"/>
              </a:spcBef>
            </a:pPr>
            <a:r>
              <a:rPr lang="en-US" dirty="0" smtClean="0"/>
              <a:t>…</a:t>
            </a:r>
          </a:p>
          <a:p>
            <a:pPr marL="685800" lvl="2">
              <a:spcBef>
                <a:spcPts val="1000"/>
              </a:spcBef>
            </a:pPr>
            <a:r>
              <a:rPr lang="en-US" dirty="0" smtClean="0"/>
              <a:t>Multi-state collaborations (in the future)</a:t>
            </a:r>
          </a:p>
          <a:p>
            <a:pPr marL="228600" lvl="1">
              <a:spcBef>
                <a:spcPts val="1000"/>
              </a:spcBef>
            </a:pPr>
            <a:r>
              <a:rPr lang="en-US" sz="2800" dirty="0" smtClean="0"/>
              <a:t>Administrative Cost</a:t>
            </a:r>
          </a:p>
          <a:p>
            <a:pPr marL="228600" lvl="1">
              <a:spcBef>
                <a:spcPts val="1000"/>
              </a:spcBef>
            </a:pPr>
            <a:r>
              <a:rPr lang="en-US" sz="2800" dirty="0" smtClean="0">
                <a:solidFill>
                  <a:schemeClr val="bg1">
                    <a:lumMod val="50000"/>
                  </a:schemeClr>
                </a:solidFill>
              </a:rPr>
              <a:t>Employee &amp; Student</a:t>
            </a:r>
            <a:endParaRPr lang="en-US" sz="2800" dirty="0">
              <a:solidFill>
                <a:schemeClr val="bg1">
                  <a:lumMod val="50000"/>
                </a:schemeClr>
              </a:solidFill>
            </a:endParaRPr>
          </a:p>
        </p:txBody>
      </p:sp>
    </p:spTree>
    <p:extLst>
      <p:ext uri="{BB962C8B-B14F-4D97-AF65-F5344CB8AC3E}">
        <p14:creationId xmlns:p14="http://schemas.microsoft.com/office/powerpoint/2010/main" val="21246854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2355708073"/>
              </p:ext>
            </p:extLst>
          </p:nvPr>
        </p:nvGraphicFramePr>
        <p:xfrm>
          <a:off x="5853043" y="29114"/>
          <a:ext cx="6092689" cy="6766560"/>
        </p:xfrm>
        <a:graphic>
          <a:graphicData uri="http://schemas.openxmlformats.org/drawingml/2006/table">
            <a:tbl>
              <a:tblPr firstRow="1" bandRow="1">
                <a:tableStyleId>{0660B408-B3CF-4A94-85FC-2B1E0A45F4A2}</a:tableStyleId>
              </a:tblPr>
              <a:tblGrid>
                <a:gridCol w="3570567">
                  <a:extLst>
                    <a:ext uri="{9D8B030D-6E8A-4147-A177-3AD203B41FA5}">
                      <a16:colId xmlns:a16="http://schemas.microsoft.com/office/drawing/2014/main" val="20000"/>
                    </a:ext>
                  </a:extLst>
                </a:gridCol>
                <a:gridCol w="2522122">
                  <a:extLst>
                    <a:ext uri="{9D8B030D-6E8A-4147-A177-3AD203B41FA5}">
                      <a16:colId xmlns:a16="http://schemas.microsoft.com/office/drawing/2014/main" val="20001"/>
                    </a:ext>
                  </a:extLst>
                </a:gridCol>
              </a:tblGrid>
              <a:tr h="351886">
                <a:tc>
                  <a:txBody>
                    <a:bodyPr/>
                    <a:lstStyle/>
                    <a:p>
                      <a:r>
                        <a:rPr lang="en-US" sz="2000" dirty="0" smtClean="0"/>
                        <a:t>Department</a:t>
                      </a:r>
                      <a:endParaRPr lang="en-US" sz="2000" dirty="0"/>
                    </a:p>
                  </a:txBody>
                  <a:tcPr/>
                </a:tc>
                <a:tc>
                  <a:txBody>
                    <a:bodyPr/>
                    <a:lstStyle/>
                    <a:p>
                      <a:pPr algn="r"/>
                      <a:r>
                        <a:rPr lang="en-US" sz="2000" dirty="0" smtClean="0"/>
                        <a:t>Percentage of Total</a:t>
                      </a:r>
                      <a:endParaRPr lang="en-US" sz="2000" dirty="0"/>
                    </a:p>
                  </a:txBody>
                  <a:tcPr/>
                </a:tc>
                <a:extLst>
                  <a:ext uri="{0D108BD9-81ED-4DB2-BD59-A6C34878D82A}">
                    <a16:rowId xmlns:a16="http://schemas.microsoft.com/office/drawing/2014/main" val="10000"/>
                  </a:ext>
                </a:extLst>
              </a:tr>
              <a:tr h="516951">
                <a:tc>
                  <a:txBody>
                    <a:bodyPr/>
                    <a:lstStyle/>
                    <a:p>
                      <a:r>
                        <a:rPr lang="en-US" sz="3200" dirty="0" smtClean="0"/>
                        <a:t>Pediatrics</a:t>
                      </a:r>
                      <a:endParaRPr lang="en-US" sz="3200" dirty="0"/>
                    </a:p>
                  </a:txBody>
                  <a:tcPr/>
                </a:tc>
                <a:tc>
                  <a:txBody>
                    <a:bodyPr/>
                    <a:lstStyle/>
                    <a:p>
                      <a:pPr algn="r"/>
                      <a:endParaRPr lang="en-US" sz="3200" dirty="0"/>
                    </a:p>
                  </a:txBody>
                  <a:tcPr/>
                </a:tc>
                <a:extLst>
                  <a:ext uri="{0D108BD9-81ED-4DB2-BD59-A6C34878D82A}">
                    <a16:rowId xmlns:a16="http://schemas.microsoft.com/office/drawing/2014/main" val="10001"/>
                  </a:ext>
                </a:extLst>
              </a:tr>
              <a:tr h="516951">
                <a:tc>
                  <a:txBody>
                    <a:bodyPr/>
                    <a:lstStyle/>
                    <a:p>
                      <a:r>
                        <a:rPr lang="en-US" sz="3200" dirty="0" smtClean="0"/>
                        <a:t>Orthopedics</a:t>
                      </a:r>
                      <a:endParaRPr lang="en-US" sz="3200" dirty="0"/>
                    </a:p>
                  </a:txBody>
                  <a:tcPr/>
                </a:tc>
                <a:tc>
                  <a:txBody>
                    <a:bodyPr/>
                    <a:lstStyle/>
                    <a:p>
                      <a:pPr algn="r"/>
                      <a:endParaRPr lang="en-US" sz="3200" dirty="0"/>
                    </a:p>
                  </a:txBody>
                  <a:tcPr/>
                </a:tc>
                <a:extLst>
                  <a:ext uri="{0D108BD9-81ED-4DB2-BD59-A6C34878D82A}">
                    <a16:rowId xmlns:a16="http://schemas.microsoft.com/office/drawing/2014/main" val="10002"/>
                  </a:ext>
                </a:extLst>
              </a:tr>
              <a:tr h="516951">
                <a:tc>
                  <a:txBody>
                    <a:bodyPr/>
                    <a:lstStyle/>
                    <a:p>
                      <a:r>
                        <a:rPr lang="en-US" sz="3200" dirty="0" smtClean="0"/>
                        <a:t>Cancer</a:t>
                      </a:r>
                      <a:r>
                        <a:rPr lang="en-US" sz="3200" baseline="0" dirty="0" smtClean="0"/>
                        <a:t> Center</a:t>
                      </a:r>
                      <a:endParaRPr lang="en-US" sz="3200" dirty="0"/>
                    </a:p>
                  </a:txBody>
                  <a:tcPr/>
                </a:tc>
                <a:tc>
                  <a:txBody>
                    <a:bodyPr/>
                    <a:lstStyle/>
                    <a:p>
                      <a:pPr algn="r"/>
                      <a:endParaRPr lang="en-US" sz="3200" dirty="0"/>
                    </a:p>
                  </a:txBody>
                  <a:tcPr/>
                </a:tc>
                <a:extLst>
                  <a:ext uri="{0D108BD9-81ED-4DB2-BD59-A6C34878D82A}">
                    <a16:rowId xmlns:a16="http://schemas.microsoft.com/office/drawing/2014/main" val="10003"/>
                  </a:ext>
                </a:extLst>
              </a:tr>
              <a:tr h="516951">
                <a:tc>
                  <a:txBody>
                    <a:bodyPr/>
                    <a:lstStyle/>
                    <a:p>
                      <a:r>
                        <a:rPr lang="en-US" sz="3200" dirty="0" smtClean="0"/>
                        <a:t>Women’s Health</a:t>
                      </a:r>
                      <a:endParaRPr lang="en-US" sz="3200" dirty="0"/>
                    </a:p>
                  </a:txBody>
                  <a:tcPr/>
                </a:tc>
                <a:tc>
                  <a:txBody>
                    <a:bodyPr/>
                    <a:lstStyle/>
                    <a:p>
                      <a:pPr algn="r"/>
                      <a:endParaRPr lang="en-US" sz="3200" dirty="0"/>
                    </a:p>
                  </a:txBody>
                  <a:tcPr/>
                </a:tc>
                <a:extLst>
                  <a:ext uri="{0D108BD9-81ED-4DB2-BD59-A6C34878D82A}">
                    <a16:rowId xmlns:a16="http://schemas.microsoft.com/office/drawing/2014/main" val="10004"/>
                  </a:ext>
                </a:extLst>
              </a:tr>
              <a:tr h="516951">
                <a:tc>
                  <a:txBody>
                    <a:bodyPr/>
                    <a:lstStyle/>
                    <a:p>
                      <a:r>
                        <a:rPr lang="en-US" sz="3200" dirty="0" smtClean="0"/>
                        <a:t>Pharmacy</a:t>
                      </a:r>
                      <a:endParaRPr lang="en-US" sz="3200" dirty="0"/>
                    </a:p>
                  </a:txBody>
                  <a:tcPr/>
                </a:tc>
                <a:tc>
                  <a:txBody>
                    <a:bodyPr/>
                    <a:lstStyle/>
                    <a:p>
                      <a:pPr algn="r"/>
                      <a:endParaRPr lang="en-US" sz="3200" dirty="0"/>
                    </a:p>
                  </a:txBody>
                  <a:tcPr/>
                </a:tc>
                <a:extLst>
                  <a:ext uri="{0D108BD9-81ED-4DB2-BD59-A6C34878D82A}">
                    <a16:rowId xmlns:a16="http://schemas.microsoft.com/office/drawing/2014/main" val="10005"/>
                  </a:ext>
                </a:extLst>
              </a:tr>
              <a:tr h="516951">
                <a:tc>
                  <a:txBody>
                    <a:bodyPr/>
                    <a:lstStyle/>
                    <a:p>
                      <a:r>
                        <a:rPr lang="en-US" sz="3200" dirty="0" smtClean="0"/>
                        <a:t>Dermatology</a:t>
                      </a:r>
                      <a:endParaRPr lang="en-US" sz="3200" dirty="0"/>
                    </a:p>
                  </a:txBody>
                  <a:tcPr/>
                </a:tc>
                <a:tc>
                  <a:txBody>
                    <a:bodyPr/>
                    <a:lstStyle/>
                    <a:p>
                      <a:pPr algn="r"/>
                      <a:endParaRPr lang="en-US" sz="3200" dirty="0"/>
                    </a:p>
                  </a:txBody>
                  <a:tcPr/>
                </a:tc>
                <a:extLst>
                  <a:ext uri="{0D108BD9-81ED-4DB2-BD59-A6C34878D82A}">
                    <a16:rowId xmlns:a16="http://schemas.microsoft.com/office/drawing/2014/main" val="10006"/>
                  </a:ext>
                </a:extLst>
              </a:tr>
              <a:tr h="516951">
                <a:tc>
                  <a:txBody>
                    <a:bodyPr/>
                    <a:lstStyle/>
                    <a:p>
                      <a:r>
                        <a:rPr lang="en-US" sz="3200" dirty="0" smtClean="0"/>
                        <a:t>Infectious</a:t>
                      </a:r>
                      <a:r>
                        <a:rPr lang="en-US" sz="3200" baseline="0" dirty="0" smtClean="0"/>
                        <a:t> Disease</a:t>
                      </a:r>
                      <a:endParaRPr lang="en-US" sz="3200" dirty="0"/>
                    </a:p>
                  </a:txBody>
                  <a:tcPr/>
                </a:tc>
                <a:tc>
                  <a:txBody>
                    <a:bodyPr/>
                    <a:lstStyle/>
                    <a:p>
                      <a:pPr algn="r"/>
                      <a:endParaRPr lang="en-US" sz="3200" dirty="0"/>
                    </a:p>
                  </a:txBody>
                  <a:tcPr/>
                </a:tc>
                <a:extLst>
                  <a:ext uri="{0D108BD9-81ED-4DB2-BD59-A6C34878D82A}">
                    <a16:rowId xmlns:a16="http://schemas.microsoft.com/office/drawing/2014/main" val="10007"/>
                  </a:ext>
                </a:extLst>
              </a:tr>
              <a:tr h="516951">
                <a:tc>
                  <a:txBody>
                    <a:bodyPr/>
                    <a:lstStyle/>
                    <a:p>
                      <a:r>
                        <a:rPr lang="en-US" sz="3200" dirty="0" smtClean="0"/>
                        <a:t>Cardiovascular</a:t>
                      </a:r>
                      <a:endParaRPr lang="en-US" sz="3200" dirty="0"/>
                    </a:p>
                  </a:txBody>
                  <a:tcPr/>
                </a:tc>
                <a:tc>
                  <a:txBody>
                    <a:bodyPr/>
                    <a:lstStyle/>
                    <a:p>
                      <a:pPr algn="r"/>
                      <a:endParaRPr lang="en-US" sz="3200" dirty="0"/>
                    </a:p>
                  </a:txBody>
                  <a:tcPr/>
                </a:tc>
                <a:extLst>
                  <a:ext uri="{0D108BD9-81ED-4DB2-BD59-A6C34878D82A}">
                    <a16:rowId xmlns:a16="http://schemas.microsoft.com/office/drawing/2014/main" val="10008"/>
                  </a:ext>
                </a:extLst>
              </a:tr>
              <a:tr h="516951">
                <a:tc>
                  <a:txBody>
                    <a:bodyPr/>
                    <a:lstStyle/>
                    <a:p>
                      <a:r>
                        <a:rPr lang="en-US" sz="3200" dirty="0" smtClean="0"/>
                        <a:t>Endocrinology</a:t>
                      </a:r>
                      <a:endParaRPr lang="en-US" sz="3200" dirty="0"/>
                    </a:p>
                  </a:txBody>
                  <a:tcPr/>
                </a:tc>
                <a:tc>
                  <a:txBody>
                    <a:bodyPr/>
                    <a:lstStyle/>
                    <a:p>
                      <a:pPr algn="r"/>
                      <a:endParaRPr lang="en-US" sz="3200" dirty="0"/>
                    </a:p>
                  </a:txBody>
                  <a:tcPr/>
                </a:tc>
                <a:extLst>
                  <a:ext uri="{0D108BD9-81ED-4DB2-BD59-A6C34878D82A}">
                    <a16:rowId xmlns:a16="http://schemas.microsoft.com/office/drawing/2014/main" val="10009"/>
                  </a:ext>
                </a:extLst>
              </a:tr>
              <a:tr h="516951">
                <a:tc>
                  <a:txBody>
                    <a:bodyPr/>
                    <a:lstStyle/>
                    <a:p>
                      <a:r>
                        <a:rPr lang="en-US" sz="3200" dirty="0" smtClean="0"/>
                        <a:t>Otolaryngology</a:t>
                      </a:r>
                      <a:endParaRPr lang="en-US" sz="3200" dirty="0"/>
                    </a:p>
                  </a:txBody>
                  <a:tcPr/>
                </a:tc>
                <a:tc>
                  <a:txBody>
                    <a:bodyPr/>
                    <a:lstStyle/>
                    <a:p>
                      <a:pPr algn="r"/>
                      <a:endParaRPr lang="en-US" sz="3200" dirty="0"/>
                    </a:p>
                  </a:txBody>
                  <a:tcPr/>
                </a:tc>
                <a:extLst>
                  <a:ext uri="{0D108BD9-81ED-4DB2-BD59-A6C34878D82A}">
                    <a16:rowId xmlns:a16="http://schemas.microsoft.com/office/drawing/2014/main" val="10010"/>
                  </a:ext>
                </a:extLst>
              </a:tr>
              <a:tr h="516951">
                <a:tc>
                  <a:txBody>
                    <a:bodyPr/>
                    <a:lstStyle/>
                    <a:p>
                      <a:r>
                        <a:rPr lang="en-US" sz="3200" dirty="0" smtClean="0"/>
                        <a:t>Other</a:t>
                      </a:r>
                      <a:endParaRPr lang="en-US" sz="3200" dirty="0"/>
                    </a:p>
                  </a:txBody>
                  <a:tcPr/>
                </a:tc>
                <a:tc>
                  <a:txBody>
                    <a:bodyPr/>
                    <a:lstStyle/>
                    <a:p>
                      <a:pPr algn="r"/>
                      <a:endParaRPr lang="en-US" sz="3200" dirty="0"/>
                    </a:p>
                  </a:txBody>
                  <a:tcPr/>
                </a:tc>
                <a:extLst>
                  <a:ext uri="{0D108BD9-81ED-4DB2-BD59-A6C34878D82A}">
                    <a16:rowId xmlns:a16="http://schemas.microsoft.com/office/drawing/2014/main" val="10011"/>
                  </a:ext>
                </a:extLst>
              </a:tr>
            </a:tbl>
          </a:graphicData>
        </a:graphic>
      </p:graphicFrame>
      <p:sp>
        <p:nvSpPr>
          <p:cNvPr id="8" name="Title 3"/>
          <p:cNvSpPr>
            <a:spLocks noGrp="1"/>
          </p:cNvSpPr>
          <p:nvPr>
            <p:ph type="title"/>
          </p:nvPr>
        </p:nvSpPr>
        <p:spPr>
          <a:xfrm>
            <a:off x="491095" y="188924"/>
            <a:ext cx="4919735" cy="6514155"/>
          </a:xfrm>
        </p:spPr>
        <p:txBody>
          <a:bodyPr>
            <a:normAutofit/>
          </a:bodyPr>
          <a:lstStyle/>
          <a:p>
            <a:r>
              <a:rPr lang="en-US" sz="3600" b="1" i="1" dirty="0">
                <a:solidFill>
                  <a:srgbClr val="0070C0"/>
                </a:solidFill>
              </a:rPr>
              <a:t>Since 2017,  the </a:t>
            </a:r>
            <a:r>
              <a:rPr lang="en-US" sz="3600" b="1" i="1" dirty="0" smtClean="0">
                <a:solidFill>
                  <a:srgbClr val="0070C0"/>
                </a:solidFill>
              </a:rPr>
              <a:t>CRDW </a:t>
            </a:r>
            <a:r>
              <a:rPr lang="en-US" sz="3600" b="1" i="1" dirty="0">
                <a:solidFill>
                  <a:srgbClr val="0070C0"/>
                </a:solidFill>
              </a:rPr>
              <a:t>has facilitated more than </a:t>
            </a:r>
            <a:r>
              <a:rPr lang="en-US" sz="3600" b="1" i="1" dirty="0" smtClean="0">
                <a:solidFill>
                  <a:srgbClr val="0070C0"/>
                </a:solidFill>
              </a:rPr>
              <a:t>120 studies</a:t>
            </a:r>
            <a:r>
              <a:rPr lang="en-US" sz="4000" dirty="0" smtClean="0">
                <a:solidFill>
                  <a:srgbClr val="0070C0"/>
                </a:solidFill>
              </a:rPr>
              <a:t>. </a:t>
            </a:r>
            <a:br>
              <a:rPr lang="en-US" sz="4000" dirty="0" smtClean="0">
                <a:solidFill>
                  <a:srgbClr val="0070C0"/>
                </a:solidFill>
              </a:rPr>
            </a:br>
            <a:r>
              <a:rPr lang="en-US" sz="4000" dirty="0">
                <a:solidFill>
                  <a:srgbClr val="0070C0"/>
                </a:solidFill>
              </a:rPr>
              <a:t/>
            </a:r>
            <a:br>
              <a:rPr lang="en-US" sz="4000" dirty="0">
                <a:solidFill>
                  <a:srgbClr val="0070C0"/>
                </a:solidFill>
              </a:rPr>
            </a:br>
            <a:r>
              <a:rPr lang="en-US" sz="4000" dirty="0" smtClean="0">
                <a:solidFill>
                  <a:srgbClr val="0070C0"/>
                </a:solidFill>
              </a:rPr>
              <a:t/>
            </a:r>
            <a:br>
              <a:rPr lang="en-US" sz="4000" dirty="0" smtClean="0">
                <a:solidFill>
                  <a:srgbClr val="0070C0"/>
                </a:solidFill>
              </a:rPr>
            </a:br>
            <a:r>
              <a:rPr lang="en-US" sz="4000" dirty="0" smtClean="0">
                <a:solidFill>
                  <a:srgbClr val="0070C0"/>
                </a:solidFill>
              </a:rPr>
              <a:t/>
            </a:r>
            <a:br>
              <a:rPr lang="en-US" sz="4000" dirty="0" smtClean="0">
                <a:solidFill>
                  <a:srgbClr val="0070C0"/>
                </a:solidFill>
              </a:rPr>
            </a:br>
            <a:r>
              <a:rPr lang="en-US" sz="4000" dirty="0" smtClean="0">
                <a:solidFill>
                  <a:srgbClr val="0070C0"/>
                </a:solidFill>
              </a:rPr>
              <a:t/>
            </a:r>
            <a:br>
              <a:rPr lang="en-US" sz="4000" dirty="0" smtClean="0">
                <a:solidFill>
                  <a:srgbClr val="0070C0"/>
                </a:solidFill>
              </a:rPr>
            </a:br>
            <a:r>
              <a:rPr lang="en-US" sz="4000" dirty="0" smtClean="0">
                <a:solidFill>
                  <a:srgbClr val="0070C0"/>
                </a:solidFill>
              </a:rPr>
              <a:t/>
            </a:r>
            <a:br>
              <a:rPr lang="en-US" sz="4000" dirty="0" smtClean="0">
                <a:solidFill>
                  <a:srgbClr val="0070C0"/>
                </a:solidFill>
              </a:rPr>
            </a:br>
            <a:r>
              <a:rPr lang="en-US" sz="3600" b="1" i="1" dirty="0" smtClean="0">
                <a:solidFill>
                  <a:srgbClr val="0070C0"/>
                </a:solidFill>
              </a:rPr>
              <a:t>There are 46 </a:t>
            </a:r>
            <a:r>
              <a:rPr lang="en-US" sz="3600" b="1" i="1" dirty="0">
                <a:solidFill>
                  <a:srgbClr val="0070C0"/>
                </a:solidFill>
              </a:rPr>
              <a:t>active projects.</a:t>
            </a:r>
          </a:p>
        </p:txBody>
      </p:sp>
      <p:graphicFrame>
        <p:nvGraphicFramePr>
          <p:cNvPr id="4" name="Chart 3"/>
          <p:cNvGraphicFramePr/>
          <p:nvPr>
            <p:extLst>
              <p:ext uri="{D42A27DB-BD31-4B8C-83A1-F6EECF244321}">
                <p14:modId xmlns:p14="http://schemas.microsoft.com/office/powerpoint/2010/main" val="2354714100"/>
              </p:ext>
            </p:extLst>
          </p:nvPr>
        </p:nvGraphicFramePr>
        <p:xfrm>
          <a:off x="1065541" y="2738406"/>
          <a:ext cx="3514016" cy="211043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997723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Autofit/>
          </a:bodyPr>
          <a:lstStyle/>
          <a:p>
            <a:pPr algn="ctr">
              <a:lnSpc>
                <a:spcPct val="100000"/>
              </a:lnSpc>
            </a:pPr>
            <a:r>
              <a:rPr lang="en-US" sz="3200" b="1" i="1" dirty="0">
                <a:solidFill>
                  <a:srgbClr val="0070C0"/>
                </a:solidFill>
              </a:rPr>
              <a:t>Clinical Trials &amp; Other Research Studies Supported by the </a:t>
            </a:r>
            <a:r>
              <a:rPr lang="en-US" sz="3200" b="1" i="1" dirty="0" smtClean="0">
                <a:solidFill>
                  <a:srgbClr val="0070C0"/>
                </a:solidFill>
              </a:rPr>
              <a:t>CRDW</a:t>
            </a:r>
            <a:r>
              <a:rPr lang="en-US" sz="3200" b="1" i="1" dirty="0">
                <a:solidFill>
                  <a:srgbClr val="0070C0"/>
                </a:solidFill>
              </a:rPr>
              <a:t/>
            </a:r>
            <a:br>
              <a:rPr lang="en-US" sz="3200" b="1" i="1" dirty="0">
                <a:solidFill>
                  <a:srgbClr val="0070C0"/>
                </a:solidFill>
              </a:rPr>
            </a:br>
            <a:r>
              <a:rPr lang="en-US" sz="2800" dirty="0">
                <a:solidFill>
                  <a:schemeClr val="bg1">
                    <a:lumMod val="50000"/>
                  </a:schemeClr>
                </a:solidFill>
              </a:rPr>
              <a:t>since 2017; page 1</a:t>
            </a:r>
            <a:endParaRPr lang="en-US" sz="2800" b="1" i="1" dirty="0">
              <a:solidFill>
                <a:srgbClr val="0070C0"/>
              </a:solidFill>
            </a:endParaRPr>
          </a:p>
        </p:txBody>
      </p:sp>
      <p:graphicFrame>
        <p:nvGraphicFramePr>
          <p:cNvPr id="4" name="Table 3"/>
          <p:cNvGraphicFramePr>
            <a:graphicFrameLocks noGrp="1"/>
          </p:cNvGraphicFramePr>
          <p:nvPr>
            <p:extLst/>
          </p:nvPr>
        </p:nvGraphicFramePr>
        <p:xfrm>
          <a:off x="462810" y="1345921"/>
          <a:ext cx="5373220" cy="5108664"/>
        </p:xfrm>
        <a:graphic>
          <a:graphicData uri="http://schemas.openxmlformats.org/drawingml/2006/table">
            <a:tbl>
              <a:tblPr>
                <a:tableStyleId>{5C22544A-7EE6-4342-B048-85BDC9FD1C3A}</a:tableStyleId>
              </a:tblPr>
              <a:tblGrid>
                <a:gridCol w="3021582">
                  <a:extLst>
                    <a:ext uri="{9D8B030D-6E8A-4147-A177-3AD203B41FA5}">
                      <a16:colId xmlns:a16="http://schemas.microsoft.com/office/drawing/2014/main" val="1356431335"/>
                    </a:ext>
                  </a:extLst>
                </a:gridCol>
                <a:gridCol w="1175819">
                  <a:extLst>
                    <a:ext uri="{9D8B030D-6E8A-4147-A177-3AD203B41FA5}">
                      <a16:colId xmlns:a16="http://schemas.microsoft.com/office/drawing/2014/main" val="4074852346"/>
                    </a:ext>
                  </a:extLst>
                </a:gridCol>
                <a:gridCol w="1175819">
                  <a:extLst>
                    <a:ext uri="{9D8B030D-6E8A-4147-A177-3AD203B41FA5}">
                      <a16:colId xmlns:a16="http://schemas.microsoft.com/office/drawing/2014/main" val="715510892"/>
                    </a:ext>
                  </a:extLst>
                </a:gridCol>
              </a:tblGrid>
              <a:tr h="23221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2212">
                <a:tc>
                  <a:txBody>
                    <a:bodyPr/>
                    <a:lstStyle/>
                    <a:p>
                      <a:pPr algn="l" fontAlgn="b"/>
                      <a:r>
                        <a:rPr lang="en-US" sz="1100" u="none" strike="noStrike" dirty="0">
                          <a:effectLst/>
                        </a:rPr>
                        <a:t>Asthma Outcomes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M. Naifeh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232212">
                <a:tc>
                  <a:txBody>
                    <a:bodyPr/>
                    <a:lstStyle/>
                    <a:p>
                      <a:pPr algn="l" fontAlgn="b"/>
                      <a:r>
                        <a:rPr lang="en-US" sz="1100" u="none" strike="noStrike" dirty="0">
                          <a:effectLst/>
                        </a:rPr>
                        <a:t>Pediatric Diabetic Ketoacidosis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M. Marin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232212">
                <a:tc>
                  <a:txBody>
                    <a:bodyPr/>
                    <a:lstStyle/>
                    <a:p>
                      <a:pPr algn="l" fontAlgn="b"/>
                      <a:r>
                        <a:rPr lang="en-US" sz="1100" u="none" strike="noStrike">
                          <a:effectLst/>
                        </a:rPr>
                        <a:t>Anxiety &amp; Depression Education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Bax</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232212">
                <a:tc>
                  <a:txBody>
                    <a:bodyPr/>
                    <a:lstStyle/>
                    <a:p>
                      <a:pPr algn="l" fontAlgn="b"/>
                      <a:r>
                        <a:rPr lang="en-US" sz="1100" u="none" strike="noStrike" dirty="0">
                          <a:effectLst/>
                        </a:rPr>
                        <a:t>Obesity in Foster Care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 Torres-Garcia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32212">
                <a:tc>
                  <a:txBody>
                    <a:bodyPr/>
                    <a:lstStyle/>
                    <a:p>
                      <a:pPr algn="l" fontAlgn="b"/>
                      <a:r>
                        <a:rPr lang="en-US" sz="1100" u="none" strike="noStrike">
                          <a:effectLst/>
                        </a:rPr>
                        <a:t>Posterior Cruciate Ligament Avulsions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232212">
                <a:tc>
                  <a:txBody>
                    <a:bodyPr/>
                    <a:lstStyle/>
                    <a:p>
                      <a:pPr algn="l" fontAlgn="b"/>
                      <a:r>
                        <a:rPr lang="en-US" sz="1100" u="none" strike="noStrike" dirty="0">
                          <a:effectLst/>
                        </a:rPr>
                        <a:t>Avulsion Fractures (Tibia &amp; Fibula)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32212">
                <a:tc>
                  <a:txBody>
                    <a:bodyPr/>
                    <a:lstStyle/>
                    <a:p>
                      <a:pPr algn="l" fontAlgn="b"/>
                      <a:r>
                        <a:rPr lang="en-US" sz="1100" u="none" strike="noStrike">
                          <a:effectLst/>
                        </a:rPr>
                        <a:t>Avulsion Fractures (Femur)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232212">
                <a:tc>
                  <a:txBody>
                    <a:bodyPr/>
                    <a:lstStyle/>
                    <a:p>
                      <a:pPr algn="l" fontAlgn="b"/>
                      <a:r>
                        <a:rPr lang="en-US" sz="1100" u="none" strike="noStrike" dirty="0">
                          <a:effectLst/>
                        </a:rPr>
                        <a:t>STI Screening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R. Leasure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Infectious Disease</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232212">
                <a:tc>
                  <a:txBody>
                    <a:bodyPr/>
                    <a:lstStyle/>
                    <a:p>
                      <a:pPr algn="l" fontAlgn="b"/>
                      <a:r>
                        <a:rPr lang="en-US" sz="1100" u="none" strike="noStrike">
                          <a:effectLst/>
                        </a:rPr>
                        <a:t>Interstitial Cystits Pain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 Quiroz</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Women's Health</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232212">
                <a:tc>
                  <a:txBody>
                    <a:bodyPr/>
                    <a:lstStyle/>
                    <a:p>
                      <a:pPr algn="l" fontAlgn="b"/>
                      <a:r>
                        <a:rPr lang="en-US" sz="1100" u="none" strike="noStrike" dirty="0">
                          <a:effectLst/>
                        </a:rPr>
                        <a:t>Pharmacist-Led Care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T. Truong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Pharmacy</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284698"/>
                  </a:ext>
                </a:extLst>
              </a:tr>
              <a:tr h="232212">
                <a:tc>
                  <a:txBody>
                    <a:bodyPr/>
                    <a:lstStyle/>
                    <a:p>
                      <a:pPr algn="l" fontAlgn="b"/>
                      <a:r>
                        <a:rPr lang="en-US" sz="1100" u="none" strike="noStrike">
                          <a:effectLst/>
                        </a:rPr>
                        <a:t>POPS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 Allen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232212">
                <a:tc>
                  <a:txBody>
                    <a:bodyPr/>
                    <a:lstStyle/>
                    <a:p>
                      <a:pPr algn="l" fontAlgn="b"/>
                      <a:r>
                        <a:rPr lang="en-US" sz="1100" u="none" strike="noStrike" dirty="0">
                          <a:effectLst/>
                        </a:rPr>
                        <a:t>NAMCS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32212">
                <a:tc>
                  <a:txBody>
                    <a:bodyPr/>
                    <a:lstStyle/>
                    <a:p>
                      <a:pPr algn="l" fontAlgn="b"/>
                      <a:r>
                        <a:rPr lang="en-US" sz="1100" u="none" strike="noStrike">
                          <a:effectLst/>
                        </a:rPr>
                        <a:t>Preschool Behavior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Bax</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232212">
                <a:tc>
                  <a:txBody>
                    <a:bodyPr/>
                    <a:lstStyle/>
                    <a:p>
                      <a:pPr algn="l" fontAlgn="b"/>
                      <a:r>
                        <a:rPr lang="en-US" sz="1100" u="none" strike="noStrike" dirty="0">
                          <a:effectLst/>
                        </a:rPr>
                        <a:t>Psychology Consults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2487341"/>
                  </a:ext>
                </a:extLst>
              </a:tr>
              <a:tr h="232212">
                <a:tc>
                  <a:txBody>
                    <a:bodyPr/>
                    <a:lstStyle/>
                    <a:p>
                      <a:pPr algn="l" fontAlgn="b"/>
                      <a:r>
                        <a:rPr lang="en-US" sz="1100" u="none" strike="noStrike" dirty="0">
                          <a:effectLst/>
                        </a:rPr>
                        <a:t>Chronic Hypertension in Pregnancy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R. Edwards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Women's Health</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23347675"/>
                  </a:ext>
                </a:extLst>
              </a:tr>
              <a:tr h="232212">
                <a:tc>
                  <a:txBody>
                    <a:bodyPr/>
                    <a:lstStyle/>
                    <a:p>
                      <a:pPr algn="l" fontAlgn="b"/>
                      <a:r>
                        <a:rPr lang="en-US" sz="1100" u="none" strike="noStrike" dirty="0">
                          <a:effectLst/>
                        </a:rPr>
                        <a:t>High Blood Pressure in Children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 Connolley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88237083"/>
                  </a:ext>
                </a:extLst>
              </a:tr>
              <a:tr h="232212">
                <a:tc>
                  <a:txBody>
                    <a:bodyPr/>
                    <a:lstStyle/>
                    <a:p>
                      <a:pPr algn="l" fontAlgn="b"/>
                      <a:r>
                        <a:rPr lang="en-US" sz="1100" u="none" strike="noStrike" dirty="0">
                          <a:effectLst/>
                        </a:rPr>
                        <a:t>Sickle Cell Disease Transition Program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Sinha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86328292"/>
                  </a:ext>
                </a:extLst>
              </a:tr>
              <a:tr h="232212">
                <a:tc>
                  <a:txBody>
                    <a:bodyPr/>
                    <a:lstStyle/>
                    <a:p>
                      <a:pPr algn="l" fontAlgn="b"/>
                      <a:r>
                        <a:rPr lang="en-US" sz="1100" u="none" strike="noStrike" dirty="0" smtClean="0">
                          <a:effectLst/>
                        </a:rPr>
                        <a:t>Molecular Alterations</a:t>
                      </a:r>
                      <a:r>
                        <a:rPr lang="en-US" sz="1100" u="none" strike="noStrike" baseline="0" dirty="0" smtClean="0">
                          <a:effectLst/>
                        </a:rPr>
                        <a:t> in </a:t>
                      </a:r>
                      <a:r>
                        <a:rPr lang="en-US" sz="1100" u="none" strike="noStrike" dirty="0" smtClean="0">
                          <a:effectLst/>
                        </a:rPr>
                        <a:t>Brain </a:t>
                      </a:r>
                      <a:r>
                        <a:rPr lang="en-US" sz="1100" u="none" strike="noStrike" dirty="0">
                          <a:effectLst/>
                        </a:rPr>
                        <a:t>Tumors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Battiste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Cancer Center</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3546526"/>
                  </a:ext>
                </a:extLst>
              </a:tr>
              <a:tr h="232212">
                <a:tc>
                  <a:txBody>
                    <a:bodyPr/>
                    <a:lstStyle/>
                    <a:p>
                      <a:pPr algn="l" fontAlgn="b"/>
                      <a:r>
                        <a:rPr lang="en-US" sz="1100" u="none" strike="noStrike" dirty="0">
                          <a:effectLst/>
                        </a:rPr>
                        <a:t>Pelvic Floor Disorders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 Quiroz</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Women's Health</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47627454"/>
                  </a:ext>
                </a:extLst>
              </a:tr>
              <a:tr h="232212">
                <a:tc>
                  <a:txBody>
                    <a:bodyPr/>
                    <a:lstStyle/>
                    <a:p>
                      <a:pPr algn="l" fontAlgn="b"/>
                      <a:r>
                        <a:rPr lang="en-US" sz="1100" u="none" strike="noStrike" dirty="0">
                          <a:effectLst/>
                        </a:rPr>
                        <a:t>Cancer Patient Navigation Program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Vidrine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Cancer Center</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27278853"/>
                  </a:ext>
                </a:extLst>
              </a:tr>
              <a:tr h="232212">
                <a:tc>
                  <a:txBody>
                    <a:bodyPr/>
                    <a:lstStyle/>
                    <a:p>
                      <a:pPr algn="l" fontAlgn="b"/>
                      <a:r>
                        <a:rPr lang="en-US" sz="1100" u="none" strike="noStrike">
                          <a:effectLst/>
                        </a:rPr>
                        <a:t>Medical Homes for Youth in Foster Care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42433311"/>
                  </a:ext>
                </a:extLst>
              </a:tr>
            </a:tbl>
          </a:graphicData>
        </a:graphic>
      </p:graphicFrame>
      <p:graphicFrame>
        <p:nvGraphicFramePr>
          <p:cNvPr id="5" name="Table 4"/>
          <p:cNvGraphicFramePr>
            <a:graphicFrameLocks noGrp="1"/>
          </p:cNvGraphicFramePr>
          <p:nvPr>
            <p:extLst/>
          </p:nvPr>
        </p:nvGraphicFramePr>
        <p:xfrm>
          <a:off x="6182294" y="1338171"/>
          <a:ext cx="5400116" cy="5116419"/>
        </p:xfrm>
        <a:graphic>
          <a:graphicData uri="http://schemas.openxmlformats.org/drawingml/2006/table">
            <a:tbl>
              <a:tblPr>
                <a:tableStyleId>{5C22544A-7EE6-4342-B048-85BDC9FD1C3A}</a:tableStyleId>
              </a:tblPr>
              <a:tblGrid>
                <a:gridCol w="3036706">
                  <a:extLst>
                    <a:ext uri="{9D8B030D-6E8A-4147-A177-3AD203B41FA5}">
                      <a16:colId xmlns:a16="http://schemas.microsoft.com/office/drawing/2014/main" val="1022886225"/>
                    </a:ext>
                  </a:extLst>
                </a:gridCol>
                <a:gridCol w="1181705">
                  <a:extLst>
                    <a:ext uri="{9D8B030D-6E8A-4147-A177-3AD203B41FA5}">
                      <a16:colId xmlns:a16="http://schemas.microsoft.com/office/drawing/2014/main" val="2020208361"/>
                    </a:ext>
                  </a:extLst>
                </a:gridCol>
                <a:gridCol w="1181705">
                  <a:extLst>
                    <a:ext uri="{9D8B030D-6E8A-4147-A177-3AD203B41FA5}">
                      <a16:colId xmlns:a16="http://schemas.microsoft.com/office/drawing/2014/main" val="2629210063"/>
                    </a:ext>
                  </a:extLst>
                </a:gridCol>
              </a:tblGrid>
              <a:tr h="222453">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52158023"/>
                  </a:ext>
                </a:extLst>
              </a:tr>
              <a:tr h="222453">
                <a:tc>
                  <a:txBody>
                    <a:bodyPr/>
                    <a:lstStyle/>
                    <a:p>
                      <a:pPr algn="l" fontAlgn="b"/>
                      <a:r>
                        <a:rPr lang="en-US" sz="1100" u="none" strike="noStrike" dirty="0">
                          <a:effectLst/>
                        </a:rPr>
                        <a:t>Subtalar Arthrodesis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A. Haleem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90189252"/>
                  </a:ext>
                </a:extLst>
              </a:tr>
              <a:tr h="222453">
                <a:tc>
                  <a:txBody>
                    <a:bodyPr/>
                    <a:lstStyle/>
                    <a:p>
                      <a:pPr algn="l" fontAlgn="b"/>
                      <a:r>
                        <a:rPr lang="en-US" sz="1100" u="none" strike="noStrike">
                          <a:effectLst/>
                        </a:rPr>
                        <a:t>Pulmonary Hypertension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H. Bhardwaj</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Cardiovasular</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27132500"/>
                  </a:ext>
                </a:extLst>
              </a:tr>
              <a:tr h="222453">
                <a:tc>
                  <a:txBody>
                    <a:bodyPr/>
                    <a:lstStyle/>
                    <a:p>
                      <a:pPr algn="l" fontAlgn="b"/>
                      <a:r>
                        <a:rPr lang="en-US" sz="1100" u="none" strike="noStrike" dirty="0">
                          <a:effectLst/>
                        </a:rPr>
                        <a:t>Pelvis &amp; Acetabulum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Teague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08757681"/>
                  </a:ext>
                </a:extLst>
              </a:tr>
              <a:tr h="222453">
                <a:tc>
                  <a:txBody>
                    <a:bodyPr/>
                    <a:lstStyle/>
                    <a:p>
                      <a:pPr algn="l" fontAlgn="b"/>
                      <a:r>
                        <a:rPr lang="en-US" sz="1100" u="none" strike="noStrike">
                          <a:effectLst/>
                        </a:rPr>
                        <a:t>Spica Casting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W. Puffinbarger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29237673"/>
                  </a:ext>
                </a:extLst>
              </a:tr>
              <a:tr h="222453">
                <a:tc>
                  <a:txBody>
                    <a:bodyPr/>
                    <a:lstStyle/>
                    <a:p>
                      <a:pPr algn="l" fontAlgn="b"/>
                      <a:r>
                        <a:rPr lang="en-US" sz="1100" u="none" strike="noStrike" dirty="0">
                          <a:effectLst/>
                        </a:rPr>
                        <a:t>Fragile X Syndrome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 Ethridge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48627066"/>
                  </a:ext>
                </a:extLst>
              </a:tr>
              <a:tr h="222453">
                <a:tc>
                  <a:txBody>
                    <a:bodyPr/>
                    <a:lstStyle/>
                    <a:p>
                      <a:pPr algn="l" fontAlgn="b"/>
                      <a:r>
                        <a:rPr lang="en-US" sz="1100" u="none" strike="noStrike">
                          <a:effectLst/>
                        </a:rPr>
                        <a:t>Splinting with Side Struts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T. Lewis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11726148"/>
                  </a:ext>
                </a:extLst>
              </a:tr>
              <a:tr h="222453">
                <a:tc>
                  <a:txBody>
                    <a:bodyPr/>
                    <a:lstStyle/>
                    <a:p>
                      <a:pPr algn="l" fontAlgn="b"/>
                      <a:r>
                        <a:rPr lang="en-US" sz="1100" u="none" strike="noStrike" dirty="0" smtClean="0">
                          <a:effectLst/>
                        </a:rPr>
                        <a:t>Humeral </a:t>
                      </a:r>
                      <a:r>
                        <a:rPr lang="en-US" sz="1100" u="none" strike="noStrike" dirty="0">
                          <a:effectLst/>
                        </a:rPr>
                        <a:t>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Chong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463372"/>
                  </a:ext>
                </a:extLst>
              </a:tr>
              <a:tr h="222453">
                <a:tc>
                  <a:txBody>
                    <a:bodyPr/>
                    <a:lstStyle/>
                    <a:p>
                      <a:pPr algn="l" fontAlgn="b"/>
                      <a:r>
                        <a:rPr lang="en-US" sz="1100" u="none" strike="noStrike">
                          <a:effectLst/>
                        </a:rPr>
                        <a:t>Child Trauma Services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E. Risch</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71138859"/>
                  </a:ext>
                </a:extLst>
              </a:tr>
              <a:tr h="222453">
                <a:tc>
                  <a:txBody>
                    <a:bodyPr/>
                    <a:lstStyle/>
                    <a:p>
                      <a:pPr algn="l" fontAlgn="b"/>
                      <a:r>
                        <a:rPr lang="en-US" sz="1100" u="none" strike="noStrike" dirty="0">
                          <a:effectLst/>
                        </a:rPr>
                        <a:t>Humeral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Teague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08729639"/>
                  </a:ext>
                </a:extLst>
              </a:tr>
              <a:tr h="222453">
                <a:tc>
                  <a:txBody>
                    <a:bodyPr/>
                    <a:lstStyle/>
                    <a:p>
                      <a:pPr algn="l" fontAlgn="b"/>
                      <a:r>
                        <a:rPr lang="en-US" sz="1100" u="none" strike="noStrike" dirty="0" smtClean="0">
                          <a:effectLst/>
                        </a:rPr>
                        <a:t>Asthma </a:t>
                      </a:r>
                      <a:r>
                        <a:rPr lang="en-US" sz="1100" u="none" strike="noStrike" dirty="0">
                          <a:effectLst/>
                        </a:rPr>
                        <a:t>Population Management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Hahn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53913370"/>
                  </a:ext>
                </a:extLst>
              </a:tr>
              <a:tr h="222453">
                <a:tc>
                  <a:txBody>
                    <a:bodyPr/>
                    <a:lstStyle/>
                    <a:p>
                      <a:pPr algn="l" fontAlgn="b"/>
                      <a:r>
                        <a:rPr lang="en-US" sz="1100" u="none" strike="noStrike" dirty="0">
                          <a:effectLst/>
                        </a:rPr>
                        <a:t>Tobacco Exposure in Pediatrics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86013325"/>
                  </a:ext>
                </a:extLst>
              </a:tr>
              <a:tr h="222453">
                <a:tc>
                  <a:txBody>
                    <a:bodyPr/>
                    <a:lstStyle/>
                    <a:p>
                      <a:pPr algn="l" fontAlgn="b"/>
                      <a:r>
                        <a:rPr lang="en-US" sz="1100" u="none" strike="noStrike" dirty="0">
                          <a:effectLst/>
                        </a:rPr>
                        <a:t>Utility of Chest X-Rays for Asthma in the ED</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Bogie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31206225"/>
                  </a:ext>
                </a:extLst>
              </a:tr>
              <a:tr h="222453">
                <a:tc>
                  <a:txBody>
                    <a:bodyPr/>
                    <a:lstStyle/>
                    <a:p>
                      <a:pPr algn="l" fontAlgn="b"/>
                      <a:r>
                        <a:rPr lang="en-US" sz="1100" u="none" strike="noStrike" dirty="0">
                          <a:effectLst/>
                        </a:rPr>
                        <a:t>OxyContin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Hahn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73049777"/>
                  </a:ext>
                </a:extLst>
              </a:tr>
              <a:tr h="222453">
                <a:tc>
                  <a:txBody>
                    <a:bodyPr/>
                    <a:lstStyle/>
                    <a:p>
                      <a:pPr algn="l" fontAlgn="b"/>
                      <a:r>
                        <a:rPr lang="en-US" sz="1100" u="none" strike="noStrike" dirty="0">
                          <a:effectLst/>
                        </a:rPr>
                        <a:t>Transition of Care Clinic</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T. Truong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Pharmacy</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98139637"/>
                  </a:ext>
                </a:extLst>
              </a:tr>
              <a:tr h="222453">
                <a:tc>
                  <a:txBody>
                    <a:bodyPr/>
                    <a:lstStyle/>
                    <a:p>
                      <a:pPr algn="l" fontAlgn="b"/>
                      <a:r>
                        <a:rPr lang="en-US" sz="1100" u="none" strike="noStrike" dirty="0">
                          <a:effectLst/>
                        </a:rPr>
                        <a:t>Lipid Screening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29276156"/>
                  </a:ext>
                </a:extLst>
              </a:tr>
              <a:tr h="222453">
                <a:tc>
                  <a:txBody>
                    <a:bodyPr/>
                    <a:lstStyle/>
                    <a:p>
                      <a:pPr algn="l" fontAlgn="b"/>
                      <a:r>
                        <a:rPr lang="en-US" sz="1100" u="none" strike="noStrike" dirty="0">
                          <a:effectLst/>
                        </a:rPr>
                        <a:t>Sickle Cell Port Placement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Sinha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81763618"/>
                  </a:ext>
                </a:extLst>
              </a:tr>
              <a:tr h="222453">
                <a:tc>
                  <a:txBody>
                    <a:bodyPr/>
                    <a:lstStyle/>
                    <a:p>
                      <a:pPr algn="l" fontAlgn="b"/>
                      <a:r>
                        <a:rPr lang="en-US" sz="1100" u="none" strike="noStrike" dirty="0" err="1">
                          <a:effectLst/>
                        </a:rPr>
                        <a:t>Tranexamic</a:t>
                      </a:r>
                      <a:r>
                        <a:rPr lang="en-US" sz="1100" u="none" strike="noStrike" dirty="0">
                          <a:effectLst/>
                        </a:rPr>
                        <a:t> Acid in Ankle Replacement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Haleem</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0454722"/>
                  </a:ext>
                </a:extLst>
              </a:tr>
              <a:tr h="222453">
                <a:tc>
                  <a:txBody>
                    <a:bodyPr/>
                    <a:lstStyle/>
                    <a:p>
                      <a:pPr algn="l" fontAlgn="b"/>
                      <a:r>
                        <a:rPr lang="en-US" sz="1100" u="none" strike="noStrike" dirty="0">
                          <a:effectLst/>
                        </a:rPr>
                        <a:t>Newborn Metabolic Screenings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Lees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88362082"/>
                  </a:ext>
                </a:extLst>
              </a:tr>
              <a:tr h="222453">
                <a:tc>
                  <a:txBody>
                    <a:bodyPr/>
                    <a:lstStyle/>
                    <a:p>
                      <a:pPr algn="l" fontAlgn="b"/>
                      <a:r>
                        <a:rPr lang="en-US" sz="1100" u="none" strike="noStrike" dirty="0">
                          <a:effectLst/>
                        </a:rPr>
                        <a:t>Scapula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 Pasque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40069665"/>
                  </a:ext>
                </a:extLst>
              </a:tr>
              <a:tr h="222453">
                <a:tc>
                  <a:txBody>
                    <a:bodyPr/>
                    <a:lstStyle/>
                    <a:p>
                      <a:pPr algn="l" fontAlgn="b"/>
                      <a:r>
                        <a:rPr lang="en-US" sz="1100" u="none" strike="noStrike" dirty="0">
                          <a:effectLst/>
                        </a:rPr>
                        <a:t>Adrenal Insufficiency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Lim</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Endocrinology</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85474525"/>
                  </a:ext>
                </a:extLst>
              </a:tr>
              <a:tr h="222453">
                <a:tc>
                  <a:txBody>
                    <a:bodyPr/>
                    <a:lstStyle/>
                    <a:p>
                      <a:pPr algn="l" fontAlgn="b"/>
                      <a:r>
                        <a:rPr lang="en-US" sz="1100" u="none" strike="noStrike" dirty="0">
                          <a:effectLst/>
                        </a:rPr>
                        <a:t>Brain Metastases with Ovarian Cancer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Gillen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Cancer Center</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84109591"/>
                  </a:ext>
                </a:extLst>
              </a:tr>
              <a:tr h="222453">
                <a:tc>
                  <a:txBody>
                    <a:bodyPr/>
                    <a:lstStyle/>
                    <a:p>
                      <a:pPr algn="l" fontAlgn="b"/>
                      <a:r>
                        <a:rPr lang="en-US" sz="1100" u="none" strike="noStrike" dirty="0" err="1">
                          <a:effectLst/>
                        </a:rPr>
                        <a:t>Sever's</a:t>
                      </a:r>
                      <a:r>
                        <a:rPr lang="en-US" sz="1100" u="none" strike="noStrike" dirty="0">
                          <a:effectLst/>
                        </a:rPr>
                        <a:t> Disease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31307175"/>
                  </a:ext>
                </a:extLst>
              </a:tr>
            </a:tbl>
          </a:graphicData>
        </a:graphic>
      </p:graphicFrame>
    </p:spTree>
    <p:extLst>
      <p:ext uri="{BB962C8B-B14F-4D97-AF65-F5344CB8AC3E}">
        <p14:creationId xmlns:p14="http://schemas.microsoft.com/office/powerpoint/2010/main" val="15581143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rmAutofit fontScale="90000"/>
          </a:bodyPr>
          <a:lstStyle/>
          <a:p>
            <a:pPr algn="ctr">
              <a:lnSpc>
                <a:spcPct val="100000"/>
              </a:lnSpc>
            </a:pPr>
            <a:r>
              <a:rPr lang="en-US" sz="3600" b="1" i="1" dirty="0">
                <a:solidFill>
                  <a:srgbClr val="0070C0"/>
                </a:solidFill>
              </a:rPr>
              <a:t>Clinical Trials &amp; Other Research Studies Supported by the </a:t>
            </a:r>
            <a:r>
              <a:rPr lang="en-US" sz="3600" b="1" i="1" dirty="0" smtClean="0">
                <a:solidFill>
                  <a:srgbClr val="0070C0"/>
                </a:solidFill>
              </a:rPr>
              <a:t>CRDW</a:t>
            </a:r>
            <a:br>
              <a:rPr lang="en-US" sz="3600" b="1" i="1" dirty="0" smtClean="0">
                <a:solidFill>
                  <a:srgbClr val="0070C0"/>
                </a:solidFill>
              </a:rPr>
            </a:br>
            <a:r>
              <a:rPr lang="en-US" sz="3100" dirty="0">
                <a:solidFill>
                  <a:schemeClr val="bg1">
                    <a:lumMod val="50000"/>
                  </a:schemeClr>
                </a:solidFill>
              </a:rPr>
              <a:t>s</a:t>
            </a:r>
            <a:r>
              <a:rPr lang="en-US" sz="3100" dirty="0" smtClean="0">
                <a:solidFill>
                  <a:schemeClr val="bg1">
                    <a:lumMod val="50000"/>
                  </a:schemeClr>
                </a:solidFill>
              </a:rPr>
              <a:t>ince 2017; page 2</a:t>
            </a:r>
            <a:endParaRPr lang="en-US" sz="3100" dirty="0">
              <a:solidFill>
                <a:schemeClr val="bg1">
                  <a:lumMod val="50000"/>
                </a:schemeClr>
              </a:solidFill>
            </a:endParaRPr>
          </a:p>
        </p:txBody>
      </p:sp>
      <p:graphicFrame>
        <p:nvGraphicFramePr>
          <p:cNvPr id="4" name="Table 3"/>
          <p:cNvGraphicFramePr>
            <a:graphicFrameLocks noGrp="1"/>
          </p:cNvGraphicFramePr>
          <p:nvPr>
            <p:extLst/>
          </p:nvPr>
        </p:nvGraphicFramePr>
        <p:xfrm>
          <a:off x="462810" y="1345921"/>
          <a:ext cx="5373220" cy="5108664"/>
        </p:xfrm>
        <a:graphic>
          <a:graphicData uri="http://schemas.openxmlformats.org/drawingml/2006/table">
            <a:tbl>
              <a:tblPr>
                <a:tableStyleId>{5C22544A-7EE6-4342-B048-85BDC9FD1C3A}</a:tableStyleId>
              </a:tblPr>
              <a:tblGrid>
                <a:gridCol w="3284597">
                  <a:extLst>
                    <a:ext uri="{9D8B030D-6E8A-4147-A177-3AD203B41FA5}">
                      <a16:colId xmlns:a16="http://schemas.microsoft.com/office/drawing/2014/main" val="1356431335"/>
                    </a:ext>
                  </a:extLst>
                </a:gridCol>
                <a:gridCol w="912804">
                  <a:extLst>
                    <a:ext uri="{9D8B030D-6E8A-4147-A177-3AD203B41FA5}">
                      <a16:colId xmlns:a16="http://schemas.microsoft.com/office/drawing/2014/main" val="4074852346"/>
                    </a:ext>
                  </a:extLst>
                </a:gridCol>
                <a:gridCol w="1175819">
                  <a:extLst>
                    <a:ext uri="{9D8B030D-6E8A-4147-A177-3AD203B41FA5}">
                      <a16:colId xmlns:a16="http://schemas.microsoft.com/office/drawing/2014/main" val="715510892"/>
                    </a:ext>
                  </a:extLst>
                </a:gridCol>
              </a:tblGrid>
              <a:tr h="23221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2212">
                <a:tc>
                  <a:txBody>
                    <a:bodyPr/>
                    <a:lstStyle/>
                    <a:p>
                      <a:pPr algn="l" fontAlgn="b"/>
                      <a:r>
                        <a:rPr lang="en-US" sz="1100" u="none" strike="noStrike" dirty="0" smtClean="0">
                          <a:effectLst/>
                        </a:rPr>
                        <a:t>Brain Tumor Database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smtClean="0">
                          <a:effectLst/>
                        </a:rPr>
                        <a:t>S. Sung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smtClean="0">
                          <a:effectLst/>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Immunization</a:t>
                      </a:r>
                      <a:r>
                        <a:rPr lang="en-US" sz="1100" b="0" i="0" u="none" strike="noStrike" baseline="0" dirty="0" smtClean="0">
                          <a:solidFill>
                            <a:srgbClr val="000000"/>
                          </a:solidFill>
                          <a:effectLst/>
                          <a:latin typeface="Calibri" panose="020F0502020204030204" pitchFamily="34" charset="0"/>
                        </a:rPr>
                        <a:t> Data Restructure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Bratzler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OUP</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Off-Label</a:t>
                      </a:r>
                      <a:r>
                        <a:rPr lang="en-US" sz="1100" b="0" i="0" u="none" strike="noStrike" baseline="0" dirty="0" smtClean="0">
                          <a:solidFill>
                            <a:srgbClr val="000000"/>
                          </a:solidFill>
                          <a:effectLst/>
                          <a:latin typeface="Calibri" panose="020F0502020204030204" pitchFamily="34" charset="0"/>
                        </a:rPr>
                        <a:t> Drug Use in Children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Continuity of Care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a:t>
                      </a:r>
                      <a:r>
                        <a:rPr lang="en-US" sz="1100" b="0" i="0" u="none" strike="noStrike" baseline="0" dirty="0" smtClean="0">
                          <a:solidFill>
                            <a:srgbClr val="000000"/>
                          </a:solidFill>
                          <a:effectLst/>
                          <a:latin typeface="Calibri" panose="020F0502020204030204" pitchFamily="34" charset="0"/>
                        </a:rPr>
                        <a:t> Darden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Prescribing Practices</a:t>
                      </a:r>
                      <a:r>
                        <a:rPr lang="en-US" sz="1100" b="0" i="0" u="none" strike="noStrike" baseline="0" dirty="0" smtClean="0">
                          <a:solidFill>
                            <a:srgbClr val="000000"/>
                          </a:solidFill>
                          <a:effectLst/>
                          <a:latin typeface="Calibri" panose="020F0502020204030204" pitchFamily="34" charset="0"/>
                        </a:rPr>
                        <a:t> for Psychotropic Medications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Gillaspy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Lactation Services</a:t>
                      </a:r>
                      <a:r>
                        <a:rPr lang="en-US" sz="1100" b="0" i="0" u="none" strike="noStrike" baseline="0" dirty="0" smtClean="0">
                          <a:solidFill>
                            <a:srgbClr val="000000"/>
                          </a:solidFill>
                          <a:effectLst/>
                          <a:latin typeface="Calibri" panose="020F0502020204030204" pitchFamily="34" charset="0"/>
                        </a:rPr>
                        <a:t> for Diabetic Mothers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B. Mannel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Supplementation</a:t>
                      </a:r>
                      <a:r>
                        <a:rPr lang="en-US" sz="1100" b="0" i="0" u="none" strike="noStrike" baseline="0" dirty="0" smtClean="0">
                          <a:solidFill>
                            <a:srgbClr val="000000"/>
                          </a:solidFill>
                          <a:effectLst/>
                          <a:latin typeface="Calibri" panose="020F0502020204030204" pitchFamily="34" charset="0"/>
                        </a:rPr>
                        <a:t> of LPI</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Dilley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PCOS</a:t>
                      </a:r>
                      <a:r>
                        <a:rPr lang="en-US" sz="1100" b="0" i="0" u="none" strike="noStrike" baseline="0" dirty="0" smtClean="0">
                          <a:solidFill>
                            <a:srgbClr val="000000"/>
                          </a:solidFill>
                          <a:effectLst/>
                          <a:latin typeface="Calibri" panose="020F0502020204030204" pitchFamily="34" charset="0"/>
                        </a:rPr>
                        <a:t> in Psoriasis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a:t>
                      </a:r>
                      <a:r>
                        <a:rPr lang="en-US" sz="1100" b="0" i="0" u="none" strike="noStrike" baseline="0" dirty="0" smtClean="0">
                          <a:solidFill>
                            <a:srgbClr val="000000"/>
                          </a:solidFill>
                          <a:effectLst/>
                          <a:latin typeface="Calibri" panose="020F0502020204030204" pitchFamily="34" charset="0"/>
                        </a:rPr>
                        <a:t>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Dermatology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Assessment</a:t>
                      </a:r>
                      <a:r>
                        <a:rPr lang="en-US" sz="1100" b="0" i="0" u="none" strike="noStrike" baseline="0" dirty="0" smtClean="0">
                          <a:solidFill>
                            <a:srgbClr val="000000"/>
                          </a:solidFill>
                          <a:effectLst/>
                          <a:latin typeface="Calibri" panose="020F0502020204030204" pitchFamily="34" charset="0"/>
                        </a:rPr>
                        <a:t> of </a:t>
                      </a:r>
                      <a:r>
                        <a:rPr lang="en-US" sz="1100" b="0" i="0" u="none" strike="noStrike" dirty="0" smtClean="0">
                          <a:solidFill>
                            <a:srgbClr val="000000"/>
                          </a:solidFill>
                          <a:effectLst/>
                          <a:latin typeface="Calibri" panose="020F0502020204030204" pitchFamily="34" charset="0"/>
                        </a:rPr>
                        <a:t>Medication</a:t>
                      </a:r>
                      <a:r>
                        <a:rPr lang="en-US" sz="1100" b="0" i="0" u="none" strike="noStrike" baseline="0" dirty="0" smtClean="0">
                          <a:solidFill>
                            <a:srgbClr val="000000"/>
                          </a:solidFill>
                          <a:effectLst/>
                          <a:latin typeface="Calibri" panose="020F0502020204030204" pitchFamily="34" charset="0"/>
                        </a:rPr>
                        <a:t> Problems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T.</a:t>
                      </a:r>
                      <a:r>
                        <a:rPr lang="en-US" sz="1100" b="0" i="0" u="none" strike="noStrike" baseline="0" dirty="0" smtClean="0">
                          <a:solidFill>
                            <a:srgbClr val="000000"/>
                          </a:solidFill>
                          <a:effectLst/>
                          <a:latin typeface="Calibri" panose="020F0502020204030204" pitchFamily="34" charset="0"/>
                        </a:rPr>
                        <a:t> Truong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Pharmacy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Cancer Genetic Syndrome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Walker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284698"/>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Maternal Depression Screening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Dunlap</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232212">
                <a:tc>
                  <a:txBody>
                    <a:bodyPr/>
                    <a:lstStyle/>
                    <a:p>
                      <a:pPr algn="l" fontAlgn="b"/>
                      <a:r>
                        <a:rPr lang="en-US" sz="1100" b="0" i="0" u="none" strike="noStrike" dirty="0" err="1" smtClean="0">
                          <a:solidFill>
                            <a:srgbClr val="000000"/>
                          </a:solidFill>
                          <a:effectLst/>
                          <a:latin typeface="Calibri" panose="020F0502020204030204" pitchFamily="34" charset="0"/>
                        </a:rPr>
                        <a:t>PROSpect</a:t>
                      </a:r>
                      <a:r>
                        <a:rPr lang="en-US" sz="1100" b="0" i="0" u="none" strike="noStrike" baseline="0" dirty="0" smtClean="0">
                          <a:solidFill>
                            <a:srgbClr val="000000"/>
                          </a:solidFill>
                          <a:effectLst/>
                          <a:latin typeface="Calibri" panose="020F0502020204030204" pitchFamily="34" charset="0"/>
                        </a:rPr>
                        <a:t>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E. Henry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Behavioral</a:t>
                      </a:r>
                      <a:r>
                        <a:rPr lang="en-US" sz="1100" b="0" i="0" u="none" strike="noStrike" baseline="0" dirty="0" smtClean="0">
                          <a:solidFill>
                            <a:srgbClr val="000000"/>
                          </a:solidFill>
                          <a:effectLst/>
                          <a:latin typeface="Calibri" panose="020F0502020204030204" pitchFamily="34" charset="0"/>
                        </a:rPr>
                        <a:t> Health in the ED</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R.</a:t>
                      </a:r>
                      <a:r>
                        <a:rPr lang="en-US" sz="1100" b="0" i="0" u="none" strike="noStrike" baseline="0" dirty="0" smtClean="0">
                          <a:solidFill>
                            <a:srgbClr val="000000"/>
                          </a:solidFill>
                          <a:effectLst/>
                          <a:latin typeface="Calibri" panose="020F0502020204030204" pitchFamily="34" charset="0"/>
                        </a:rPr>
                        <a:t> Johnson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Stem Cell Transplant</a:t>
                      </a:r>
                      <a:r>
                        <a:rPr lang="en-US" sz="1100" b="0" i="0" u="none" strike="noStrike" baseline="0" dirty="0" smtClean="0">
                          <a:solidFill>
                            <a:srgbClr val="000000"/>
                          </a:solidFill>
                          <a:effectLst/>
                          <a:latin typeface="Calibri" panose="020F0502020204030204" pitchFamily="34" charset="0"/>
                        </a:rPr>
                        <a:t>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R. Shah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2487341"/>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Outcomes</a:t>
                      </a:r>
                      <a:r>
                        <a:rPr lang="en-US" sz="1100" b="0" i="0" u="none" strike="noStrike" baseline="0" dirty="0" smtClean="0">
                          <a:solidFill>
                            <a:srgbClr val="000000"/>
                          </a:solidFill>
                          <a:effectLst/>
                          <a:latin typeface="Calibri" panose="020F0502020204030204" pitchFamily="34" charset="0"/>
                        </a:rPr>
                        <a:t> of </a:t>
                      </a:r>
                      <a:r>
                        <a:rPr lang="en-US" sz="1100" b="0" i="0" u="none" strike="noStrike" baseline="0" dirty="0" err="1" smtClean="0">
                          <a:solidFill>
                            <a:srgbClr val="000000"/>
                          </a:solidFill>
                          <a:effectLst/>
                          <a:latin typeface="Calibri" panose="020F0502020204030204" pitchFamily="34" charset="0"/>
                        </a:rPr>
                        <a:t>Adalilumab</a:t>
                      </a:r>
                      <a:r>
                        <a:rPr lang="en-US" sz="1100" b="0" i="0" u="none" strike="noStrike" baseline="0" dirty="0" smtClean="0">
                          <a:solidFill>
                            <a:srgbClr val="000000"/>
                          </a:solidFill>
                          <a:effectLst/>
                          <a:latin typeface="Calibri" panose="020F0502020204030204" pitchFamily="34" charset="0"/>
                        </a:rPr>
                        <a:t> in Colitis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Tung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23347675"/>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Mohs Surgery for High Risk </a:t>
                      </a:r>
                      <a:r>
                        <a:rPr lang="en-US" sz="1100" b="0" i="0" u="none" strike="noStrike" dirty="0" err="1" smtClean="0">
                          <a:solidFill>
                            <a:srgbClr val="000000"/>
                          </a:solidFill>
                          <a:effectLst/>
                          <a:latin typeface="Calibri" panose="020F0502020204030204" pitchFamily="34" charset="0"/>
                        </a:rPr>
                        <a:t>cSCC</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L. Collins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Dermatology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88237083"/>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Electronic Cigarettes in Youth with Asthma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T. Wagener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86328292"/>
                  </a:ext>
                </a:extLst>
              </a:tr>
              <a:tr h="232212">
                <a:tc>
                  <a:txBody>
                    <a:bodyPr/>
                    <a:lstStyle/>
                    <a:p>
                      <a:pPr algn="l" fontAlgn="b"/>
                      <a:r>
                        <a:rPr lang="en-US" sz="1100" b="0" i="0" u="none" strike="noStrike" dirty="0" err="1" smtClean="0">
                          <a:solidFill>
                            <a:srgbClr val="000000"/>
                          </a:solidFill>
                          <a:effectLst/>
                          <a:latin typeface="Calibri" panose="020F0502020204030204" pitchFamily="34" charset="0"/>
                        </a:rPr>
                        <a:t>Vasoplegic</a:t>
                      </a:r>
                      <a:r>
                        <a:rPr lang="en-US" sz="1100" b="0" i="0" u="none" strike="noStrike" baseline="0" dirty="0" smtClean="0">
                          <a:solidFill>
                            <a:srgbClr val="000000"/>
                          </a:solidFill>
                          <a:effectLst/>
                          <a:latin typeface="Calibri" panose="020F0502020204030204" pitchFamily="34" charset="0"/>
                        </a:rPr>
                        <a:t> Syndrome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3546526"/>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Patterns of Care Among Children with Cancer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baseline="0" dirty="0" smtClean="0">
                          <a:solidFill>
                            <a:srgbClr val="000000"/>
                          </a:solidFill>
                          <a:effectLst/>
                          <a:latin typeface="Calibri" panose="020F0502020204030204" pitchFamily="34" charset="0"/>
                        </a:rPr>
                        <a:t> </a:t>
                      </a:r>
                      <a:r>
                        <a:rPr lang="en-US" sz="1100" b="0" i="0" u="none" strike="noStrike" dirty="0" smtClean="0">
                          <a:solidFill>
                            <a:srgbClr val="000000"/>
                          </a:solidFill>
                          <a:effectLst/>
                          <a:latin typeface="Calibri" panose="020F0502020204030204" pitchFamily="34" charset="0"/>
                        </a:rPr>
                        <a:t>Janitz</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Epidemiology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47627454"/>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Preoperative Airway Evaluation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a:t>
                      </a:r>
                      <a:r>
                        <a:rPr lang="en-US" sz="1100" b="0" i="0" u="none" strike="noStrike" baseline="0" dirty="0" smtClean="0">
                          <a:solidFill>
                            <a:srgbClr val="000000"/>
                          </a:solidFill>
                          <a:effectLst/>
                          <a:latin typeface="Calibri" panose="020F0502020204030204" pitchFamily="34" charset="0"/>
                        </a:rPr>
                        <a:t> Mann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ORL</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27278853"/>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Osteoporosis Prevention in Cancer Patients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a:t>
                      </a:r>
                      <a:r>
                        <a:rPr lang="en-US" sz="1100" b="0" i="0" u="none" strike="noStrike" baseline="0" dirty="0" smtClean="0">
                          <a:solidFill>
                            <a:srgbClr val="000000"/>
                          </a:solidFill>
                          <a:effectLst/>
                          <a:latin typeface="Calibri" panose="020F0502020204030204" pitchFamily="34" charset="0"/>
                        </a:rPr>
                        <a:t> Walker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42433311"/>
                  </a:ext>
                </a:extLst>
              </a:tr>
            </a:tbl>
          </a:graphicData>
        </a:graphic>
      </p:graphicFrame>
      <p:graphicFrame>
        <p:nvGraphicFramePr>
          <p:cNvPr id="6" name="Table 5"/>
          <p:cNvGraphicFramePr>
            <a:graphicFrameLocks noGrp="1"/>
          </p:cNvGraphicFramePr>
          <p:nvPr>
            <p:extLst/>
          </p:nvPr>
        </p:nvGraphicFramePr>
        <p:xfrm>
          <a:off x="6326335" y="1345921"/>
          <a:ext cx="5373220" cy="5108660"/>
        </p:xfrm>
        <a:graphic>
          <a:graphicData uri="http://schemas.openxmlformats.org/drawingml/2006/table">
            <a:tbl>
              <a:tblPr>
                <a:tableStyleId>{5C22544A-7EE6-4342-B048-85BDC9FD1C3A}</a:tableStyleId>
              </a:tblPr>
              <a:tblGrid>
                <a:gridCol w="3568779">
                  <a:extLst>
                    <a:ext uri="{9D8B030D-6E8A-4147-A177-3AD203B41FA5}">
                      <a16:colId xmlns:a16="http://schemas.microsoft.com/office/drawing/2014/main" val="1356431335"/>
                    </a:ext>
                  </a:extLst>
                </a:gridCol>
                <a:gridCol w="751115">
                  <a:extLst>
                    <a:ext uri="{9D8B030D-6E8A-4147-A177-3AD203B41FA5}">
                      <a16:colId xmlns:a16="http://schemas.microsoft.com/office/drawing/2014/main" val="4074852346"/>
                    </a:ext>
                  </a:extLst>
                </a:gridCol>
                <a:gridCol w="1053326">
                  <a:extLst>
                    <a:ext uri="{9D8B030D-6E8A-4147-A177-3AD203B41FA5}">
                      <a16:colId xmlns:a16="http://schemas.microsoft.com/office/drawing/2014/main" val="715510892"/>
                    </a:ext>
                  </a:extLst>
                </a:gridCol>
              </a:tblGrid>
              <a:tr h="237804">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Radial Neck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TR Lewis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High Grade VAIN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K. Smith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E-Cigarette and Tobacco</a:t>
                      </a:r>
                      <a:r>
                        <a:rPr lang="en-US" sz="1100" b="0" i="0" u="none" strike="noStrike" baseline="0" dirty="0" smtClean="0">
                          <a:solidFill>
                            <a:srgbClr val="000000"/>
                          </a:solidFill>
                          <a:effectLst/>
                          <a:latin typeface="Calibri" panose="020F0502020204030204" pitchFamily="34" charset="0"/>
                        </a:rPr>
                        <a:t> Use During Pregnancy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baseline="0" dirty="0" smtClean="0">
                          <a:solidFill>
                            <a:srgbClr val="000000"/>
                          </a:solidFill>
                          <a:effectLst/>
                          <a:latin typeface="Calibri" panose="020F0502020204030204" pitchFamily="34" charset="0"/>
                        </a:rPr>
                        <a:t> </a:t>
                      </a:r>
                      <a:r>
                        <a:rPr lang="en-US" sz="1100" b="0" i="0" u="none" strike="noStrike" dirty="0" smtClean="0">
                          <a:solidFill>
                            <a:srgbClr val="000000"/>
                          </a:solidFill>
                          <a:effectLst/>
                          <a:latin typeface="Calibri" panose="020F0502020204030204" pitchFamily="34" charset="0"/>
                        </a:rPr>
                        <a:t>Cohn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Analysis of C. Diff</a:t>
                      </a:r>
                      <a:r>
                        <a:rPr lang="en-US" sz="1100" b="0" i="0" u="none" strike="noStrike" baseline="0" dirty="0" smtClean="0">
                          <a:solidFill>
                            <a:srgbClr val="000000"/>
                          </a:solidFill>
                          <a:effectLst/>
                          <a:latin typeface="Calibri" panose="020F0502020204030204" pitchFamily="34" charset="0"/>
                        </a:rPr>
                        <a:t> Toxins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a:t>
                      </a:r>
                      <a:r>
                        <a:rPr lang="en-US" sz="1100" b="0" i="0" u="none" strike="noStrike" baseline="0" dirty="0" smtClean="0">
                          <a:solidFill>
                            <a:srgbClr val="000000"/>
                          </a:solidFill>
                          <a:effectLst/>
                          <a:latin typeface="Calibri" panose="020F0502020204030204" pitchFamily="34" charset="0"/>
                        </a:rPr>
                        <a:t> Lang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Immunology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Inpatient</a:t>
                      </a:r>
                      <a:r>
                        <a:rPr lang="en-US" sz="1100" b="0" i="0" u="none" strike="noStrike" baseline="0" dirty="0" smtClean="0">
                          <a:solidFill>
                            <a:srgbClr val="000000"/>
                          </a:solidFill>
                          <a:effectLst/>
                          <a:latin typeface="Calibri" panose="020F0502020204030204" pitchFamily="34" charset="0"/>
                        </a:rPr>
                        <a:t> Transition of Care Pharmacist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T. Truong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Pharmacy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Children</a:t>
                      </a:r>
                      <a:r>
                        <a:rPr lang="en-US" sz="1100" b="0" i="0" u="none" strike="noStrike" baseline="0" dirty="0" smtClean="0">
                          <a:solidFill>
                            <a:srgbClr val="000000"/>
                          </a:solidFill>
                          <a:effectLst/>
                          <a:latin typeface="Calibri" panose="020F0502020204030204" pitchFamily="34" charset="0"/>
                        </a:rPr>
                        <a:t> with Medical Complexity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Akande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Outcomes</a:t>
                      </a:r>
                      <a:r>
                        <a:rPr lang="en-US" sz="1100" b="0" i="0" u="none" strike="noStrike" baseline="0" dirty="0" smtClean="0">
                          <a:solidFill>
                            <a:srgbClr val="000000"/>
                          </a:solidFill>
                          <a:effectLst/>
                          <a:latin typeface="Calibri" panose="020F0502020204030204" pitchFamily="34" charset="0"/>
                        </a:rPr>
                        <a:t> of Patients with Merkel Cell Carcinoma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Henson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351158">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Glucocorticoid Receptor Antagonism in the Treatment of Cushing Syndrome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Lim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Endocrinology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Influenza A and </a:t>
                      </a:r>
                      <a:r>
                        <a:rPr lang="en-US" sz="1100" b="0" i="0" u="none" strike="noStrike" dirty="0" err="1" smtClean="0">
                          <a:solidFill>
                            <a:srgbClr val="000000"/>
                          </a:solidFill>
                          <a:effectLst/>
                          <a:latin typeface="Calibri" panose="020F0502020204030204" pitchFamily="34" charset="0"/>
                        </a:rPr>
                        <a:t>Sialadenitis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R. Johnson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351158">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Surgical Complications in Patients with Spinal Muscular Atrophy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Chong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284698"/>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Tissue Eosinophil</a:t>
                      </a:r>
                      <a:r>
                        <a:rPr lang="en-US" sz="1100" b="0" i="0" u="none" strike="noStrike" baseline="0" dirty="0" smtClean="0">
                          <a:solidFill>
                            <a:srgbClr val="000000"/>
                          </a:solidFill>
                          <a:effectLst/>
                          <a:latin typeface="Calibri" panose="020F0502020204030204" pitchFamily="34" charset="0"/>
                        </a:rPr>
                        <a:t> Count in IBD Patients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Tung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Bone Health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Krishnan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Association between Urinary Parameters and Urological Issues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baseline="0" dirty="0" smtClean="0">
                          <a:solidFill>
                            <a:srgbClr val="000000"/>
                          </a:solidFill>
                          <a:effectLst/>
                          <a:latin typeface="Calibri" panose="020F0502020204030204" pitchFamily="34" charset="0"/>
                        </a:rPr>
                        <a:t> </a:t>
                      </a:r>
                      <a:r>
                        <a:rPr lang="en-US" sz="1100" b="0" i="0" u="none" strike="noStrike" dirty="0" smtClean="0">
                          <a:solidFill>
                            <a:srgbClr val="000000"/>
                          </a:solidFill>
                          <a:effectLst/>
                          <a:latin typeface="Calibri" panose="020F0502020204030204" pitchFamily="34" charset="0"/>
                        </a:rPr>
                        <a:t>Pal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351158">
                <a:tc>
                  <a:txBody>
                    <a:bodyPr/>
                    <a:lstStyle/>
                    <a:p>
                      <a:pPr algn="l" fontAlgn="b"/>
                      <a:r>
                        <a:rPr lang="en-US" sz="1100" b="0" i="0" u="none" strike="noStrike" dirty="0" smtClean="0">
                          <a:solidFill>
                            <a:srgbClr val="000000"/>
                          </a:solidFill>
                          <a:effectLst/>
                          <a:latin typeface="Calibri" panose="020F0502020204030204" pitchFamily="34" charset="0"/>
                        </a:rPr>
                        <a:t>Synthetic Cartilage Implant vs </a:t>
                      </a:r>
                      <a:r>
                        <a:rPr lang="en-US" sz="1100" b="0" i="0" u="none" strike="noStrike" dirty="0" err="1" smtClean="0">
                          <a:solidFill>
                            <a:srgbClr val="000000"/>
                          </a:solidFill>
                          <a:effectLst/>
                          <a:latin typeface="Calibri" panose="020F0502020204030204" pitchFamily="34" charset="0"/>
                        </a:rPr>
                        <a:t>Osteochondral</a:t>
                      </a:r>
                      <a:r>
                        <a:rPr lang="en-US" sz="1100" b="0" i="0" u="none" strike="noStrike" dirty="0" smtClean="0">
                          <a:solidFill>
                            <a:srgbClr val="000000"/>
                          </a:solidFill>
                          <a:effectLst/>
                          <a:latin typeface="Calibri" panose="020F0502020204030204" pitchFamily="34" charset="0"/>
                        </a:rPr>
                        <a:t> Autologous</a:t>
                      </a:r>
                      <a:r>
                        <a:rPr lang="en-US" sz="1100" b="0" i="0" u="none" strike="noStrike" baseline="0" dirty="0" smtClean="0">
                          <a:solidFill>
                            <a:srgbClr val="000000"/>
                          </a:solidFill>
                          <a:effectLst/>
                          <a:latin typeface="Calibri" panose="020F0502020204030204" pitchFamily="34" charset="0"/>
                        </a:rPr>
                        <a:t> Transfer for Advanced Hallux </a:t>
                      </a:r>
                      <a:r>
                        <a:rPr lang="en-US" sz="1100" b="0" i="0" u="none" strike="noStrike" baseline="0" dirty="0" err="1" smtClean="0">
                          <a:solidFill>
                            <a:srgbClr val="000000"/>
                          </a:solidFill>
                          <a:effectLst/>
                          <a:latin typeface="Calibri" panose="020F0502020204030204" pitchFamily="34" charset="0"/>
                        </a:rPr>
                        <a:t>Rigidus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dirty="0" smtClean="0">
                          <a:solidFill>
                            <a:srgbClr val="000000"/>
                          </a:solidFill>
                          <a:effectLst/>
                          <a:latin typeface="Calibri" panose="020F0502020204030204" pitchFamily="34" charset="0"/>
                        </a:rPr>
                        <a:t>Haleem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2487341"/>
                  </a:ext>
                </a:extLst>
              </a:tr>
              <a:tr h="351158">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Outcomes of External Fixation with the </a:t>
                      </a:r>
                      <a:r>
                        <a:rPr lang="en-US" sz="1100" b="0" i="0" u="none" strike="noStrike" kern="1200" dirty="0" err="1" smtClean="0">
                          <a:solidFill>
                            <a:srgbClr val="000000"/>
                          </a:solidFill>
                          <a:effectLst/>
                          <a:latin typeface="Calibri" panose="020F0502020204030204" pitchFamily="34" charset="0"/>
                          <a:ea typeface="+mn-ea"/>
                          <a:cs typeface="+mn-cs"/>
                        </a:rPr>
                        <a:t>Ilizarov</a:t>
                      </a:r>
                      <a:r>
                        <a:rPr lang="en-US" sz="1100" b="0" i="0" u="none" strike="noStrike" kern="1200" dirty="0" smtClean="0">
                          <a:solidFill>
                            <a:srgbClr val="000000"/>
                          </a:solidFill>
                          <a:effectLst/>
                          <a:latin typeface="Calibri" panose="020F0502020204030204" pitchFamily="34" charset="0"/>
                          <a:ea typeface="+mn-ea"/>
                          <a:cs typeface="+mn-cs"/>
                        </a:rPr>
                        <a:t> Frame in Complex Ankle and </a:t>
                      </a:r>
                      <a:r>
                        <a:rPr lang="en-US" sz="1100" b="0" i="0" u="none" strike="noStrike" kern="1200" dirty="0" err="1" smtClean="0">
                          <a:solidFill>
                            <a:srgbClr val="000000"/>
                          </a:solidFill>
                          <a:effectLst/>
                          <a:latin typeface="Calibri" panose="020F0502020204030204" pitchFamily="34" charset="0"/>
                          <a:ea typeface="+mn-ea"/>
                          <a:cs typeface="+mn-cs"/>
                        </a:rPr>
                        <a:t>Hindfoot</a:t>
                      </a:r>
                      <a:r>
                        <a:rPr lang="en-US" sz="1100" b="0" i="0" u="none" strike="noStrike" kern="1200" dirty="0" smtClean="0">
                          <a:solidFill>
                            <a:srgbClr val="000000"/>
                          </a:solidFill>
                          <a:effectLst/>
                          <a:latin typeface="Calibri" panose="020F0502020204030204" pitchFamily="34" charset="0"/>
                          <a:ea typeface="+mn-ea"/>
                          <a:cs typeface="+mn-cs"/>
                        </a:rPr>
                        <a:t> Fusions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buAutoNum type="alphaUcPeriod"/>
                      </a:pPr>
                      <a:r>
                        <a:rPr lang="en-US" sz="1100" b="0" i="0" u="none" strike="noStrike" dirty="0" smtClean="0">
                          <a:solidFill>
                            <a:srgbClr val="000000"/>
                          </a:solidFill>
                          <a:effectLst/>
                          <a:latin typeface="Calibri" panose="020F0502020204030204" pitchFamily="34" charset="0"/>
                        </a:rPr>
                        <a:t> Haleem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23347675"/>
                  </a:ext>
                </a:extLst>
              </a:tr>
              <a:tr h="612576">
                <a:tc>
                  <a:txBody>
                    <a:bodyPr/>
                    <a:lstStyle/>
                    <a:p>
                      <a:r>
                        <a:rPr lang="en-US" sz="1100" b="0" i="0" u="none" strike="noStrike" kern="1200" dirty="0" smtClean="0">
                          <a:solidFill>
                            <a:srgbClr val="000000"/>
                          </a:solidFill>
                          <a:effectLst/>
                          <a:latin typeface="Calibri" panose="020F0502020204030204" pitchFamily="34" charset="0"/>
                          <a:ea typeface="+mn-ea"/>
                          <a:cs typeface="+mn-cs"/>
                        </a:rPr>
                        <a:t>Effect </a:t>
                      </a:r>
                      <a:r>
                        <a:rPr lang="en-US" sz="1100" b="0" i="0" u="none" strike="noStrike" kern="1200" dirty="0">
                          <a:solidFill>
                            <a:srgbClr val="000000"/>
                          </a:solidFill>
                          <a:effectLst/>
                          <a:latin typeface="Calibri" panose="020F0502020204030204" pitchFamily="34" charset="0"/>
                          <a:ea typeface="+mn-ea"/>
                          <a:cs typeface="+mn-cs"/>
                        </a:rPr>
                        <a:t>of Surgical Treatment of Vesicoureteral Reflux on Stone Passage Rates</a:t>
                      </a:r>
                    </a:p>
                  </a:txBody>
                  <a:tcPr marL="47625" marR="47625" marT="47625" marB="47625" anchor="ctr"/>
                </a:tc>
                <a:tc>
                  <a:txBody>
                    <a:bodyPr/>
                    <a:lstStyle/>
                    <a:p>
                      <a:pPr algn="l" fontAlgn="b">
                        <a:buAutoNum type="alphaUcPeriod"/>
                      </a:pPr>
                      <a:r>
                        <a:rPr lang="en-US" sz="1100" b="0" i="0" u="none" strike="noStrike" baseline="0" dirty="0" smtClean="0">
                          <a:solidFill>
                            <a:srgbClr val="000000"/>
                          </a:solidFill>
                          <a:effectLst/>
                          <a:latin typeface="Calibri" panose="020F0502020204030204" pitchFamily="34" charset="0"/>
                        </a:rPr>
                        <a:t> </a:t>
                      </a:r>
                      <a:r>
                        <a:rPr lang="en-US" sz="1100" b="0" i="0" u="none" strike="noStrike" dirty="0" smtClean="0">
                          <a:solidFill>
                            <a:srgbClr val="000000"/>
                          </a:solidFill>
                          <a:effectLst/>
                          <a:latin typeface="Calibri" panose="020F0502020204030204" pitchFamily="34" charset="0"/>
                        </a:rPr>
                        <a:t>Rensing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88237083"/>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Tobacco and Marijuana Exposure</a:t>
                      </a:r>
                      <a:r>
                        <a:rPr lang="en-US" sz="1100" b="0" i="0" u="none" strike="noStrike" baseline="0" dirty="0" smtClean="0">
                          <a:solidFill>
                            <a:srgbClr val="000000"/>
                          </a:solidFill>
                          <a:effectLst/>
                          <a:latin typeface="Calibri" panose="020F0502020204030204" pitchFamily="34" charset="0"/>
                        </a:rPr>
                        <a:t> Among Youth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Naifeh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86328292"/>
                  </a:ext>
                </a:extLst>
              </a:tr>
            </a:tbl>
          </a:graphicData>
        </a:graphic>
      </p:graphicFrame>
    </p:spTree>
    <p:extLst>
      <p:ext uri="{BB962C8B-B14F-4D97-AF65-F5344CB8AC3E}">
        <p14:creationId xmlns:p14="http://schemas.microsoft.com/office/powerpoint/2010/main" val="677986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rmAutofit fontScale="90000"/>
          </a:bodyPr>
          <a:lstStyle/>
          <a:p>
            <a:pPr algn="ctr">
              <a:lnSpc>
                <a:spcPct val="100000"/>
              </a:lnSpc>
            </a:pPr>
            <a:r>
              <a:rPr lang="en-US" sz="3600" b="1" i="1" dirty="0">
                <a:solidFill>
                  <a:srgbClr val="0070C0"/>
                </a:solidFill>
              </a:rPr>
              <a:t>Clinical Trials &amp; Other Research Studies Supported by the </a:t>
            </a:r>
            <a:r>
              <a:rPr lang="en-US" sz="3600" b="1" i="1" dirty="0" smtClean="0">
                <a:solidFill>
                  <a:srgbClr val="0070C0"/>
                </a:solidFill>
              </a:rPr>
              <a:t>CRDW</a:t>
            </a:r>
            <a:br>
              <a:rPr lang="en-US" sz="3600" b="1" i="1" dirty="0" smtClean="0">
                <a:solidFill>
                  <a:srgbClr val="0070C0"/>
                </a:solidFill>
              </a:rPr>
            </a:br>
            <a:r>
              <a:rPr lang="en-US" sz="3100" dirty="0">
                <a:solidFill>
                  <a:schemeClr val="bg1">
                    <a:lumMod val="50000"/>
                  </a:schemeClr>
                </a:solidFill>
              </a:rPr>
              <a:t>s</a:t>
            </a:r>
            <a:r>
              <a:rPr lang="en-US" sz="3100" dirty="0" smtClean="0">
                <a:solidFill>
                  <a:schemeClr val="bg1">
                    <a:lumMod val="50000"/>
                  </a:schemeClr>
                </a:solidFill>
              </a:rPr>
              <a:t>ince 2017; page 3</a:t>
            </a:r>
            <a:endParaRPr lang="en-US" sz="3100" dirty="0">
              <a:solidFill>
                <a:schemeClr val="bg1">
                  <a:lumMod val="50000"/>
                </a:schemeClr>
              </a:solidFill>
            </a:endParaRPr>
          </a:p>
        </p:txBody>
      </p:sp>
      <p:graphicFrame>
        <p:nvGraphicFramePr>
          <p:cNvPr id="4" name="Table 3"/>
          <p:cNvGraphicFramePr>
            <a:graphicFrameLocks noGrp="1"/>
          </p:cNvGraphicFramePr>
          <p:nvPr>
            <p:extLst/>
          </p:nvPr>
        </p:nvGraphicFramePr>
        <p:xfrm>
          <a:off x="462810" y="1345919"/>
          <a:ext cx="5373220" cy="4752316"/>
        </p:xfrm>
        <a:graphic>
          <a:graphicData uri="http://schemas.openxmlformats.org/drawingml/2006/table">
            <a:tbl>
              <a:tblPr>
                <a:tableStyleId>{5C22544A-7EE6-4342-B048-85BDC9FD1C3A}</a:tableStyleId>
              </a:tblPr>
              <a:tblGrid>
                <a:gridCol w="3333583">
                  <a:extLst>
                    <a:ext uri="{9D8B030D-6E8A-4147-A177-3AD203B41FA5}">
                      <a16:colId xmlns:a16="http://schemas.microsoft.com/office/drawing/2014/main" val="1356431335"/>
                    </a:ext>
                  </a:extLst>
                </a:gridCol>
                <a:gridCol w="869736">
                  <a:extLst>
                    <a:ext uri="{9D8B030D-6E8A-4147-A177-3AD203B41FA5}">
                      <a16:colId xmlns:a16="http://schemas.microsoft.com/office/drawing/2014/main" val="4074852346"/>
                    </a:ext>
                  </a:extLst>
                </a:gridCol>
                <a:gridCol w="1169901">
                  <a:extLst>
                    <a:ext uri="{9D8B030D-6E8A-4147-A177-3AD203B41FA5}">
                      <a16:colId xmlns:a16="http://schemas.microsoft.com/office/drawing/2014/main" val="715510892"/>
                    </a:ext>
                  </a:extLst>
                </a:gridCol>
              </a:tblGrid>
              <a:tr h="23925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Hereditary thrombotic thrombocytopenic purpura (HTTP)</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Journeycake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Neonatal Venous Thromboembolism</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Journeycake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353296">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Evaluation of Hematologic Parameters in Patients on </a:t>
                      </a:r>
                      <a:r>
                        <a:rPr lang="en-US" sz="1100" b="0" i="0" u="none" strike="noStrike" kern="1200" dirty="0" err="1" smtClean="0">
                          <a:solidFill>
                            <a:srgbClr val="000000"/>
                          </a:solidFill>
                          <a:effectLst/>
                          <a:latin typeface="Calibri" panose="020F0502020204030204" pitchFamily="34" charset="0"/>
                          <a:ea typeface="+mn-ea"/>
                          <a:cs typeface="+mn-cs"/>
                        </a:rPr>
                        <a:t>PARPi</a:t>
                      </a:r>
                      <a:r>
                        <a:rPr lang="en-US" sz="1100" b="0" i="0" u="none" strike="noStrike" kern="1200" dirty="0" smtClean="0">
                          <a:solidFill>
                            <a:srgbClr val="000000"/>
                          </a:solidFill>
                          <a:effectLst/>
                          <a:latin typeface="Calibri" panose="020F0502020204030204" pitchFamily="34" charset="0"/>
                          <a:ea typeface="+mn-ea"/>
                          <a:cs typeface="+mn-cs"/>
                        </a:rPr>
                        <a:t> Therapy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K. Moore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err="1" smtClean="0">
                          <a:solidFill>
                            <a:srgbClr val="000000"/>
                          </a:solidFill>
                          <a:effectLst/>
                          <a:latin typeface="Calibri" panose="020F0502020204030204" pitchFamily="34" charset="0"/>
                        </a:rPr>
                        <a:t>Gyn</a:t>
                      </a:r>
                      <a:r>
                        <a:rPr lang="en-US" sz="1100" b="0" i="0" u="none" strike="noStrike" dirty="0" smtClean="0">
                          <a:solidFill>
                            <a:srgbClr val="000000"/>
                          </a:solidFill>
                          <a:effectLst/>
                          <a:latin typeface="Calibri" panose="020F0502020204030204" pitchFamily="34" charset="0"/>
                        </a:rPr>
                        <a:t> </a:t>
                      </a:r>
                      <a:r>
                        <a:rPr lang="en-US" sz="1100" b="0" i="0" u="none" strike="noStrike" dirty="0" err="1" smtClean="0">
                          <a:solidFill>
                            <a:srgbClr val="000000"/>
                          </a:solidFill>
                          <a:effectLst/>
                          <a:latin typeface="Calibri" panose="020F0502020204030204" pitchFamily="34" charset="0"/>
                        </a:rPr>
                        <a:t>Onc</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Hip Fracture Repair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Teague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Anterior Cruciate Ligament Reconstruction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Algan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Bone-Grafting for Glenoid Deficiency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White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Hospital Admission Rates for Children Living with Asthma</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Akande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Hearing Screens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Butcher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Cesarean Scar Ectopic Pregnancy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H. Burks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Reproductive Medicine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Urologic Trauma Study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a:t>
                      </a:r>
                      <a:r>
                        <a:rPr lang="en-US" sz="1100" b="0" i="0" u="none" strike="noStrike" dirty="0" err="1" smtClean="0">
                          <a:solidFill>
                            <a:srgbClr val="000000"/>
                          </a:solidFill>
                          <a:effectLst/>
                          <a:latin typeface="Calibri" panose="020F0502020204030204" pitchFamily="34" charset="0"/>
                        </a:rPr>
                        <a:t>Furr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284698"/>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Oral Cavity Cancer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Henson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a:t>
                      </a:r>
                      <a:r>
                        <a:rPr lang="en-US" sz="1100" b="0" i="0" u="none" strike="noStrike" baseline="0" dirty="0" smtClean="0">
                          <a:solidFill>
                            <a:srgbClr val="000000"/>
                          </a:solidFill>
                          <a:effectLst/>
                          <a:latin typeface="Calibri" panose="020F0502020204030204" pitchFamily="34" charset="0"/>
                        </a:rPr>
                        <a:t>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353296">
                <a:tc>
                  <a:txBody>
                    <a:bodyPr/>
                    <a:lstStyle/>
                    <a:p>
                      <a:pPr algn="l" fontAlgn="b"/>
                      <a:r>
                        <a:rPr lang="en-US" sz="1100" b="0" i="0" u="none" strike="noStrike" kern="1200" dirty="0" err="1" smtClean="0">
                          <a:solidFill>
                            <a:srgbClr val="000000"/>
                          </a:solidFill>
                          <a:effectLst/>
                          <a:latin typeface="Calibri" panose="020F0502020204030204" pitchFamily="34" charset="0"/>
                          <a:ea typeface="+mn-ea"/>
                          <a:cs typeface="+mn-cs"/>
                        </a:rPr>
                        <a:t>Moberg</a:t>
                      </a:r>
                      <a:r>
                        <a:rPr lang="en-US" sz="1100" b="0" i="0" u="none" strike="noStrike" kern="1200" dirty="0" smtClean="0">
                          <a:solidFill>
                            <a:srgbClr val="000000"/>
                          </a:solidFill>
                          <a:effectLst/>
                          <a:latin typeface="Calibri" panose="020F0502020204030204" pitchFamily="34" charset="0"/>
                          <a:ea typeface="+mn-ea"/>
                          <a:cs typeface="+mn-cs"/>
                        </a:rPr>
                        <a:t> Advancement Flap for Soft-Tissue Loss of the Thumb</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T. Lehman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Reduce Postoperative Hemorrhage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a:t>
                      </a:r>
                      <a:r>
                        <a:rPr lang="en-US" sz="1100" b="0" i="0" u="none" strike="noStrike" dirty="0" err="1" smtClean="0">
                          <a:solidFill>
                            <a:srgbClr val="000000"/>
                          </a:solidFill>
                          <a:effectLst/>
                          <a:latin typeface="Calibri" panose="020F0502020204030204" pitchFamily="34" charset="0"/>
                        </a:rPr>
                        <a:t>Sanclement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ORL</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Anti-Incontinence Procedures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a:t>
                      </a:r>
                      <a:r>
                        <a:rPr lang="en-US" sz="1100" b="0" i="0" u="none" strike="noStrike" dirty="0" err="1" smtClean="0">
                          <a:solidFill>
                            <a:srgbClr val="000000"/>
                          </a:solidFill>
                          <a:effectLst/>
                          <a:latin typeface="Calibri" panose="020F0502020204030204" pitchFamily="34" charset="0"/>
                        </a:rPr>
                        <a:t>Furr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2487341"/>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Acute Anosmia in Patients with COVID-19</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 </a:t>
                      </a:r>
                      <a:r>
                        <a:rPr lang="en-US" sz="1100" b="0" i="0" u="none" strike="noStrike" dirty="0" err="1" smtClean="0">
                          <a:solidFill>
                            <a:srgbClr val="000000"/>
                          </a:solidFill>
                          <a:effectLst/>
                          <a:latin typeface="Calibri" panose="020F0502020204030204" pitchFamily="34" charset="0"/>
                        </a:rPr>
                        <a:t>Krempl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ORL</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2334767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Cervical </a:t>
                      </a:r>
                      <a:r>
                        <a:rPr lang="en-US" sz="1100" b="0" i="0" u="none" strike="noStrike" kern="1200" dirty="0" err="1" smtClean="0">
                          <a:solidFill>
                            <a:srgbClr val="000000"/>
                          </a:solidFill>
                          <a:effectLst/>
                          <a:latin typeface="Calibri" panose="020F0502020204030204" pitchFamily="34" charset="0"/>
                          <a:ea typeface="+mn-ea"/>
                          <a:cs typeface="+mn-cs"/>
                        </a:rPr>
                        <a:t>Spondylotic</a:t>
                      </a:r>
                      <a:r>
                        <a:rPr lang="en-US" sz="1100" b="0" i="0" u="none" strike="noStrike" kern="1200" dirty="0" smtClean="0">
                          <a:solidFill>
                            <a:srgbClr val="000000"/>
                          </a:solidFill>
                          <a:effectLst/>
                          <a:latin typeface="Calibri" panose="020F0502020204030204" pitchFamily="34" charset="0"/>
                          <a:ea typeface="+mn-ea"/>
                          <a:cs typeface="+mn-cs"/>
                        </a:rPr>
                        <a:t> Myelopathy (CSM)</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Z. Smith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Neurosurgery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88237083"/>
                  </a:ext>
                </a:extLst>
              </a:tr>
              <a:tr h="353296">
                <a:tc>
                  <a:txBody>
                    <a:bodyPr/>
                    <a:lstStyle/>
                    <a:p>
                      <a:pPr algn="l" fontAlgn="b"/>
                      <a:r>
                        <a:rPr lang="en-US" sz="1100" b="0" i="0" u="none" strike="noStrike" kern="1200" dirty="0" err="1" smtClean="0">
                          <a:solidFill>
                            <a:srgbClr val="000000"/>
                          </a:solidFill>
                          <a:effectLst/>
                          <a:latin typeface="Calibri" panose="020F0502020204030204" pitchFamily="34" charset="0"/>
                          <a:ea typeface="+mn-ea"/>
                          <a:cs typeface="+mn-cs"/>
                        </a:rPr>
                        <a:t>Sellar</a:t>
                      </a:r>
                      <a:r>
                        <a:rPr lang="en-US" sz="1100" b="0" i="0" u="none" strike="noStrike" kern="1200" dirty="0" smtClean="0">
                          <a:solidFill>
                            <a:srgbClr val="000000"/>
                          </a:solidFill>
                          <a:effectLst/>
                          <a:latin typeface="Calibri" panose="020F0502020204030204" pitchFamily="34" charset="0"/>
                          <a:ea typeface="+mn-ea"/>
                          <a:cs typeface="+mn-cs"/>
                        </a:rPr>
                        <a:t> and </a:t>
                      </a:r>
                      <a:r>
                        <a:rPr lang="en-US" sz="1100" b="0" i="0" u="none" strike="noStrike" kern="1200" dirty="0" err="1" smtClean="0">
                          <a:solidFill>
                            <a:srgbClr val="000000"/>
                          </a:solidFill>
                          <a:effectLst/>
                          <a:latin typeface="Calibri" panose="020F0502020204030204" pitchFamily="34" charset="0"/>
                          <a:ea typeface="+mn-ea"/>
                          <a:cs typeface="+mn-cs"/>
                        </a:rPr>
                        <a:t>Parasellar</a:t>
                      </a:r>
                      <a:r>
                        <a:rPr lang="en-US" sz="1100" b="0" i="0" u="none" strike="noStrike" kern="1200" dirty="0" smtClean="0">
                          <a:solidFill>
                            <a:srgbClr val="000000"/>
                          </a:solidFill>
                          <a:effectLst/>
                          <a:latin typeface="Calibri" panose="020F0502020204030204" pitchFamily="34" charset="0"/>
                          <a:ea typeface="+mn-ea"/>
                          <a:cs typeface="+mn-cs"/>
                        </a:rPr>
                        <a:t> Tumors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I. Dunn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Calibri" panose="020F0502020204030204" pitchFamily="34" charset="0"/>
                        </a:rPr>
                        <a:t>Neurosurgery</a:t>
                      </a:r>
                    </a:p>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8632829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112294336"/>
              </p:ext>
            </p:extLst>
          </p:nvPr>
        </p:nvGraphicFramePr>
        <p:xfrm>
          <a:off x="6326335" y="1345921"/>
          <a:ext cx="5373220" cy="4752312"/>
        </p:xfrm>
        <a:graphic>
          <a:graphicData uri="http://schemas.openxmlformats.org/drawingml/2006/table">
            <a:tbl>
              <a:tblPr>
                <a:tableStyleId>{5C22544A-7EE6-4342-B048-85BDC9FD1C3A}</a:tableStyleId>
              </a:tblPr>
              <a:tblGrid>
                <a:gridCol w="3021582">
                  <a:extLst>
                    <a:ext uri="{9D8B030D-6E8A-4147-A177-3AD203B41FA5}">
                      <a16:colId xmlns:a16="http://schemas.microsoft.com/office/drawing/2014/main" val="1356431335"/>
                    </a:ext>
                  </a:extLst>
                </a:gridCol>
                <a:gridCol w="1175819">
                  <a:extLst>
                    <a:ext uri="{9D8B030D-6E8A-4147-A177-3AD203B41FA5}">
                      <a16:colId xmlns:a16="http://schemas.microsoft.com/office/drawing/2014/main" val="4074852346"/>
                    </a:ext>
                  </a:extLst>
                </a:gridCol>
                <a:gridCol w="1175819">
                  <a:extLst>
                    <a:ext uri="{9D8B030D-6E8A-4147-A177-3AD203B41FA5}">
                      <a16:colId xmlns:a16="http://schemas.microsoft.com/office/drawing/2014/main" val="715510892"/>
                    </a:ext>
                  </a:extLst>
                </a:gridCol>
              </a:tblGrid>
              <a:tr h="260946">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60946">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Detection and Management of Bladder Cancer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Patel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362315">
                <a:tc>
                  <a:txBody>
                    <a:bodyPr/>
                    <a:lstStyle/>
                    <a:p>
                      <a:pPr algn="l" fontAlgn="b"/>
                      <a:r>
                        <a:rPr lang="en-US" sz="1100" b="0" i="0" u="none" strike="noStrike" dirty="0" smtClean="0">
                          <a:solidFill>
                            <a:srgbClr val="000000"/>
                          </a:solidFill>
                          <a:effectLst/>
                          <a:latin typeface="Calibri" panose="020F0502020204030204" pitchFamily="34" charset="0"/>
                        </a:rPr>
                        <a:t>Survey of Patients</a:t>
                      </a:r>
                      <a:r>
                        <a:rPr lang="en-US" sz="1100" b="0" i="0" u="none" strike="noStrike" baseline="0" dirty="0" smtClean="0">
                          <a:solidFill>
                            <a:srgbClr val="000000"/>
                          </a:solidFill>
                          <a:effectLst/>
                          <a:latin typeface="Calibri" panose="020F0502020204030204" pitchFamily="34" charset="0"/>
                        </a:rPr>
                        <a:t> Regarding Care Utilization During COVID-19</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Hahn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362315">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Circumcision Complications Requiring Surgical Revision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r>
                        <a:rPr lang="en-US" sz="1100" b="0" i="0" u="none" strike="noStrike" kern="1200" dirty="0" smtClean="0">
                          <a:solidFill>
                            <a:srgbClr val="000000"/>
                          </a:solidFill>
                          <a:effectLst/>
                          <a:latin typeface="Calibri" panose="020F0502020204030204" pitchFamily="34" charset="0"/>
                          <a:ea typeface="+mn-ea"/>
                          <a:cs typeface="+mn-cs"/>
                        </a:rPr>
                        <a:t>D. </a:t>
                      </a:r>
                      <a:r>
                        <a:rPr lang="en-US" sz="1100" b="0" i="0" u="none" strike="noStrike" kern="1200" dirty="0" err="1" smtClean="0">
                          <a:solidFill>
                            <a:srgbClr val="000000"/>
                          </a:solidFill>
                          <a:effectLst/>
                          <a:latin typeface="Calibri" panose="020F0502020204030204" pitchFamily="34" charset="0"/>
                          <a:ea typeface="+mn-ea"/>
                          <a:cs typeface="+mn-cs"/>
                        </a:rPr>
                        <a:t>Frimberger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354413">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Genetic Counseling Services for Children with Neurodevelopmental Disorders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buAutoNum type="alphaUcPeriod"/>
                      </a:pPr>
                      <a:r>
                        <a:rPr lang="en-US" sz="1100" b="0" i="0" u="none" strike="noStrike" kern="1200" baseline="0" dirty="0" smtClean="0">
                          <a:solidFill>
                            <a:srgbClr val="000000"/>
                          </a:solidFill>
                          <a:effectLst/>
                          <a:latin typeface="Calibri" panose="020F0502020204030204" pitchFamily="34" charset="0"/>
                          <a:ea typeface="+mn-ea"/>
                          <a:cs typeface="+mn-cs"/>
                        </a:rPr>
                        <a:t> </a:t>
                      </a:r>
                      <a:r>
                        <a:rPr lang="en-US" sz="1100" b="0" i="0" u="none" strike="noStrike" kern="1200" dirty="0" smtClean="0">
                          <a:solidFill>
                            <a:srgbClr val="000000"/>
                          </a:solidFill>
                          <a:effectLst/>
                          <a:latin typeface="Calibri" panose="020F0502020204030204" pitchFamily="34" charset="0"/>
                          <a:ea typeface="+mn-ea"/>
                          <a:cs typeface="+mn-cs"/>
                        </a:rPr>
                        <a:t>Wadley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Genetics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60946">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ECO-RESET</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R. </a:t>
                      </a:r>
                      <a:r>
                        <a:rPr lang="en-US" sz="1100" b="0" i="0" u="none" strike="noStrike" kern="1200" dirty="0" err="1" smtClean="0">
                          <a:solidFill>
                            <a:srgbClr val="000000"/>
                          </a:solidFill>
                          <a:effectLst/>
                          <a:latin typeface="Calibri" panose="020F0502020204030204" pitchFamily="34" charset="0"/>
                          <a:ea typeface="+mn-ea"/>
                          <a:cs typeface="+mn-cs"/>
                        </a:rPr>
                        <a:t>Harty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Gastroenterology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362315">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Vasopressor Use in Microvascular Free-Flap Reconstruction of the Head and Neck</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N. </a:t>
                      </a:r>
                      <a:r>
                        <a:rPr lang="en-US" sz="1100" b="0" i="0" u="none" strike="noStrike" kern="1200" dirty="0" err="1" smtClean="0">
                          <a:solidFill>
                            <a:srgbClr val="000000"/>
                          </a:solidFill>
                          <a:effectLst/>
                          <a:latin typeface="Calibri" panose="020F0502020204030204" pitchFamily="34" charset="0"/>
                          <a:ea typeface="+mn-ea"/>
                          <a:cs typeface="+mn-cs"/>
                        </a:rPr>
                        <a:t>Vasan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ORL</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60946">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Genetic Testing for the BRCA gene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I. Shim</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Genetics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260946">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Bronchiolitis </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A. Sparkman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362315">
                <a:tc>
                  <a:txBody>
                    <a:bodyPr/>
                    <a:lstStyle/>
                    <a:p>
                      <a:pPr algn="l" fontAlgn="b"/>
                      <a:r>
                        <a:rPr lang="en-US" sz="1100" b="0" i="0" u="none" strike="noStrike" kern="1200" dirty="0" err="1" smtClean="0">
                          <a:solidFill>
                            <a:srgbClr val="000000"/>
                          </a:solidFill>
                          <a:effectLst/>
                          <a:latin typeface="Calibri" panose="020F0502020204030204" pitchFamily="34" charset="0"/>
                          <a:ea typeface="+mn-ea"/>
                          <a:cs typeface="+mn-cs"/>
                        </a:rPr>
                        <a:t>Mirikizumab</a:t>
                      </a:r>
                      <a:r>
                        <a:rPr lang="en-US" sz="1100" b="0" i="0" u="none" strike="noStrike" kern="1200" dirty="0" smtClean="0">
                          <a:solidFill>
                            <a:srgbClr val="000000"/>
                          </a:solidFill>
                          <a:effectLst/>
                          <a:latin typeface="Calibri" panose="020F0502020204030204" pitchFamily="34" charset="0"/>
                          <a:ea typeface="+mn-ea"/>
                          <a:cs typeface="+mn-cs"/>
                        </a:rPr>
                        <a:t> in Patients with Moderately to Severely Active Crohn's Disease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H. </a:t>
                      </a:r>
                      <a:r>
                        <a:rPr lang="en-US" sz="1100" b="0" i="0" u="none" strike="noStrike" kern="1200" dirty="0" err="1" smtClean="0">
                          <a:solidFill>
                            <a:srgbClr val="000000"/>
                          </a:solidFill>
                          <a:effectLst/>
                          <a:latin typeface="Calibri" panose="020F0502020204030204" pitchFamily="34" charset="0"/>
                          <a:ea typeface="+mn-ea"/>
                          <a:cs typeface="+mn-cs"/>
                        </a:rPr>
                        <a:t>Bitar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Gastroenterology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319724">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Renal Cell Carcinoma</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J. </a:t>
                      </a:r>
                      <a:r>
                        <a:rPr lang="en-US" sz="1100" b="0" i="0" u="none" strike="noStrike" kern="1200" dirty="0" err="1" smtClean="0">
                          <a:solidFill>
                            <a:srgbClr val="000000"/>
                          </a:solidFill>
                          <a:effectLst/>
                          <a:latin typeface="Calibri" panose="020F0502020204030204" pitchFamily="34" charset="0"/>
                          <a:ea typeface="+mn-ea"/>
                          <a:cs typeface="+mn-cs"/>
                        </a:rPr>
                        <a:t>Heinlen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284698"/>
                  </a:ext>
                </a:extLst>
              </a:tr>
              <a:tr h="354413">
                <a:tc>
                  <a:txBody>
                    <a:bodyPr/>
                    <a:lstStyle/>
                    <a:p>
                      <a:pPr marL="0" algn="l" defTabSz="914400" rtl="0" eaLnBrk="1" fontAlgn="b" latinLnBrk="0" hangingPunct="1"/>
                      <a:r>
                        <a:rPr lang="en-US" sz="1100" b="0" i="0" u="none" strike="noStrike" kern="1200" dirty="0" smtClean="0">
                          <a:solidFill>
                            <a:srgbClr val="000000"/>
                          </a:solidFill>
                          <a:effectLst/>
                          <a:latin typeface="Calibri" panose="020F0502020204030204" pitchFamily="34" charset="0"/>
                          <a:ea typeface="+mn-ea"/>
                          <a:cs typeface="+mn-cs"/>
                        </a:rPr>
                        <a:t>Stress Hydrocortisone in Pediatric Septic Shock (SHIPSS)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354413">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Severe Neurologic Injury Outcomes during COVID 19 Crisis (NCC COVID 19 OUTCOMES)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Masoom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Neurology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354413">
                <a:tc>
                  <a:txBody>
                    <a:bodyPr/>
                    <a:lstStyle/>
                    <a:p>
                      <a:pPr marL="0" algn="l" defTabSz="914400" rtl="0" eaLnBrk="1" fontAlgn="b" latinLnBrk="0" hangingPunct="1"/>
                      <a:r>
                        <a:rPr lang="en-US" sz="1100" b="0" i="0" u="none" strike="noStrike" kern="1200" dirty="0" smtClean="0">
                          <a:solidFill>
                            <a:srgbClr val="000000"/>
                          </a:solidFill>
                          <a:effectLst/>
                          <a:latin typeface="Calibri" panose="020F0502020204030204" pitchFamily="34" charset="0"/>
                          <a:ea typeface="+mn-ea"/>
                          <a:cs typeface="+mn-cs"/>
                        </a:rPr>
                        <a:t>Implementation of pain protocol and outcome of sickle cell patients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r>
                        <a:rPr lang="en-US" sz="1100" b="0" i="0" u="none" strike="noStrike" dirty="0" smtClean="0">
                          <a:solidFill>
                            <a:srgbClr val="000000"/>
                          </a:solidFill>
                          <a:effectLst/>
                          <a:latin typeface="Calibri" panose="020F0502020204030204" pitchFamily="34" charset="0"/>
                        </a:rPr>
                        <a:t>L. Rooms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260946">
                <a:tc>
                  <a:txBody>
                    <a:bodyPr/>
                    <a:lstStyle/>
                    <a:p>
                      <a:pPr marL="0" algn="l" defTabSz="914400" rtl="0" eaLnBrk="1" fontAlgn="b" latinLnBrk="0" hangingPunct="1"/>
                      <a:r>
                        <a:rPr lang="en-US" sz="1100" b="0" i="0" u="none" strike="noStrike" kern="1200" dirty="0" smtClean="0">
                          <a:solidFill>
                            <a:srgbClr val="000000"/>
                          </a:solidFill>
                          <a:effectLst/>
                          <a:latin typeface="Calibri" panose="020F0502020204030204" pitchFamily="34" charset="0"/>
                          <a:ea typeface="+mn-ea"/>
                          <a:cs typeface="+mn-cs"/>
                        </a:rPr>
                        <a:t>ORIEN Project; Total Cancer Care Protocol</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A. </a:t>
                      </a:r>
                      <a:r>
                        <a:rPr lang="en-US" sz="1100" b="0" i="0" u="none" strike="noStrike" dirty="0" err="1" smtClean="0">
                          <a:solidFill>
                            <a:srgbClr val="000000"/>
                          </a:solidFill>
                          <a:effectLst/>
                          <a:latin typeface="Calibri" panose="020F0502020204030204" pitchFamily="34" charset="0"/>
                        </a:rPr>
                        <a:t>Tripathi</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2487341"/>
                  </a:ext>
                </a:extLst>
              </a:tr>
            </a:tbl>
          </a:graphicData>
        </a:graphic>
      </p:graphicFrame>
      <p:sp>
        <p:nvSpPr>
          <p:cNvPr id="5" name="Rectangle 4"/>
          <p:cNvSpPr/>
          <p:nvPr/>
        </p:nvSpPr>
        <p:spPr>
          <a:xfrm>
            <a:off x="11332296" y="4474564"/>
            <a:ext cx="734518" cy="276999"/>
          </a:xfrm>
          <a:prstGeom prst="rect">
            <a:avLst/>
          </a:prstGeom>
          <a:noFill/>
        </p:spPr>
        <p:txBody>
          <a:bodyPr wrap="square" lIns="91440" tIns="45720" rIns="91440" bIns="45720">
            <a:spAutoFit/>
          </a:bodyPr>
          <a:lstStyle/>
          <a:p>
            <a:pPr algn="ctr"/>
            <a:r>
              <a:rPr lang="en-US" sz="1200" b="1" cap="none" spc="0" dirty="0" smtClean="0">
                <a:ln w="6600">
                  <a:solidFill>
                    <a:schemeClr val="accent2"/>
                  </a:solidFill>
                  <a:prstDash val="solid"/>
                </a:ln>
                <a:solidFill>
                  <a:srgbClr val="FFFFFF"/>
                </a:solidFill>
                <a:effectLst>
                  <a:outerShdw dist="38100" dir="2700000" algn="tl" rotWithShape="0">
                    <a:schemeClr val="accent2"/>
                  </a:outerShdw>
                </a:effectLst>
              </a:rPr>
              <a:t>Registry</a:t>
            </a:r>
            <a:endParaRPr lang="en-US" sz="12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7" name="Rectangle 6"/>
          <p:cNvSpPr/>
          <p:nvPr/>
        </p:nvSpPr>
        <p:spPr>
          <a:xfrm>
            <a:off x="11332296" y="5821234"/>
            <a:ext cx="734518" cy="276999"/>
          </a:xfrm>
          <a:prstGeom prst="rect">
            <a:avLst/>
          </a:prstGeom>
          <a:noFill/>
        </p:spPr>
        <p:txBody>
          <a:bodyPr wrap="square" lIns="91440" tIns="45720" rIns="91440" bIns="45720">
            <a:spAutoFit/>
          </a:bodyPr>
          <a:lstStyle/>
          <a:p>
            <a:pPr algn="ctr"/>
            <a:r>
              <a:rPr lang="en-US" sz="1200" b="1" cap="none" spc="0" dirty="0" smtClean="0">
                <a:ln w="6600">
                  <a:solidFill>
                    <a:schemeClr val="accent2"/>
                  </a:solidFill>
                  <a:prstDash val="solid"/>
                </a:ln>
                <a:solidFill>
                  <a:srgbClr val="FFFFFF"/>
                </a:solidFill>
                <a:effectLst>
                  <a:outerShdw dist="38100" dir="2700000" algn="tl" rotWithShape="0">
                    <a:schemeClr val="accent2"/>
                  </a:outerShdw>
                </a:effectLst>
              </a:rPr>
              <a:t>Registry</a:t>
            </a:r>
            <a:endParaRPr lang="en-US" sz="12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4186675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12124</TotalTime>
  <Words>4065</Words>
  <Application>Microsoft Office PowerPoint</Application>
  <PresentationFormat>Widescreen</PresentationFormat>
  <Paragraphs>726</Paragraphs>
  <Slides>23</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Times New Roman</vt:lpstr>
      <vt:lpstr>Office Theme</vt:lpstr>
      <vt:lpstr>Leveraging OUHSC Clinical Research Data Warehouse to Inform Research &amp; Practice</vt:lpstr>
      <vt:lpstr>Ecosystem Architecture</vt:lpstr>
      <vt:lpstr>CDW Faculty &amp; Staff</vt:lpstr>
      <vt:lpstr>PowerPoint Presentation</vt:lpstr>
      <vt:lpstr>HSC Data Sources</vt:lpstr>
      <vt:lpstr>Since 2017,  the CRDW has facilitated more than 120 studies.       There are 46 active projects.</vt:lpstr>
      <vt:lpstr>Clinical Trials &amp; Other Research Studies Supported by the CRDW since 2017; page 1</vt:lpstr>
      <vt:lpstr>Clinical Trials &amp; Other Research Studies Supported by the CRDW since 2017; page 2</vt:lpstr>
      <vt:lpstr>Clinical Trials &amp; Other Research Studies Supported by the CRDW since 2017; page 3</vt:lpstr>
      <vt:lpstr>PowerPoint Presentation</vt:lpstr>
      <vt:lpstr>Predictors of Severe Sepsis in Patients with Intestinal Failure (POSSIPIF)</vt:lpstr>
      <vt:lpstr>Clinical Presentations, Laboratory Findings, Treatment, and Outcomes of Pediatric COVID-19 Patients</vt:lpstr>
      <vt:lpstr>PEMCRC Anaphylaxis Study Protocol: A Multicenter Cohort Study to Derive and Validate Clinical Decision Models for the Emergency Department Management of Children with Anaphylaxis</vt:lpstr>
      <vt:lpstr>Retrospective Descriptive Analysis of Pediatric Migraine Treatment in the Emergency Department</vt:lpstr>
      <vt:lpstr>Procalcitonin in Necrotizing Enterocolitis: the search for a biomarker</vt:lpstr>
      <vt:lpstr>Procalcitonin in Necrotizing Enterocolitis: the search for a biomarker</vt:lpstr>
      <vt:lpstr>PowerPoint Presentation</vt:lpstr>
      <vt:lpstr>PowerPoint Presentation</vt:lpstr>
      <vt:lpstr>Requests</vt:lpstr>
      <vt:lpstr>Thank you</vt:lpstr>
      <vt:lpstr>Extra Slides</vt:lpstr>
      <vt:lpstr>PowerPoint Presentation</vt:lpstr>
      <vt:lpstr>IRB and Privacy Review Guidance</vt:lpstr>
    </vt:vector>
  </TitlesOfParts>
  <Company>OUHSC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Thumann, Ashley T (HSC)</dc:creator>
  <cp:lastModifiedBy>Marshall, Geneva A (HSC)</cp:lastModifiedBy>
  <cp:revision>290</cp:revision>
  <dcterms:created xsi:type="dcterms:W3CDTF">2019-06-04T17:44:43Z</dcterms:created>
  <dcterms:modified xsi:type="dcterms:W3CDTF">2021-02-09T14:33:22Z</dcterms:modified>
</cp:coreProperties>
</file>