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2" r:id="rId2"/>
    <p:sldId id="257" r:id="rId3"/>
    <p:sldId id="384" r:id="rId4"/>
    <p:sldId id="289" r:id="rId5"/>
    <p:sldId id="385" r:id="rId6"/>
    <p:sldId id="386" r:id="rId7"/>
    <p:sldId id="387" r:id="rId8"/>
    <p:sldId id="276" r:id="rId9"/>
    <p:sldId id="340" r:id="rId10"/>
    <p:sldId id="367"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755" autoAdjust="0"/>
  </p:normalViewPr>
  <p:slideViewPr>
    <p:cSldViewPr snapToGrid="0">
      <p:cViewPr varScale="1">
        <p:scale>
          <a:sx n="99" d="100"/>
          <a:sy n="99" d="100"/>
        </p:scale>
        <p:origin x="834" y="102"/>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Data Warehouse effort on</a:t>
            </a:r>
            <a:r>
              <a:rPr lang="en-US" baseline="0" dirty="0" smtClean="0"/>
              <a:t> campus.  I started as a conventional statistician and researcher, and based on experience with integrating our investigations with state agency data , our group moved into the world of EMRs and CDWs.</a:t>
            </a:r>
          </a:p>
          <a:p>
            <a:endParaRPr lang="en-US" baseline="0" dirty="0" smtClean="0"/>
          </a:p>
          <a:p>
            <a:r>
              <a:rPr lang="en-US" baseline="0" dirty="0" smtClean="0"/>
              <a:t>I think these experiences have allowed our group to relate well with current PIs, as well as build a CDW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1.5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8</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a:t>
            </a:r>
            <a:r>
              <a:rPr lang="en-US" sz="2200" dirty="0"/>
              <a:t>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Dec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556260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
        <p:nvSpPr>
          <p:cNvPr id="3" name="Rectangle 2"/>
          <p:cNvSpPr/>
          <p:nvPr/>
        </p:nvSpPr>
        <p:spPr>
          <a:xfrm>
            <a:off x="155492" y="188326"/>
            <a:ext cx="9171229" cy="1077218"/>
          </a:xfrm>
          <a:prstGeom prst="rect">
            <a:avLst/>
          </a:prstGeom>
        </p:spPr>
        <p:txBody>
          <a:bodyPr wrap="none">
            <a:spAutoFit/>
          </a:bodyPr>
          <a:lstStyle/>
          <a:p>
            <a:r>
              <a:rPr lang="en-US" sz="4400" dirty="0"/>
              <a:t>Prairie Outpost </a:t>
            </a:r>
            <a:r>
              <a:rPr lang="en-US" sz="4400" dirty="0" smtClean="0"/>
              <a:t>– CDW</a:t>
            </a:r>
            <a:r>
              <a:rPr lang="en-US" sz="2800" dirty="0" smtClean="0">
                <a:solidFill>
                  <a:schemeClr val="tx1">
                    <a:lumMod val="50000"/>
                    <a:lumOff val="50000"/>
                  </a:schemeClr>
                </a:solidFill>
              </a:rPr>
              <a:t> (Clinical </a:t>
            </a:r>
            <a:r>
              <a:rPr lang="en-US" sz="2800" dirty="0">
                <a:solidFill>
                  <a:schemeClr val="tx1">
                    <a:lumMod val="50000"/>
                    <a:lumOff val="50000"/>
                  </a:schemeClr>
                </a:solidFill>
              </a:rPr>
              <a:t>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0075" y="0"/>
            <a:ext cx="11591925" cy="6715125"/>
          </a:xfrm>
          <a:prstGeom prst="rect">
            <a:avLst/>
          </a:prstGeom>
        </p:spPr>
      </p:pic>
      <p:sp>
        <p:nvSpPr>
          <p:cNvPr id="3" name="Title 1"/>
          <p:cNvSpPr txBox="1">
            <a:spLocks/>
          </p:cNvSpPr>
          <p:nvPr/>
        </p:nvSpPr>
        <p:spPr>
          <a:xfrm>
            <a:off x="129540" y="2560321"/>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r>
              <a:rPr lang="en-US" sz="3200" b="1" i="1" dirty="0">
                <a:solidFill>
                  <a:srgbClr val="0070C0"/>
                </a:solidFill>
              </a:rPr>
              <a:t>Clinical Trials &amp; Other Research Studies Supported by the CDW</a:t>
            </a:r>
            <a:br>
              <a:rPr lang="en-US" sz="3200" b="1" i="1" dirty="0">
                <a:solidFill>
                  <a:srgbClr val="0070C0"/>
                </a:solidFill>
              </a:rPr>
            </a:br>
            <a:r>
              <a:rPr lang="en-US" sz="3200" dirty="0">
                <a:solidFill>
                  <a:schemeClr val="bg1">
                    <a:lumMod val="50000"/>
                  </a:schemeClr>
                </a:solidFill>
              </a:rPr>
              <a:t>since 2017; page 1</a:t>
            </a:r>
            <a:endParaRPr lang="en-US" sz="32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 xmlns:a16="http://schemas.microsoft.com/office/drawing/2014/main" val="1356431335"/>
                    </a:ext>
                  </a:extLst>
                </a:gridCol>
                <a:gridCol w="1175819">
                  <a:extLst>
                    <a:ext uri="{9D8B030D-6E8A-4147-A177-3AD203B41FA5}">
                      <a16:colId xmlns="" xmlns:a16="http://schemas.microsoft.com/office/drawing/2014/main" val="4074852346"/>
                    </a:ext>
                  </a:extLst>
                </a:gridCol>
                <a:gridCol w="1175819">
                  <a:extLst>
                    <a:ext uri="{9D8B030D-6E8A-4147-A177-3AD203B41FA5}">
                      <a16:colId xmlns=""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232212">
                <a:tc>
                  <a:txBody>
                    <a:bodyPr/>
                    <a:lstStyle/>
                    <a:p>
                      <a:pPr algn="l" fontAlgn="b"/>
                      <a:r>
                        <a:rPr lang="en-US" sz="1100" u="none" strike="noStrike">
                          <a:effectLst/>
                        </a:rPr>
                        <a:t>Pediatric Diabetic Ketoacidosis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32212">
                <a:tc>
                  <a:txBody>
                    <a:bodyPr/>
                    <a:lstStyle/>
                    <a:p>
                      <a:pPr algn="l" fontAlgn="b"/>
                      <a:r>
                        <a:rPr lang="en-US" sz="1100" u="none" strike="noStrike">
                          <a:effectLst/>
                        </a:rPr>
                        <a:t>Obesity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232212">
                <a:tc>
                  <a:txBody>
                    <a:bodyPr/>
                    <a:lstStyle/>
                    <a:p>
                      <a:pPr algn="l" fontAlgn="b"/>
                      <a:r>
                        <a:rPr lang="en-US" sz="1100" u="none" strike="noStrike">
                          <a:effectLst/>
                        </a:rPr>
                        <a:t>Avulsion Fractures (Tibia &amp; Fibula)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232212">
                <a:tc>
                  <a:txBody>
                    <a:bodyPr/>
                    <a:lstStyle/>
                    <a:p>
                      <a:pPr algn="l" fontAlgn="b"/>
                      <a:r>
                        <a:rPr lang="en-US" sz="1100" u="none" strike="noStrike">
                          <a:effectLst/>
                        </a:rPr>
                        <a:t>STI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232212">
                <a:tc>
                  <a:txBody>
                    <a:bodyPr/>
                    <a:lstStyle/>
                    <a:p>
                      <a:pPr algn="l" fontAlgn="b"/>
                      <a:r>
                        <a:rPr lang="en-US" sz="1100" u="none" strike="noStrike">
                          <a:effectLst/>
                        </a:rPr>
                        <a:t>Pharmacist-Led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232212">
                <a:tc>
                  <a:txBody>
                    <a:bodyPr/>
                    <a:lstStyle/>
                    <a:p>
                      <a:pPr algn="l" fontAlgn="b"/>
                      <a:r>
                        <a:rPr lang="en-US" sz="1100" u="none" strike="noStrike">
                          <a:effectLst/>
                        </a:rPr>
                        <a:t>NAMCS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232212">
                <a:tc>
                  <a:txBody>
                    <a:bodyPr/>
                    <a:lstStyle/>
                    <a:p>
                      <a:pPr algn="l" fontAlgn="b"/>
                      <a:r>
                        <a:rPr lang="en-US" sz="1100" u="none" strike="noStrike">
                          <a:effectLst/>
                        </a:rPr>
                        <a:t>Psychology Consults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47627454"/>
                  </a:ext>
                </a:extLst>
              </a:tr>
              <a:tr h="232212">
                <a:tc>
                  <a:txBody>
                    <a:bodyPr/>
                    <a:lstStyle/>
                    <a:p>
                      <a:pPr algn="l" fontAlgn="b"/>
                      <a:r>
                        <a:rPr lang="en-US" sz="1100" u="none" strike="noStrike">
                          <a:effectLst/>
                        </a:rPr>
                        <a:t>Cancer Patient Navigation Program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 xmlns:a16="http://schemas.microsoft.com/office/drawing/2014/main" val="1022886225"/>
                    </a:ext>
                  </a:extLst>
                </a:gridCol>
                <a:gridCol w="1181705">
                  <a:extLst>
                    <a:ext uri="{9D8B030D-6E8A-4147-A177-3AD203B41FA5}">
                      <a16:colId xmlns="" xmlns:a16="http://schemas.microsoft.com/office/drawing/2014/main" val="2020208361"/>
                    </a:ext>
                  </a:extLst>
                </a:gridCol>
                <a:gridCol w="1181705">
                  <a:extLst>
                    <a:ext uri="{9D8B030D-6E8A-4147-A177-3AD203B41FA5}">
                      <a16:colId xmlns=""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727132500"/>
                  </a:ext>
                </a:extLst>
              </a:tr>
              <a:tr h="222453">
                <a:tc>
                  <a:txBody>
                    <a:bodyPr/>
                    <a:lstStyle/>
                    <a:p>
                      <a:pPr algn="l" fontAlgn="b"/>
                      <a:r>
                        <a:rPr lang="en-US" sz="1100" u="none" strike="noStrike">
                          <a:effectLst/>
                        </a:rPr>
                        <a:t>Pelvis &amp; Acetabulum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29237673"/>
                  </a:ext>
                </a:extLst>
              </a:tr>
              <a:tr h="222453">
                <a:tc>
                  <a:txBody>
                    <a:bodyPr/>
                    <a:lstStyle/>
                    <a:p>
                      <a:pPr algn="l" fontAlgn="b"/>
                      <a:r>
                        <a:rPr lang="en-US" sz="1100" u="none" strike="noStrike">
                          <a:effectLst/>
                        </a:rPr>
                        <a:t>Fragile X Syndrome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971138859"/>
                  </a:ext>
                </a:extLst>
              </a:tr>
              <a:tr h="222453">
                <a:tc>
                  <a:txBody>
                    <a:bodyPr/>
                    <a:lstStyle/>
                    <a:p>
                      <a:pPr algn="l" fontAlgn="b"/>
                      <a:r>
                        <a:rPr lang="en-US" sz="1100" u="none" strike="noStrike">
                          <a:effectLst/>
                        </a:rPr>
                        <a:t>Humeral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386013325"/>
                  </a:ext>
                </a:extLst>
              </a:tr>
              <a:tr h="222453">
                <a:tc>
                  <a:txBody>
                    <a:bodyPr/>
                    <a:lstStyle/>
                    <a:p>
                      <a:pPr algn="l" fontAlgn="b"/>
                      <a:r>
                        <a:rPr lang="en-US" sz="1100" u="none" strike="noStrike">
                          <a:effectLst/>
                        </a:rPr>
                        <a:t>Utility of Chest X-Rays for Asthma in the 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31206225"/>
                  </a:ext>
                </a:extLst>
              </a:tr>
              <a:tr h="222453">
                <a:tc>
                  <a:txBody>
                    <a:bodyPr/>
                    <a:lstStyle/>
                    <a:p>
                      <a:pPr algn="l" fontAlgn="b"/>
                      <a:r>
                        <a:rPr lang="en-US" sz="1100" u="none" strike="noStrike">
                          <a:effectLst/>
                        </a:rPr>
                        <a:t>OxyContin Study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673049777"/>
                  </a:ext>
                </a:extLst>
              </a:tr>
              <a:tr h="222453">
                <a:tc>
                  <a:txBody>
                    <a:bodyPr/>
                    <a:lstStyle/>
                    <a:p>
                      <a:pPr algn="l" fontAlgn="b"/>
                      <a:r>
                        <a:rPr lang="en-US" sz="1100" u="none" strike="noStrike">
                          <a:effectLst/>
                        </a:rPr>
                        <a:t>Transition of Care Clinic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98139637"/>
                  </a:ext>
                </a:extLst>
              </a:tr>
              <a:tr h="222453">
                <a:tc>
                  <a:txBody>
                    <a:bodyPr/>
                    <a:lstStyle/>
                    <a:p>
                      <a:pPr algn="l" fontAlgn="b"/>
                      <a:r>
                        <a:rPr lang="en-US" sz="1100" u="none" strike="noStrike">
                          <a:effectLst/>
                        </a:rPr>
                        <a:t>Lipid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929276156"/>
                  </a:ext>
                </a:extLst>
              </a:tr>
              <a:tr h="222453">
                <a:tc>
                  <a:txBody>
                    <a:bodyPr/>
                    <a:lstStyle/>
                    <a:p>
                      <a:pPr algn="l" fontAlgn="b"/>
                      <a:r>
                        <a:rPr lang="en-US" sz="1100" u="none" strike="noStrike">
                          <a:effectLst/>
                        </a:rPr>
                        <a:t>Sickle Cell Port 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81763618"/>
                  </a:ext>
                </a:extLst>
              </a:tr>
              <a:tr h="222453">
                <a:tc>
                  <a:txBody>
                    <a:bodyPr/>
                    <a:lstStyle/>
                    <a:p>
                      <a:pPr algn="l" fontAlgn="b"/>
                      <a:r>
                        <a:rPr lang="en-US" sz="1100" u="none" strike="noStrike">
                          <a:effectLst/>
                        </a:rPr>
                        <a:t>Tranexamic Acid in Ankle Replacement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0454722"/>
                  </a:ext>
                </a:extLst>
              </a:tr>
              <a:tr h="222453">
                <a:tc>
                  <a:txBody>
                    <a:bodyPr/>
                    <a:lstStyle/>
                    <a:p>
                      <a:pPr algn="l" fontAlgn="b"/>
                      <a:r>
                        <a:rPr lang="en-US" sz="1100" u="none" strike="noStrike">
                          <a:effectLst/>
                        </a:rPr>
                        <a:t>Newborn Metabolic Screenings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488362082"/>
                  </a:ext>
                </a:extLst>
              </a:tr>
              <a:tr h="222453">
                <a:tc>
                  <a:txBody>
                    <a:bodyPr/>
                    <a:lstStyle/>
                    <a:p>
                      <a:pPr algn="l" fontAlgn="b"/>
                      <a:r>
                        <a:rPr lang="en-US" sz="1100" u="none" strike="noStrike">
                          <a:effectLst/>
                        </a:rPr>
                        <a:t>Scapula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40069665"/>
                  </a:ext>
                </a:extLst>
              </a:tr>
              <a:tr h="222453">
                <a:tc>
                  <a:txBody>
                    <a:bodyPr/>
                    <a:lstStyle/>
                    <a:p>
                      <a:pPr algn="l" fontAlgn="b"/>
                      <a:r>
                        <a:rPr lang="en-US" sz="1100" u="none" strike="noStrike">
                          <a:effectLst/>
                        </a:rPr>
                        <a:t>Adrenal Insufficiency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85474525"/>
                  </a:ext>
                </a:extLst>
              </a:tr>
              <a:tr h="222453">
                <a:tc>
                  <a:txBody>
                    <a:bodyPr/>
                    <a:lstStyle/>
                    <a:p>
                      <a:pPr algn="l" fontAlgn="b"/>
                      <a:r>
                        <a:rPr lang="en-US" sz="1100" u="none" strike="noStrike">
                          <a:effectLst/>
                        </a:rPr>
                        <a:t>Brain Metastases with Ovarian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784109591"/>
                  </a:ext>
                </a:extLst>
              </a:tr>
              <a:tr h="222453">
                <a:tc>
                  <a:txBody>
                    <a:bodyPr/>
                    <a:lstStyle/>
                    <a:p>
                      <a:pPr algn="l" fontAlgn="b"/>
                      <a:r>
                        <a:rPr lang="en-US" sz="1100" u="none" strike="noStrike">
                          <a:effectLst/>
                        </a:rPr>
                        <a:t>Sever's Disease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2</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 xmlns:a16="http://schemas.microsoft.com/office/drawing/2014/main" val="1356431335"/>
                    </a:ext>
                  </a:extLst>
                </a:gridCol>
                <a:gridCol w="912804">
                  <a:extLst>
                    <a:ext uri="{9D8B030D-6E8A-4147-A177-3AD203B41FA5}">
                      <a16:colId xmlns="" xmlns:a16="http://schemas.microsoft.com/office/drawing/2014/main" val="4074852346"/>
                    </a:ext>
                  </a:extLst>
                </a:gridCol>
                <a:gridCol w="1175819">
                  <a:extLst>
                    <a:ext uri="{9D8B030D-6E8A-4147-A177-3AD203B41FA5}">
                      <a16:colId xmlns=""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 xmlns:a16="http://schemas.microsoft.com/office/drawing/2014/main" val="1356431335"/>
                    </a:ext>
                  </a:extLst>
                </a:gridCol>
                <a:gridCol w="751115">
                  <a:extLst>
                    <a:ext uri="{9D8B030D-6E8A-4147-A177-3AD203B41FA5}">
                      <a16:colId xmlns="" xmlns:a16="http://schemas.microsoft.com/office/drawing/2014/main" val="4074852346"/>
                    </a:ext>
                  </a:extLst>
                </a:gridCol>
                <a:gridCol w="1053326">
                  <a:extLst>
                    <a:ext uri="{9D8B030D-6E8A-4147-A177-3AD203B41FA5}">
                      <a16:colId xmlns=""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3</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 xmlns:a16="http://schemas.microsoft.com/office/drawing/2014/main" val="1356431335"/>
                    </a:ext>
                  </a:extLst>
                </a:gridCol>
                <a:gridCol w="869736">
                  <a:extLst>
                    <a:ext uri="{9D8B030D-6E8A-4147-A177-3AD203B41FA5}">
                      <a16:colId xmlns="" xmlns:a16="http://schemas.microsoft.com/office/drawing/2014/main" val="4074852346"/>
                    </a:ext>
                  </a:extLst>
                </a:gridCol>
                <a:gridCol w="1169901">
                  <a:extLst>
                    <a:ext uri="{9D8B030D-6E8A-4147-A177-3AD203B41FA5}">
                      <a16:colId xmlns=""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186328292"/>
                  </a:ext>
                </a:extLst>
              </a:tr>
            </a:tbl>
          </a:graphicData>
        </a:graphic>
      </p:graphicFrame>
      <p:graphicFrame>
        <p:nvGraphicFramePr>
          <p:cNvPr id="6" name="Table 5"/>
          <p:cNvGraphicFramePr>
            <a:graphicFrameLocks noGrp="1"/>
          </p:cNvGraphicFramePr>
          <p:nvPr>
            <p:extLst/>
          </p:nvPr>
        </p:nvGraphicFramePr>
        <p:xfrm>
          <a:off x="6326335" y="1345921"/>
          <a:ext cx="5373220" cy="4842741"/>
        </p:xfrm>
        <a:graphic>
          <a:graphicData uri="http://schemas.openxmlformats.org/drawingml/2006/table">
            <a:tbl>
              <a:tblPr>
                <a:tableStyleId>{5C22544A-7EE6-4342-B048-85BDC9FD1C3A}</a:tableStyleId>
              </a:tblPr>
              <a:tblGrid>
                <a:gridCol w="3021582">
                  <a:extLst>
                    <a:ext uri="{9D8B030D-6E8A-4147-A177-3AD203B41FA5}">
                      <a16:colId xmlns="" xmlns:a16="http://schemas.microsoft.com/office/drawing/2014/main" val="1356431335"/>
                    </a:ext>
                  </a:extLst>
                </a:gridCol>
                <a:gridCol w="1175819">
                  <a:extLst>
                    <a:ext uri="{9D8B030D-6E8A-4147-A177-3AD203B41FA5}">
                      <a16:colId xmlns="" xmlns:a16="http://schemas.microsoft.com/office/drawing/2014/main" val="4074852346"/>
                    </a:ext>
                  </a:extLst>
                </a:gridCol>
                <a:gridCol w="1175819">
                  <a:extLst>
                    <a:ext uri="{9D8B030D-6E8A-4147-A177-3AD203B41FA5}">
                      <a16:colId xmlns="" xmlns:a16="http://schemas.microsoft.com/office/drawing/2014/main" val="715510892"/>
                    </a:ext>
                  </a:extLst>
                </a:gridCol>
              </a:tblGrid>
              <a:tr h="25246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36399335"/>
                  </a:ext>
                </a:extLst>
              </a:tr>
              <a:tr h="25246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48785687"/>
                  </a:ext>
                </a:extLst>
              </a:tr>
              <a:tr h="35054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949879066"/>
                  </a:ext>
                </a:extLst>
              </a:tr>
              <a:tr h="35054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22670053"/>
                  </a:ext>
                </a:extLst>
              </a:tr>
              <a:tr h="25246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61099666"/>
                  </a:ext>
                </a:extLst>
              </a:tr>
              <a:tr h="25246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72047643"/>
                  </a:ext>
                </a:extLst>
              </a:tr>
              <a:tr h="35054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7878429"/>
                  </a:ext>
                </a:extLst>
              </a:tr>
              <a:tr h="25246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51953881"/>
                  </a:ext>
                </a:extLst>
              </a:tr>
              <a:tr h="25246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615318075"/>
                  </a:ext>
                </a:extLst>
              </a:tr>
              <a:tr h="35054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10581365"/>
                  </a:ext>
                </a:extLst>
              </a:tr>
              <a:tr h="25246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0284698"/>
                  </a:ext>
                </a:extLst>
              </a:tr>
              <a:tr h="252469">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906176452"/>
                  </a:ext>
                </a:extLst>
              </a:tr>
              <a:tr h="252469">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562986470"/>
                  </a:ext>
                </a:extLst>
              </a:tr>
              <a:tr h="252469">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228600" indent="-228600" algn="l" fontAlgn="b">
                        <a:buAutoNum type="alphaUcPeriod"/>
                      </a:pP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671168545"/>
                  </a:ext>
                </a:extLst>
              </a:tr>
              <a:tr h="252469">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32487341"/>
                  </a:ext>
                </a:extLst>
              </a:tr>
              <a:tr h="287147">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823347675"/>
                  </a:ext>
                </a:extLst>
              </a:tr>
              <a:tr h="285824">
                <a:tc>
                  <a:txBody>
                    <a:bodyPr/>
                    <a:lstStyle/>
                    <a:p>
                      <a:endParaRPr lang="en-US" sz="1100" b="0" i="0" u="none" strike="noStrike" kern="1200" dirty="0">
                        <a:solidFill>
                          <a:srgbClr val="000000"/>
                        </a:solidFill>
                        <a:effectLst/>
                        <a:latin typeface="Calibri" panose="020F0502020204030204" pitchFamily="34" charset="0"/>
                        <a:ea typeface="+mn-ea"/>
                        <a:cs typeface="+mn-cs"/>
                      </a:endParaRPr>
                    </a:p>
                  </a:txBody>
                  <a:tcPr marL="47625" marR="47625" marT="47625" marB="47625" anchor="ct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88237083"/>
                  </a:ext>
                </a:extLst>
              </a:tr>
            </a:tbl>
          </a:graphicData>
        </a:graphic>
      </p:graphicFrame>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63176" y="1720312"/>
            <a:ext cx="4699442" cy="2582351"/>
          </a:xfrm>
          <a:prstGeom prst="rect">
            <a:avLst/>
          </a:prstGeom>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CDW 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CDW 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CDW 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solidFill>
                  <a:schemeClr val="bg1">
                    <a:lumMod val="50000"/>
                  </a:schemeClr>
                </a:solidFill>
              </a:rPr>
              <a:t>Requests that are preparatory to research </a:t>
            </a:r>
            <a:r>
              <a:rPr lang="en-US" sz="2400" dirty="0">
                <a:solidFill>
                  <a:schemeClr val="bg1">
                    <a:lumMod val="50000"/>
                  </a:schemeClr>
                </a:solidFill>
              </a:rPr>
              <a:t>must be submitted to the IRB/University Privacy </a:t>
            </a:r>
            <a:r>
              <a:rPr lang="en-US" sz="2400" dirty="0" smtClean="0">
                <a:solidFill>
                  <a:schemeClr val="bg1">
                    <a:lumMod val="50000"/>
                  </a:schemeClr>
                </a:solidFill>
              </a:rPr>
              <a:t>Board for review and approval.</a:t>
            </a:r>
          </a:p>
          <a:p>
            <a:endParaRPr lang="en-US" sz="2400" dirty="0" smtClean="0">
              <a:solidFill>
                <a:schemeClr val="bg1">
                  <a:lumMod val="50000"/>
                </a:schemeClr>
              </a:solidFill>
            </a:endParaRPr>
          </a:p>
          <a:p>
            <a:r>
              <a:rPr lang="en-US" sz="2400" dirty="0" smtClean="0">
                <a:solidFill>
                  <a:schemeClr val="bg1">
                    <a:lumMod val="50000"/>
                  </a:schemeClr>
                </a:solidFill>
              </a:rPr>
              <a:t>Program Evaluation, CQI, &amp; Feasibility Assessments:</a:t>
            </a:r>
          </a:p>
          <a:p>
            <a:pPr lvl="1"/>
            <a:r>
              <a:rPr lang="en-US" sz="2000" dirty="0" smtClean="0">
                <a:solidFill>
                  <a:schemeClr val="bg1">
                    <a:lumMod val="50000"/>
                  </a:schemeClr>
                </a:solidFill>
              </a:rPr>
              <a:t>If PHI is </a:t>
            </a:r>
            <a:r>
              <a:rPr lang="en-US" sz="2000" b="1" u="sng" dirty="0" smtClean="0">
                <a:solidFill>
                  <a:schemeClr val="bg1">
                    <a:lumMod val="50000"/>
                  </a:schemeClr>
                </a:solidFill>
              </a:rPr>
              <a:t>NOT</a:t>
            </a:r>
            <a:r>
              <a:rPr lang="en-US" sz="2000" dirty="0" smtClean="0">
                <a:solidFill>
                  <a:schemeClr val="bg1">
                    <a:lumMod val="50000"/>
                  </a:schemeClr>
                </a:solidFill>
              </a:rPr>
              <a:t> included, it is generally not considered human subjects research.</a:t>
            </a:r>
          </a:p>
          <a:p>
            <a:pPr lvl="1"/>
            <a:r>
              <a:rPr lang="en-US" sz="2000" dirty="0" smtClean="0">
                <a:solidFill>
                  <a:schemeClr val="bg1">
                    <a:lumMod val="50000"/>
                  </a:schemeClr>
                </a:solidFill>
              </a:rPr>
              <a:t>A determination of human subjects research (DHSR) may be submitted to the IRB.</a:t>
            </a:r>
          </a:p>
          <a:p>
            <a:pPr lvl="1"/>
            <a:r>
              <a:rPr lang="en-US" sz="2000" dirty="0" smtClean="0">
                <a:solidFill>
                  <a:schemeClr val="bg1">
                    <a:lumMod val="50000"/>
                  </a:schemeClr>
                </a:solidFill>
              </a:rPr>
              <a:t>Aggregate data may be provided without an IRB submission.</a:t>
            </a:r>
          </a:p>
          <a:p>
            <a:endParaRPr lang="en-US" sz="2400" dirty="0" smtClean="0">
              <a:solidFill>
                <a:schemeClr val="bg1">
                  <a:lumMod val="50000"/>
                </a:schemeClr>
              </a:solidFill>
            </a:endParaRPr>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11204</TotalTime>
  <Words>2300</Words>
  <Application>Microsoft Office PowerPoint</Application>
  <PresentationFormat>Widescreen</PresentationFormat>
  <Paragraphs>461</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Leveraging OUHSC Clinical Data Warehouse to Inform Research &amp; Practice</vt:lpstr>
      <vt:lpstr>Ecosystem Architecture</vt:lpstr>
      <vt:lpstr>HSC Data Sources</vt:lpstr>
      <vt:lpstr>PowerPoint Presentation</vt:lpstr>
      <vt:lpstr>Clinical Trials &amp; Other Research Studies Supported by the CDW since 2017; page 1</vt:lpstr>
      <vt:lpstr>Clinical Trials &amp; Other Research Studies Supported by the CDW since 2017; page 2</vt:lpstr>
      <vt:lpstr>Clinical Trials &amp; Other Research Studies Supported by the CDW since 2017; page 3</vt:lpstr>
      <vt:lpstr>PowerPoint Presentation</vt:lpstr>
      <vt:lpstr>IRB and Privacy Review Guidance</vt:lpstr>
      <vt:lpstr>Thank you</vt:lpstr>
      <vt:lpstr>Extra Slides</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234</cp:revision>
  <dcterms:created xsi:type="dcterms:W3CDTF">2019-06-04T17:44:43Z</dcterms:created>
  <dcterms:modified xsi:type="dcterms:W3CDTF">2020-12-15T00:10:58Z</dcterms:modified>
</cp:coreProperties>
</file>