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2" r:id="rId2"/>
    <p:sldId id="257" r:id="rId3"/>
    <p:sldId id="277" r:id="rId4"/>
    <p:sldId id="289" r:id="rId5"/>
    <p:sldId id="276" r:id="rId6"/>
    <p:sldId id="294" r:id="rId7"/>
    <p:sldId id="258" r:id="rId8"/>
    <p:sldId id="259" r:id="rId9"/>
    <p:sldId id="359" r:id="rId10"/>
    <p:sldId id="360" r:id="rId11"/>
    <p:sldId id="371" r:id="rId12"/>
    <p:sldId id="262" r:id="rId13"/>
    <p:sldId id="261" r:id="rId14"/>
    <p:sldId id="370" r:id="rId15"/>
    <p:sldId id="265" r:id="rId16"/>
    <p:sldId id="264" r:id="rId17"/>
    <p:sldId id="363" r:id="rId18"/>
    <p:sldId id="364" r:id="rId19"/>
    <p:sldId id="351" r:id="rId20"/>
    <p:sldId id="350" r:id="rId21"/>
    <p:sldId id="352" r:id="rId22"/>
    <p:sldId id="353" r:id="rId23"/>
    <p:sldId id="358" r:id="rId24"/>
    <p:sldId id="357" r:id="rId25"/>
    <p:sldId id="331" r:id="rId26"/>
    <p:sldId id="367" r:id="rId27"/>
    <p:sldId id="296" r:id="rId28"/>
    <p:sldId id="325" r:id="rId29"/>
    <p:sldId id="324" r:id="rId30"/>
    <p:sldId id="327" r:id="rId31"/>
    <p:sldId id="329" r:id="rId32"/>
    <p:sldId id="33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93" autoAdjust="0"/>
    <p:restoredTop sz="71628" autoAdjust="0"/>
  </p:normalViewPr>
  <p:slideViewPr>
    <p:cSldViewPr snapToGrid="0">
      <p:cViewPr varScale="1">
        <p:scale>
          <a:sx n="117" d="100"/>
          <a:sy n="117" d="100"/>
        </p:scale>
        <p:origin x="183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has allowed our group to relate well with current PIs, as well as build a CDW ecosystem that works well with statisticians and DBAs in other groups.</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Breaking down the contributions</a:t>
            </a:r>
            <a:r>
              <a:rPr lang="en-US" baseline="0" dirty="0" smtClean="0"/>
              <a:t> of the sites over time, you’ll see the outpatients dominate.  Some is attributable to their process, some is attributable to the volume of patients and types of typical drugs.</a:t>
            </a:r>
          </a:p>
          <a:p>
            <a:endParaRPr lang="en-US" baseline="0" dirty="0" smtClean="0"/>
          </a:p>
          <a:p>
            <a:r>
              <a:rPr lang="en-US" baseline="0" dirty="0" smtClean="0"/>
              <a:t>You’ll also notice that it took a few months to build up the pace, if you ignore the 50 days we lost due to an IRB reapplication.  And our recent pace of 15/month is very favorable within the context of the previous table.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1141216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14</a:t>
            </a:fld>
            <a:endParaRPr lang="en-US"/>
          </a:p>
        </p:txBody>
      </p:sp>
    </p:spTree>
    <p:extLst>
      <p:ext uri="{BB962C8B-B14F-4D97-AF65-F5344CB8AC3E}">
        <p14:creationId xmlns:p14="http://schemas.microsoft.com/office/powerpoint/2010/main" val="418441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Research nurses use the MRN hyperlink on the eligibility report to document approached/consent/assent in </a:t>
            </a:r>
            <a:r>
              <a:rPr lang="en-US" sz="1000" kern="1200" dirty="0" err="1" smtClean="0">
                <a:solidFill>
                  <a:schemeClr val="tx1"/>
                </a:solidFill>
                <a:latin typeface="+mn-lt"/>
                <a:ea typeface="+mn-ea"/>
                <a:cs typeface="+mn-cs"/>
              </a:rPr>
              <a:t>REDCap</a:t>
            </a:r>
            <a:r>
              <a:rPr lang="en-US" sz="1000" kern="1200" dirty="0" smtClean="0">
                <a:solidFill>
                  <a:schemeClr val="tx1"/>
                </a:solidFill>
                <a:latin typeface="+mn-lt"/>
                <a:ea typeface="+mn-ea"/>
                <a:cs typeface="+mn-cs"/>
              </a:rPr>
              <a:t>.</a:t>
            </a:r>
          </a:p>
          <a:p>
            <a:r>
              <a:rPr lang="en-US" sz="1000" kern="1200" dirty="0" smtClean="0">
                <a:solidFill>
                  <a:schemeClr val="tx1"/>
                </a:solidFill>
                <a:latin typeface="+mn-lt"/>
                <a:ea typeface="+mn-ea"/>
                <a:cs typeface="+mn-cs"/>
              </a:rPr>
              <a:t>If a patient or guardians ‘declines’ consent or assent, the patient is removed from future eligibility reports.</a:t>
            </a:r>
          </a:p>
          <a:p>
            <a:r>
              <a:rPr lang="en-US" sz="1000" kern="1200" dirty="0" smtClean="0">
                <a:solidFill>
                  <a:schemeClr val="tx1"/>
                </a:solidFill>
                <a:latin typeface="+mn-lt"/>
                <a:ea typeface="+mn-ea"/>
                <a:cs typeface="+mn-cs"/>
              </a:rPr>
              <a:t>This also allows us to create summary stats for the investigators to monitor progress, address issues with resource allocation, etc. </a:t>
            </a:r>
          </a:p>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16</a:t>
            </a:fld>
            <a:endParaRPr lang="en-US"/>
          </a:p>
        </p:txBody>
      </p:sp>
    </p:spTree>
    <p:extLst>
      <p:ext uri="{BB962C8B-B14F-4D97-AF65-F5344CB8AC3E}">
        <p14:creationId xmlns:p14="http://schemas.microsoft.com/office/powerpoint/2010/main" val="1278650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min</a:t>
            </a:r>
            <a:r>
              <a:rPr lang="en-US" baseline="0" dirty="0" smtClean="0"/>
              <a:t>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18</a:t>
            </a:fld>
            <a:endParaRPr lang="en-US"/>
          </a:p>
        </p:txBody>
      </p:sp>
    </p:spTree>
    <p:extLst>
      <p:ext uri="{BB962C8B-B14F-4D97-AF65-F5344CB8AC3E}">
        <p14:creationId xmlns:p14="http://schemas.microsoft.com/office/powerpoint/2010/main" val="1023709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217329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second study is an example that’s</a:t>
            </a:r>
            <a:r>
              <a:rPr lang="en-US" baseline="0" dirty="0" smtClean="0"/>
              <a:t> essentially a subset of POPS.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20</a:t>
            </a:fld>
            <a:endParaRPr lang="en-US"/>
          </a:p>
        </p:txBody>
      </p:sp>
    </p:spTree>
    <p:extLst>
      <p:ext uri="{BB962C8B-B14F-4D97-AF65-F5344CB8AC3E}">
        <p14:creationId xmlns:p14="http://schemas.microsoft.com/office/powerpoint/2010/main" val="186033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23</a:t>
            </a:fld>
            <a:endParaRPr lang="en-US"/>
          </a:p>
        </p:txBody>
      </p:sp>
    </p:spTree>
    <p:extLst>
      <p:ext uri="{BB962C8B-B14F-4D97-AF65-F5344CB8AC3E}">
        <p14:creationId xmlns:p14="http://schemas.microsoft.com/office/powerpoint/2010/main" val="24280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working with two informatics groups on camps</a:t>
            </a:r>
            <a:r>
              <a:rPr lang="en-US" baseline="0" dirty="0" smtClean="0"/>
              <a:t> to consolidate a lot of</a:t>
            </a:r>
          </a:p>
          <a:p>
            <a:endParaRPr lang="en-US" baseline="0" dirty="0" smtClean="0"/>
          </a:p>
          <a:p>
            <a:r>
              <a:rPr lang="en-US" dirty="0" smtClean="0"/>
              <a:t>It will be hosted and maintained</a:t>
            </a:r>
            <a:r>
              <a:rPr lang="en-US" baseline="0" dirty="0" smtClean="0"/>
              <a:t> by a </a:t>
            </a:r>
            <a:r>
              <a:rPr lang="en-US" dirty="0" smtClean="0"/>
              <a:t>new IT group,</a:t>
            </a:r>
            <a:r>
              <a:rPr lang="en-US" baseline="0" dirty="0" smtClean="0"/>
              <a:t> directed by vet of the OU EMR.  They’re charged with building a warehouse for the whole campus, and they’ll likely take over the databases and pipeline code in the first three columns of our diagram.  They’ll provide a project-agnostic warehouse to us, to OU Physicians, and to the hospital.  The three groups will still develop our own downstream data lakes to support our specialized investigations.  Some of our derived products and stable pipeline will provide a jump, and they have things we could benefit from too.</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25</a:t>
            </a:fld>
            <a:endParaRPr lang="en-US"/>
          </a:p>
        </p:txBody>
      </p:sp>
    </p:spTree>
    <p:extLst>
      <p:ext uri="{BB962C8B-B14F-4D97-AF65-F5344CB8AC3E}">
        <p14:creationId xmlns:p14="http://schemas.microsoft.com/office/powerpoint/2010/main" val="4079300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4B7970A-FD4A-40AF-88CC-BF888CEE9CD6}" type="slidenum">
              <a:rPr kumimoji="0" lang="en-US" altLang="en-US" sz="1800" b="0" i="0" u="none" strike="noStrike" kern="0" cap="none" spc="0" normalizeH="0" baseline="0" noProof="0">
                <a:ln>
                  <a:noFill/>
                </a:ln>
                <a:solidFill>
                  <a:srgbClr val="000000"/>
                </a:solidFill>
                <a:effectLst/>
                <a:uLnTx/>
                <a:uFillTx/>
                <a:latin typeface="Arial" pitchFamily="34" charset="0"/>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altLang="en-US" sz="1800" b="0" i="0" u="none" strike="noStrike" kern="0" cap="none" spc="0" normalizeH="0" baseline="0" noProof="0">
              <a:ln>
                <a:noFill/>
              </a:ln>
              <a:solidFill>
                <a:srgbClr val="000000"/>
              </a:solidFill>
              <a:effectLst/>
              <a:uLnTx/>
              <a:uFillTx/>
              <a:latin typeface="Arial" pitchFamily="34" charset="0"/>
            </a:endParaRPr>
          </a:p>
        </p:txBody>
      </p:sp>
      <p:sp>
        <p:nvSpPr>
          <p:cNvPr id="133123" name="Rectangle 2"/>
          <p:cNvSpPr>
            <a:spLocks noChangeArrowheads="1"/>
          </p:cNvSpPr>
          <p:nvPr/>
        </p:nvSpPr>
        <p:spPr bwMode="auto">
          <a:xfrm>
            <a:off x="2898775"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24" name="Rectangle 3"/>
          <p:cNvSpPr>
            <a:spLocks noChangeArrowheads="1"/>
          </p:cNvSpPr>
          <p:nvPr/>
        </p:nvSpPr>
        <p:spPr bwMode="auto">
          <a:xfrm>
            <a:off x="2898775" y="11391900"/>
            <a:ext cx="2217738" cy="603250"/>
          </a:xfrm>
          <a:prstGeom prst="rect">
            <a:avLst/>
          </a:prstGeom>
          <a:noFill/>
          <a:ln w="12700">
            <a:noFill/>
            <a:miter lim="800000"/>
            <a:headEnd/>
            <a:tailEnd/>
          </a:ln>
        </p:spPr>
        <p:txBody>
          <a:bodyPr lIns="18768" tIns="0" rIns="18768" bIns="0" anchor="b"/>
          <a:lstStyle/>
          <a:p>
            <a:pPr marL="0" marR="0" lvl="0" indent="0" algn="r" defTabSz="900113" eaLnBrk="1" fontAlgn="auto" latinLnBrk="0" hangingPunct="1">
              <a:lnSpc>
                <a:spcPct val="100000"/>
              </a:lnSpc>
              <a:spcBef>
                <a:spcPts val="0"/>
              </a:spcBef>
              <a:spcAft>
                <a:spcPts val="0"/>
              </a:spcAft>
              <a:buClrTx/>
              <a:buSzTx/>
              <a:buFontTx/>
              <a:buNone/>
              <a:tabLst/>
              <a:defRPr/>
            </a:pPr>
            <a:r>
              <a:rPr kumimoji="0" lang="en-US" altLang="en-US" sz="900" b="0" i="1" u="none" strike="noStrike" kern="0" cap="none" spc="0" normalizeH="0" baseline="0" noProof="0">
                <a:ln>
                  <a:noFill/>
                </a:ln>
                <a:solidFill>
                  <a:srgbClr val="000000"/>
                </a:solidFill>
                <a:effectLst/>
                <a:uLnTx/>
                <a:uFillTx/>
              </a:rPr>
              <a:t>3</a:t>
            </a:r>
          </a:p>
        </p:txBody>
      </p:sp>
      <p:sp>
        <p:nvSpPr>
          <p:cNvPr id="133125" name="Rectangle 4"/>
          <p:cNvSpPr>
            <a:spLocks noChangeArrowheads="1"/>
          </p:cNvSpPr>
          <p:nvPr/>
        </p:nvSpPr>
        <p:spPr bwMode="auto">
          <a:xfrm>
            <a:off x="0" y="11391900"/>
            <a:ext cx="2217738" cy="603250"/>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26" name="Rectangle 5"/>
          <p:cNvSpPr>
            <a:spLocks noChangeArrowheads="1"/>
          </p:cNvSpPr>
          <p:nvPr/>
        </p:nvSpPr>
        <p:spPr bwMode="auto">
          <a:xfrm>
            <a:off x="0"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27" name="Rectangle 6"/>
          <p:cNvSpPr>
            <a:spLocks noChangeArrowheads="1"/>
          </p:cNvSpPr>
          <p:nvPr/>
        </p:nvSpPr>
        <p:spPr bwMode="auto">
          <a:xfrm>
            <a:off x="2898775"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28" name="Rectangle 7"/>
          <p:cNvSpPr>
            <a:spLocks noChangeArrowheads="1"/>
          </p:cNvSpPr>
          <p:nvPr/>
        </p:nvSpPr>
        <p:spPr bwMode="auto">
          <a:xfrm>
            <a:off x="2898775" y="11391900"/>
            <a:ext cx="2217738" cy="603250"/>
          </a:xfrm>
          <a:prstGeom prst="rect">
            <a:avLst/>
          </a:prstGeom>
          <a:noFill/>
          <a:ln w="12700">
            <a:noFill/>
            <a:miter lim="800000"/>
            <a:headEnd/>
            <a:tailEnd/>
          </a:ln>
        </p:spPr>
        <p:txBody>
          <a:bodyPr lIns="18768" tIns="0" rIns="18768" bIns="0" anchor="b"/>
          <a:lstStyle/>
          <a:p>
            <a:pPr marL="0" marR="0" lvl="0" indent="0" algn="r" defTabSz="900113" eaLnBrk="1" fontAlgn="auto" latinLnBrk="0" hangingPunct="1">
              <a:lnSpc>
                <a:spcPct val="100000"/>
              </a:lnSpc>
              <a:spcBef>
                <a:spcPts val="0"/>
              </a:spcBef>
              <a:spcAft>
                <a:spcPts val="0"/>
              </a:spcAft>
              <a:buClrTx/>
              <a:buSzTx/>
              <a:buFontTx/>
              <a:buNone/>
              <a:tabLst/>
              <a:defRPr/>
            </a:pPr>
            <a:r>
              <a:rPr kumimoji="0" lang="en-US" altLang="en-US" sz="900" b="0" i="1" u="none" strike="noStrike" kern="0" cap="none" spc="0" normalizeH="0" baseline="0" noProof="0">
                <a:ln>
                  <a:noFill/>
                </a:ln>
                <a:solidFill>
                  <a:srgbClr val="000000"/>
                </a:solidFill>
                <a:effectLst/>
                <a:uLnTx/>
                <a:uFillTx/>
              </a:rPr>
              <a:t>3</a:t>
            </a:r>
          </a:p>
        </p:txBody>
      </p:sp>
      <p:sp>
        <p:nvSpPr>
          <p:cNvPr id="133129" name="Rectangle 8"/>
          <p:cNvSpPr>
            <a:spLocks noChangeArrowheads="1"/>
          </p:cNvSpPr>
          <p:nvPr/>
        </p:nvSpPr>
        <p:spPr bwMode="auto">
          <a:xfrm>
            <a:off x="0" y="11391900"/>
            <a:ext cx="2217738" cy="603250"/>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30" name="Rectangle 9"/>
          <p:cNvSpPr>
            <a:spLocks noChangeArrowheads="1"/>
          </p:cNvSpPr>
          <p:nvPr/>
        </p:nvSpPr>
        <p:spPr bwMode="auto">
          <a:xfrm>
            <a:off x="0"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31" name="Rectangle 10"/>
          <p:cNvSpPr>
            <a:spLocks noChangeArrowheads="1"/>
          </p:cNvSpPr>
          <p:nvPr/>
        </p:nvSpPr>
        <p:spPr bwMode="auto">
          <a:xfrm>
            <a:off x="2898775"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32" name="Rectangle 11"/>
          <p:cNvSpPr>
            <a:spLocks noChangeArrowheads="1"/>
          </p:cNvSpPr>
          <p:nvPr/>
        </p:nvSpPr>
        <p:spPr bwMode="auto">
          <a:xfrm>
            <a:off x="2898775" y="11391900"/>
            <a:ext cx="2217738" cy="603250"/>
          </a:xfrm>
          <a:prstGeom prst="rect">
            <a:avLst/>
          </a:prstGeom>
          <a:noFill/>
          <a:ln w="12700">
            <a:noFill/>
            <a:miter lim="800000"/>
            <a:headEnd/>
            <a:tailEnd/>
          </a:ln>
        </p:spPr>
        <p:txBody>
          <a:bodyPr lIns="18768" tIns="0" rIns="18768" bIns="0" anchor="b"/>
          <a:lstStyle/>
          <a:p>
            <a:pPr marL="0" marR="0" lvl="0" indent="0" algn="r" defTabSz="900113" eaLnBrk="1" fontAlgn="auto" latinLnBrk="0" hangingPunct="1">
              <a:lnSpc>
                <a:spcPct val="100000"/>
              </a:lnSpc>
              <a:spcBef>
                <a:spcPts val="0"/>
              </a:spcBef>
              <a:spcAft>
                <a:spcPts val="0"/>
              </a:spcAft>
              <a:buClrTx/>
              <a:buSzTx/>
              <a:buFontTx/>
              <a:buNone/>
              <a:tabLst/>
              <a:defRPr/>
            </a:pPr>
            <a:r>
              <a:rPr kumimoji="0" lang="en-US" altLang="en-US" sz="900" b="0" i="1" u="none" strike="noStrike" kern="0" cap="none" spc="0" normalizeH="0" baseline="0" noProof="0">
                <a:ln>
                  <a:noFill/>
                </a:ln>
                <a:solidFill>
                  <a:srgbClr val="000000"/>
                </a:solidFill>
                <a:effectLst/>
                <a:uLnTx/>
                <a:uFillTx/>
              </a:rPr>
              <a:t>3</a:t>
            </a:r>
          </a:p>
        </p:txBody>
      </p:sp>
      <p:sp>
        <p:nvSpPr>
          <p:cNvPr id="133133" name="Rectangle 12"/>
          <p:cNvSpPr>
            <a:spLocks noChangeArrowheads="1"/>
          </p:cNvSpPr>
          <p:nvPr/>
        </p:nvSpPr>
        <p:spPr bwMode="auto">
          <a:xfrm>
            <a:off x="0" y="11391900"/>
            <a:ext cx="2217738" cy="603250"/>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34" name="Rectangle 13"/>
          <p:cNvSpPr>
            <a:spLocks noChangeArrowheads="1"/>
          </p:cNvSpPr>
          <p:nvPr/>
        </p:nvSpPr>
        <p:spPr bwMode="auto">
          <a:xfrm>
            <a:off x="0" y="0"/>
            <a:ext cx="2217738" cy="600075"/>
          </a:xfrm>
          <a:prstGeom prst="rect">
            <a:avLst/>
          </a:prstGeom>
          <a:noFill/>
          <a:ln w="12700">
            <a:noFill/>
            <a:miter lim="800000"/>
            <a:headEnd/>
            <a:tailEnd/>
          </a:ln>
        </p:spPr>
        <p:txBody>
          <a:bodyPr wrap="none" lIns="86473" tIns="43237" rIns="86473" bIns="43237"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VE" altLang="en-US" sz="1800" b="0" i="0" u="none" strike="noStrike" kern="0" cap="none" spc="0" normalizeH="0" baseline="0" noProof="0">
              <a:ln>
                <a:noFill/>
              </a:ln>
              <a:solidFill>
                <a:srgbClr val="000000"/>
              </a:solidFill>
              <a:effectLst/>
              <a:uLnTx/>
              <a:uFillTx/>
            </a:endParaRPr>
          </a:p>
        </p:txBody>
      </p:sp>
      <p:sp>
        <p:nvSpPr>
          <p:cNvPr id="133135" name="Rectangle 14"/>
          <p:cNvSpPr>
            <a:spLocks noGrp="1" noChangeArrowheads="1"/>
          </p:cNvSpPr>
          <p:nvPr>
            <p:ph type="body" idx="1"/>
          </p:nvPr>
        </p:nvSpPr>
        <p:spPr bwMode="auto">
          <a:xfrm>
            <a:off x="511175" y="5772150"/>
            <a:ext cx="4094163" cy="5894388"/>
          </a:xfrm>
          <a:noFill/>
        </p:spPr>
        <p:txBody>
          <a:bodyPr wrap="square" lIns="89150" tIns="43794" rIns="89150" bIns="43794" numCol="1" anchor="t" anchorCtr="0" compatLnSpc="1">
            <a:prstTxWarp prst="textNoShape">
              <a:avLst/>
            </a:prstTxWarp>
          </a:bodyPr>
          <a:lstStyle/>
          <a:p>
            <a:pPr eaLnBrk="1" hangingPunct="1"/>
            <a:r>
              <a:rPr lang="en-US" altLang="en-US"/>
              <a:t> </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133136" name="Rectangle 15"/>
          <p:cNvSpPr>
            <a:spLocks noGrp="1" noRot="1" noChangeAspect="1" noChangeArrowheads="1" noTextEdit="1"/>
          </p:cNvSpPr>
          <p:nvPr>
            <p:ph type="sldImg"/>
          </p:nvPr>
        </p:nvSpPr>
        <p:spPr bwMode="auto">
          <a:noFill/>
          <a:ln cap="flat">
            <a:solidFill>
              <a:schemeClr val="tx1"/>
            </a:solidFill>
            <a:miter lim="800000"/>
            <a:headEnd/>
            <a:tailEnd/>
          </a:ln>
        </p:spPr>
      </p:sp>
      <p:sp>
        <p:nvSpPr>
          <p:cNvPr id="133137" name="Rectangle 1"/>
          <p:cNvSpPr>
            <a:spLocks noChangeArrowheads="1"/>
          </p:cNvSpPr>
          <p:nvPr/>
        </p:nvSpPr>
        <p:spPr bwMode="auto">
          <a:xfrm>
            <a:off x="366713" y="4864100"/>
            <a:ext cx="5489575" cy="379579"/>
          </a:xfrm>
          <a:prstGeom prst="rect">
            <a:avLst/>
          </a:prstGeom>
          <a:noFill/>
          <a:ln w="9525">
            <a:noFill/>
            <a:miter lim="800000"/>
            <a:headEnd/>
            <a:tailEnd/>
          </a:ln>
        </p:spPr>
        <p:txBody>
          <a:bodyPr lIns="91430" tIns="45714" rIns="91430" bIns="45714">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400" b="0" i="0" u="none" strike="noStrike" kern="0" cap="none" spc="0" normalizeH="0" baseline="3000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400" b="0" i="0" u="none" strike="noStrike" kern="0" cap="none" spc="0" normalizeH="0" baseline="30000" noProof="0" dirty="0">
              <a:ln>
                <a:noFill/>
              </a:ln>
              <a:solidFill>
                <a:srgbClr val="000000"/>
              </a:solidFill>
              <a:effectLst/>
              <a:uLnTx/>
              <a:uFillTx/>
            </a:endParaRPr>
          </a:p>
        </p:txBody>
      </p:sp>
    </p:spTree>
    <p:extLst>
      <p:ext uri="{BB962C8B-B14F-4D97-AF65-F5344CB8AC3E}">
        <p14:creationId xmlns:p14="http://schemas.microsoft.com/office/powerpoint/2010/main" val="14154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Second, </a:t>
            </a:r>
            <a:r>
              <a:rPr lang="en-US" baseline="0" dirty="0" err="1" smtClean="0"/>
              <a:t>REDCap</a:t>
            </a:r>
            <a:r>
              <a:rPr lang="en-US" baseline="0" dirty="0" smtClean="0"/>
              <a:t> has a lot of momentum and adoption, so it’s become familiar to a lot of people on campus.  The same software system the clinical researcher learned (for example) for randomized trials is leverage here for these observational studies.  Although the research/QA methodology is very different, the software is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are developing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(And maybe not coincidentally, by descending order of IRB involvement.)</a:t>
            </a:r>
          </a:p>
          <a:p>
            <a:endParaRPr lang="en-US" dirty="0" smtClean="0"/>
          </a:p>
          <a:p>
            <a:r>
              <a:rPr lang="en-US" dirty="0" smtClean="0"/>
              <a:t>Most of our projects</a:t>
            </a:r>
            <a:r>
              <a:rPr lang="en-US" baseline="0" dirty="0" smtClean="0"/>
              <a:t> involve inpatient EMRs, outpatient EMRs, and billing systems</a:t>
            </a:r>
            <a:r>
              <a:rPr lang="en-US" dirty="0" smtClean="0"/>
              <a:t>.</a:t>
            </a:r>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get a request involving the CDW, it’s reviewed by a triage team and assigned to a mix of people.  We assist with the project (ideally while the proposal is being written).  Maybe half of the time we’re also the statisticians, and half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you’re reviewing,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Julie’s,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so we get word-of-mouth referrals.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middle part of my</a:t>
            </a:r>
            <a:r>
              <a:rPr lang="en-US" baseline="0" dirty="0" smtClean="0"/>
              <a:t> talk, </a:t>
            </a:r>
            <a:r>
              <a:rPr lang="en-US" dirty="0" smtClean="0"/>
              <a:t>I’d like to summarize the </a:t>
            </a:r>
            <a:r>
              <a:rPr lang="en-US" baseline="0" dirty="0" smtClean="0"/>
              <a:t>prototypical studies that span our spectrum.  And start with a big one that has lots of features we reuse in many smaller projects. Consequently their turn around is faster and thoroughness/quality is higher.</a:t>
            </a:r>
          </a:p>
          <a:p>
            <a:endParaRPr lang="en-US" baseline="0" dirty="0" smtClean="0"/>
          </a:p>
          <a:p>
            <a:r>
              <a:rPr lang="en-US" baseline="0" dirty="0" smtClean="0"/>
              <a:t>This POPS study …</a:t>
            </a:r>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233707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multi-site</a:t>
            </a:r>
            <a:r>
              <a:rPr lang="en-US" baseline="0" dirty="0" smtClean="0"/>
              <a:t> project monitors kids prescribed with off label meds –with an important constraint.  We can’t perform any extra procedures.  Some of these cells need spinal fluid, but the study can’t get it unless it’s already being collected.  So it’s really important to get the info to the research nurses early in the morning to piggy back the collections.  Information that is a day old is worthless, especially for the inpatients.  The whole approach needs to be proactive and anticipatory, leveraging automation to deliver reports quickly.</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36286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piece</a:t>
            </a:r>
            <a:r>
              <a:rPr lang="en-US" baseline="0" dirty="0" smtClean="0"/>
              <a:t> I’m proud of.  It demonstrates that investing in the </a:t>
            </a:r>
            <a:r>
              <a:rPr lang="en-US" baseline="0" dirty="0" err="1" smtClean="0"/>
              <a:t>spiderweb’s</a:t>
            </a:r>
            <a:r>
              <a:rPr lang="en-US" baseline="0" dirty="0" smtClean="0"/>
              <a:t> breadth and the report’s ergonomics can translate into substantial gains.</a:t>
            </a:r>
          </a:p>
          <a:p>
            <a:endParaRPr lang="en-US" baseline="0" dirty="0" smtClean="0"/>
          </a:p>
          <a:p>
            <a:r>
              <a:rPr lang="en-US" baseline="0" dirty="0" smtClean="0"/>
              <a:t>Our pace in our first seven months is twice as large as the 2</a:t>
            </a:r>
            <a:r>
              <a:rPr lang="en-US" baseline="30000" dirty="0" smtClean="0"/>
              <a:t>nd</a:t>
            </a:r>
            <a:r>
              <a:rPr lang="en-US" baseline="0" dirty="0" smtClean="0"/>
              <a:t> highest.  Besides the pace, our total volume is 4</a:t>
            </a:r>
            <a:r>
              <a:rPr lang="en-US" baseline="30000" dirty="0" smtClean="0"/>
              <a:t>th</a:t>
            </a:r>
            <a:r>
              <a:rPr lang="en-US" baseline="0" dirty="0" smtClean="0"/>
              <a:t> highest overall, even when considering locations that started years ago.</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96908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Breaking down the contributions</a:t>
            </a:r>
            <a:r>
              <a:rPr lang="en-US" baseline="0" dirty="0" smtClean="0"/>
              <a:t> of the sites over time, you’ll see the outpatients dominate.  Some is attributable to their process, some is attributable to the volume of patients and types of typical drugs.</a:t>
            </a:r>
          </a:p>
          <a:p>
            <a:endParaRPr lang="en-US" baseline="0" dirty="0" smtClean="0"/>
          </a:p>
          <a:p>
            <a:r>
              <a:rPr lang="en-US" baseline="0" dirty="0" smtClean="0"/>
              <a:t>You’ll also notice that it took a few months to build up the pace, if you ignore the 50 days we lost due to an IRB reapplication.  And our recent pace of 15/month is very favorable within the context of the previous table.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560986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 with Footer">
    <p:spTree>
      <p:nvGrpSpPr>
        <p:cNvPr id="1" name=""/>
        <p:cNvGrpSpPr/>
        <p:nvPr/>
      </p:nvGrpSpPr>
      <p:grpSpPr>
        <a:xfrm>
          <a:off x="0" y="0"/>
          <a:ext cx="0" cy="0"/>
          <a:chOff x="0" y="0"/>
          <a:chExt cx="0" cy="0"/>
        </a:xfrm>
      </p:grpSpPr>
      <p:sp>
        <p:nvSpPr>
          <p:cNvPr id="4" name="Oval 3"/>
          <p:cNvSpPr/>
          <p:nvPr userDrawn="1"/>
        </p:nvSpPr>
        <p:spPr>
          <a:xfrm>
            <a:off x="205032" y="6482172"/>
            <a:ext cx="384047"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dirty="0"/>
          </a:p>
        </p:txBody>
      </p:sp>
      <p:sp>
        <p:nvSpPr>
          <p:cNvPr id="5" name="Slide Number Placeholder 4"/>
          <p:cNvSpPr>
            <a:spLocks noGrp="1"/>
          </p:cNvSpPr>
          <p:nvPr>
            <p:ph type="sldNum" sz="quarter" idx="12"/>
          </p:nvPr>
        </p:nvSpPr>
        <p:spPr>
          <a:xfrm>
            <a:off x="91935" y="6488871"/>
            <a:ext cx="610241" cy="274637"/>
          </a:xfrm>
          <a:prstGeom prst="rect">
            <a:avLst/>
          </a:prstGeom>
        </p:spPr>
        <p:txBody>
          <a:bodyPr anchor="ctr"/>
          <a:lstStyle>
            <a:lvl1pPr algn="ctr">
              <a:defRPr sz="971" b="1">
                <a:solidFill>
                  <a:schemeClr val="tx1">
                    <a:lumMod val="25000"/>
                    <a:lumOff val="75000"/>
                  </a:schemeClr>
                </a:solidFill>
              </a:defRPr>
            </a:lvl1pPr>
          </a:lstStyle>
          <a:p>
            <a:fld id="{C136B7D2-B98C-44FD-8D04-7EC62A564975}" type="slidenum">
              <a:rPr lang="en-US" smtClean="0"/>
              <a:pPr/>
              <a:t>‹#›</a:t>
            </a:fld>
            <a:endParaRPr lang="en-US" dirty="0"/>
          </a:p>
        </p:txBody>
      </p:sp>
      <p:sp>
        <p:nvSpPr>
          <p:cNvPr id="6" name="Right Triangle 5"/>
          <p:cNvSpPr/>
          <p:nvPr userDrawn="1"/>
        </p:nvSpPr>
        <p:spPr>
          <a:xfrm rot="8100000">
            <a:off x="5942382" y="6748240"/>
            <a:ext cx="307239" cy="230429"/>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dirty="0"/>
          </a:p>
        </p:txBody>
      </p:sp>
    </p:spTree>
    <p:extLst>
      <p:ext uri="{BB962C8B-B14F-4D97-AF65-F5344CB8AC3E}">
        <p14:creationId xmlns:p14="http://schemas.microsoft.com/office/powerpoint/2010/main" val="232978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8/26/2019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387600"/>
          </a:xfrm>
        </p:spPr>
        <p:txBody>
          <a:bodyPr>
            <a:noAutofit/>
          </a:bodyPr>
          <a:lstStyle/>
          <a:p>
            <a:r>
              <a:rPr lang="en-US" sz="4800" dirty="0" smtClean="0"/>
              <a:t>CDW Involvement in </a:t>
            </a:r>
            <a:br>
              <a:rPr lang="en-US" sz="4800" dirty="0" smtClean="0"/>
            </a:br>
            <a:r>
              <a:rPr lang="en-US" sz="4800" dirty="0" smtClean="0"/>
              <a:t>OPCTN Studies</a:t>
            </a:r>
            <a:endParaRPr lang="en-US" sz="8800" dirty="0"/>
          </a:p>
        </p:txBody>
      </p:sp>
      <p:sp>
        <p:nvSpPr>
          <p:cNvPr id="14" name="Subtitle 13"/>
          <p:cNvSpPr>
            <a:spLocks noGrp="1"/>
          </p:cNvSpPr>
          <p:nvPr>
            <p:ph type="subTitle" idx="1"/>
          </p:nvPr>
        </p:nvSpPr>
        <p:spPr>
          <a:xfrm>
            <a:off x="1066800" y="4300780"/>
            <a:ext cx="10058400" cy="1650200"/>
          </a:xfrm>
        </p:spPr>
        <p:txBody>
          <a:bodyPr>
            <a:normAutofit fontScale="62500" lnSpcReduction="20000"/>
          </a:bodyPr>
          <a:lstStyle/>
          <a:p>
            <a:r>
              <a:rPr lang="en-US" sz="2200" dirty="0" smtClean="0"/>
              <a:t>Will Beasley, PhD</a:t>
            </a:r>
          </a:p>
          <a:p>
            <a:r>
              <a:rPr lang="en-US" sz="2200" dirty="0" smtClean="0"/>
              <a:t>Ashley Thumann, MHA</a:t>
            </a:r>
            <a:endParaRPr lang="en-US" sz="2200" dirty="0"/>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August 2019</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1088" y="134121"/>
            <a:ext cx="10515600" cy="1325563"/>
          </a:xfrm>
        </p:spPr>
        <p:txBody>
          <a:bodyPr>
            <a:normAutofit/>
          </a:bodyPr>
          <a:lstStyle/>
          <a:p>
            <a:r>
              <a:rPr lang="en-US" b="1" i="1" dirty="0">
                <a:solidFill>
                  <a:srgbClr val="0070C0"/>
                </a:solidFill>
              </a:rPr>
              <a:t>New Participant </a:t>
            </a:r>
            <a:r>
              <a:rPr lang="en-US" b="1" i="1" dirty="0" smtClean="0">
                <a:solidFill>
                  <a:srgbClr val="0070C0"/>
                </a:solidFill>
              </a:rPr>
              <a:t>Enrollment </a:t>
            </a:r>
            <a:r>
              <a:rPr lang="en-US" sz="2800" dirty="0" smtClean="0">
                <a:solidFill>
                  <a:srgbClr val="0070C0"/>
                </a:solidFill>
              </a:rPr>
              <a:t>(by Site and Month)</a:t>
            </a:r>
            <a:endParaRPr lang="en-US" sz="2800" dirty="0">
              <a:solidFill>
                <a:srgbClr val="0070C0"/>
              </a:solidFill>
            </a:endParaRPr>
          </a:p>
        </p:txBody>
      </p:sp>
      <p:sp>
        <p:nvSpPr>
          <p:cNvPr id="5" name="TextBox 4"/>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96929247"/>
              </p:ext>
            </p:extLst>
          </p:nvPr>
        </p:nvGraphicFramePr>
        <p:xfrm>
          <a:off x="915057" y="1202918"/>
          <a:ext cx="9967935" cy="4977445"/>
        </p:xfrm>
        <a:graphic>
          <a:graphicData uri="http://schemas.openxmlformats.org/drawingml/2006/table">
            <a:tbl>
              <a:tblPr>
                <a:tableStyleId>{5C22544A-7EE6-4342-B048-85BDC9FD1C3A}</a:tableStyleId>
              </a:tblPr>
              <a:tblGrid>
                <a:gridCol w="2383262">
                  <a:extLst>
                    <a:ext uri="{9D8B030D-6E8A-4147-A177-3AD203B41FA5}">
                      <a16:colId xmlns:a16="http://schemas.microsoft.com/office/drawing/2014/main" val="147232307"/>
                    </a:ext>
                  </a:extLst>
                </a:gridCol>
                <a:gridCol w="1896552">
                  <a:extLst>
                    <a:ext uri="{9D8B030D-6E8A-4147-A177-3AD203B41FA5}">
                      <a16:colId xmlns:a16="http://schemas.microsoft.com/office/drawing/2014/main" val="1212687597"/>
                    </a:ext>
                  </a:extLst>
                </a:gridCol>
                <a:gridCol w="1211671">
                  <a:extLst>
                    <a:ext uri="{9D8B030D-6E8A-4147-A177-3AD203B41FA5}">
                      <a16:colId xmlns:a16="http://schemas.microsoft.com/office/drawing/2014/main" val="475313897"/>
                    </a:ext>
                  </a:extLst>
                </a:gridCol>
                <a:gridCol w="942408">
                  <a:extLst>
                    <a:ext uri="{9D8B030D-6E8A-4147-A177-3AD203B41FA5}">
                      <a16:colId xmlns:a16="http://schemas.microsoft.com/office/drawing/2014/main" val="2982652439"/>
                    </a:ext>
                  </a:extLst>
                </a:gridCol>
                <a:gridCol w="1581905">
                  <a:extLst>
                    <a:ext uri="{9D8B030D-6E8A-4147-A177-3AD203B41FA5}">
                      <a16:colId xmlns:a16="http://schemas.microsoft.com/office/drawing/2014/main" val="2208151613"/>
                    </a:ext>
                  </a:extLst>
                </a:gridCol>
                <a:gridCol w="1952137">
                  <a:extLst>
                    <a:ext uri="{9D8B030D-6E8A-4147-A177-3AD203B41FA5}">
                      <a16:colId xmlns:a16="http://schemas.microsoft.com/office/drawing/2014/main" val="2927240576"/>
                    </a:ext>
                  </a:extLst>
                </a:gridCol>
              </a:tblGrid>
              <a:tr h="452495">
                <a:tc>
                  <a:txBody>
                    <a:bodyPr/>
                    <a:lstStyle/>
                    <a:p>
                      <a:pPr algn="l" fontAlgn="b"/>
                      <a:endParaRPr lang="en-US" sz="2400" b="1"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Outpatient</a:t>
                      </a:r>
                      <a:endParaRPr lang="en-US" sz="2400" b="1"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NICU</a:t>
                      </a:r>
                      <a:endParaRPr lang="en-US" sz="2400" b="1"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PICU</a:t>
                      </a:r>
                      <a:endParaRPr lang="en-US" sz="2400" b="1"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Inpatient</a:t>
                      </a:r>
                      <a:endParaRPr lang="en-US" sz="2400" b="1"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Grand Total</a:t>
                      </a:r>
                      <a:endParaRPr lang="en-US" sz="2400" b="1"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3674947221"/>
                  </a:ext>
                </a:extLst>
              </a:tr>
              <a:tr h="452495">
                <a:tc>
                  <a:txBody>
                    <a:bodyPr/>
                    <a:lstStyle/>
                    <a:p>
                      <a:pPr algn="l" fontAlgn="b"/>
                      <a:r>
                        <a:rPr lang="en-US" sz="2400" u="none" strike="noStrike" dirty="0">
                          <a:solidFill>
                            <a:schemeClr val="tx1">
                              <a:lumMod val="50000"/>
                              <a:lumOff val="50000"/>
                            </a:schemeClr>
                          </a:solidFill>
                          <a:effectLst/>
                        </a:rPr>
                        <a:t>Dec 2018</a:t>
                      </a:r>
                      <a:endParaRPr lang="en-US" sz="2400" b="0" i="0" u="none" strike="noStrike" dirty="0">
                        <a:solidFill>
                          <a:schemeClr val="tx1">
                            <a:lumMod val="50000"/>
                            <a:lumOff val="50000"/>
                          </a:schemeClr>
                        </a:solidFill>
                        <a:effectLst/>
                        <a:latin typeface="Calibri" panose="020F0502020204030204" pitchFamily="34" charset="0"/>
                      </a:endParaRPr>
                    </a:p>
                  </a:txBody>
                  <a:tcPr marL="68580"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400" u="none" strike="noStrike">
                          <a:solidFill>
                            <a:schemeClr val="tx1">
                              <a:lumMod val="50000"/>
                              <a:lumOff val="50000"/>
                            </a:schemeClr>
                          </a:solidFill>
                          <a:effectLst/>
                        </a:rPr>
                        <a:t>1</a:t>
                      </a:r>
                      <a:endParaRPr lang="en-US" sz="2400" b="0" i="0" u="none" strike="noStrike">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400" u="none" strike="noStrike" dirty="0">
                          <a:solidFill>
                            <a:schemeClr val="tx1">
                              <a:lumMod val="50000"/>
                              <a:lumOff val="50000"/>
                            </a:schemeClr>
                          </a:solidFill>
                          <a:effectLst/>
                        </a:rPr>
                        <a:t>1</a:t>
                      </a:r>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extLst>
                  <a:ext uri="{0D108BD9-81ED-4DB2-BD59-A6C34878D82A}">
                    <a16:rowId xmlns:a16="http://schemas.microsoft.com/office/drawing/2014/main" val="3242336284"/>
                  </a:ext>
                </a:extLst>
              </a:tr>
              <a:tr h="452495">
                <a:tc>
                  <a:txBody>
                    <a:bodyPr/>
                    <a:lstStyle/>
                    <a:p>
                      <a:pPr algn="l" fontAlgn="b"/>
                      <a:r>
                        <a:rPr lang="en-US" sz="2400" u="none" strike="noStrike" dirty="0">
                          <a:effectLst/>
                        </a:rPr>
                        <a:t>Jan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8</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3651600992"/>
                  </a:ext>
                </a:extLst>
              </a:tr>
              <a:tr h="452495">
                <a:tc>
                  <a:txBody>
                    <a:bodyPr/>
                    <a:lstStyle/>
                    <a:p>
                      <a:pPr algn="l" fontAlgn="b"/>
                      <a:r>
                        <a:rPr lang="en-US" sz="2400" u="none" strike="noStrike" dirty="0">
                          <a:solidFill>
                            <a:schemeClr val="tx1">
                              <a:lumMod val="50000"/>
                              <a:lumOff val="50000"/>
                            </a:schemeClr>
                          </a:solidFill>
                          <a:effectLst/>
                        </a:rPr>
                        <a:t>Feb 2019</a:t>
                      </a:r>
                      <a:endParaRPr lang="en-US" sz="2400" b="0" i="0" u="none" strike="noStrike" dirty="0">
                        <a:solidFill>
                          <a:schemeClr val="tx1">
                            <a:lumMod val="50000"/>
                            <a:lumOff val="50000"/>
                          </a:schemeClr>
                        </a:solidFill>
                        <a:effectLst/>
                        <a:latin typeface="Calibri" panose="020F0502020204030204" pitchFamily="34" charset="0"/>
                      </a:endParaRPr>
                    </a:p>
                  </a:txBody>
                  <a:tcPr marL="68580" marR="5715" marT="5715" marB="0" anchor="b">
                    <a:solidFill>
                      <a:schemeClr val="bg1">
                        <a:lumMod val="85000"/>
                      </a:schemeClr>
                    </a:solidFill>
                  </a:tcPr>
                </a:tc>
                <a:tc>
                  <a:txBody>
                    <a:bodyPr/>
                    <a:lstStyle/>
                    <a:p>
                      <a:pPr algn="ctr" fontAlgn="b"/>
                      <a:r>
                        <a:rPr lang="en-US" sz="2400" u="none" strike="noStrike" dirty="0">
                          <a:solidFill>
                            <a:schemeClr val="tx1">
                              <a:lumMod val="50000"/>
                              <a:lumOff val="50000"/>
                            </a:schemeClr>
                          </a:solidFill>
                          <a:effectLst/>
                        </a:rPr>
                        <a:t>1</a:t>
                      </a:r>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400" u="none" strike="noStrike" dirty="0">
                          <a:solidFill>
                            <a:schemeClr val="tx1">
                              <a:lumMod val="50000"/>
                              <a:lumOff val="50000"/>
                            </a:schemeClr>
                          </a:solidFill>
                          <a:effectLst/>
                        </a:rPr>
                        <a:t>1</a:t>
                      </a:r>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extLst>
                  <a:ext uri="{0D108BD9-81ED-4DB2-BD59-A6C34878D82A}">
                    <a16:rowId xmlns:a16="http://schemas.microsoft.com/office/drawing/2014/main" val="3518612081"/>
                  </a:ext>
                </a:extLst>
              </a:tr>
              <a:tr h="452495">
                <a:tc>
                  <a:txBody>
                    <a:bodyPr/>
                    <a:lstStyle/>
                    <a:p>
                      <a:pPr algn="l" fontAlgn="b"/>
                      <a:r>
                        <a:rPr lang="en-US" sz="2400" u="none" strike="noStrike" dirty="0">
                          <a:solidFill>
                            <a:schemeClr val="tx1">
                              <a:lumMod val="50000"/>
                              <a:lumOff val="50000"/>
                            </a:schemeClr>
                          </a:solidFill>
                          <a:effectLst/>
                        </a:rPr>
                        <a:t>Mar 2019</a:t>
                      </a:r>
                      <a:endParaRPr lang="en-US" sz="2400" b="0" i="0" u="none" strike="noStrike" dirty="0">
                        <a:solidFill>
                          <a:schemeClr val="tx1">
                            <a:lumMod val="50000"/>
                            <a:lumOff val="50000"/>
                          </a:schemeClr>
                        </a:solidFill>
                        <a:effectLst/>
                        <a:latin typeface="Calibri" panose="020F0502020204030204" pitchFamily="34" charset="0"/>
                      </a:endParaRPr>
                    </a:p>
                  </a:txBody>
                  <a:tcPr marL="68580" marR="5715" marT="5715" marB="0" anchor="b">
                    <a:solidFill>
                      <a:schemeClr val="bg1">
                        <a:lumMod val="85000"/>
                      </a:schemeClr>
                    </a:solidFill>
                  </a:tcPr>
                </a:tc>
                <a:tc>
                  <a:txBody>
                    <a:bodyPr/>
                    <a:lstStyle/>
                    <a:p>
                      <a:pPr algn="ctr" fontAlgn="b"/>
                      <a:r>
                        <a:rPr lang="en-US" sz="2400" u="none" strike="noStrike" dirty="0">
                          <a:solidFill>
                            <a:schemeClr val="tx1">
                              <a:lumMod val="50000"/>
                              <a:lumOff val="50000"/>
                            </a:schemeClr>
                          </a:solidFill>
                          <a:effectLst/>
                        </a:rPr>
                        <a:t>1</a:t>
                      </a:r>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400" u="none" strike="noStrike" dirty="0">
                          <a:solidFill>
                            <a:schemeClr val="tx1">
                              <a:lumMod val="50000"/>
                              <a:lumOff val="50000"/>
                            </a:schemeClr>
                          </a:solidFill>
                          <a:effectLst/>
                        </a:rPr>
                        <a:t>1</a:t>
                      </a:r>
                      <a:endParaRPr lang="en-US" sz="2400" b="0" i="0" u="none" strike="noStrike" dirty="0">
                        <a:solidFill>
                          <a:schemeClr val="tx1">
                            <a:lumMod val="50000"/>
                            <a:lumOff val="50000"/>
                          </a:schemeClr>
                        </a:solidFill>
                        <a:effectLst/>
                        <a:latin typeface="Calibri" panose="020F0502020204030204" pitchFamily="34" charset="0"/>
                      </a:endParaRPr>
                    </a:p>
                  </a:txBody>
                  <a:tcPr marL="5715" marR="5715" marT="5715" marB="0" anchor="b">
                    <a:solidFill>
                      <a:schemeClr val="bg1">
                        <a:lumMod val="85000"/>
                      </a:schemeClr>
                    </a:solidFill>
                  </a:tcPr>
                </a:tc>
                <a:extLst>
                  <a:ext uri="{0D108BD9-81ED-4DB2-BD59-A6C34878D82A}">
                    <a16:rowId xmlns:a16="http://schemas.microsoft.com/office/drawing/2014/main" val="3395392139"/>
                  </a:ext>
                </a:extLst>
              </a:tr>
              <a:tr h="452495">
                <a:tc>
                  <a:txBody>
                    <a:bodyPr/>
                    <a:lstStyle/>
                    <a:p>
                      <a:pPr algn="l" fontAlgn="b"/>
                      <a:r>
                        <a:rPr lang="en-US" sz="2400" u="none" strike="noStrike" dirty="0">
                          <a:effectLst/>
                        </a:rPr>
                        <a:t>Apr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2</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9</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4013302693"/>
                  </a:ext>
                </a:extLst>
              </a:tr>
              <a:tr h="452495">
                <a:tc>
                  <a:txBody>
                    <a:bodyPr/>
                    <a:lstStyle/>
                    <a:p>
                      <a:pPr algn="l" fontAlgn="b"/>
                      <a:r>
                        <a:rPr lang="en-US" sz="2400" u="none" strike="noStrike" dirty="0">
                          <a:effectLst/>
                        </a:rPr>
                        <a:t>May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13</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14</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3019129294"/>
                  </a:ext>
                </a:extLst>
              </a:tr>
              <a:tr h="452495">
                <a:tc>
                  <a:txBody>
                    <a:bodyPr/>
                    <a:lstStyle/>
                    <a:p>
                      <a:pPr algn="l" fontAlgn="b"/>
                      <a:r>
                        <a:rPr lang="en-US" sz="2400" u="none" strike="noStrike" dirty="0">
                          <a:effectLst/>
                        </a:rPr>
                        <a:t>Jun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13</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2775030903"/>
                  </a:ext>
                </a:extLst>
              </a:tr>
              <a:tr h="452495">
                <a:tc>
                  <a:txBody>
                    <a:bodyPr/>
                    <a:lstStyle/>
                    <a:p>
                      <a:pPr algn="l" fontAlgn="b"/>
                      <a:r>
                        <a:rPr lang="en-US" sz="2400" u="none" strike="noStrike" dirty="0">
                          <a:effectLst/>
                        </a:rPr>
                        <a:t>Jul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b="0" i="0" u="none" strike="noStrike" dirty="0" smtClean="0">
                          <a:solidFill>
                            <a:srgbClr val="000000"/>
                          </a:solidFill>
                          <a:effectLst/>
                          <a:latin typeface="Calibri" panose="020F0502020204030204" pitchFamily="34" charset="0"/>
                        </a:rPr>
                        <a:t>1</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11</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1238391455"/>
                  </a:ext>
                </a:extLst>
              </a:tr>
              <a:tr h="452495">
                <a:tc>
                  <a:txBody>
                    <a:bodyPr/>
                    <a:lstStyle/>
                    <a:p>
                      <a:pPr algn="l" fontAlgn="b"/>
                      <a:r>
                        <a:rPr lang="en-US" sz="2400" u="none" strike="noStrike" dirty="0">
                          <a:effectLst/>
                        </a:rPr>
                        <a:t>Aug 2019</a:t>
                      </a:r>
                      <a:endParaRPr lang="en-US" sz="2400" b="0" i="0" u="none" strike="noStrike" dirty="0">
                        <a:solidFill>
                          <a:srgbClr val="000000"/>
                        </a:solidFill>
                        <a:effectLst/>
                        <a:latin typeface="Calibri" panose="020F0502020204030204" pitchFamily="34" charset="0"/>
                      </a:endParaRPr>
                    </a:p>
                  </a:txBody>
                  <a:tcPr marL="68580" marR="5715" marT="5715" marB="0" anchor="b">
                    <a:noFill/>
                  </a:tcPr>
                </a:tc>
                <a:tc>
                  <a:txBody>
                    <a:bodyPr/>
                    <a:lstStyle/>
                    <a:p>
                      <a:pPr algn="ctr" fontAlgn="b"/>
                      <a:r>
                        <a:rPr lang="en-US" sz="2400" u="none" strike="noStrike" dirty="0">
                          <a:effectLst/>
                        </a:rPr>
                        <a:t>5</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b="0" i="0" u="none" strike="noStrike" dirty="0" smtClean="0">
                          <a:solidFill>
                            <a:srgbClr val="000000"/>
                          </a:solidFill>
                          <a:effectLst/>
                          <a:latin typeface="Calibri" panose="020F0502020204030204" pitchFamily="34" charset="0"/>
                        </a:rPr>
                        <a:t>1</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endParaRPr lang="en-US" sz="2400" b="0" i="0" u="none" strike="noStrike">
                        <a:solidFill>
                          <a:srgbClr val="000000"/>
                        </a:solidFill>
                        <a:effectLst/>
                        <a:latin typeface="Calibri" panose="020F0502020204030204" pitchFamily="34" charset="0"/>
                      </a:endParaRPr>
                    </a:p>
                  </a:txBody>
                  <a:tcPr marL="5715" marR="5715" marT="5715" marB="0" anchor="b">
                    <a:noFill/>
                  </a:tcPr>
                </a:tc>
                <a:tc>
                  <a:txBody>
                    <a:bodyPr/>
                    <a:lstStyle/>
                    <a:p>
                      <a:pPr algn="ctr" fontAlgn="b"/>
                      <a:r>
                        <a:rPr lang="en-US" sz="2400" u="none" strike="noStrike" dirty="0">
                          <a:effectLst/>
                        </a:rPr>
                        <a:t>9</a:t>
                      </a:r>
                      <a:endParaRPr lang="en-US" sz="2400" b="0" i="0" u="none" strike="noStrike" dirty="0">
                        <a:solidFill>
                          <a:srgbClr val="000000"/>
                        </a:solidFill>
                        <a:effectLst/>
                        <a:latin typeface="Calibri" panose="020F0502020204030204" pitchFamily="34" charset="0"/>
                      </a:endParaRPr>
                    </a:p>
                  </a:txBody>
                  <a:tcPr marL="5715" marR="5715" marT="5715" marB="0" anchor="b">
                    <a:noFill/>
                  </a:tcPr>
                </a:tc>
                <a:extLst>
                  <a:ext uri="{0D108BD9-81ED-4DB2-BD59-A6C34878D82A}">
                    <a16:rowId xmlns:a16="http://schemas.microsoft.com/office/drawing/2014/main" val="2561049054"/>
                  </a:ext>
                </a:extLst>
              </a:tr>
              <a:tr h="452495">
                <a:tc>
                  <a:txBody>
                    <a:bodyPr/>
                    <a:lstStyle/>
                    <a:p>
                      <a:pPr algn="l" fontAlgn="b"/>
                      <a:r>
                        <a:rPr lang="en-US" sz="2800" b="1" u="none" strike="noStrike" dirty="0">
                          <a:effectLst/>
                        </a:rPr>
                        <a:t>Grand Total</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800" b="1" u="none" strike="noStrike" dirty="0">
                          <a:effectLst/>
                        </a:rPr>
                        <a:t>53</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800" b="1" i="0" u="none" strike="noStrike" dirty="0">
                          <a:solidFill>
                            <a:schemeClr val="dk1"/>
                          </a:solidFill>
                          <a:effectLst/>
                          <a:latin typeface="+mn-lt"/>
                        </a:rPr>
                        <a:t>4</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800" b="1" u="none" strike="noStrike" dirty="0">
                          <a:effectLst/>
                        </a:rPr>
                        <a:t>10</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800" b="1" u="none" strike="noStrike" dirty="0">
                          <a:effectLst/>
                        </a:rPr>
                        <a:t>5</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tc>
                  <a:txBody>
                    <a:bodyPr/>
                    <a:lstStyle/>
                    <a:p>
                      <a:pPr algn="ctr" fontAlgn="b"/>
                      <a:r>
                        <a:rPr lang="en-US" sz="2800" b="1" u="none" strike="noStrike" dirty="0">
                          <a:effectLst/>
                        </a:rPr>
                        <a:t>72</a:t>
                      </a:r>
                      <a:endParaRPr lang="en-US" sz="2800" b="1" i="0" u="none" strike="noStrike" dirty="0">
                        <a:solidFill>
                          <a:srgbClr val="000000"/>
                        </a:solidFill>
                        <a:effectLst/>
                        <a:latin typeface="Calibri" panose="020F0502020204030204" pitchFamily="34" charset="0"/>
                      </a:endParaRPr>
                    </a:p>
                  </a:txBody>
                  <a:tcPr marL="5715" marR="5715" marT="5715" marB="0" anchor="b">
                    <a:solidFill>
                      <a:schemeClr val="bg1">
                        <a:lumMod val="85000"/>
                      </a:schemeClr>
                    </a:solidFill>
                  </a:tcPr>
                </a:tc>
                <a:extLst>
                  <a:ext uri="{0D108BD9-81ED-4DB2-BD59-A6C34878D82A}">
                    <a16:rowId xmlns:a16="http://schemas.microsoft.com/office/drawing/2014/main" val="1552846130"/>
                  </a:ext>
                </a:extLst>
              </a:tr>
            </a:tbl>
          </a:graphicData>
        </a:graphic>
      </p:graphicFrame>
    </p:spTree>
    <p:extLst>
      <p:ext uri="{BB962C8B-B14F-4D97-AF65-F5344CB8AC3E}">
        <p14:creationId xmlns:p14="http://schemas.microsoft.com/office/powerpoint/2010/main" val="427164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1088" y="134121"/>
            <a:ext cx="10515600" cy="1325563"/>
          </a:xfrm>
        </p:spPr>
        <p:txBody>
          <a:bodyPr>
            <a:normAutofit/>
          </a:bodyPr>
          <a:lstStyle/>
          <a:p>
            <a:r>
              <a:rPr lang="en-US" b="1" i="1" dirty="0">
                <a:solidFill>
                  <a:srgbClr val="0070C0"/>
                </a:solidFill>
              </a:rPr>
              <a:t>New Participant </a:t>
            </a:r>
            <a:r>
              <a:rPr lang="en-US" b="1" i="1" dirty="0" smtClean="0">
                <a:solidFill>
                  <a:srgbClr val="0070C0"/>
                </a:solidFill>
              </a:rPr>
              <a:t>Enrollment </a:t>
            </a:r>
            <a:r>
              <a:rPr lang="en-US" sz="2800" dirty="0" smtClean="0">
                <a:solidFill>
                  <a:srgbClr val="0070C0"/>
                </a:solidFill>
              </a:rPr>
              <a:t>(by Site and Month)</a:t>
            </a:r>
            <a:endParaRPr lang="en-US" sz="2800" dirty="0">
              <a:solidFill>
                <a:srgbClr val="0070C0"/>
              </a:solidFill>
            </a:endParaRPr>
          </a:p>
        </p:txBody>
      </p:sp>
      <p:sp>
        <p:nvSpPr>
          <p:cNvPr id="5" name="TextBox 4"/>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064" y="1643273"/>
            <a:ext cx="4657397" cy="299404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03" y="3828857"/>
            <a:ext cx="6401693" cy="2743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8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7351" y="0"/>
            <a:ext cx="5204491" cy="6858000"/>
          </a:xfrm>
          <a:prstGeom prst="rect">
            <a:avLst/>
          </a:prstGeom>
        </p:spPr>
      </p:pic>
      <p:sp>
        <p:nvSpPr>
          <p:cNvPr id="3" name="TextBox 2"/>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314593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5501" y="-2762"/>
            <a:ext cx="7356322" cy="6860762"/>
          </a:xfrm>
          <a:prstGeom prst="rect">
            <a:avLst/>
          </a:prstGeom>
        </p:spPr>
      </p:pic>
      <p:sp>
        <p:nvSpPr>
          <p:cNvPr id="3" name="TextBox 2"/>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1701112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0" y="285727"/>
            <a:ext cx="8952453" cy="898093"/>
          </a:xfrm>
        </p:spPr>
        <p:txBody>
          <a:bodyPr>
            <a:noAutofit/>
          </a:bodyPr>
          <a:lstStyle/>
          <a:p>
            <a:r>
              <a:rPr lang="en-US" sz="3600" b="1" i="1" dirty="0" smtClean="0">
                <a:solidFill>
                  <a:srgbClr val="0070C0"/>
                </a:solidFill>
              </a:rPr>
              <a:t>Agile Responses to</a:t>
            </a:r>
            <a:br>
              <a:rPr lang="en-US" sz="3600" b="1" i="1" dirty="0" smtClean="0">
                <a:solidFill>
                  <a:srgbClr val="0070C0"/>
                </a:solidFill>
              </a:rPr>
            </a:br>
            <a:r>
              <a:rPr lang="en-US" sz="3600" b="1" i="1" dirty="0" smtClean="0">
                <a:solidFill>
                  <a:srgbClr val="0070C0"/>
                </a:solidFill>
              </a:rPr>
              <a:t>Changes in the DOI List </a:t>
            </a:r>
            <a:endParaRPr lang="en-US" sz="3600" b="1" i="1" dirty="0">
              <a:solidFill>
                <a:srgbClr val="0070C0"/>
              </a:solidFill>
            </a:endParaRPr>
          </a:p>
        </p:txBody>
      </p:sp>
      <p:sp>
        <p:nvSpPr>
          <p:cNvPr id="3" name="Content Placeholder 2"/>
          <p:cNvSpPr>
            <a:spLocks noGrp="1"/>
          </p:cNvSpPr>
          <p:nvPr>
            <p:ph idx="1"/>
          </p:nvPr>
        </p:nvSpPr>
        <p:spPr>
          <a:xfrm>
            <a:off x="83127" y="1240971"/>
            <a:ext cx="6026728" cy="5482214"/>
          </a:xfrm>
        </p:spPr>
        <p:txBody>
          <a:bodyPr>
            <a:normAutofit/>
          </a:bodyPr>
          <a:lstStyle/>
          <a:p>
            <a:r>
              <a:rPr lang="en-US" dirty="0" smtClean="0"/>
              <a:t>When the new DOI list is released:</a:t>
            </a:r>
          </a:p>
          <a:p>
            <a:pPr lvl="1"/>
            <a:r>
              <a:rPr lang="en-US" dirty="0" smtClean="0"/>
              <a:t>New drugs take ~20 min to add.</a:t>
            </a:r>
          </a:p>
          <a:p>
            <a:pPr lvl="1"/>
            <a:r>
              <a:rPr lang="en-US" dirty="0" smtClean="0"/>
              <a:t>Old drugs take ~0.1 min to remove.</a:t>
            </a:r>
          </a:p>
          <a:p>
            <a:pPr lvl="1"/>
            <a:endParaRPr lang="en-US" dirty="0"/>
          </a:p>
          <a:p>
            <a:pPr lvl="1"/>
            <a:r>
              <a:rPr lang="en-US" dirty="0" smtClean="0"/>
              <a:t>Only the CSV changes; </a:t>
            </a:r>
            <a:br>
              <a:rPr lang="en-US" dirty="0" smtClean="0"/>
            </a:br>
            <a:r>
              <a:rPr lang="en-US" dirty="0" smtClean="0"/>
              <a:t>the pipeline &amp; report code is constant</a:t>
            </a:r>
            <a:endParaRPr lang="en-US" dirty="0"/>
          </a:p>
        </p:txBody>
      </p:sp>
      <p:sp>
        <p:nvSpPr>
          <p:cNvPr id="7" name="TextBox 6"/>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pic>
        <p:nvPicPr>
          <p:cNvPr id="5" name="Picture 4"/>
          <p:cNvPicPr>
            <a:picLocks noChangeAspect="1"/>
          </p:cNvPicPr>
          <p:nvPr/>
        </p:nvPicPr>
        <p:blipFill rotWithShape="1">
          <a:blip r:embed="rId3"/>
          <a:srcRect b="35937"/>
          <a:stretch/>
        </p:blipFill>
        <p:spPr>
          <a:xfrm>
            <a:off x="5964752" y="70733"/>
            <a:ext cx="5900978" cy="636078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1285377" y="3646730"/>
            <a:ext cx="3359949" cy="31336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238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70C0"/>
                </a:solidFill>
              </a:rPr>
              <a:t>Screening Report (for inpatients)</a:t>
            </a: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Hyperlinks to REDCap</a:t>
            </a:r>
            <a:endParaRPr lang="en-US" dirty="0"/>
          </a:p>
          <a:p>
            <a:pPr marL="0" indent="0">
              <a:buNone/>
            </a:pPr>
            <a:endParaRPr lang="en-US" dirty="0"/>
          </a:p>
          <a:p>
            <a:pPr marL="0" indent="0">
              <a:buNone/>
            </a:pPr>
            <a:r>
              <a:rPr lang="en-US" dirty="0"/>
              <a:t>Consent stop watch</a:t>
            </a:r>
          </a:p>
          <a:p>
            <a:pPr marL="0" indent="0">
              <a:buNone/>
            </a:pPr>
            <a:endParaRPr lang="en-US" dirty="0"/>
          </a:p>
          <a:p>
            <a:pPr marL="0" indent="0">
              <a:buNone/>
            </a:pPr>
            <a:r>
              <a:rPr lang="en-US" dirty="0" smtClean="0"/>
              <a:t>Filter, </a:t>
            </a:r>
            <a:r>
              <a:rPr lang="en-US" dirty="0"/>
              <a:t>s</a:t>
            </a:r>
            <a:r>
              <a:rPr lang="en-US" dirty="0" smtClean="0"/>
              <a:t>earch, &amp; sort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6" name="Picture 5"/>
          <p:cNvPicPr>
            <a:picLocks noChangeAspect="1"/>
          </p:cNvPicPr>
          <p:nvPr/>
        </p:nvPicPr>
        <p:blipFill>
          <a:blip r:embed="rId2"/>
          <a:stretch>
            <a:fillRect/>
          </a:stretch>
        </p:blipFill>
        <p:spPr>
          <a:xfrm>
            <a:off x="309033" y="1097502"/>
            <a:ext cx="8305800" cy="539115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587579" y="3591477"/>
            <a:ext cx="2078582" cy="369332"/>
          </a:xfrm>
          <a:prstGeom prst="rect">
            <a:avLst/>
          </a:prstGeom>
        </p:spPr>
        <p:txBody>
          <a:bodyPr wrap="none">
            <a:spAutoFit/>
          </a:bodyPr>
          <a:lstStyle/>
          <a:p>
            <a:r>
              <a:rPr lang="en-US" dirty="0">
                <a:solidFill>
                  <a:schemeClr val="bg1">
                    <a:lumMod val="50000"/>
                  </a:schemeClr>
                </a:solidFill>
              </a:rPr>
              <a:t>(Simulated patients)</a:t>
            </a:r>
          </a:p>
        </p:txBody>
      </p:sp>
      <p:sp>
        <p:nvSpPr>
          <p:cNvPr id="7" name="TextBox 6"/>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3383175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9099" y="948266"/>
            <a:ext cx="6768007" cy="5655734"/>
          </a:xfrm>
          <a:prstGeom prst="rect">
            <a:avLst/>
          </a:prstGeom>
        </p:spPr>
      </p:pic>
      <p:sp>
        <p:nvSpPr>
          <p:cNvPr id="3" name="Title 1"/>
          <p:cNvSpPr txBox="1">
            <a:spLocks/>
          </p:cNvSpPr>
          <p:nvPr/>
        </p:nvSpPr>
        <p:spPr>
          <a:xfrm>
            <a:off x="174740" y="158374"/>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err="1">
                <a:solidFill>
                  <a:srgbClr val="0070C0"/>
                </a:solidFill>
              </a:rPr>
              <a:t>REDCap</a:t>
            </a:r>
            <a:r>
              <a:rPr lang="en-US" b="1" i="1" dirty="0">
                <a:solidFill>
                  <a:srgbClr val="0070C0"/>
                </a:solidFill>
              </a:rPr>
              <a:t> Project</a:t>
            </a:r>
          </a:p>
        </p:txBody>
      </p:sp>
      <p:sp>
        <p:nvSpPr>
          <p:cNvPr id="5" name="Right Arrow 4"/>
          <p:cNvSpPr/>
          <p:nvPr/>
        </p:nvSpPr>
        <p:spPr>
          <a:xfrm rot="10379521">
            <a:off x="4652176" y="1382764"/>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62264" y="948266"/>
            <a:ext cx="2676310" cy="646331"/>
          </a:xfrm>
          <a:prstGeom prst="rect">
            <a:avLst/>
          </a:prstGeom>
          <a:noFill/>
        </p:spPr>
        <p:txBody>
          <a:bodyPr wrap="none" rtlCol="0">
            <a:spAutoFit/>
          </a:bodyPr>
          <a:lstStyle/>
          <a:p>
            <a:r>
              <a:rPr lang="en-US" sz="3600" dirty="0" smtClean="0"/>
              <a:t>Approached?</a:t>
            </a:r>
            <a:endParaRPr lang="en-US" sz="3600" dirty="0"/>
          </a:p>
        </p:txBody>
      </p:sp>
      <p:sp>
        <p:nvSpPr>
          <p:cNvPr id="7" name="Right Arrow 6"/>
          <p:cNvSpPr/>
          <p:nvPr/>
        </p:nvSpPr>
        <p:spPr>
          <a:xfrm rot="10379521">
            <a:off x="4657819" y="3251083"/>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67907" y="2816585"/>
            <a:ext cx="2398798" cy="646331"/>
          </a:xfrm>
          <a:prstGeom prst="rect">
            <a:avLst/>
          </a:prstGeom>
          <a:noFill/>
        </p:spPr>
        <p:txBody>
          <a:bodyPr wrap="none" rtlCol="0">
            <a:spAutoFit/>
          </a:bodyPr>
          <a:lstStyle/>
          <a:p>
            <a:r>
              <a:rPr lang="en-US" sz="3600" dirty="0" smtClean="0"/>
              <a:t>Consented?</a:t>
            </a:r>
            <a:endParaRPr lang="en-US" sz="3600" dirty="0"/>
          </a:p>
        </p:txBody>
      </p:sp>
      <p:sp>
        <p:nvSpPr>
          <p:cNvPr id="9" name="Right Arrow 8"/>
          <p:cNvSpPr/>
          <p:nvPr/>
        </p:nvSpPr>
        <p:spPr>
          <a:xfrm rot="10379521">
            <a:off x="4646530" y="5136325"/>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56618" y="4701827"/>
            <a:ext cx="2115066" cy="646331"/>
          </a:xfrm>
          <a:prstGeom prst="rect">
            <a:avLst/>
          </a:prstGeom>
          <a:noFill/>
        </p:spPr>
        <p:txBody>
          <a:bodyPr wrap="none" rtlCol="0">
            <a:spAutoFit/>
          </a:bodyPr>
          <a:lstStyle/>
          <a:p>
            <a:r>
              <a:rPr lang="en-US" sz="3600" dirty="0" smtClean="0"/>
              <a:t>Assented?</a:t>
            </a:r>
            <a:endParaRPr lang="en-US" sz="3600" dirty="0"/>
          </a:p>
        </p:txBody>
      </p:sp>
      <p:sp>
        <p:nvSpPr>
          <p:cNvPr id="11" name="TextBox 10"/>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31323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70C0"/>
                </a:solidFill>
              </a:rPr>
              <a:t>Progress Reports</a:t>
            </a: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See the forest.</a:t>
            </a:r>
          </a:p>
          <a:p>
            <a:pPr marL="0" indent="0">
              <a:buNone/>
            </a:pPr>
            <a:r>
              <a:rPr lang="en-US" dirty="0" smtClean="0"/>
              <a:t>3-way breakdowns of:</a:t>
            </a:r>
          </a:p>
          <a:p>
            <a:r>
              <a:rPr lang="en-US" dirty="0" smtClean="0"/>
              <a:t>time</a:t>
            </a:r>
          </a:p>
          <a:p>
            <a:r>
              <a:rPr lang="en-US" dirty="0" smtClean="0"/>
              <a:t>site</a:t>
            </a:r>
          </a:p>
          <a:p>
            <a:r>
              <a:rPr lang="en-US" dirty="0" smtClean="0"/>
              <a:t>drug</a:t>
            </a:r>
          </a:p>
          <a:p>
            <a:r>
              <a:rPr lang="en-US" dirty="0" smtClean="0"/>
              <a:t>age</a:t>
            </a:r>
          </a:p>
          <a:p>
            <a:r>
              <a:rPr lang="en-US" dirty="0"/>
              <a:t>gender</a:t>
            </a:r>
          </a:p>
          <a:p>
            <a:r>
              <a:rPr lang="en-US" dirty="0"/>
              <a:t>stage</a:t>
            </a:r>
          </a:p>
          <a:p>
            <a:pPr marL="914400" lvl="1" indent="-457200">
              <a:buFont typeface="+mj-lt"/>
              <a:buAutoNum type="arabicPeriod"/>
            </a:pPr>
            <a:r>
              <a:rPr lang="en-US" dirty="0" smtClean="0"/>
              <a:t>qualified</a:t>
            </a:r>
          </a:p>
          <a:p>
            <a:pPr marL="914400" lvl="1" indent="-457200">
              <a:buFont typeface="+mj-lt"/>
              <a:buAutoNum type="arabicPeriod"/>
            </a:pPr>
            <a:r>
              <a:rPr lang="en-US" dirty="0" smtClean="0"/>
              <a:t>approached</a:t>
            </a:r>
          </a:p>
          <a:p>
            <a:pPr marL="914400" lvl="1" indent="-457200">
              <a:buFont typeface="+mj-lt"/>
              <a:buAutoNum type="arabicPeriod"/>
            </a:pPr>
            <a:r>
              <a:rPr lang="en-US" dirty="0" smtClean="0"/>
              <a:t>consented</a:t>
            </a:r>
          </a:p>
          <a:p>
            <a:pPr marL="914400" lvl="1" indent="-457200">
              <a:buFont typeface="+mj-lt"/>
              <a:buAutoNum type="arabicPeriod"/>
            </a:pPr>
            <a:r>
              <a:rPr lang="en-US" dirty="0" smtClean="0"/>
              <a:t>assented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7" name="TextBox 6"/>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pic>
        <p:nvPicPr>
          <p:cNvPr id="8" name="Picture 7"/>
          <p:cNvPicPr>
            <a:picLocks noChangeAspect="1"/>
          </p:cNvPicPr>
          <p:nvPr/>
        </p:nvPicPr>
        <p:blipFill rotWithShape="1">
          <a:blip r:embed="rId2"/>
          <a:srcRect l="10241"/>
          <a:stretch/>
        </p:blipFill>
        <p:spPr>
          <a:xfrm>
            <a:off x="176270" y="992694"/>
            <a:ext cx="8229600" cy="5157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2827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09285" y="63622"/>
            <a:ext cx="5156055" cy="644188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smtClean="0">
                <a:solidFill>
                  <a:srgbClr val="0070C0"/>
                </a:solidFill>
              </a:rPr>
              <a:t>Progress Reports</a:t>
            </a:r>
            <a:endParaRPr lang="en-US" b="1" i="1" dirty="0">
              <a:solidFill>
                <a:srgbClr val="0070C0"/>
              </a:solidFill>
            </a:endParaRPr>
          </a:p>
        </p:txBody>
      </p:sp>
      <p:sp>
        <p:nvSpPr>
          <p:cNvPr id="7" name="TextBox 6"/>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pic>
        <p:nvPicPr>
          <p:cNvPr id="9" name="Picture 8"/>
          <p:cNvPicPr>
            <a:picLocks noChangeAspect="1"/>
          </p:cNvPicPr>
          <p:nvPr/>
        </p:nvPicPr>
        <p:blipFill rotWithShape="1">
          <a:blip r:embed="rId4"/>
          <a:srcRect l="28082" t="3800" r="9310" b="7848"/>
          <a:stretch/>
        </p:blipFill>
        <p:spPr>
          <a:xfrm>
            <a:off x="169100" y="1258303"/>
            <a:ext cx="6869690" cy="5453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425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a:bodyPr>
          <a:lstStyle/>
          <a:p>
            <a:r>
              <a:rPr lang="en-US" sz="3800" b="1" dirty="0" smtClean="0">
                <a:solidFill>
                  <a:srgbClr val="0070C0"/>
                </a:solidFill>
              </a:rPr>
              <a:t>CDW Strategy: don’t overbuild</a:t>
            </a:r>
            <a:endParaRPr lang="en-US" sz="4000" dirty="0">
              <a:solidFill>
                <a:srgbClr val="0070C0"/>
              </a:solidFill>
            </a:endParaRPr>
          </a:p>
        </p:txBody>
      </p:sp>
      <p:sp>
        <p:nvSpPr>
          <p:cNvPr id="3" name="Content Placeholder 2"/>
          <p:cNvSpPr>
            <a:spLocks noGrp="1"/>
          </p:cNvSpPr>
          <p:nvPr>
            <p:ph idx="1"/>
          </p:nvPr>
        </p:nvSpPr>
        <p:spPr>
          <a:xfrm>
            <a:off x="380999" y="1490353"/>
            <a:ext cx="11413067" cy="4961246"/>
          </a:xfrm>
        </p:spPr>
        <p:txBody>
          <a:bodyPr>
            <a:normAutofit fontScale="92500"/>
          </a:bodyPr>
          <a:lstStyle/>
          <a:p>
            <a:r>
              <a:rPr lang="en-US" dirty="0" smtClean="0"/>
              <a:t>Some studies </a:t>
            </a:r>
            <a:r>
              <a:rPr lang="en-US" dirty="0"/>
              <a:t>don’t require a full reporting solution </a:t>
            </a:r>
            <a:endParaRPr lang="en-US" dirty="0" smtClean="0"/>
          </a:p>
          <a:p>
            <a:pPr lvl="1"/>
            <a:r>
              <a:rPr lang="en-US" dirty="0" smtClean="0"/>
              <a:t>Scenario 1: big study already has an established tracking pipeline</a:t>
            </a:r>
          </a:p>
          <a:p>
            <a:pPr lvl="1"/>
            <a:r>
              <a:rPr lang="en-US" dirty="0" smtClean="0"/>
              <a:t>Scenario 2: small study has a tight focus;</a:t>
            </a:r>
            <a:br>
              <a:rPr lang="en-US" dirty="0" smtClean="0"/>
            </a:br>
            <a:r>
              <a:rPr lang="en-US" dirty="0" smtClean="0"/>
              <a:t>	2 part-time nurses can review the ~3 patients each morning</a:t>
            </a:r>
            <a:br>
              <a:rPr lang="en-US" dirty="0" smtClean="0"/>
            </a:br>
            <a:r>
              <a:rPr lang="en-US" dirty="0" smtClean="0"/>
              <a:t>	</a:t>
            </a:r>
          </a:p>
          <a:p>
            <a:endParaRPr lang="en-US" dirty="0" smtClean="0"/>
          </a:p>
          <a:p>
            <a:r>
              <a:rPr lang="en-US" dirty="0" smtClean="0"/>
              <a:t>If only a CSV of daily patients is required, we can deliver within 10 man-hours.</a:t>
            </a:r>
          </a:p>
          <a:p>
            <a:endParaRPr lang="en-US" dirty="0" smtClean="0"/>
          </a:p>
          <a:p>
            <a:r>
              <a:rPr lang="en-US" dirty="0" smtClean="0"/>
              <a:t>This includes:</a:t>
            </a:r>
          </a:p>
          <a:p>
            <a:pPr lvl="1"/>
            <a:r>
              <a:rPr lang="en-US" dirty="0" smtClean="0"/>
              <a:t>Pulling fresh info from inpatient &amp; outpatient EMRs</a:t>
            </a:r>
          </a:p>
          <a:p>
            <a:pPr lvl="1"/>
            <a:r>
              <a:rPr lang="en-US" dirty="0" smtClean="0"/>
              <a:t>Saving a CSV each morning to a file server</a:t>
            </a:r>
          </a:p>
          <a:p>
            <a:pPr lvl="1"/>
            <a:r>
              <a:rPr lang="en-US" sz="2400" dirty="0" smtClean="0"/>
              <a:t>Logging of pipeline steps to a protected text files to facilitate quick diagnoses &amp; fixes</a:t>
            </a:r>
            <a:endParaRPr lang="en-US" sz="2400" dirty="0"/>
          </a:p>
        </p:txBody>
      </p:sp>
    </p:spTree>
    <p:extLst>
      <p:ext uri="{BB962C8B-B14F-4D97-AF65-F5344CB8AC3E}">
        <p14:creationId xmlns:p14="http://schemas.microsoft.com/office/powerpoint/2010/main" val="1099504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VDORA Study</a:t>
            </a:r>
            <a:endParaRPr lang="en-US" dirty="0"/>
          </a:p>
        </p:txBody>
      </p:sp>
      <p:sp>
        <p:nvSpPr>
          <p:cNvPr id="3" name="Text Placeholder 2"/>
          <p:cNvSpPr>
            <a:spLocks noGrp="1"/>
          </p:cNvSpPr>
          <p:nvPr>
            <p:ph type="body" idx="1"/>
          </p:nvPr>
        </p:nvSpPr>
        <p:spPr/>
        <p:txBody>
          <a:bodyPr/>
          <a:lstStyle/>
          <a:p>
            <a:r>
              <a:rPr lang="en-US" dirty="0">
                <a:solidFill>
                  <a:srgbClr val="0070C0"/>
                </a:solidFill>
              </a:rPr>
              <a:t>Vitamin D Supplementation in Children With Obesity-Related Asthma</a:t>
            </a:r>
            <a:endParaRPr lang="en-US" dirty="0"/>
          </a:p>
        </p:txBody>
      </p:sp>
      <p:sp>
        <p:nvSpPr>
          <p:cNvPr id="4" name="TextBox 3"/>
          <p:cNvSpPr txBox="1"/>
          <p:nvPr/>
        </p:nvSpPr>
        <p:spPr>
          <a:xfrm>
            <a:off x="10621360" y="6488668"/>
            <a:ext cx="1570686" cy="369332"/>
          </a:xfrm>
          <a:prstGeom prst="rect">
            <a:avLst/>
          </a:prstGeom>
          <a:noFill/>
        </p:spPr>
        <p:txBody>
          <a:bodyPr wrap="none" rtlCol="0">
            <a:spAutoFit/>
          </a:bodyPr>
          <a:lstStyle/>
          <a:p>
            <a:r>
              <a:rPr lang="en-US" dirty="0" smtClean="0">
                <a:solidFill>
                  <a:schemeClr val="bg1">
                    <a:lumMod val="75000"/>
                  </a:schemeClr>
                </a:solidFill>
              </a:rPr>
              <a:t>mehdi-vdora-1</a:t>
            </a:r>
            <a:endParaRPr lang="en-US" dirty="0">
              <a:solidFill>
                <a:schemeClr val="bg1">
                  <a:lumMod val="75000"/>
                </a:schemeClr>
              </a:solidFill>
            </a:endParaRPr>
          </a:p>
        </p:txBody>
      </p:sp>
    </p:spTree>
    <p:extLst>
      <p:ext uri="{BB962C8B-B14F-4D97-AF65-F5344CB8AC3E}">
        <p14:creationId xmlns:p14="http://schemas.microsoft.com/office/powerpoint/2010/main" val="97443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040" y="1104900"/>
            <a:ext cx="12039735" cy="1737359"/>
          </a:xfrm>
          <a:prstGeom prst="rect">
            <a:avLst/>
          </a:prstGeom>
        </p:spPr>
      </p:pic>
      <p:sp>
        <p:nvSpPr>
          <p:cNvPr id="6"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appt.csv</a:t>
            </a:r>
            <a:endParaRPr lang="en-US" sz="3600" dirty="0">
              <a:solidFill>
                <a:srgbClr val="0070C0"/>
              </a:solidFill>
            </a:endParaRPr>
          </a:p>
        </p:txBody>
      </p:sp>
      <p:sp>
        <p:nvSpPr>
          <p:cNvPr id="2" name="Rectangle 1"/>
          <p:cNvSpPr/>
          <p:nvPr/>
        </p:nvSpPr>
        <p:spPr>
          <a:xfrm>
            <a:off x="9121553" y="2949033"/>
            <a:ext cx="2078582" cy="369332"/>
          </a:xfrm>
          <a:prstGeom prst="rect">
            <a:avLst/>
          </a:prstGeom>
        </p:spPr>
        <p:txBody>
          <a:bodyPr wrap="none">
            <a:spAutoFit/>
          </a:bodyPr>
          <a:lstStyle/>
          <a:p>
            <a:r>
              <a:rPr lang="en-US" dirty="0" smtClean="0">
                <a:solidFill>
                  <a:schemeClr val="bg1">
                    <a:lumMod val="50000"/>
                  </a:schemeClr>
                </a:solidFill>
              </a:rPr>
              <a:t>(Simulated patients</a:t>
            </a:r>
            <a:r>
              <a:rPr lang="en-US" dirty="0">
                <a:solidFill>
                  <a:schemeClr val="bg1">
                    <a:lumMod val="50000"/>
                  </a:schemeClr>
                </a:solidFill>
              </a:rPr>
              <a:t>)</a:t>
            </a:r>
          </a:p>
        </p:txBody>
      </p:sp>
      <p:sp>
        <p:nvSpPr>
          <p:cNvPr id="7" name="TextBox 6"/>
          <p:cNvSpPr txBox="1"/>
          <p:nvPr/>
        </p:nvSpPr>
        <p:spPr>
          <a:xfrm>
            <a:off x="10621360" y="6488668"/>
            <a:ext cx="1570686" cy="369332"/>
          </a:xfrm>
          <a:prstGeom prst="rect">
            <a:avLst/>
          </a:prstGeom>
          <a:noFill/>
        </p:spPr>
        <p:txBody>
          <a:bodyPr wrap="none" rtlCol="0">
            <a:spAutoFit/>
          </a:bodyPr>
          <a:lstStyle/>
          <a:p>
            <a:r>
              <a:rPr lang="en-US" dirty="0" smtClean="0">
                <a:solidFill>
                  <a:schemeClr val="bg1">
                    <a:lumMod val="75000"/>
                  </a:schemeClr>
                </a:solidFill>
              </a:rPr>
              <a:t>mehdi-vdora-1</a:t>
            </a:r>
            <a:endParaRPr lang="en-US" dirty="0">
              <a:solidFill>
                <a:schemeClr val="bg1">
                  <a:lumMod val="75000"/>
                </a:schemeClr>
              </a:solidFill>
            </a:endParaRPr>
          </a:p>
        </p:txBody>
      </p:sp>
    </p:spTree>
    <p:extLst>
      <p:ext uri="{BB962C8B-B14F-4D97-AF65-F5344CB8AC3E}">
        <p14:creationId xmlns:p14="http://schemas.microsoft.com/office/powerpoint/2010/main" val="795244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u="sng" dirty="0" smtClean="0"/>
              <a:t>Manual Screening Process</a:t>
            </a:r>
            <a:endParaRPr lang="en-US" sz="2800" b="1" u="sng" dirty="0"/>
          </a:p>
          <a:p>
            <a:r>
              <a:rPr lang="en-US" dirty="0" smtClean="0"/>
              <a:t>Obtain a list of</a:t>
            </a:r>
            <a:r>
              <a:rPr lang="en-US" sz="2800" dirty="0" smtClean="0"/>
              <a:t> appointments scheduled the following week</a:t>
            </a:r>
          </a:p>
          <a:p>
            <a:r>
              <a:rPr lang="en-US" dirty="0" smtClean="0"/>
              <a:t>Review </a:t>
            </a:r>
            <a:r>
              <a:rPr lang="en-US" b="1" u="sng" dirty="0" smtClean="0">
                <a:solidFill>
                  <a:srgbClr val="FF0000"/>
                </a:solidFill>
              </a:rPr>
              <a:t>each</a:t>
            </a:r>
            <a:r>
              <a:rPr lang="en-US" dirty="0" smtClean="0"/>
              <a:t> medical record using the inclusion/exclusion checklist:</a:t>
            </a:r>
          </a:p>
          <a:p>
            <a:pPr lvl="1"/>
            <a:r>
              <a:rPr lang="en-US" dirty="0"/>
              <a:t>Other criteria</a:t>
            </a:r>
          </a:p>
          <a:p>
            <a:pPr lvl="1"/>
            <a:r>
              <a:rPr lang="en-US" dirty="0" smtClean="0"/>
              <a:t>Age</a:t>
            </a:r>
          </a:p>
          <a:p>
            <a:pPr lvl="1"/>
            <a:r>
              <a:rPr lang="en-US" dirty="0" smtClean="0"/>
              <a:t>Diagnosis of asthma</a:t>
            </a:r>
          </a:p>
          <a:p>
            <a:pPr lvl="1"/>
            <a:r>
              <a:rPr lang="en-US" dirty="0" smtClean="0"/>
              <a:t>Documentation of obesity</a:t>
            </a:r>
          </a:p>
          <a:p>
            <a:r>
              <a:rPr lang="en-US" dirty="0" smtClean="0"/>
              <a:t>Email providers for review/input</a:t>
            </a:r>
            <a:br>
              <a:rPr lang="en-US" dirty="0" smtClean="0"/>
            </a:br>
            <a:endParaRPr lang="en-US" dirty="0" smtClean="0"/>
          </a:p>
          <a:p>
            <a:r>
              <a:rPr lang="en-US" sz="2800" dirty="0" smtClean="0"/>
              <a:t>Volume: 130 charts</a:t>
            </a:r>
          </a:p>
          <a:p>
            <a:r>
              <a:rPr lang="en-US" sz="2800" dirty="0" smtClean="0"/>
              <a:t>Time: 240 minutes</a:t>
            </a:r>
          </a:p>
          <a:p>
            <a:pPr marL="0" indent="0">
              <a:buNone/>
            </a:pPr>
            <a:endParaRPr lang="en-US" sz="2800" b="1" dirty="0" smtClean="0"/>
          </a:p>
          <a:p>
            <a:endParaRPr lang="en-US" sz="2800" dirty="0"/>
          </a:p>
          <a:p>
            <a:pPr marL="0" indent="0">
              <a:buNone/>
            </a:pPr>
            <a:endParaRPr lang="en-US" sz="2800" b="1" dirty="0"/>
          </a:p>
          <a:p>
            <a:endParaRPr lang="en-US" sz="2800" dirty="0" smtClean="0"/>
          </a:p>
          <a:p>
            <a:endParaRPr lang="en-US" sz="2800" dirty="0"/>
          </a:p>
        </p:txBody>
      </p:sp>
      <p:sp>
        <p:nvSpPr>
          <p:cNvPr id="6" name="Content Placeholder 5"/>
          <p:cNvSpPr>
            <a:spLocks noGrp="1"/>
          </p:cNvSpPr>
          <p:nvPr>
            <p:ph sz="quarter" idx="4"/>
          </p:nvPr>
        </p:nvSpPr>
        <p:spPr>
          <a:xfrm>
            <a:off x="5855525" y="782012"/>
            <a:ext cx="6197600" cy="5979776"/>
          </a:xfrm>
        </p:spPr>
        <p:txBody>
          <a:bodyPr>
            <a:normAutofit lnSpcReduction="10000"/>
          </a:bodyPr>
          <a:lstStyle/>
          <a:p>
            <a:pPr marL="0" indent="0">
              <a:buNone/>
            </a:pPr>
            <a:r>
              <a:rPr lang="en-US" b="1" u="sng" dirty="0" smtClean="0"/>
              <a:t>Automated Screening Process</a:t>
            </a:r>
            <a:endParaRPr lang="en-US" b="1" u="sng" dirty="0"/>
          </a:p>
          <a:p>
            <a:endParaRPr lang="en-US" dirty="0" smtClean="0"/>
          </a:p>
          <a:p>
            <a:endParaRPr lang="en-US" dirty="0"/>
          </a:p>
          <a:p>
            <a:r>
              <a:rPr lang="en-US" dirty="0" smtClean="0"/>
              <a:t>Review </a:t>
            </a:r>
            <a:r>
              <a:rPr lang="en-US" b="1" u="sng" dirty="0" smtClean="0">
                <a:solidFill>
                  <a:srgbClr val="FF0000"/>
                </a:solidFill>
              </a:rPr>
              <a:t>select</a:t>
            </a:r>
            <a:r>
              <a:rPr lang="en-US" dirty="0" smtClean="0"/>
              <a:t> medical records for:</a:t>
            </a:r>
            <a:br>
              <a:rPr lang="en-US" dirty="0" smtClean="0"/>
            </a:br>
            <a:endParaRPr lang="en-US" dirty="0" smtClean="0"/>
          </a:p>
          <a:p>
            <a:pPr lvl="1"/>
            <a:r>
              <a:rPr lang="en-US" dirty="0" smtClean="0"/>
              <a:t>Other criteria </a:t>
            </a:r>
          </a:p>
          <a:p>
            <a:pPr lvl="1"/>
            <a:endParaRPr lang="en-US" sz="3000" dirty="0"/>
          </a:p>
          <a:p>
            <a:endParaRPr lang="en-US" sz="3000" dirty="0" smtClean="0"/>
          </a:p>
          <a:p>
            <a:endParaRPr lang="en-US" sz="3000" dirty="0" smtClean="0"/>
          </a:p>
          <a:p>
            <a:r>
              <a:rPr lang="en-US" dirty="0" smtClean="0"/>
              <a:t>Email providers for review/input</a:t>
            </a:r>
            <a:endParaRPr lang="en-US" dirty="0"/>
          </a:p>
          <a:p>
            <a:endParaRPr lang="en-US" dirty="0"/>
          </a:p>
          <a:p>
            <a:r>
              <a:rPr lang="en-US" dirty="0" smtClean="0"/>
              <a:t>Volume: 24 charts (screened out 106)</a:t>
            </a:r>
          </a:p>
          <a:p>
            <a:r>
              <a:rPr lang="en-US" dirty="0" smtClean="0"/>
              <a:t>Time: 45 minutes</a:t>
            </a:r>
            <a:endParaRPr lang="en-US" sz="2800" b="1" dirty="0"/>
          </a:p>
        </p:txBody>
      </p:sp>
      <p:sp>
        <p:nvSpPr>
          <p:cNvPr id="5" name="TextBox 4"/>
          <p:cNvSpPr txBox="1"/>
          <p:nvPr/>
        </p:nvSpPr>
        <p:spPr>
          <a:xfrm>
            <a:off x="10621360" y="6488668"/>
            <a:ext cx="1570686" cy="369332"/>
          </a:xfrm>
          <a:prstGeom prst="rect">
            <a:avLst/>
          </a:prstGeom>
          <a:noFill/>
        </p:spPr>
        <p:txBody>
          <a:bodyPr wrap="none" rtlCol="0">
            <a:spAutoFit/>
          </a:bodyPr>
          <a:lstStyle/>
          <a:p>
            <a:r>
              <a:rPr lang="en-US" dirty="0" smtClean="0">
                <a:solidFill>
                  <a:schemeClr val="bg1">
                    <a:lumMod val="75000"/>
                  </a:schemeClr>
                </a:solidFill>
              </a:rPr>
              <a:t>mehdi-vdora-1</a:t>
            </a:r>
            <a:endParaRPr lang="en-US" dirty="0">
              <a:solidFill>
                <a:schemeClr val="bg1">
                  <a:lumMod val="75000"/>
                </a:schemeClr>
              </a:solidFill>
            </a:endParaRPr>
          </a:p>
        </p:txBody>
      </p:sp>
    </p:spTree>
    <p:extLst>
      <p:ext uri="{BB962C8B-B14F-4D97-AF65-F5344CB8AC3E}">
        <p14:creationId xmlns:p14="http://schemas.microsoft.com/office/powerpoint/2010/main" val="3705705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smtClean="0">
                <a:solidFill>
                  <a:srgbClr val="0070C0"/>
                </a:solidFill>
              </a:rPr>
              <a:t>Brief Summary of CDW Value</a:t>
            </a:r>
            <a:endParaRPr lang="en-US" sz="7200" b="1"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3638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70C0"/>
                </a:solidFill>
              </a:rPr>
              <a:t>Brief Summary of CDW Value</a:t>
            </a:r>
          </a:p>
        </p:txBody>
      </p:sp>
      <p:sp>
        <p:nvSpPr>
          <p:cNvPr id="3" name="Content Placeholder 2"/>
          <p:cNvSpPr>
            <a:spLocks noGrp="1"/>
          </p:cNvSpPr>
          <p:nvPr>
            <p:ph idx="1"/>
          </p:nvPr>
        </p:nvSpPr>
        <p:spPr/>
        <p:txBody>
          <a:bodyPr>
            <a:normAutofit lnSpcReduction="10000"/>
          </a:bodyPr>
          <a:lstStyle/>
          <a:p>
            <a:r>
              <a:rPr lang="en-US" dirty="0"/>
              <a:t>POPS: dynamic </a:t>
            </a:r>
            <a:r>
              <a:rPr lang="en-US" dirty="0" smtClean="0"/>
              <a:t>recruitment</a:t>
            </a:r>
            <a:endParaRPr lang="en-US" dirty="0"/>
          </a:p>
          <a:p>
            <a:r>
              <a:rPr lang="en-US" dirty="0" smtClean="0"/>
              <a:t>OxyContin: </a:t>
            </a:r>
            <a:r>
              <a:rPr lang="en-US" dirty="0"/>
              <a:t>electronic sorting and merging/patient matching</a:t>
            </a:r>
          </a:p>
          <a:p>
            <a:r>
              <a:rPr lang="en-US" dirty="0"/>
              <a:t>ADHD studies: </a:t>
            </a:r>
            <a:r>
              <a:rPr lang="en-US" dirty="0" smtClean="0"/>
              <a:t>Apply standard </a:t>
            </a:r>
            <a:r>
              <a:rPr lang="en-US" dirty="0"/>
              <a:t>clinical </a:t>
            </a:r>
            <a:r>
              <a:rPr lang="en-US" dirty="0" smtClean="0"/>
              <a:t>vocabulary </a:t>
            </a:r>
            <a:r>
              <a:rPr lang="en-US" dirty="0"/>
              <a:t>to support interoperability to help information exchange; </a:t>
            </a:r>
            <a:r>
              <a:rPr lang="en-US" dirty="0" smtClean="0"/>
              <a:t>isolated retrieval </a:t>
            </a:r>
            <a:r>
              <a:rPr lang="en-US" dirty="0"/>
              <a:t>of text documents for </a:t>
            </a:r>
            <a:r>
              <a:rPr lang="en-US" dirty="0" smtClean="0"/>
              <a:t>mining</a:t>
            </a:r>
            <a:endParaRPr lang="en-US" dirty="0"/>
          </a:p>
          <a:p>
            <a:r>
              <a:rPr lang="en-US" dirty="0"/>
              <a:t>Diabetes Management/Transition of Care: Sharing of data across various sources improves quality of care and efficiency; maximizes utility of </a:t>
            </a:r>
            <a:r>
              <a:rPr lang="en-US" dirty="0" smtClean="0"/>
              <a:t>data</a:t>
            </a:r>
          </a:p>
          <a:p>
            <a:r>
              <a:rPr lang="en-US" dirty="0" smtClean="0"/>
              <a:t>Immunization</a:t>
            </a:r>
            <a:r>
              <a:rPr lang="en-US" dirty="0"/>
              <a:t>: Harmonization of records for </a:t>
            </a:r>
            <a:r>
              <a:rPr lang="en-US" dirty="0" smtClean="0"/>
              <a:t>quality reporting and  </a:t>
            </a:r>
            <a:r>
              <a:rPr lang="en-US" dirty="0"/>
              <a:t>improved accuracy of </a:t>
            </a:r>
            <a:r>
              <a:rPr lang="en-US" dirty="0" smtClean="0"/>
              <a:t>record history</a:t>
            </a:r>
            <a:endParaRPr lang="en-US" dirty="0"/>
          </a:p>
        </p:txBody>
      </p:sp>
    </p:spTree>
    <p:extLst>
      <p:ext uri="{BB962C8B-B14F-4D97-AF65-F5344CB8AC3E}">
        <p14:creationId xmlns:p14="http://schemas.microsoft.com/office/powerpoint/2010/main" val="1631958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94" y="89956"/>
            <a:ext cx="11527206" cy="2470364"/>
          </a:xfrm>
          <a:solidFill>
            <a:schemeClr val="bg1"/>
          </a:solidFill>
        </p:spPr>
        <p:txBody>
          <a:bodyPr>
            <a:normAutofit/>
          </a:bodyPr>
          <a:lstStyle/>
          <a:p>
            <a:r>
              <a:rPr lang="en-US" b="1" i="1" dirty="0" smtClean="0">
                <a:solidFill>
                  <a:srgbClr val="0070C0"/>
                </a:solidFill>
              </a:rPr>
              <a:t>Current Developments: </a:t>
            </a:r>
            <a:r>
              <a:rPr lang="en-US" b="1" i="1" dirty="0">
                <a:solidFill>
                  <a:srgbClr val="0070C0"/>
                </a:solidFill>
              </a:rPr>
              <a:t/>
            </a:r>
            <a:br>
              <a:rPr lang="en-US" b="1" i="1" dirty="0">
                <a:solidFill>
                  <a:srgbClr val="0070C0"/>
                </a:solidFill>
              </a:rPr>
            </a:br>
            <a:r>
              <a:rPr lang="en-US" b="1" i="1" dirty="0" smtClean="0">
                <a:solidFill>
                  <a:srgbClr val="0070C0"/>
                </a:solidFill>
              </a:rPr>
              <a:t>Common Campus-wide Warehouse </a:t>
            </a:r>
            <a:endParaRPr lang="en-US" b="1" i="1" dirty="0">
              <a:solidFill>
                <a:srgbClr val="0070C0"/>
              </a:solidFill>
            </a:endParaRPr>
          </a:p>
        </p:txBody>
      </p:sp>
      <p:sp>
        <p:nvSpPr>
          <p:cNvPr id="3" name="Text Placeholder 2"/>
          <p:cNvSpPr>
            <a:spLocks noGrp="1"/>
          </p:cNvSpPr>
          <p:nvPr>
            <p:ph type="body" idx="1"/>
          </p:nvPr>
        </p:nvSpPr>
        <p:spPr>
          <a:xfrm>
            <a:off x="541020" y="3901441"/>
            <a:ext cx="4587240" cy="2188210"/>
          </a:xfrm>
        </p:spPr>
        <p:txBody>
          <a:bodyPr>
            <a:normAutofit lnSpcReduction="10000"/>
          </a:bodyPr>
          <a:lstStyle/>
          <a:p>
            <a:r>
              <a:rPr lang="en-US" dirty="0" smtClean="0"/>
              <a:t>A tighter collaboration with</a:t>
            </a:r>
          </a:p>
          <a:p>
            <a:pPr marL="342900" indent="-342900">
              <a:buFont typeface="Arial" panose="020B0604020202020204" pitchFamily="34" charset="0"/>
              <a:buChar char="•"/>
            </a:pPr>
            <a:r>
              <a:rPr lang="en-US" dirty="0" smtClean="0"/>
              <a:t>IT</a:t>
            </a:r>
          </a:p>
          <a:p>
            <a:pPr marL="342900" indent="-342900">
              <a:buFont typeface="Arial" panose="020B0604020202020204" pitchFamily="34" charset="0"/>
              <a:buChar char="•"/>
            </a:pPr>
            <a:r>
              <a:rPr lang="en-US" dirty="0" smtClean="0"/>
              <a:t>BBMC</a:t>
            </a:r>
          </a:p>
          <a:p>
            <a:pPr marL="342900" indent="-342900">
              <a:buFont typeface="Arial" panose="020B0604020202020204" pitchFamily="34" charset="0"/>
              <a:buChar char="•"/>
            </a:pPr>
            <a:r>
              <a:rPr lang="en-US" dirty="0" smtClean="0"/>
              <a:t>OU Physicians</a:t>
            </a:r>
          </a:p>
          <a:p>
            <a:pPr marL="342900" indent="-342900">
              <a:buFont typeface="Arial" panose="020B0604020202020204" pitchFamily="34" charset="0"/>
              <a:buChar char="•"/>
            </a:pPr>
            <a:r>
              <a:rPr lang="en-US" dirty="0" smtClean="0"/>
              <a:t>Hospital</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650" y="3602776"/>
            <a:ext cx="6041667" cy="2965725"/>
          </a:xfrm>
          <a:prstGeom prst="rect">
            <a:avLst/>
          </a:prstGeom>
        </p:spPr>
      </p:pic>
      <p:sp>
        <p:nvSpPr>
          <p:cNvPr id="6" name="Rectangle 5"/>
          <p:cNvSpPr/>
          <p:nvPr/>
        </p:nvSpPr>
        <p:spPr>
          <a:xfrm>
            <a:off x="9540240" y="3602776"/>
            <a:ext cx="2591077" cy="2965725"/>
          </a:xfrm>
          <a:prstGeom prst="rect">
            <a:avLst/>
          </a:prstGeom>
          <a:solidFill>
            <a:srgbClr val="D9D9D9">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089650" y="3215640"/>
            <a:ext cx="3450590" cy="3558540"/>
          </a:xfrm>
          <a:prstGeom prst="roundRect">
            <a:avLst/>
          </a:prstGeom>
          <a:noFill/>
          <a:ln w="5715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6878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387600"/>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4300780"/>
            <a:ext cx="10058400" cy="1650200"/>
          </a:xfrm>
        </p:spPr>
        <p:txBody>
          <a:bodyPr>
            <a:normAutofit fontScale="62500" lnSpcReduction="20000"/>
          </a:bodyPr>
          <a:lstStyle/>
          <a:p>
            <a:r>
              <a:rPr lang="en-US" sz="2200" dirty="0" smtClean="0"/>
              <a:t>Will Beasley, PhD</a:t>
            </a:r>
          </a:p>
          <a:p>
            <a:r>
              <a:rPr lang="en-US" sz="2200" dirty="0" smtClean="0"/>
              <a:t>Ashley Thumann, MHA</a:t>
            </a:r>
            <a:endParaRPr lang="en-US" sz="2200" dirty="0"/>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August 2019</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smtClean="0">
                <a:solidFill>
                  <a:srgbClr val="0070C0"/>
                </a:solidFill>
              </a:rPr>
              <a:t>OK HV-</a:t>
            </a:r>
            <a:r>
              <a:rPr lang="en-US" sz="7200" b="1" i="1" dirty="0" err="1" smtClean="0">
                <a:solidFill>
                  <a:srgbClr val="0070C0"/>
                </a:solidFill>
              </a:rPr>
              <a:t>CoIIN</a:t>
            </a:r>
            <a:endParaRPr lang="en-US" sz="7200" b="1" i="1" dirty="0">
              <a:solidFill>
                <a:schemeClr val="accent5"/>
              </a:solidFill>
            </a:endParaRPr>
          </a:p>
        </p:txBody>
      </p:sp>
      <p:sp>
        <p:nvSpPr>
          <p:cNvPr id="3" name="Text Placeholder 2"/>
          <p:cNvSpPr>
            <a:spLocks noGrp="1"/>
          </p:cNvSpPr>
          <p:nvPr>
            <p:ph type="body" idx="1"/>
          </p:nvPr>
        </p:nvSpPr>
        <p:spPr/>
        <p:txBody>
          <a:bodyPr/>
          <a:lstStyle/>
          <a:p>
            <a:r>
              <a:rPr lang="en-US" dirty="0">
                <a:solidFill>
                  <a:schemeClr val="accent5"/>
                </a:solidFill>
              </a:rPr>
              <a:t>Oklahoma Home Visiting Collaborative Improvement and Innovation Network</a:t>
            </a:r>
          </a:p>
        </p:txBody>
      </p:sp>
    </p:spTree>
    <p:extLst>
      <p:ext uri="{BB962C8B-B14F-4D97-AF65-F5344CB8AC3E}">
        <p14:creationId xmlns:p14="http://schemas.microsoft.com/office/powerpoint/2010/main" val="308219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658471" y="932890"/>
            <a:ext cx="8875059" cy="4992221"/>
          </a:xfrm>
          <a:prstGeom prst="rect">
            <a:avLst/>
          </a:prstGeom>
        </p:spPr>
      </p:pic>
    </p:spTree>
    <p:extLst>
      <p:ext uri="{BB962C8B-B14F-4D97-AF65-F5344CB8AC3E}">
        <p14:creationId xmlns:p14="http://schemas.microsoft.com/office/powerpoint/2010/main" val="4247856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533400"/>
            <a:ext cx="11757660" cy="6217919"/>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 </a:t>
            </a:r>
          </a:p>
          <a:p>
            <a:pPr lvl="1"/>
            <a:r>
              <a:rPr lang="en-US" dirty="0" smtClean="0"/>
              <a:t>Scheduling &amp; Registration</a:t>
            </a:r>
            <a:r>
              <a:rPr lang="en-US" dirty="0"/>
              <a:t> (GECB)</a:t>
            </a:r>
          </a:p>
          <a:p>
            <a:pPr lvl="1"/>
            <a:r>
              <a:rPr lang="en-US" dirty="0" smtClean="0"/>
              <a:t>Inpatient </a:t>
            </a:r>
            <a:r>
              <a:rPr lang="en-US" dirty="0" smtClean="0"/>
              <a:t>(Meditech) </a:t>
            </a:r>
            <a:endParaRPr lang="en-US" dirty="0"/>
          </a:p>
          <a:p>
            <a:pPr lvl="1"/>
            <a:r>
              <a:rPr lang="en-US" dirty="0" smtClean="0"/>
              <a:t>Billing </a:t>
            </a:r>
            <a:r>
              <a:rPr lang="en-US" dirty="0"/>
              <a:t>and Claims Data (GECB)</a:t>
            </a:r>
          </a:p>
          <a:p>
            <a:pPr lvl="1"/>
            <a:r>
              <a:rPr lang="en-US" dirty="0" smtClean="0"/>
              <a:t>Dozens </a:t>
            </a:r>
            <a:r>
              <a:rPr lang="en-US" dirty="0" smtClean="0"/>
              <a:t>of departmental sources</a:t>
            </a:r>
          </a:p>
          <a:p>
            <a:pPr lvl="1"/>
            <a:r>
              <a:rPr lang="en-US" dirty="0" smtClean="0"/>
              <a:t>Biomedical Research Data</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2324100" y="6165476"/>
            <a:ext cx="1848971" cy="443753"/>
          </a:xfrm>
          <a:prstGeom prst="rect">
            <a:avLst/>
          </a:prstGeom>
          <a:noFill/>
          <a:ln w="12700">
            <a:noFill/>
            <a:miter lim="800000"/>
            <a:headEnd/>
            <a:tailEnd/>
          </a:ln>
        </p:spPr>
        <p:txBody>
          <a:bodyPr wrap="none" anchor="ctr"/>
          <a:lstStyle/>
          <a:p>
            <a:pPr defTabSz="887553">
              <a:defRPr/>
            </a:pPr>
            <a:endParaRPr lang="es-VE" altLang="en-US" sz="1747" kern="0">
              <a:solidFill>
                <a:srgbClr val="000000"/>
              </a:solidFill>
            </a:endParaRPr>
          </a:p>
        </p:txBody>
      </p:sp>
      <p:sp>
        <p:nvSpPr>
          <p:cNvPr id="132100" name="Rectangle 4"/>
          <p:cNvSpPr>
            <a:spLocks noChangeArrowheads="1"/>
          </p:cNvSpPr>
          <p:nvPr/>
        </p:nvSpPr>
        <p:spPr bwMode="auto">
          <a:xfrm>
            <a:off x="2324100" y="6165476"/>
            <a:ext cx="1848971" cy="443753"/>
          </a:xfrm>
          <a:prstGeom prst="rect">
            <a:avLst/>
          </a:prstGeom>
          <a:noFill/>
          <a:ln w="12700">
            <a:noFill/>
            <a:miter lim="800000"/>
            <a:headEnd/>
            <a:tailEnd/>
          </a:ln>
        </p:spPr>
        <p:txBody>
          <a:bodyPr wrap="none" anchor="ctr"/>
          <a:lstStyle/>
          <a:p>
            <a:pPr defTabSz="887553">
              <a:defRPr/>
            </a:pPr>
            <a:endParaRPr lang="es-VE" altLang="en-US" sz="1747" kern="0">
              <a:solidFill>
                <a:srgbClr val="000000"/>
              </a:solidFill>
            </a:endParaRPr>
          </a:p>
        </p:txBody>
      </p:sp>
      <p:sp>
        <p:nvSpPr>
          <p:cNvPr id="132102" name="Rectangle 6"/>
          <p:cNvSpPr>
            <a:spLocks noChangeArrowheads="1"/>
          </p:cNvSpPr>
          <p:nvPr/>
        </p:nvSpPr>
        <p:spPr bwMode="auto">
          <a:xfrm>
            <a:off x="2324100" y="6165476"/>
            <a:ext cx="1848971" cy="443753"/>
          </a:xfrm>
          <a:prstGeom prst="rect">
            <a:avLst/>
          </a:prstGeom>
          <a:noFill/>
          <a:ln w="12700">
            <a:noFill/>
            <a:miter lim="800000"/>
            <a:headEnd/>
            <a:tailEnd/>
          </a:ln>
        </p:spPr>
        <p:txBody>
          <a:bodyPr wrap="none" anchor="ctr"/>
          <a:lstStyle/>
          <a:p>
            <a:pPr defTabSz="887553">
              <a:defRPr/>
            </a:pPr>
            <a:endParaRPr lang="es-VE" altLang="en-US" sz="1747" kern="0">
              <a:solidFill>
                <a:srgbClr val="000000"/>
              </a:solidFill>
            </a:endParaRPr>
          </a:p>
        </p:txBody>
      </p:sp>
      <p:sp>
        <p:nvSpPr>
          <p:cNvPr id="132104" name="Rectangle 8"/>
          <p:cNvSpPr>
            <a:spLocks noChangeArrowheads="1"/>
          </p:cNvSpPr>
          <p:nvPr/>
        </p:nvSpPr>
        <p:spPr bwMode="auto">
          <a:xfrm>
            <a:off x="2324100" y="6165476"/>
            <a:ext cx="1848971" cy="443753"/>
          </a:xfrm>
          <a:prstGeom prst="rect">
            <a:avLst/>
          </a:prstGeom>
          <a:noFill/>
          <a:ln w="12700">
            <a:noFill/>
            <a:miter lim="800000"/>
            <a:headEnd/>
            <a:tailEnd/>
          </a:ln>
        </p:spPr>
        <p:txBody>
          <a:bodyPr wrap="none" anchor="ctr"/>
          <a:lstStyle/>
          <a:p>
            <a:pPr defTabSz="887553">
              <a:defRPr/>
            </a:pPr>
            <a:endParaRPr lang="es-VE" altLang="en-US" sz="1747" kern="0">
              <a:solidFill>
                <a:srgbClr val="000000"/>
              </a:solidFill>
            </a:endParaRPr>
          </a:p>
        </p:txBody>
      </p:sp>
      <p:sp>
        <p:nvSpPr>
          <p:cNvPr id="132105" name="Rectangle 9"/>
          <p:cNvSpPr>
            <a:spLocks noChangeArrowheads="1"/>
          </p:cNvSpPr>
          <p:nvPr/>
        </p:nvSpPr>
        <p:spPr bwMode="auto">
          <a:xfrm>
            <a:off x="4690783" y="6165476"/>
            <a:ext cx="2810435" cy="443753"/>
          </a:xfrm>
          <a:prstGeom prst="rect">
            <a:avLst/>
          </a:prstGeom>
          <a:noFill/>
          <a:ln w="12700">
            <a:noFill/>
            <a:miter lim="800000"/>
            <a:headEnd/>
            <a:tailEnd/>
          </a:ln>
        </p:spPr>
        <p:txBody>
          <a:bodyPr wrap="none" anchor="ctr"/>
          <a:lstStyle/>
          <a:p>
            <a:pPr defTabSz="887553">
              <a:defRPr/>
            </a:pPr>
            <a:endParaRPr lang="es-VE" altLang="en-US" sz="1747" kern="0">
              <a:solidFill>
                <a:srgbClr val="000000"/>
              </a:solidFill>
            </a:endParaRPr>
          </a:p>
        </p:txBody>
      </p:sp>
      <p:pic>
        <p:nvPicPr>
          <p:cNvPr id="5223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t="6702"/>
          <a:stretch>
            <a:fillRect/>
          </a:stretch>
        </p:blipFill>
        <p:spPr bwMode="auto">
          <a:xfrm>
            <a:off x="2560143" y="2107562"/>
            <a:ext cx="7059388" cy="37124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7" name="Title 3"/>
          <p:cNvSpPr txBox="1">
            <a:spLocks/>
          </p:cNvSpPr>
          <p:nvPr/>
        </p:nvSpPr>
        <p:spPr>
          <a:xfrm>
            <a:off x="1837976" y="692126"/>
            <a:ext cx="8516050" cy="14083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defTabSz="887553">
              <a:defRPr/>
            </a:pPr>
            <a:r>
              <a:rPr lang="en-US" sz="3883" b="1" spc="-49" dirty="0">
                <a:solidFill>
                  <a:schemeClr val="tx1"/>
                </a:solidFill>
                <a:cs typeface="Aharoni" panose="02010803020104030203" pitchFamily="2" charset="-79"/>
              </a:rPr>
              <a:t>The </a:t>
            </a:r>
            <a:r>
              <a:rPr lang="en-US" sz="3883" b="1" spc="-49" dirty="0" smtClean="0">
                <a:solidFill>
                  <a:schemeClr val="tx1"/>
                </a:solidFill>
                <a:cs typeface="Aharoni" panose="02010803020104030203" pitchFamily="2" charset="-79"/>
              </a:rPr>
              <a:t>IHI Breakthrough </a:t>
            </a:r>
            <a:r>
              <a:rPr lang="en-US" sz="3883" b="1" spc="-49" dirty="0">
                <a:solidFill>
                  <a:schemeClr val="tx1"/>
                </a:solidFill>
                <a:cs typeface="Aharoni" panose="02010803020104030203" pitchFamily="2" charset="-79"/>
              </a:rPr>
              <a:t>Series as the HV CoIIN Framework</a:t>
            </a:r>
          </a:p>
        </p:txBody>
      </p:sp>
    </p:spTree>
    <p:extLst>
      <p:ext uri="{BB962C8B-B14F-4D97-AF65-F5344CB8AC3E}">
        <p14:creationId xmlns:p14="http://schemas.microsoft.com/office/powerpoint/2010/main" val="34648215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7" name="Content Placeholder 6"/>
          <p:cNvSpPr>
            <a:spLocks noGrp="1"/>
          </p:cNvSpPr>
          <p:nvPr>
            <p:ph idx="1"/>
          </p:nvPr>
        </p:nvSpPr>
        <p:spPr>
          <a:xfrm>
            <a:off x="838200" y="1825625"/>
            <a:ext cx="3445701" cy="4351338"/>
          </a:xfrm>
        </p:spPr>
        <p:txBody>
          <a:bodyPr/>
          <a:lstStyle/>
          <a:p>
            <a:r>
              <a:rPr lang="en-US" dirty="0" smtClean="0"/>
              <a:t>Two versions of a user-friendly dashboard were developed and administered weekly by team of analysts</a:t>
            </a:r>
          </a:p>
          <a:p>
            <a:endParaRPr lang="en-US" dirty="0" smtClean="0"/>
          </a:p>
          <a:p>
            <a:pPr lvl="1"/>
            <a:r>
              <a:rPr lang="en-US" dirty="0" smtClean="0">
                <a:solidFill>
                  <a:srgbClr val="FF0000"/>
                </a:solidFill>
              </a:rPr>
              <a:t>Common measures</a:t>
            </a:r>
          </a:p>
          <a:p>
            <a:pPr lvl="1"/>
            <a:r>
              <a:rPr lang="en-US" dirty="0" smtClean="0">
                <a:solidFill>
                  <a:schemeClr val="bg1">
                    <a:lumMod val="75000"/>
                  </a:schemeClr>
                </a:solidFill>
              </a:rPr>
              <a:t>Individual</a:t>
            </a:r>
            <a:r>
              <a:rPr lang="en-US" dirty="0" smtClean="0"/>
              <a:t> </a:t>
            </a:r>
            <a:endParaRPr lang="en-US" dirty="0"/>
          </a:p>
          <a:p>
            <a:pPr marL="457200" lvl="1" indent="0">
              <a:buNone/>
            </a:pPr>
            <a:endParaRPr lang="en-US" dirty="0" smtClean="0"/>
          </a:p>
        </p:txBody>
      </p:sp>
      <p:pic>
        <p:nvPicPr>
          <p:cNvPr id="6" name="Picture 5"/>
          <p:cNvPicPr>
            <a:picLocks noChangeAspect="1"/>
          </p:cNvPicPr>
          <p:nvPr/>
        </p:nvPicPr>
        <p:blipFill>
          <a:blip r:embed="rId2"/>
          <a:stretch>
            <a:fillRect/>
          </a:stretch>
        </p:blipFill>
        <p:spPr>
          <a:xfrm>
            <a:off x="4391890" y="1577687"/>
            <a:ext cx="7270866" cy="4490603"/>
          </a:xfrm>
          <a:prstGeom prst="rect">
            <a:avLst/>
          </a:prstGeom>
        </p:spPr>
      </p:pic>
    </p:spTree>
    <p:extLst>
      <p:ext uri="{BB962C8B-B14F-4D97-AF65-F5344CB8AC3E}">
        <p14:creationId xmlns:p14="http://schemas.microsoft.com/office/powerpoint/2010/main" val="1224334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7" name="Content Placeholder 6"/>
          <p:cNvSpPr>
            <a:spLocks noGrp="1"/>
          </p:cNvSpPr>
          <p:nvPr>
            <p:ph idx="1"/>
          </p:nvPr>
        </p:nvSpPr>
        <p:spPr>
          <a:xfrm>
            <a:off x="838200" y="1825625"/>
            <a:ext cx="3445701" cy="4351338"/>
          </a:xfrm>
        </p:spPr>
        <p:txBody>
          <a:bodyPr/>
          <a:lstStyle/>
          <a:p>
            <a:r>
              <a:rPr lang="en-US" dirty="0" smtClean="0"/>
              <a:t>Two versions of a user-friendly dashboard were developed and administered weekly by team of analysts</a:t>
            </a:r>
          </a:p>
          <a:p>
            <a:endParaRPr lang="en-US" dirty="0" smtClean="0"/>
          </a:p>
          <a:p>
            <a:pPr lvl="1"/>
            <a:r>
              <a:rPr lang="en-US" dirty="0" smtClean="0">
                <a:solidFill>
                  <a:schemeClr val="bg1">
                    <a:lumMod val="75000"/>
                  </a:schemeClr>
                </a:solidFill>
              </a:rPr>
              <a:t>Common measures</a:t>
            </a:r>
          </a:p>
          <a:p>
            <a:pPr lvl="1"/>
            <a:r>
              <a:rPr lang="en-US" dirty="0" smtClean="0">
                <a:solidFill>
                  <a:srgbClr val="FF0000"/>
                </a:solidFill>
              </a:rPr>
              <a:t>Individual </a:t>
            </a:r>
            <a:endParaRPr lang="en-US" dirty="0">
              <a:solidFill>
                <a:srgbClr val="FF0000"/>
              </a:solidFill>
            </a:endParaRPr>
          </a:p>
          <a:p>
            <a:pPr marL="457200" lvl="1" indent="0">
              <a:buNone/>
            </a:pPr>
            <a:endParaRPr lang="en-US" dirty="0" smtClean="0"/>
          </a:p>
        </p:txBody>
      </p:sp>
      <p:pic>
        <p:nvPicPr>
          <p:cNvPr id="8" name="Picture 7"/>
          <p:cNvPicPr>
            <a:picLocks noChangeAspect="1"/>
          </p:cNvPicPr>
          <p:nvPr/>
        </p:nvPicPr>
        <p:blipFill>
          <a:blip r:embed="rId2"/>
          <a:stretch>
            <a:fillRect/>
          </a:stretch>
        </p:blipFill>
        <p:spPr>
          <a:xfrm>
            <a:off x="4391890" y="1565562"/>
            <a:ext cx="7204363" cy="4502728"/>
          </a:xfrm>
          <a:prstGeom prst="rect">
            <a:avLst/>
          </a:prstGeom>
        </p:spPr>
      </p:pic>
    </p:spTree>
    <p:extLst>
      <p:ext uri="{BB962C8B-B14F-4D97-AF65-F5344CB8AC3E}">
        <p14:creationId xmlns:p14="http://schemas.microsoft.com/office/powerpoint/2010/main" val="771626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89243" y="71437"/>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a:t>
            </a:r>
            <a:r>
              <a:rPr lang="en-US" dirty="0" smtClean="0"/>
              <a:t>eligibility </a:t>
            </a:r>
            <a:r>
              <a:rPr lang="en-US" i="1" dirty="0" smtClean="0">
                <a:solidFill>
                  <a:schemeClr val="accent2"/>
                </a:solidFill>
              </a:rPr>
              <a:t>–Especially relevant to the OPCTN studies</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a:solidFill>
                  <a:srgbClr val="0070C0"/>
                </a:solidFill>
              </a:rPr>
              <a:t>POPS Study</a:t>
            </a:r>
          </a:p>
        </p:txBody>
      </p:sp>
      <p:sp>
        <p:nvSpPr>
          <p:cNvPr id="3" name="Text Placeholder 2"/>
          <p:cNvSpPr>
            <a:spLocks noGrp="1"/>
          </p:cNvSpPr>
          <p:nvPr>
            <p:ph type="body" idx="1"/>
          </p:nvPr>
        </p:nvSpPr>
        <p:spPr>
          <a:xfrm>
            <a:off x="831849" y="4589463"/>
            <a:ext cx="11150354" cy="1500187"/>
          </a:xfrm>
        </p:spPr>
        <p:txBody>
          <a:bodyPr/>
          <a:lstStyle/>
          <a:p>
            <a:r>
              <a:rPr lang="en-US" dirty="0">
                <a:solidFill>
                  <a:srgbClr val="0070C0"/>
                </a:solidFill>
              </a:rPr>
              <a:t>Pharmacokinetics of Understudied Drugs Administered to Children per Standard of Care</a:t>
            </a:r>
            <a:endParaRPr lang="en-US" dirty="0"/>
          </a:p>
        </p:txBody>
      </p:sp>
      <p:sp>
        <p:nvSpPr>
          <p:cNvPr id="4" name="TextBox 3"/>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2229431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Autofit/>
          </a:bodyPr>
          <a:lstStyle/>
          <a:p>
            <a:r>
              <a:rPr lang="en-US" b="1" i="1" dirty="0" smtClean="0">
                <a:solidFill>
                  <a:srgbClr val="0070C0"/>
                </a:solidFill>
              </a:rPr>
              <a:t>POPS Overview</a:t>
            </a:r>
            <a:endParaRPr lang="en-US" b="1" i="1" dirty="0">
              <a:solidFill>
                <a:srgbClr val="0070C0"/>
              </a:solidFill>
            </a:endParaRPr>
          </a:p>
        </p:txBody>
      </p:sp>
      <p:sp>
        <p:nvSpPr>
          <p:cNvPr id="3" name="Content Placeholder 2"/>
          <p:cNvSpPr>
            <a:spLocks noGrp="1"/>
          </p:cNvSpPr>
          <p:nvPr>
            <p:ph idx="1"/>
          </p:nvPr>
        </p:nvSpPr>
        <p:spPr>
          <a:xfrm>
            <a:off x="380999" y="1395248"/>
            <a:ext cx="11413067" cy="5056351"/>
          </a:xfrm>
        </p:spPr>
        <p:txBody>
          <a:bodyPr>
            <a:normAutofit/>
          </a:bodyPr>
          <a:lstStyle/>
          <a:p>
            <a:r>
              <a:rPr lang="en-US" sz="2800" dirty="0"/>
              <a:t>Primary Aim: Evaluate </a:t>
            </a:r>
            <a:r>
              <a:rPr lang="en-US" sz="2800" dirty="0" smtClean="0"/>
              <a:t>PK </a:t>
            </a:r>
            <a:r>
              <a:rPr lang="en-US" sz="2800" dirty="0"/>
              <a:t>of understudied drugs </a:t>
            </a:r>
            <a:r>
              <a:rPr lang="en-US" sz="2800" dirty="0" smtClean="0"/>
              <a:t>administered </a:t>
            </a:r>
            <a:r>
              <a:rPr lang="en-US" sz="2800" dirty="0"/>
              <a:t>to children</a:t>
            </a:r>
          </a:p>
          <a:p>
            <a:endParaRPr lang="en-US" sz="2800" dirty="0" smtClean="0"/>
          </a:p>
          <a:p>
            <a:r>
              <a:rPr lang="en-US" sz="2800" dirty="0" smtClean="0"/>
              <a:t>Part </a:t>
            </a:r>
            <a:r>
              <a:rPr lang="en-US" sz="2800" dirty="0"/>
              <a:t>of </a:t>
            </a:r>
            <a:r>
              <a:rPr lang="en-US" sz="2800" dirty="0" smtClean="0"/>
              <a:t>Oklahoma </a:t>
            </a:r>
            <a:r>
              <a:rPr lang="en-US" sz="2800" dirty="0"/>
              <a:t>Pediatric Clinical Trial Network (OPCTN), </a:t>
            </a:r>
            <a:r>
              <a:rPr lang="en-US" sz="2800" dirty="0" smtClean="0"/>
              <a:t>a </a:t>
            </a:r>
            <a:r>
              <a:rPr lang="en-US" sz="2800" dirty="0"/>
              <a:t>site for the NIH-funded ECHO </a:t>
            </a:r>
            <a:r>
              <a:rPr lang="en-US" sz="2800" dirty="0" err="1"/>
              <a:t>IDeA</a:t>
            </a:r>
            <a:r>
              <a:rPr lang="en-US" sz="2800" dirty="0"/>
              <a:t> States Pediatric Clinical Trials Network (</a:t>
            </a:r>
            <a:r>
              <a:rPr lang="en-US" sz="2800" dirty="0" smtClean="0"/>
              <a:t>ISPCTN)</a:t>
            </a:r>
          </a:p>
          <a:p>
            <a:endParaRPr lang="en-US" sz="2800" dirty="0"/>
          </a:p>
          <a:p>
            <a:r>
              <a:rPr lang="en-US" sz="2800" dirty="0"/>
              <a:t>Enrollment Criteria: </a:t>
            </a:r>
            <a:endParaRPr lang="en-US" sz="2800" dirty="0" smtClean="0"/>
          </a:p>
          <a:p>
            <a:pPr lvl="1"/>
            <a:r>
              <a:rPr lang="en-US" sz="2400" dirty="0" smtClean="0"/>
              <a:t>Child receiving understudied </a:t>
            </a:r>
            <a:r>
              <a:rPr lang="en-US" sz="2400" dirty="0"/>
              <a:t>drug of interest </a:t>
            </a:r>
            <a:r>
              <a:rPr lang="en-US" sz="2400" dirty="0" smtClean="0"/>
              <a:t>                                                                (</a:t>
            </a:r>
            <a:r>
              <a:rPr lang="en-US" sz="2400" dirty="0"/>
              <a:t>DOIs) </a:t>
            </a:r>
            <a:r>
              <a:rPr lang="en-US" sz="2400" dirty="0" smtClean="0"/>
              <a:t>per </a:t>
            </a:r>
            <a:r>
              <a:rPr lang="en-US" sz="2400" dirty="0"/>
              <a:t>standard of </a:t>
            </a:r>
            <a:r>
              <a:rPr lang="en-US" sz="2400" dirty="0" smtClean="0"/>
              <a:t>care</a:t>
            </a:r>
          </a:p>
          <a:p>
            <a:pPr lvl="1"/>
            <a:r>
              <a:rPr lang="en-US" sz="2400" dirty="0" smtClean="0"/>
              <a:t>meet age range </a:t>
            </a:r>
            <a:r>
              <a:rPr lang="en-US" sz="2400" dirty="0"/>
              <a:t>or condition (pre-term, obese, </a:t>
            </a:r>
            <a:r>
              <a:rPr lang="en-US" sz="2400" dirty="0" smtClean="0"/>
              <a:t/>
            </a:r>
            <a:br>
              <a:rPr lang="en-US" sz="2400" dirty="0" smtClean="0"/>
            </a:br>
            <a:r>
              <a:rPr lang="en-US" sz="2400" dirty="0" smtClean="0"/>
              <a:t>ECMO</a:t>
            </a:r>
            <a:r>
              <a:rPr lang="en-US" sz="2400" dirty="0"/>
              <a:t>) open for enrollment. </a:t>
            </a:r>
          </a:p>
        </p:txBody>
      </p:sp>
      <p:pic>
        <p:nvPicPr>
          <p:cNvPr id="4" name="Picture 3"/>
          <p:cNvPicPr>
            <a:picLocks noChangeAspect="1"/>
          </p:cNvPicPr>
          <p:nvPr/>
        </p:nvPicPr>
        <p:blipFill>
          <a:blip r:embed="rId3"/>
          <a:stretch>
            <a:fillRect/>
          </a:stretch>
        </p:blipFill>
        <p:spPr>
          <a:xfrm>
            <a:off x="6990581" y="3923423"/>
            <a:ext cx="5248920" cy="2552189"/>
          </a:xfrm>
          <a:prstGeom prst="rect">
            <a:avLst/>
          </a:prstGeom>
        </p:spPr>
      </p:pic>
      <p:sp>
        <p:nvSpPr>
          <p:cNvPr id="5" name="TextBox 4"/>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382821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Autofit/>
          </a:bodyPr>
          <a:lstStyle/>
          <a:p>
            <a:r>
              <a:rPr lang="en-US" sz="3200" b="1" i="1" dirty="0">
                <a:solidFill>
                  <a:srgbClr val="0070C0"/>
                </a:solidFill>
              </a:rPr>
              <a:t>Resource Efficiency: </a:t>
            </a:r>
            <a:r>
              <a:rPr lang="en-US" sz="3200" dirty="0">
                <a:solidFill>
                  <a:srgbClr val="0070C0"/>
                </a:solidFill>
              </a:rPr>
              <a:t>fewer patients, quicker review, less redundancy </a:t>
            </a:r>
          </a:p>
        </p:txBody>
      </p:sp>
      <p:sp>
        <p:nvSpPr>
          <p:cNvPr id="4" name="Content Placeholder 3"/>
          <p:cNvSpPr>
            <a:spLocks noGrp="1"/>
          </p:cNvSpPr>
          <p:nvPr>
            <p:ph sz="half" idx="2"/>
          </p:nvPr>
        </p:nvSpPr>
        <p:spPr>
          <a:xfrm>
            <a:off x="262468" y="1492898"/>
            <a:ext cx="5494865" cy="5297369"/>
          </a:xfrm>
          <a:ln>
            <a:solidFill>
              <a:schemeClr val="tx1"/>
            </a:solidFill>
          </a:ln>
        </p:spPr>
        <p:txBody>
          <a:bodyPr>
            <a:normAutofit lnSpcReduction="10000"/>
          </a:bodyPr>
          <a:lstStyle/>
          <a:p>
            <a:pPr marL="0" indent="0">
              <a:buNone/>
            </a:pPr>
            <a:r>
              <a:rPr lang="en-US" sz="2800" b="1" u="sng" dirty="0"/>
              <a:t>2019-01-12 </a:t>
            </a:r>
            <a:r>
              <a:rPr lang="en-US" sz="2800" b="1" u="sng" dirty="0" smtClean="0"/>
              <a:t>Inpatient Extract</a:t>
            </a:r>
            <a:endParaRPr lang="en-US" sz="2800" b="1" u="sng" dirty="0"/>
          </a:p>
          <a:p>
            <a:r>
              <a:rPr lang="en-US" sz="2800" dirty="0" smtClean="0"/>
              <a:t>Finds </a:t>
            </a:r>
            <a:r>
              <a:rPr lang="en-US" sz="2800" dirty="0"/>
              <a:t>patients who received a drug of interest </a:t>
            </a:r>
            <a:r>
              <a:rPr lang="en-US" sz="2800" dirty="0" smtClean="0"/>
              <a:t/>
            </a:r>
            <a:br>
              <a:rPr lang="en-US" sz="2800" dirty="0" smtClean="0"/>
            </a:br>
            <a:endParaRPr lang="en-US" sz="2800" dirty="0" smtClean="0"/>
          </a:p>
          <a:p>
            <a:r>
              <a:rPr lang="en-US" sz="2800" dirty="0" smtClean="0"/>
              <a:t>109 unique patients</a:t>
            </a:r>
          </a:p>
          <a:p>
            <a:r>
              <a:rPr lang="en-US" sz="2800" dirty="0" smtClean="0"/>
              <a:t>Record review: ~15 min/</a:t>
            </a:r>
            <a:r>
              <a:rPr lang="en-US" sz="2800" dirty="0" err="1" smtClean="0"/>
              <a:t>pt</a:t>
            </a:r>
            <a:endParaRPr lang="en-US" sz="2800" dirty="0" smtClean="0"/>
          </a:p>
          <a:p>
            <a:r>
              <a:rPr lang="en-US" sz="2800" dirty="0" smtClean="0"/>
              <a:t>~1,635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Extract</a:t>
            </a:r>
            <a:endParaRPr lang="en-US" sz="2800" b="1" u="sng" dirty="0" smtClean="0"/>
          </a:p>
          <a:p>
            <a:r>
              <a:rPr lang="en-US" sz="2800" dirty="0" smtClean="0"/>
              <a:t>112 unique patients  @15 min/</a:t>
            </a:r>
            <a:r>
              <a:rPr lang="en-US" sz="2800" dirty="0" err="1" smtClean="0"/>
              <a:t>pt</a:t>
            </a:r>
            <a:r>
              <a:rPr lang="en-US" sz="2800" dirty="0" smtClean="0"/>
              <a:t/>
            </a:r>
            <a:br>
              <a:rPr lang="en-US" sz="2800" dirty="0" smtClean="0"/>
            </a:br>
            <a:r>
              <a:rPr lang="en-US" sz="2800" dirty="0" smtClean="0"/>
              <a:t>(</a:t>
            </a:r>
            <a:r>
              <a:rPr lang="en-US" sz="2800" i="1" dirty="0" smtClean="0"/>
              <a:t>forgets</a:t>
            </a:r>
            <a:r>
              <a:rPr lang="en-US" sz="2800" dirty="0" smtClean="0"/>
              <a:t> yesterday)</a:t>
            </a:r>
            <a:endParaRPr lang="en-US" sz="2800" dirty="0"/>
          </a:p>
        </p:txBody>
      </p:sp>
      <p:sp>
        <p:nvSpPr>
          <p:cNvPr id="6" name="Content Placeholder 5"/>
          <p:cNvSpPr>
            <a:spLocks noGrp="1"/>
          </p:cNvSpPr>
          <p:nvPr>
            <p:ph sz="quarter" idx="4"/>
          </p:nvPr>
        </p:nvSpPr>
        <p:spPr>
          <a:xfrm>
            <a:off x="5867400" y="1492898"/>
            <a:ext cx="6197600" cy="5297369"/>
          </a:xfrm>
          <a:ln>
            <a:solidFill>
              <a:schemeClr val="tx1"/>
            </a:solidFill>
          </a:ln>
        </p:spPr>
        <p:txBody>
          <a:bodyPr>
            <a:normAutofit lnSpcReduction="10000"/>
          </a:bodyPr>
          <a:lstStyle/>
          <a:p>
            <a:pPr marL="0" indent="0">
              <a:buNone/>
            </a:pPr>
            <a:r>
              <a:rPr lang="en-US" sz="2800" b="1" u="sng" dirty="0"/>
              <a:t>2019-01-12 </a:t>
            </a:r>
            <a:r>
              <a:rPr lang="en-US" sz="2800" b="1" u="sng" dirty="0" smtClean="0"/>
              <a:t>Inpatient Screening Report </a:t>
            </a:r>
            <a:endParaRPr lang="en-US" sz="2800" b="1" u="sng" dirty="0"/>
          </a:p>
          <a:p>
            <a:r>
              <a:rPr lang="en-US" sz="2800" dirty="0" smtClean="0"/>
              <a:t>Finds patients who received a drug of interest </a:t>
            </a:r>
            <a:r>
              <a:rPr lang="en-US" sz="2800" i="1" dirty="0" smtClean="0"/>
              <a:t>and meet an age range or condition currently open for enrollment</a:t>
            </a:r>
          </a:p>
          <a:p>
            <a:r>
              <a:rPr lang="en-US" sz="2800" dirty="0" smtClean="0"/>
              <a:t>31 unique patients</a:t>
            </a:r>
          </a:p>
          <a:p>
            <a:r>
              <a:rPr lang="en-US" sz="2800" dirty="0" smtClean="0"/>
              <a:t>Record review: ~5 min/</a:t>
            </a:r>
            <a:r>
              <a:rPr lang="en-US" sz="2800" dirty="0" err="1" smtClean="0"/>
              <a:t>pt</a:t>
            </a:r>
            <a:endParaRPr lang="en-US" sz="2800" dirty="0" smtClean="0"/>
          </a:p>
          <a:p>
            <a:r>
              <a:rPr lang="en-US" sz="2800" dirty="0" smtClean="0"/>
              <a:t>~155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Screening Report </a:t>
            </a:r>
            <a:endParaRPr lang="en-US" sz="2800" b="1" u="sng" dirty="0"/>
          </a:p>
          <a:p>
            <a:r>
              <a:rPr lang="en-US" sz="2800" dirty="0" smtClean="0"/>
              <a:t>6 </a:t>
            </a:r>
            <a:r>
              <a:rPr lang="en-US" sz="2800" u="sng" dirty="0" smtClean="0"/>
              <a:t>new</a:t>
            </a:r>
            <a:r>
              <a:rPr lang="en-US" sz="2800" dirty="0" smtClean="0"/>
              <a:t> patients  @5 min/</a:t>
            </a:r>
            <a:r>
              <a:rPr lang="en-US" sz="2800" dirty="0" err="1" smtClean="0"/>
              <a:t>pt</a:t>
            </a:r>
            <a:r>
              <a:rPr lang="en-US" sz="2800" dirty="0" smtClean="0"/>
              <a:t/>
            </a:r>
            <a:br>
              <a:rPr lang="en-US" sz="2800" dirty="0" smtClean="0"/>
            </a:br>
            <a:r>
              <a:rPr lang="en-US" sz="2800" dirty="0" smtClean="0"/>
              <a:t>(</a:t>
            </a:r>
            <a:r>
              <a:rPr lang="en-US" sz="2800" i="1" dirty="0" smtClean="0"/>
              <a:t>remembers</a:t>
            </a:r>
            <a:r>
              <a:rPr lang="en-US" sz="2800" dirty="0" smtClean="0"/>
              <a:t> yesterday)</a:t>
            </a:r>
            <a:endParaRPr lang="en-US" sz="2800" b="1" dirty="0"/>
          </a:p>
        </p:txBody>
      </p:sp>
      <p:sp>
        <p:nvSpPr>
          <p:cNvPr id="3" name="TextBox 2"/>
          <p:cNvSpPr txBox="1"/>
          <p:nvPr/>
        </p:nvSpPr>
        <p:spPr>
          <a:xfrm>
            <a:off x="1240977" y="846567"/>
            <a:ext cx="2275751" cy="646331"/>
          </a:xfrm>
          <a:prstGeom prst="rect">
            <a:avLst/>
          </a:prstGeom>
          <a:noFill/>
        </p:spPr>
        <p:txBody>
          <a:bodyPr wrap="none" rtlCol="0">
            <a:spAutoFit/>
          </a:bodyPr>
          <a:lstStyle/>
          <a:p>
            <a:r>
              <a:rPr lang="en-US" sz="3600" dirty="0" smtClean="0"/>
              <a:t>Old System</a:t>
            </a:r>
            <a:endParaRPr lang="en-US" sz="3600" dirty="0"/>
          </a:p>
        </p:txBody>
      </p:sp>
      <p:sp>
        <p:nvSpPr>
          <p:cNvPr id="7" name="TextBox 6"/>
          <p:cNvSpPr txBox="1"/>
          <p:nvPr/>
        </p:nvSpPr>
        <p:spPr>
          <a:xfrm>
            <a:off x="7514252" y="846567"/>
            <a:ext cx="2477088" cy="646331"/>
          </a:xfrm>
          <a:prstGeom prst="rect">
            <a:avLst/>
          </a:prstGeom>
          <a:noFill/>
        </p:spPr>
        <p:txBody>
          <a:bodyPr wrap="none" rtlCol="0">
            <a:spAutoFit/>
          </a:bodyPr>
          <a:lstStyle/>
          <a:p>
            <a:r>
              <a:rPr lang="en-US" sz="3600" dirty="0" smtClean="0"/>
              <a:t>New System</a:t>
            </a:r>
            <a:endParaRPr lang="en-US" sz="3600" dirty="0"/>
          </a:p>
        </p:txBody>
      </p:sp>
      <p:sp>
        <p:nvSpPr>
          <p:cNvPr id="8" name="TextBox 7"/>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187214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21747" y="931756"/>
            <a:ext cx="7615281" cy="5804079"/>
          </a:xfrm>
          <a:prstGeom prst="rect">
            <a:avLst/>
          </a:prstGeom>
        </p:spPr>
      </p:pic>
      <p:sp>
        <p:nvSpPr>
          <p:cNvPr id="6" name="Title 5"/>
          <p:cNvSpPr>
            <a:spLocks noGrp="1"/>
          </p:cNvSpPr>
          <p:nvPr>
            <p:ph type="title"/>
          </p:nvPr>
        </p:nvSpPr>
        <p:spPr>
          <a:xfrm>
            <a:off x="813033" y="72088"/>
            <a:ext cx="10515600" cy="859668"/>
          </a:xfrm>
        </p:spPr>
        <p:txBody>
          <a:bodyPr>
            <a:normAutofit/>
          </a:bodyPr>
          <a:lstStyle/>
          <a:p>
            <a:r>
              <a:rPr lang="en-US" b="1" i="1" dirty="0">
                <a:solidFill>
                  <a:srgbClr val="0070C0"/>
                </a:solidFill>
              </a:rPr>
              <a:t>Enrollment Rate by Institution</a:t>
            </a:r>
          </a:p>
        </p:txBody>
      </p:sp>
      <p:sp>
        <p:nvSpPr>
          <p:cNvPr id="4" name="TextBox 3"/>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darden-pharmaco-1</a:t>
            </a:r>
            <a:endParaRPr lang="en-US" dirty="0">
              <a:solidFill>
                <a:schemeClr val="bg1">
                  <a:lumMod val="75000"/>
                </a:schemeClr>
              </a:solidFill>
            </a:endParaRPr>
          </a:p>
        </p:txBody>
      </p:sp>
    </p:spTree>
    <p:extLst>
      <p:ext uri="{BB962C8B-B14F-4D97-AF65-F5344CB8AC3E}">
        <p14:creationId xmlns:p14="http://schemas.microsoft.com/office/powerpoint/2010/main" val="1054728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TotalTime>
  <Words>2242</Words>
  <Application>Microsoft Office PowerPoint</Application>
  <PresentationFormat>Widescreen</PresentationFormat>
  <Paragraphs>338</Paragraphs>
  <Slides>32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Aharoni</vt:lpstr>
      <vt:lpstr>Arial</vt:lpstr>
      <vt:lpstr>Calibri</vt:lpstr>
      <vt:lpstr>Calibri Light</vt:lpstr>
      <vt:lpstr>Times New Roman</vt:lpstr>
      <vt:lpstr>Office Theme</vt:lpstr>
      <vt:lpstr>CDW Involvement in  OPCTN Studies</vt:lpstr>
      <vt:lpstr>Ecosystem Architecture</vt:lpstr>
      <vt:lpstr>HSC Data Sources</vt:lpstr>
      <vt:lpstr>PowerPoint Presentation</vt:lpstr>
      <vt:lpstr>PowerPoint Presentation</vt:lpstr>
      <vt:lpstr>POPS Study</vt:lpstr>
      <vt:lpstr>POPS Overview</vt:lpstr>
      <vt:lpstr>Resource Efficiency: fewer patients, quicker review, less redundancy </vt:lpstr>
      <vt:lpstr>Enrollment Rate by Institution</vt:lpstr>
      <vt:lpstr>New Participant Enrollment (by Site and Month)</vt:lpstr>
      <vt:lpstr>New Participant Enrollment (by Site and Month)</vt:lpstr>
      <vt:lpstr>PowerPoint Presentation</vt:lpstr>
      <vt:lpstr>PowerPoint Presentation</vt:lpstr>
      <vt:lpstr>Agile Responses to Changes in the DOI List </vt:lpstr>
      <vt:lpstr>PowerPoint Presentation</vt:lpstr>
      <vt:lpstr>PowerPoint Presentation</vt:lpstr>
      <vt:lpstr>PowerPoint Presentation</vt:lpstr>
      <vt:lpstr>PowerPoint Presentation</vt:lpstr>
      <vt:lpstr>CDW Strategy: don’t overbuild</vt:lpstr>
      <vt:lpstr>VDORA Study</vt:lpstr>
      <vt:lpstr>PowerPoint Presentation</vt:lpstr>
      <vt:lpstr>Resource Efficiency: fewer patients, quicker review, less redundancy </vt:lpstr>
      <vt:lpstr>Brief Summary of CDW Value</vt:lpstr>
      <vt:lpstr>Brief Summary of CDW Value</vt:lpstr>
      <vt:lpstr>Current Developments:  Common Campus-wide Warehouse </vt:lpstr>
      <vt:lpstr>Thank you</vt:lpstr>
      <vt:lpstr>Extras</vt:lpstr>
      <vt:lpstr>OK HV-CoIIN</vt:lpstr>
      <vt:lpstr>PowerPoint Presentation</vt:lpstr>
      <vt:lpstr>PowerPoint Presentation</vt:lpstr>
      <vt:lpstr>Dashboards</vt:lpstr>
      <vt:lpstr>Dashboards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184</cp:revision>
  <dcterms:created xsi:type="dcterms:W3CDTF">2019-06-04T17:44:43Z</dcterms:created>
  <dcterms:modified xsi:type="dcterms:W3CDTF">2019-08-26T17:00:56Z</dcterms:modified>
</cp:coreProperties>
</file>