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41" r:id="rId2"/>
    <p:sldId id="342" r:id="rId3"/>
    <p:sldId id="34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d, David E. (HSC)" initials="BDE(" lastIdx="1" clrIdx="0">
    <p:extLst>
      <p:ext uri="{19B8F6BF-5375-455C-9EA6-DF929625EA0E}">
        <p15:presenceInfo xmlns:p15="http://schemas.microsoft.com/office/powerpoint/2012/main" userId="S-1-5-21-598231604-1040596609-1897138802-151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9966"/>
    <a:srgbClr val="000000"/>
    <a:srgbClr val="A1C6E7"/>
    <a:srgbClr val="FEFEEC"/>
    <a:srgbClr val="A8EDF6"/>
    <a:srgbClr val="C1FBF8"/>
    <a:srgbClr val="5CB886"/>
    <a:srgbClr val="66E0C0"/>
    <a:srgbClr val="95EF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1628" autoAdjust="0"/>
  </p:normalViewPr>
  <p:slideViewPr>
    <p:cSldViewPr snapToGrid="0">
      <p:cViewPr varScale="1">
        <p:scale>
          <a:sx n="61" d="100"/>
          <a:sy n="61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B6824-7023-4228-BB04-DF38B9F7BAD4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B4D55-8C27-4C2C-B1CD-E79AEC43B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18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a quick list of the CDW projects so far.  Some were wrapped</a:t>
            </a:r>
            <a:r>
              <a:rPr lang="en-US" baseline="0" dirty="0" smtClean="0"/>
              <a:t> up in less than a day.  Some, like POPS, have been ongoing for 1.5 years.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B4D55-8C27-4C2C-B1CD-E79AEC43B3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60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Unknown.jpe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24401" y="6333067"/>
            <a:ext cx="2905125" cy="52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1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8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3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6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6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2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5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2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5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1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8CAB9-F02B-405D-B26E-A393DAA55285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6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99247" y="141007"/>
            <a:ext cx="10515600" cy="804863"/>
          </a:xfrm>
        </p:spPr>
        <p:txBody>
          <a:bodyPr>
            <a:noAutofit/>
          </a:bodyPr>
          <a:lstStyle/>
          <a:p>
            <a:pPr algn="ctr"/>
            <a:r>
              <a:rPr lang="en-US" sz="3200" b="1" i="1" dirty="0">
                <a:solidFill>
                  <a:srgbClr val="0070C0"/>
                </a:solidFill>
              </a:rPr>
              <a:t>Clinical Trials &amp; Other Research Studies Supported by the CDW</a:t>
            </a:r>
            <a:br>
              <a:rPr lang="en-US" sz="3200" b="1" i="1" dirty="0">
                <a:solidFill>
                  <a:srgbClr val="0070C0"/>
                </a:solidFill>
              </a:rPr>
            </a:b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since 2017; page 1</a:t>
            </a:r>
            <a:endParaRPr lang="en-US" sz="3200" b="1" i="1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800115"/>
              </p:ext>
            </p:extLst>
          </p:nvPr>
        </p:nvGraphicFramePr>
        <p:xfrm>
          <a:off x="462810" y="1345921"/>
          <a:ext cx="5373220" cy="51086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21582">
                  <a:extLst>
                    <a:ext uri="{9D8B030D-6E8A-4147-A177-3AD203B41FA5}">
                      <a16:colId xmlns:a16="http://schemas.microsoft.com/office/drawing/2014/main" val="1356431335"/>
                    </a:ext>
                  </a:extLst>
                </a:gridCol>
                <a:gridCol w="1175819">
                  <a:extLst>
                    <a:ext uri="{9D8B030D-6E8A-4147-A177-3AD203B41FA5}">
                      <a16:colId xmlns:a16="http://schemas.microsoft.com/office/drawing/2014/main" val="4074852346"/>
                    </a:ext>
                  </a:extLst>
                </a:gridCol>
                <a:gridCol w="1175819">
                  <a:extLst>
                    <a:ext uri="{9D8B030D-6E8A-4147-A177-3AD203B41FA5}">
                      <a16:colId xmlns:a16="http://schemas.microsoft.com/office/drawing/2014/main" val="715510892"/>
                    </a:ext>
                  </a:extLst>
                </a:gridCol>
              </a:tblGrid>
              <a:tr h="232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Short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Department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6399335"/>
                  </a:ext>
                </a:extLst>
              </a:tr>
              <a:tr h="232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Asthma Outcomes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M. Naifeh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Pediatrics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8785687"/>
                  </a:ext>
                </a:extLst>
              </a:tr>
              <a:tr h="232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Pediatric Diabetic Ketoacidosis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M. Marin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Pediatrics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9879066"/>
                  </a:ext>
                </a:extLst>
              </a:tr>
              <a:tr h="232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Anxiety &amp; Depression Education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A. Bax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Pediatrics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2670053"/>
                  </a:ext>
                </a:extLst>
              </a:tr>
              <a:tr h="232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Obesity in Foster Care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N. Torres-Garcia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Pediatrics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1099666"/>
                  </a:ext>
                </a:extLst>
              </a:tr>
              <a:tr h="232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Posterior Cruciate Ligament Avulsions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S. Algan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Orthopedics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72047643"/>
                  </a:ext>
                </a:extLst>
              </a:tr>
              <a:tr h="232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Avulsion Fractures (Tibia &amp; Fibula)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S. Algan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Orthopedics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57878429"/>
                  </a:ext>
                </a:extLst>
              </a:tr>
              <a:tr h="232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Avulsion Fractures (Femur)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S. Algan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Orthopedics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1953881"/>
                  </a:ext>
                </a:extLst>
              </a:tr>
              <a:tr h="232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STI Screening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R. Leasure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Infectious Disease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5318075"/>
                  </a:ext>
                </a:extLst>
              </a:tr>
              <a:tr h="232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Interstitial Cystits Pain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L. Quiroz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Women's Health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0581365"/>
                  </a:ext>
                </a:extLst>
              </a:tr>
              <a:tr h="232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Pharmacist-Led Care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T. Truong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Pharmacy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284698"/>
                  </a:ext>
                </a:extLst>
              </a:tr>
              <a:tr h="232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C. Allen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Pediatrics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6176452"/>
                  </a:ext>
                </a:extLst>
              </a:tr>
              <a:tr h="232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S. Gillaspy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Pediatrics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2986470"/>
                  </a:ext>
                </a:extLst>
              </a:tr>
              <a:tr h="232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Preschool Behavior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A. Bax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Pediatrics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1168545"/>
                  </a:ext>
                </a:extLst>
              </a:tr>
              <a:tr h="232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Psychology Consults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S. Gillaspy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Pediatrics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32487341"/>
                  </a:ext>
                </a:extLst>
              </a:tr>
              <a:tr h="232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Chronic Hypertension in Pregnancy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R. Edwards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Women's Health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3347675"/>
                  </a:ext>
                </a:extLst>
              </a:tr>
              <a:tr h="232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High Blood Pressure in Children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N. Connolley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Pediatrics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8237083"/>
                  </a:ext>
                </a:extLst>
              </a:tr>
              <a:tr h="232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Sickle Cell Disease Transition Program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A. Sinha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Pediatrics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86328292"/>
                  </a:ext>
                </a:extLst>
              </a:tr>
              <a:tr h="232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Molecular Alterations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in </a:t>
                      </a:r>
                      <a:r>
                        <a:rPr lang="en-US" sz="1100" u="none" strike="noStrike" dirty="0" smtClean="0">
                          <a:effectLst/>
                        </a:rPr>
                        <a:t>Brain </a:t>
                      </a:r>
                      <a:r>
                        <a:rPr lang="en-US" sz="1100" u="none" strike="noStrike" dirty="0">
                          <a:effectLst/>
                        </a:rPr>
                        <a:t>Tumors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J. Battiste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Cancer Center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73546526"/>
                  </a:ext>
                </a:extLst>
              </a:tr>
              <a:tr h="232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Pelvic Floor Disorders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L. Quiroz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Women's Health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47627454"/>
                  </a:ext>
                </a:extLst>
              </a:tr>
              <a:tr h="232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Cancer Patient Navigation Program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J. Vidrine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Cancer Center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7278853"/>
                  </a:ext>
                </a:extLst>
              </a:tr>
              <a:tr h="232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Medical Homes for Youth in Foster Care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S. Gillaspy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Pediatrics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243331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609900"/>
              </p:ext>
            </p:extLst>
          </p:nvPr>
        </p:nvGraphicFramePr>
        <p:xfrm>
          <a:off x="6182294" y="1338171"/>
          <a:ext cx="5400116" cy="51164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6706">
                  <a:extLst>
                    <a:ext uri="{9D8B030D-6E8A-4147-A177-3AD203B41FA5}">
                      <a16:colId xmlns:a16="http://schemas.microsoft.com/office/drawing/2014/main" val="1022886225"/>
                    </a:ext>
                  </a:extLst>
                </a:gridCol>
                <a:gridCol w="1181705">
                  <a:extLst>
                    <a:ext uri="{9D8B030D-6E8A-4147-A177-3AD203B41FA5}">
                      <a16:colId xmlns:a16="http://schemas.microsoft.com/office/drawing/2014/main" val="2020208361"/>
                    </a:ext>
                  </a:extLst>
                </a:gridCol>
                <a:gridCol w="1181705">
                  <a:extLst>
                    <a:ext uri="{9D8B030D-6E8A-4147-A177-3AD203B41FA5}">
                      <a16:colId xmlns:a16="http://schemas.microsoft.com/office/drawing/2014/main" val="2629210063"/>
                    </a:ext>
                  </a:extLst>
                </a:gridCol>
              </a:tblGrid>
              <a:tr h="222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Short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Department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2158023"/>
                  </a:ext>
                </a:extLst>
              </a:tr>
              <a:tr h="222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Subtalar Arthrodesis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A. Haleem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Orthopedics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90189252"/>
                  </a:ext>
                </a:extLst>
              </a:tr>
              <a:tr h="222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Pulmonary Hypertension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H. Bhardwaj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Cardiovasular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27132500"/>
                  </a:ext>
                </a:extLst>
              </a:tr>
              <a:tr h="222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Pelvis &amp; Acetabulum Fractures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D. Teague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Orthopedics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8757681"/>
                  </a:ext>
                </a:extLst>
              </a:tr>
              <a:tr h="222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Spica Casting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W. Puffinbarger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Orthopedics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9237673"/>
                  </a:ext>
                </a:extLst>
              </a:tr>
              <a:tr h="222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Fragile X Syndrome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L. Ethridge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Pediatrics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8627066"/>
                  </a:ext>
                </a:extLst>
              </a:tr>
              <a:tr h="222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Splinting with Side Struts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T. Lewis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Orthopedics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11726148"/>
                  </a:ext>
                </a:extLst>
              </a:tr>
              <a:tr h="222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Humeral </a:t>
                      </a:r>
                      <a:r>
                        <a:rPr lang="en-US" sz="1100" u="none" strike="noStrike" dirty="0">
                          <a:effectLst/>
                        </a:rPr>
                        <a:t>Fractures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D. Chong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Orthopedics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463372"/>
                  </a:ext>
                </a:extLst>
              </a:tr>
              <a:tr h="222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Child Trauma Services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E. Risch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Pediatrics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1138859"/>
                  </a:ext>
                </a:extLst>
              </a:tr>
              <a:tr h="222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Humeral Fractures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D. Teague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Orthopedics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08729639"/>
                  </a:ext>
                </a:extLst>
              </a:tr>
              <a:tr h="222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Asthma </a:t>
                      </a:r>
                      <a:r>
                        <a:rPr lang="en-US" sz="1100" u="none" strike="noStrike" dirty="0">
                          <a:effectLst/>
                        </a:rPr>
                        <a:t>Population Management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D. Hahn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Pediatrics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3913370"/>
                  </a:ext>
                </a:extLst>
              </a:tr>
              <a:tr h="222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Tobacco Exposure in Pediatrics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S. Gillaspy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Pediatrics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6013325"/>
                  </a:ext>
                </a:extLst>
              </a:tr>
              <a:tr h="222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Utility of Chest X-Rays for Asthma in the 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A. Bogie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Pediatrics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1206225"/>
                  </a:ext>
                </a:extLst>
              </a:tr>
              <a:tr h="222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OxyContin Study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D. Hahn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Pediatrics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3049777"/>
                  </a:ext>
                </a:extLst>
              </a:tr>
              <a:tr h="222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Transition of Care Clinic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T. Truong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Pharmacy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98139637"/>
                  </a:ext>
                </a:extLst>
              </a:tr>
              <a:tr h="222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Lipid Screening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S. Gillaspy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Pediatrics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9276156"/>
                  </a:ext>
                </a:extLst>
              </a:tr>
              <a:tr h="222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Sickle Cell Port Placement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A. Sinha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Pediatrics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1763618"/>
                  </a:ext>
                </a:extLst>
              </a:tr>
              <a:tr h="222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Tranexamic Acid in Ankle Replacement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A. Haleem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Orthopedics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454722"/>
                  </a:ext>
                </a:extLst>
              </a:tr>
              <a:tr h="222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Newborn Metabolic Screenings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J. Lees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Pediatrics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88362082"/>
                  </a:ext>
                </a:extLst>
              </a:tr>
              <a:tr h="222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Scapula Fractures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C. Pasque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Orthopedics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40069665"/>
                  </a:ext>
                </a:extLst>
              </a:tr>
              <a:tr h="222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Adrenal Insufficiency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J. Lim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Endocrinology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5474525"/>
                  </a:ext>
                </a:extLst>
              </a:tr>
              <a:tr h="222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Brain Metastases with Ovarian Cancer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J. Gillen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Cancer Center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4109591"/>
                  </a:ext>
                </a:extLst>
              </a:tr>
              <a:tr h="222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Sever's Disease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S. Algan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Pediatrics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31307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346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99247" y="141007"/>
            <a:ext cx="10515600" cy="8048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i="1" dirty="0">
                <a:solidFill>
                  <a:srgbClr val="0070C0"/>
                </a:solidFill>
              </a:rPr>
              <a:t>Clinical Trials &amp; Other Research Studies Supported by the </a:t>
            </a:r>
            <a:r>
              <a:rPr lang="en-US" sz="3200" b="1" i="1" dirty="0" smtClean="0">
                <a:solidFill>
                  <a:srgbClr val="0070C0"/>
                </a:solidFill>
              </a:rPr>
              <a:t>CDW</a:t>
            </a:r>
            <a:br>
              <a:rPr lang="en-US" sz="3200" b="1" i="1" dirty="0" smtClean="0">
                <a:solidFill>
                  <a:srgbClr val="0070C0"/>
                </a:solidFill>
              </a:rPr>
            </a:b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ince 2017; page 2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949190"/>
              </p:ext>
            </p:extLst>
          </p:nvPr>
        </p:nvGraphicFramePr>
        <p:xfrm>
          <a:off x="462810" y="1345921"/>
          <a:ext cx="5373220" cy="51086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84597">
                  <a:extLst>
                    <a:ext uri="{9D8B030D-6E8A-4147-A177-3AD203B41FA5}">
                      <a16:colId xmlns:a16="http://schemas.microsoft.com/office/drawing/2014/main" val="1356431335"/>
                    </a:ext>
                  </a:extLst>
                </a:gridCol>
                <a:gridCol w="912804">
                  <a:extLst>
                    <a:ext uri="{9D8B030D-6E8A-4147-A177-3AD203B41FA5}">
                      <a16:colId xmlns:a16="http://schemas.microsoft.com/office/drawing/2014/main" val="4074852346"/>
                    </a:ext>
                  </a:extLst>
                </a:gridCol>
                <a:gridCol w="1175819">
                  <a:extLst>
                    <a:ext uri="{9D8B030D-6E8A-4147-A177-3AD203B41FA5}">
                      <a16:colId xmlns:a16="http://schemas.microsoft.com/office/drawing/2014/main" val="715510892"/>
                    </a:ext>
                  </a:extLst>
                </a:gridCol>
              </a:tblGrid>
              <a:tr h="232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Short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Department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6399335"/>
                  </a:ext>
                </a:extLst>
              </a:tr>
              <a:tr h="232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Brain Tumor Database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S. Sung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Cancer Center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8785687"/>
                  </a:ext>
                </a:extLst>
              </a:tr>
              <a:tr h="232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Immunization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Data Restructure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D. Bratzler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9879066"/>
                  </a:ext>
                </a:extLst>
              </a:tr>
              <a:tr h="232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Off-Label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Drug Use in Children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C. Allen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Pediatrics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2670053"/>
                  </a:ext>
                </a:extLst>
              </a:tr>
              <a:tr h="232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Continuity of Care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Darden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Pediatrics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1099666"/>
                  </a:ext>
                </a:extLst>
              </a:tr>
              <a:tr h="232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Prescribing Practices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for Psychotropic Medications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S. Gillaspy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Pediatrics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72047643"/>
                  </a:ext>
                </a:extLst>
              </a:tr>
              <a:tr h="232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Lactation Services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for Diabetic Mothers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 Mannel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Women’s Health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57878429"/>
                  </a:ext>
                </a:extLst>
              </a:tr>
              <a:tr h="232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Supplementation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LPI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J. Dilley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Women’s Health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1953881"/>
                  </a:ext>
                </a:extLst>
              </a:tr>
              <a:tr h="232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Psoriasis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Allen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Dermatology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5318075"/>
                  </a:ext>
                </a:extLst>
              </a:tr>
              <a:tr h="232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Assessment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Medication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Problems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T.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Truong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Pharmacy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0581365"/>
                  </a:ext>
                </a:extLst>
              </a:tr>
              <a:tr h="232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Cancer Genetic Syndrome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J. Walker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Cancer Center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284698"/>
                  </a:ext>
                </a:extLst>
              </a:tr>
              <a:tr h="232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Maternal Depression Screening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M. Dunlap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Pediatrics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6176452"/>
                  </a:ext>
                </a:extLst>
              </a:tr>
              <a:tr h="232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PROSpect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Study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E. Henry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Pediatrics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2986470"/>
                  </a:ext>
                </a:extLst>
              </a:tr>
              <a:tr h="232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Behavioral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Health in the 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R.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Johnson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Pediatrics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1168545"/>
                  </a:ext>
                </a:extLst>
              </a:tr>
              <a:tr h="232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Stem Cell Transplant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Study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R. Shah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Pediatrics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32487341"/>
                  </a:ext>
                </a:extLst>
              </a:tr>
              <a:tr h="232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Outcomes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Adalilumab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Colitis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J. Tung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Pediatrics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3347675"/>
                  </a:ext>
                </a:extLst>
              </a:tr>
              <a:tr h="232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Mohs Surgery for High Risk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cSCC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 Collins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Dermatology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8237083"/>
                  </a:ext>
                </a:extLst>
              </a:tr>
              <a:tr h="232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Cigarettes in Youth with Asthma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T. Wagener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Pediatrics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86328292"/>
                  </a:ext>
                </a:extLst>
              </a:tr>
              <a:tr h="232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Vasoplegic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Syndrome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C. Allen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Pediatrics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73546526"/>
                  </a:ext>
                </a:extLst>
              </a:tr>
              <a:tr h="232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Patterns of Care Among Children with Cancer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AutoNum type="alphaUcPeriod"/>
                      </a:pP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Janitz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Epidemiology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47627454"/>
                  </a:ext>
                </a:extLst>
              </a:tr>
              <a:tr h="232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Preoperative Airway Evaluation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D.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Mann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7278853"/>
                  </a:ext>
                </a:extLst>
              </a:tr>
              <a:tr h="232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Osteoporosis Prevention in Cancer Patients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J.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Walker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Cancer Center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243331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553749"/>
              </p:ext>
            </p:extLst>
          </p:nvPr>
        </p:nvGraphicFramePr>
        <p:xfrm>
          <a:off x="6326335" y="1345921"/>
          <a:ext cx="5373220" cy="5108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8779">
                  <a:extLst>
                    <a:ext uri="{9D8B030D-6E8A-4147-A177-3AD203B41FA5}">
                      <a16:colId xmlns:a16="http://schemas.microsoft.com/office/drawing/2014/main" val="1356431335"/>
                    </a:ext>
                  </a:extLst>
                </a:gridCol>
                <a:gridCol w="751115">
                  <a:extLst>
                    <a:ext uri="{9D8B030D-6E8A-4147-A177-3AD203B41FA5}">
                      <a16:colId xmlns:a16="http://schemas.microsoft.com/office/drawing/2014/main" val="4074852346"/>
                    </a:ext>
                  </a:extLst>
                </a:gridCol>
                <a:gridCol w="1053326">
                  <a:extLst>
                    <a:ext uri="{9D8B030D-6E8A-4147-A177-3AD203B41FA5}">
                      <a16:colId xmlns:a16="http://schemas.microsoft.com/office/drawing/2014/main" val="715510892"/>
                    </a:ext>
                  </a:extLst>
                </a:gridCol>
              </a:tblGrid>
              <a:tr h="2378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Short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Department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6399335"/>
                  </a:ext>
                </a:extLst>
              </a:tr>
              <a:tr h="2378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Radial Neck Fractures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 Lewis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Orthopedics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8785687"/>
                  </a:ext>
                </a:extLst>
              </a:tr>
              <a:tr h="2378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Grade VAIN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K. 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Women’s Health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9879066"/>
                  </a:ext>
                </a:extLst>
              </a:tr>
              <a:tr h="2378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E-Cigarette and Tobacco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Use During Pregnancy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AutoNum type="alphaUcPeriod"/>
                      </a:pP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Cohn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Cancer Center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2670053"/>
                  </a:ext>
                </a:extLst>
              </a:tr>
              <a:tr h="2378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Analysis of C. Diff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Toxins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Immunology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1099666"/>
                  </a:ext>
                </a:extLst>
              </a:tr>
              <a:tr h="2378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Inpatient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Transition of Care Pharmacist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T. Truong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Pharmacy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72047643"/>
                  </a:ext>
                </a:extLst>
              </a:tr>
              <a:tr h="2378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Children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with Medical Complexity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M. Akande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Pediatrics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57878429"/>
                  </a:ext>
                </a:extLst>
              </a:tr>
              <a:tr h="2378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Outcomes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Patients with Merkel Cell Carcinoma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C. Henson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Cancer Center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1953881"/>
                  </a:ext>
                </a:extLst>
              </a:tr>
              <a:tr h="351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Glucocorticoid Receptor Antagonism in the Treatment of Cushing Syndrome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J. Lim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Endocrinology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5318075"/>
                  </a:ext>
                </a:extLst>
              </a:tr>
              <a:tr h="2378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Influenza A and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Sialadenitis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R. Johnson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Pediatrics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0581365"/>
                  </a:ext>
                </a:extLst>
              </a:tr>
              <a:tr h="351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Surgical Complications in Patients with Spinal Muscular Atrophy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Orthopedics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284698"/>
                  </a:ext>
                </a:extLst>
              </a:tr>
              <a:tr h="2378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Tissue Eosinophil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Count in IBD Patients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J. Tung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Pediatrics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6176452"/>
                  </a:ext>
                </a:extLst>
              </a:tr>
              <a:tr h="2378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Bone Health Study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S. Krishnan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Pediatrics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2986470"/>
                  </a:ext>
                </a:extLst>
              </a:tr>
              <a:tr h="2378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Association between Urinary Parameters and Urological Issues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AutoNum type="alphaUcPeriod"/>
                      </a:pP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Pediatrics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1168545"/>
                  </a:ext>
                </a:extLst>
              </a:tr>
              <a:tr h="351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Synthetic Cartilage Implant vs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Osteochondral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Autologous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Transfer for Advanced Hallux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Rigidus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AutoNum type="alphaUcPeriod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Haleem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Orthopedics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32487341"/>
                  </a:ext>
                </a:extLst>
              </a:tr>
              <a:tr h="351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Outcomes of External Fixation with the </a:t>
                      </a:r>
                      <a:r>
                        <a:rPr lang="en-US" sz="11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Ilizarov</a:t>
                      </a: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Frame in Complex Ankle and </a:t>
                      </a:r>
                      <a:r>
                        <a:rPr lang="en-US" sz="11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Hindfoot</a:t>
                      </a: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Fusions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AutoNum type="alphaUcPeriod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Haleem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Orthopedics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3347675"/>
                  </a:ext>
                </a:extLst>
              </a:tr>
              <a:tr h="612576">
                <a:tc>
                  <a:txBody>
                    <a:bodyPr/>
                    <a:lstStyle/>
                    <a:p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Effect 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of Surgical Treatment of Vesicoureteral Reflux on Stone Passage Rates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b">
                        <a:buAutoNum type="alphaUcPeriod"/>
                      </a:pP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Rensing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Urology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8237083"/>
                  </a:ext>
                </a:extLst>
              </a:tr>
              <a:tr h="2378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Tobacco and Marijuana Exposure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Among Youth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M. Naifeh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Pediatrics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86328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114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99247" y="141007"/>
            <a:ext cx="10515600" cy="8048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i="1" dirty="0">
                <a:solidFill>
                  <a:srgbClr val="0070C0"/>
                </a:solidFill>
              </a:rPr>
              <a:t>Clinical Trials &amp; Other Research Studies Supported by the </a:t>
            </a:r>
            <a:r>
              <a:rPr lang="en-US" sz="3200" b="1" i="1" dirty="0" smtClean="0">
                <a:solidFill>
                  <a:srgbClr val="0070C0"/>
                </a:solidFill>
              </a:rPr>
              <a:t>CDW</a:t>
            </a:r>
            <a:br>
              <a:rPr lang="en-US" sz="3200" b="1" i="1" dirty="0" smtClean="0">
                <a:solidFill>
                  <a:srgbClr val="0070C0"/>
                </a:solidFill>
              </a:rPr>
            </a:b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ince 2017; page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447522"/>
              </p:ext>
            </p:extLst>
          </p:nvPr>
        </p:nvGraphicFramePr>
        <p:xfrm>
          <a:off x="462810" y="1345919"/>
          <a:ext cx="5373220" cy="47523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33583">
                  <a:extLst>
                    <a:ext uri="{9D8B030D-6E8A-4147-A177-3AD203B41FA5}">
                      <a16:colId xmlns:a16="http://schemas.microsoft.com/office/drawing/2014/main" val="1356431335"/>
                    </a:ext>
                  </a:extLst>
                </a:gridCol>
                <a:gridCol w="869736">
                  <a:extLst>
                    <a:ext uri="{9D8B030D-6E8A-4147-A177-3AD203B41FA5}">
                      <a16:colId xmlns:a16="http://schemas.microsoft.com/office/drawing/2014/main" val="4074852346"/>
                    </a:ext>
                  </a:extLst>
                </a:gridCol>
                <a:gridCol w="1169901">
                  <a:extLst>
                    <a:ext uri="{9D8B030D-6E8A-4147-A177-3AD203B41FA5}">
                      <a16:colId xmlns:a16="http://schemas.microsoft.com/office/drawing/2014/main" val="715510892"/>
                    </a:ext>
                  </a:extLst>
                </a:gridCol>
              </a:tblGrid>
              <a:tr h="239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Short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Department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6399335"/>
                  </a:ext>
                </a:extLst>
              </a:tr>
              <a:tr h="239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Hereditary thrombotic thrombocytopenic purpura (HTTP)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J. Journeycake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Pediatrics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8785687"/>
                  </a:ext>
                </a:extLst>
              </a:tr>
              <a:tr h="239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Neonatal Venous Thromboembolism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J. Journeycake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Pediatrics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9879066"/>
                  </a:ext>
                </a:extLst>
              </a:tr>
              <a:tr h="353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Evaluation of Hematologic Parameters in Patients on </a:t>
                      </a:r>
                      <a:r>
                        <a:rPr lang="en-US" sz="11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PARPi</a:t>
                      </a: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Therapy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K. Moore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Gyn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2670053"/>
                  </a:ext>
                </a:extLst>
              </a:tr>
              <a:tr h="239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Hip Fracture Repair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D. Teague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Orthopedics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1099666"/>
                  </a:ext>
                </a:extLst>
              </a:tr>
              <a:tr h="239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Anterior Cruciate Ligament Reconstruction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S. Algan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Orthopedics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72047643"/>
                  </a:ext>
                </a:extLst>
              </a:tr>
              <a:tr h="239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Bone-Grafting for Glenoid Deficiency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C. White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Orthopedics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57878429"/>
                  </a:ext>
                </a:extLst>
              </a:tr>
              <a:tr h="239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Hospital Admission Rates for Children Living with Asthma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M. Akande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Pediatrics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1953881"/>
                  </a:ext>
                </a:extLst>
              </a:tr>
              <a:tr h="239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Hearing Screens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J. Butcher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Pediatrics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5318075"/>
                  </a:ext>
                </a:extLst>
              </a:tr>
              <a:tr h="239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Cesarean Scar Ectopic Pregnancy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H. Burks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Reproductive Medicine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0581365"/>
                  </a:ext>
                </a:extLst>
              </a:tr>
              <a:tr h="239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Urologic Trauma Study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J.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Furr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Urology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284698"/>
                  </a:ext>
                </a:extLst>
              </a:tr>
              <a:tr h="239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Oral Cavity Cancer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C. Henson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Cancer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Center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6176452"/>
                  </a:ext>
                </a:extLst>
              </a:tr>
              <a:tr h="353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Moberg</a:t>
                      </a: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Advancement Flap for Soft-Tissue Loss of the Thumb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T. Lehman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Orthopedics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2986470"/>
                  </a:ext>
                </a:extLst>
              </a:tr>
              <a:tr h="239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Reduce Postoperative Hemorrhage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J.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Sanclement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1168545"/>
                  </a:ext>
                </a:extLst>
              </a:tr>
              <a:tr h="239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Anti-Incontinence Procedures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J.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Furr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Urology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32487341"/>
                  </a:ext>
                </a:extLst>
              </a:tr>
              <a:tr h="239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Acute Anosmia in Patients with COVID-19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G.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Krempl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3347675"/>
                  </a:ext>
                </a:extLst>
              </a:tr>
              <a:tr h="239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Cervical </a:t>
                      </a:r>
                      <a:r>
                        <a:rPr lang="en-US" sz="11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Spondylotic</a:t>
                      </a: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Myelopathy (CSM)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Z. 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Neurosurgery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8237083"/>
                  </a:ext>
                </a:extLst>
              </a:tr>
              <a:tr h="353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Sellar</a:t>
                      </a: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1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Parasellar</a:t>
                      </a: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Tumors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I. Dunn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Neurosurgery</a:t>
                      </a: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8632829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969660"/>
              </p:ext>
            </p:extLst>
          </p:nvPr>
        </p:nvGraphicFramePr>
        <p:xfrm>
          <a:off x="6326335" y="1345921"/>
          <a:ext cx="5373220" cy="48427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21582">
                  <a:extLst>
                    <a:ext uri="{9D8B030D-6E8A-4147-A177-3AD203B41FA5}">
                      <a16:colId xmlns:a16="http://schemas.microsoft.com/office/drawing/2014/main" val="1356431335"/>
                    </a:ext>
                  </a:extLst>
                </a:gridCol>
                <a:gridCol w="1175819">
                  <a:extLst>
                    <a:ext uri="{9D8B030D-6E8A-4147-A177-3AD203B41FA5}">
                      <a16:colId xmlns:a16="http://schemas.microsoft.com/office/drawing/2014/main" val="4074852346"/>
                    </a:ext>
                  </a:extLst>
                </a:gridCol>
                <a:gridCol w="1175819">
                  <a:extLst>
                    <a:ext uri="{9D8B030D-6E8A-4147-A177-3AD203B41FA5}">
                      <a16:colId xmlns:a16="http://schemas.microsoft.com/office/drawing/2014/main" val="715510892"/>
                    </a:ext>
                  </a:extLst>
                </a:gridCol>
              </a:tblGrid>
              <a:tr h="252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Short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Department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6399335"/>
                  </a:ext>
                </a:extLst>
              </a:tr>
              <a:tr h="252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Detection and Management of Bladder Cancer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S. Patel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Urology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8785687"/>
                  </a:ext>
                </a:extLst>
              </a:tr>
              <a:tr h="3505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Survey of Patients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Regarding Care Utilization During COVID-19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D. Hahn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Pediatrics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9879066"/>
                  </a:ext>
                </a:extLst>
              </a:tr>
              <a:tr h="3505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Circumcision Complications Requiring Surgical Revision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D. </a:t>
                      </a:r>
                      <a:r>
                        <a:rPr lang="en-US" sz="11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Frimberger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Urology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2670053"/>
                  </a:ext>
                </a:extLst>
              </a:tr>
              <a:tr h="252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Genetic Counseling Services for Children with Neurodevelopmental Disorders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AutoNum type="alphaUcPeriod"/>
                      </a:pPr>
                      <a:r>
                        <a:rPr lang="en-US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Wadley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Genetics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1099666"/>
                  </a:ext>
                </a:extLst>
              </a:tr>
              <a:tr h="252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ECO-RESET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R. </a:t>
                      </a:r>
                      <a:r>
                        <a:rPr lang="en-US" sz="11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Harty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Gastroenterology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72047643"/>
                  </a:ext>
                </a:extLst>
              </a:tr>
              <a:tr h="3505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Vasopressor Use in Microvascular Free-Flap Reconstruction of the Head and Neck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N. </a:t>
                      </a:r>
                      <a:r>
                        <a:rPr lang="en-US" sz="11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Vasan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57878429"/>
                  </a:ext>
                </a:extLst>
              </a:tr>
              <a:tr h="252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Genetic Testing for the BRCA gene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I. Shim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Genetics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1953881"/>
                  </a:ext>
                </a:extLst>
              </a:tr>
              <a:tr h="252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Bronchiolitis 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A. Sparkman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Pediatrics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5318075"/>
                  </a:ext>
                </a:extLst>
              </a:tr>
              <a:tr h="3505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Mirikizumab</a:t>
                      </a: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in Patients with Moderately to Severely Active Crohn's Disease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H. </a:t>
                      </a:r>
                      <a:r>
                        <a:rPr lang="en-US" sz="11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Bitar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Gastroenterology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0581365"/>
                  </a:ext>
                </a:extLst>
              </a:tr>
              <a:tr h="252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Renal Cell Carcinoma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J. </a:t>
                      </a:r>
                      <a:r>
                        <a:rPr lang="en-US" sz="11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Heinlen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Urology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284698"/>
                  </a:ext>
                </a:extLst>
              </a:tr>
              <a:tr h="25246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6176452"/>
                  </a:ext>
                </a:extLst>
              </a:tr>
              <a:tr h="25246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2986470"/>
                  </a:ext>
                </a:extLst>
              </a:tr>
              <a:tr h="25246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228600" indent="-228600" algn="l" fontAlgn="b">
                        <a:buAutoNum type="alphaUcPeriod"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1168545"/>
                  </a:ext>
                </a:extLst>
              </a:tr>
              <a:tr h="25246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32487341"/>
                  </a:ext>
                </a:extLst>
              </a:tr>
              <a:tr h="28714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3347675"/>
                  </a:ext>
                </a:extLst>
              </a:tr>
              <a:tr h="285824">
                <a:tc>
                  <a:txBody>
                    <a:bodyPr/>
                    <a:lstStyle/>
                    <a:p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8237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758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14399</TotalTime>
  <Words>1029</Words>
  <Application>Microsoft Office PowerPoint</Application>
  <PresentationFormat>Widescreen</PresentationFormat>
  <Paragraphs>347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Clinical Trials &amp; Other Research Studies Supported by the CDW since 2017; page 1</vt:lpstr>
      <vt:lpstr>Clinical Trials &amp; Other Research Studies Supported by the CDW since 2017; page 2</vt:lpstr>
      <vt:lpstr>Clinical Trials &amp; Other Research Studies Supported by the CDW since 2017; page 3</vt:lpstr>
    </vt:vector>
  </TitlesOfParts>
  <Company>OUHSC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Thumann, Ashley T (HSC)</dc:creator>
  <cp:lastModifiedBy>Thumann, Ashley T (HSC)</cp:lastModifiedBy>
  <cp:revision>198</cp:revision>
  <dcterms:created xsi:type="dcterms:W3CDTF">2019-06-04T17:44:43Z</dcterms:created>
  <dcterms:modified xsi:type="dcterms:W3CDTF">2020-06-24T12:56:28Z</dcterms:modified>
</cp:coreProperties>
</file>