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76" r:id="rId2"/>
    <p:sldId id="340" r:id="rId3"/>
    <p:sldId id="38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d, David E. (HSC)" initials="BDE(" lastIdx="1" clrIdx="0">
    <p:extLst>
      <p:ext uri="{19B8F6BF-5375-455C-9EA6-DF929625EA0E}">
        <p15:presenceInfo xmlns:p15="http://schemas.microsoft.com/office/powerpoint/2012/main" userId="S-1-5-21-598231604-1040596609-1897138802-15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9966"/>
    <a:srgbClr val="000000"/>
    <a:srgbClr val="A1C6E7"/>
    <a:srgbClr val="FEFEEC"/>
    <a:srgbClr val="A8EDF6"/>
    <a:srgbClr val="C1FBF8"/>
    <a:srgbClr val="5CB886"/>
    <a:srgbClr val="66E0C0"/>
    <a:srgbClr val="95E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77755" autoAdjust="0"/>
  </p:normalViewPr>
  <p:slideViewPr>
    <p:cSldViewPr snapToGrid="0">
      <p:cViewPr varScale="1">
        <p:scale>
          <a:sx n="99" d="100"/>
          <a:sy n="99" d="100"/>
        </p:scale>
        <p:origin x="834" y="90"/>
      </p:cViewPr>
      <p:guideLst/>
    </p:cSldViewPr>
  </p:slideViewPr>
  <p:notesTextViewPr>
    <p:cViewPr>
      <p:scale>
        <a:sx n="150" d="100"/>
        <a:sy n="15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B6824-7023-4228-BB04-DF38B9F7BAD4}" type="datetimeFigureOut">
              <a:rPr lang="en-US" smtClean="0"/>
              <a:t>12/15/2020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B4D55-8C27-4C2C-B1CD-E79AEC43B316}" type="slidenum">
              <a:rPr lang="en-US" smtClean="0"/>
              <a:t>‹#›</a:t>
            </a:fld>
            <a:endParaRPr lang="en-US"/>
          </a:p>
        </p:txBody>
      </p:sp>
    </p:spTree>
    <p:extLst>
      <p:ext uri="{BB962C8B-B14F-4D97-AF65-F5344CB8AC3E}">
        <p14:creationId xmlns:p14="http://schemas.microsoft.com/office/powerpoint/2010/main" val="229971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services we provide.  This roughly reflects</a:t>
            </a:r>
            <a:r>
              <a:rPr lang="en-US" baseline="0" dirty="0" smtClean="0"/>
              <a:t> the needs of the campus, but it’s not one-to-one.  For example, I’m sure there are still a lot of manual chart reviews to create eligibility lists.  Also, there are several groups on campus, like BERD, that are great at analyzing the outcomes once the datasets is delivered in a suitable format.</a:t>
            </a:r>
          </a:p>
          <a:p>
            <a:endParaRPr lang="en-US" dirty="0" smtClean="0"/>
          </a:p>
          <a:p>
            <a:pPr marL="228600" indent="-228600">
              <a:buAutoNum type="arabicPeriod"/>
            </a:pPr>
            <a:r>
              <a:rPr lang="en-US" baseline="0" dirty="0" smtClean="0"/>
              <a:t>As PIs decide how big of a bite to take, some come to us to get a feel for the counts of patients meeting the conditions of interest.  These tasks typically not too heavy, so we can complete most within a day.</a:t>
            </a:r>
          </a:p>
          <a:p>
            <a:pPr marL="228600" indent="-228600">
              <a:buAutoNum type="arabicPeriod"/>
            </a:pPr>
            <a:r>
              <a:rPr lang="en-US" dirty="0" smtClean="0"/>
              <a:t>One-time eligibility is</a:t>
            </a:r>
            <a:r>
              <a:rPr lang="en-US" baseline="0" dirty="0" smtClean="0"/>
              <a:t> requested </a:t>
            </a:r>
            <a:r>
              <a:rPr lang="en-US" dirty="0" smtClean="0"/>
              <a:t>a lot, partly because we’ve built</a:t>
            </a:r>
            <a:r>
              <a:rPr lang="en-US" baseline="0" dirty="0" smtClean="0"/>
              <a:t> a little reputation around it.  And virtually all projects need that patient pool defined.  To create this pool our code doesn’t change much between active studies and retrospective studies.  We’ve designed our pipeline to reuse a lot.</a:t>
            </a:r>
          </a:p>
          <a:p>
            <a:pPr marL="228600" indent="-228600">
              <a:buAutoNum type="arabicPeriod"/>
            </a:pPr>
            <a:r>
              <a:rPr lang="en-US" baseline="0" dirty="0" smtClean="0"/>
              <a:t>If it’s not a one-time enrollment, it’s typically then an ongoing recruitment. That takes more time because a lot of factors need to be incorporated to keep it efficient for humans to process.  And even if it took zero seconds to develop, that daily automation inevitably requires some maintenance as those eligibility lists are deployed every morning.  Although most mornings, the automation is smooth and it’s a simple check for a human to review everything passed.</a:t>
            </a:r>
          </a:p>
          <a:p>
            <a:pPr marL="228600" indent="-228600">
              <a:buAutoNum type="arabicPeriod"/>
            </a:pPr>
            <a:r>
              <a:rPr lang="en-US" baseline="0" dirty="0" smtClean="0"/>
              <a:t>Clinical outcomes is what I thought would soak up the majority of our time, but that’s been fairly manageable so far.</a:t>
            </a:r>
          </a:p>
          <a:p>
            <a:pPr marL="228600" indent="-228600">
              <a:buAutoNum type="arabicPeriod"/>
            </a:pPr>
            <a:r>
              <a:rPr lang="en-US" baseline="0" dirty="0" smtClean="0"/>
              <a:t>And occasionally we get administrative and program </a:t>
            </a:r>
            <a:r>
              <a:rPr lang="en-US" baseline="0" dirty="0" err="1" smtClean="0"/>
              <a:t>eval</a:t>
            </a:r>
            <a:r>
              <a:rPr lang="en-US" baseline="0" dirty="0" smtClean="0"/>
              <a:t> tasks that fit inside a larger research project.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a:t>
            </a:fld>
            <a:endParaRPr lang="en-US"/>
          </a:p>
        </p:txBody>
      </p:sp>
    </p:spTree>
    <p:extLst>
      <p:ext uri="{BB962C8B-B14F-4D97-AF65-F5344CB8AC3E}">
        <p14:creationId xmlns:p14="http://schemas.microsoft.com/office/powerpoint/2010/main" val="87129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short, we work closely with the oversight boards to</a:t>
            </a:r>
            <a:r>
              <a:rPr lang="en-US" baseline="0" dirty="0" smtClean="0"/>
              <a:t> maintain compliance &amp; improve efficiency.  A new governance board is being created that’s co-chair by the informatics heads of the hospital and of the clinics.  I’m excited that this will speed up parts of our process for those studies that don’t require an IRB.</a:t>
            </a:r>
          </a:p>
          <a:p>
            <a:endParaRPr lang="en-US" baseline="0" dirty="0" smtClean="0"/>
          </a:p>
          <a:p>
            <a:r>
              <a:rPr lang="en-US" baseline="0" dirty="0" smtClean="0"/>
              <a:t>[8 min cumulative]</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a:t>
            </a:fld>
            <a:endParaRPr lang="en-US"/>
          </a:p>
        </p:txBody>
      </p:sp>
    </p:spTree>
    <p:extLst>
      <p:ext uri="{BB962C8B-B14F-4D97-AF65-F5344CB8AC3E}">
        <p14:creationId xmlns:p14="http://schemas.microsoft.com/office/powerpoint/2010/main" val="3693361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pic>
        <p:nvPicPr>
          <p:cNvPr id="7" name="Picture 6" descr="Unknown.jpeg"/>
          <p:cNvPicPr>
            <a:picLocks noChangeAspect="1"/>
          </p:cNvPicPr>
          <p:nvPr userDrawn="1"/>
        </p:nvPicPr>
        <p:blipFill>
          <a:blip r:embed="rId2" cstate="print"/>
          <a:stretch>
            <a:fillRect/>
          </a:stretch>
        </p:blipFill>
        <p:spPr>
          <a:xfrm>
            <a:off x="4724401" y="6333067"/>
            <a:ext cx="2905125" cy="524933"/>
          </a:xfrm>
          <a:prstGeom prst="rect">
            <a:avLst/>
          </a:prstGeom>
        </p:spPr>
      </p:pic>
    </p:spTree>
    <p:extLst>
      <p:ext uri="{BB962C8B-B14F-4D97-AF65-F5344CB8AC3E}">
        <p14:creationId xmlns:p14="http://schemas.microsoft.com/office/powerpoint/2010/main" val="301851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2514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8133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7459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D8CAB9-F02B-405D-B26E-A393DAA55285}"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0233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D8CAB9-F02B-405D-B26E-A393DAA55285}"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39036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D8CAB9-F02B-405D-B26E-A393DAA55285}" type="datetimeFigureOut">
              <a:rPr lang="en-US" smtClean="0"/>
              <a:t>12/15/2020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96432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D8CAB9-F02B-405D-B26E-A393DAA55285}" type="datetimeFigureOut">
              <a:rPr lang="en-US" smtClean="0"/>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62045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8CAB9-F02B-405D-B26E-A393DAA55285}" type="datetimeFigureOut">
              <a:rPr lang="en-US" smtClean="0"/>
              <a:t>12/15/2020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98922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2969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4921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CAB9-F02B-405D-B26E-A393DAA55285}" type="datetimeFigureOut">
              <a:rPr lang="en-US" smtClean="0"/>
              <a:t>12/15/2020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3C88-F6F5-496B-A410-A8866B9216D0}" type="slidenum">
              <a:rPr lang="en-US" smtClean="0"/>
              <a:t>‹#›</a:t>
            </a:fld>
            <a:endParaRPr lang="en-US"/>
          </a:p>
        </p:txBody>
      </p:sp>
    </p:spTree>
    <p:extLst>
      <p:ext uri="{BB962C8B-B14F-4D97-AF65-F5344CB8AC3E}">
        <p14:creationId xmlns:p14="http://schemas.microsoft.com/office/powerpoint/2010/main" val="355926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flipH="1">
            <a:off x="7350668" y="1710492"/>
            <a:ext cx="4429632" cy="2532778"/>
          </a:xfrm>
          <a:prstGeom prst="rect">
            <a:avLst/>
          </a:prstGeom>
          <a:effectLst/>
        </p:spPr>
      </p:pic>
      <p:sp>
        <p:nvSpPr>
          <p:cNvPr id="3" name="Content Placeholder 2"/>
          <p:cNvSpPr>
            <a:spLocks noGrp="1"/>
          </p:cNvSpPr>
          <p:nvPr>
            <p:ph idx="1"/>
          </p:nvPr>
        </p:nvSpPr>
        <p:spPr>
          <a:xfrm>
            <a:off x="114300" y="800100"/>
            <a:ext cx="7006590" cy="5875020"/>
          </a:xfrm>
        </p:spPr>
        <p:txBody>
          <a:bodyPr>
            <a:normAutofit fontScale="62500" lnSpcReduction="20000"/>
          </a:bodyPr>
          <a:lstStyle/>
          <a:p>
            <a:r>
              <a:rPr lang="en-US" dirty="0" smtClean="0"/>
              <a:t>Feasibility assessment in preparation for research</a:t>
            </a:r>
            <a:br>
              <a:rPr lang="en-US" dirty="0" smtClean="0"/>
            </a:br>
            <a:r>
              <a:rPr lang="en-US" dirty="0" smtClean="0">
                <a:solidFill>
                  <a:schemeClr val="bg1">
                    <a:lumMod val="50000"/>
                  </a:schemeClr>
                </a:solidFill>
              </a:rPr>
              <a:t>(20% of projects; 10% of CRDW staff time)</a:t>
            </a:r>
            <a:endParaRPr lang="en-US" dirty="0">
              <a:solidFill>
                <a:schemeClr val="bg1">
                  <a:lumMod val="50000"/>
                </a:schemeClr>
              </a:solidFill>
            </a:endParaRPr>
          </a:p>
          <a:p>
            <a:endParaRPr lang="en-US" dirty="0" smtClean="0"/>
          </a:p>
          <a:p>
            <a:r>
              <a:rPr lang="en-US" dirty="0" smtClean="0"/>
              <a:t>Static </a:t>
            </a:r>
            <a:r>
              <a:rPr lang="en-US" dirty="0"/>
              <a:t>eligibility</a:t>
            </a:r>
            <a:br>
              <a:rPr lang="en-US" dirty="0"/>
            </a:br>
            <a:r>
              <a:rPr lang="en-US" dirty="0" smtClean="0">
                <a:solidFill>
                  <a:schemeClr val="bg1">
                    <a:lumMod val="50000"/>
                  </a:schemeClr>
                </a:solidFill>
              </a:rPr>
              <a:t>(70% </a:t>
            </a:r>
            <a:r>
              <a:rPr lang="en-US" dirty="0">
                <a:solidFill>
                  <a:schemeClr val="bg1">
                    <a:lumMod val="50000"/>
                  </a:schemeClr>
                </a:solidFill>
              </a:rPr>
              <a:t>of projects; </a:t>
            </a:r>
            <a:r>
              <a:rPr lang="en-US" dirty="0" smtClean="0">
                <a:solidFill>
                  <a:schemeClr val="bg1">
                    <a:lumMod val="50000"/>
                  </a:schemeClr>
                </a:solidFill>
              </a:rPr>
              <a:t>20</a:t>
            </a:r>
            <a:r>
              <a:rPr lang="en-US" dirty="0">
                <a:solidFill>
                  <a:schemeClr val="bg1">
                    <a:lumMod val="50000"/>
                  </a:schemeClr>
                </a:solidFill>
              </a:rPr>
              <a:t>% of </a:t>
            </a:r>
            <a:r>
              <a:rPr lang="en-US" dirty="0" smtClean="0">
                <a:solidFill>
                  <a:schemeClr val="bg1">
                    <a:lumMod val="50000"/>
                  </a:schemeClr>
                </a:solidFill>
              </a:rPr>
              <a:t>CRDW </a:t>
            </a:r>
            <a:r>
              <a:rPr lang="en-US" dirty="0">
                <a:solidFill>
                  <a:schemeClr val="bg1">
                    <a:lumMod val="50000"/>
                  </a:schemeClr>
                </a:solidFill>
              </a:rPr>
              <a:t>staff time)</a:t>
            </a:r>
          </a:p>
          <a:p>
            <a:pPr lvl="1"/>
            <a:r>
              <a:rPr lang="en-US" dirty="0"/>
              <a:t>Virtually all projects require  identification of a patient pool</a:t>
            </a:r>
          </a:p>
          <a:p>
            <a:endParaRPr lang="en-US" dirty="0"/>
          </a:p>
          <a:p>
            <a:r>
              <a:rPr lang="en-US" dirty="0" smtClean="0"/>
              <a:t>Rolling  eligibility</a:t>
            </a:r>
            <a:r>
              <a:rPr lang="en-US" dirty="0"/>
              <a:t/>
            </a:r>
            <a:br>
              <a:rPr lang="en-US" dirty="0"/>
            </a:br>
            <a:r>
              <a:rPr lang="en-US" dirty="0" smtClean="0">
                <a:solidFill>
                  <a:schemeClr val="bg1">
                    <a:lumMod val="50000"/>
                  </a:schemeClr>
                </a:solidFill>
              </a:rPr>
              <a:t>(30% </a:t>
            </a:r>
            <a:r>
              <a:rPr lang="en-US" dirty="0">
                <a:solidFill>
                  <a:schemeClr val="bg1">
                    <a:lumMod val="50000"/>
                  </a:schemeClr>
                </a:solidFill>
              </a:rPr>
              <a:t>of projects; </a:t>
            </a:r>
            <a:r>
              <a:rPr lang="en-US" dirty="0" smtClean="0">
                <a:solidFill>
                  <a:schemeClr val="bg1">
                    <a:lumMod val="50000"/>
                  </a:schemeClr>
                </a:solidFill>
              </a:rPr>
              <a:t>30</a:t>
            </a:r>
            <a:r>
              <a:rPr lang="en-US" dirty="0">
                <a:solidFill>
                  <a:schemeClr val="bg1">
                    <a:lumMod val="50000"/>
                  </a:schemeClr>
                </a:solidFill>
              </a:rPr>
              <a:t>% of </a:t>
            </a:r>
            <a:r>
              <a:rPr lang="en-US" dirty="0" smtClean="0">
                <a:solidFill>
                  <a:schemeClr val="bg1">
                    <a:lumMod val="50000"/>
                  </a:schemeClr>
                </a:solidFill>
              </a:rPr>
              <a:t>CRDW </a:t>
            </a:r>
            <a:r>
              <a:rPr lang="en-US" dirty="0">
                <a:solidFill>
                  <a:schemeClr val="bg1">
                    <a:lumMod val="50000"/>
                  </a:schemeClr>
                </a:solidFill>
              </a:rPr>
              <a:t>staff time)</a:t>
            </a:r>
          </a:p>
          <a:p>
            <a:pPr lvl="1"/>
            <a:r>
              <a:rPr lang="en-US" dirty="0" smtClean="0"/>
              <a:t>Remember study team’s assessment of eligibility as well as the participant’s response</a:t>
            </a:r>
          </a:p>
          <a:p>
            <a:pPr lvl="1"/>
            <a:r>
              <a:rPr lang="en-US" dirty="0" smtClean="0"/>
              <a:t>Daily automation requires stability &amp; good logging;</a:t>
            </a:r>
            <a:br>
              <a:rPr lang="en-US" dirty="0" smtClean="0"/>
            </a:br>
            <a:r>
              <a:rPr lang="en-US" i="1" dirty="0" smtClean="0"/>
              <a:t>e.g.</a:t>
            </a:r>
            <a:r>
              <a:rPr lang="en-US" dirty="0" smtClean="0"/>
              <a:t>, a 3 hour delay might mean zero subjects are enrolled</a:t>
            </a:r>
          </a:p>
          <a:p>
            <a:endParaRPr lang="en-US" dirty="0" smtClean="0"/>
          </a:p>
          <a:p>
            <a:r>
              <a:rPr lang="en-US" dirty="0" smtClean="0"/>
              <a:t>Clinical outcomes for retrospective investigations</a:t>
            </a:r>
            <a:br>
              <a:rPr lang="en-US" dirty="0" smtClean="0"/>
            </a:br>
            <a:r>
              <a:rPr lang="en-US" dirty="0" smtClean="0">
                <a:solidFill>
                  <a:schemeClr val="bg1">
                    <a:lumMod val="50000"/>
                  </a:schemeClr>
                </a:solidFill>
              </a:rPr>
              <a:t>(50% of projects; 30% of CRDW staff time)</a:t>
            </a:r>
          </a:p>
          <a:p>
            <a:endParaRPr lang="en-US" dirty="0" smtClean="0"/>
          </a:p>
          <a:p>
            <a:r>
              <a:rPr lang="en-US" dirty="0" smtClean="0"/>
              <a:t>Administrative outcomes for quality improvement </a:t>
            </a:r>
            <a:br>
              <a:rPr lang="en-US" dirty="0" smtClean="0"/>
            </a:br>
            <a:r>
              <a:rPr lang="en-US" dirty="0" smtClean="0">
                <a:solidFill>
                  <a:schemeClr val="bg1">
                    <a:lumMod val="50000"/>
                  </a:schemeClr>
                </a:solidFill>
              </a:rPr>
              <a:t>(10% of projects; 2% of CRDW staff time)</a:t>
            </a:r>
          </a:p>
          <a:p>
            <a:endParaRPr lang="en-US" dirty="0" smtClean="0">
              <a:solidFill>
                <a:schemeClr val="bg1">
                  <a:lumMod val="50000"/>
                </a:schemeClr>
              </a:solidFill>
            </a:endParaRPr>
          </a:p>
          <a:p>
            <a:r>
              <a:rPr lang="en-US" dirty="0" smtClean="0"/>
              <a:t>Program </a:t>
            </a:r>
            <a:r>
              <a:rPr lang="en-US" dirty="0"/>
              <a:t>evaluation</a:t>
            </a:r>
            <a:br>
              <a:rPr lang="en-US" dirty="0"/>
            </a:br>
            <a:r>
              <a:rPr lang="en-US" dirty="0" smtClean="0">
                <a:solidFill>
                  <a:schemeClr val="bg1">
                    <a:lumMod val="50000"/>
                  </a:schemeClr>
                </a:solidFill>
              </a:rPr>
              <a:t>(20</a:t>
            </a:r>
            <a:r>
              <a:rPr lang="en-US" dirty="0">
                <a:solidFill>
                  <a:schemeClr val="bg1">
                    <a:lumMod val="50000"/>
                  </a:schemeClr>
                </a:solidFill>
              </a:rPr>
              <a:t>% of projects; </a:t>
            </a:r>
            <a:r>
              <a:rPr lang="en-US" dirty="0" smtClean="0">
                <a:solidFill>
                  <a:schemeClr val="bg1">
                    <a:lumMod val="50000"/>
                  </a:schemeClr>
                </a:solidFill>
              </a:rPr>
              <a:t>8% </a:t>
            </a:r>
            <a:r>
              <a:rPr lang="en-US" dirty="0">
                <a:solidFill>
                  <a:schemeClr val="bg1">
                    <a:lumMod val="50000"/>
                  </a:schemeClr>
                </a:solidFill>
              </a:rPr>
              <a:t>of </a:t>
            </a:r>
            <a:r>
              <a:rPr lang="en-US" dirty="0" smtClean="0">
                <a:solidFill>
                  <a:schemeClr val="bg1">
                    <a:lumMod val="50000"/>
                  </a:schemeClr>
                </a:solidFill>
              </a:rPr>
              <a:t>CRDW </a:t>
            </a:r>
            <a:r>
              <a:rPr lang="en-US" dirty="0">
                <a:solidFill>
                  <a:schemeClr val="bg1">
                    <a:lumMod val="50000"/>
                  </a:schemeClr>
                </a:solidFill>
              </a:rPr>
              <a:t>staff time</a:t>
            </a:r>
            <a:r>
              <a:rPr lang="en-US" dirty="0" smtClean="0">
                <a:solidFill>
                  <a:schemeClr val="bg1">
                    <a:lumMod val="50000"/>
                  </a:schemeClr>
                </a:solidFill>
              </a:rPr>
              <a:t>)</a:t>
            </a:r>
            <a:endParaRPr lang="en-US" dirty="0" smtClean="0"/>
          </a:p>
          <a:p>
            <a:endParaRPr lang="en-US" dirty="0" smtClean="0"/>
          </a:p>
          <a:p>
            <a:endParaRPr lang="en-US" dirty="0" smtClean="0"/>
          </a:p>
          <a:p>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smtClean="0">
                <a:solidFill>
                  <a:srgbClr val="0070C0"/>
                </a:solidFill>
              </a:rPr>
              <a:t>Example Slide 1</a:t>
            </a:r>
            <a:endParaRPr lang="en-US" sz="3600" b="1" i="1" dirty="0">
              <a:solidFill>
                <a:srgbClr val="0070C0"/>
              </a:solidFill>
            </a:endParaRPr>
          </a:p>
        </p:txBody>
      </p:sp>
      <p:sp>
        <p:nvSpPr>
          <p:cNvPr id="6" name="Oval 5"/>
          <p:cNvSpPr/>
          <p:nvPr/>
        </p:nvSpPr>
        <p:spPr>
          <a:xfrm>
            <a:off x="8170512" y="3177153"/>
            <a:ext cx="2998924" cy="75166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7753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52" y="19985"/>
            <a:ext cx="10515600" cy="640416"/>
          </a:xfrm>
        </p:spPr>
        <p:txBody>
          <a:bodyPr>
            <a:normAutofit/>
          </a:bodyPr>
          <a:lstStyle/>
          <a:p>
            <a:r>
              <a:rPr lang="en-US" sz="3600" b="1" i="1" dirty="0">
                <a:solidFill>
                  <a:srgbClr val="0070C0"/>
                </a:solidFill>
              </a:rPr>
              <a:t>Example Slide </a:t>
            </a:r>
            <a:r>
              <a:rPr lang="en-US" sz="3600" b="1" i="1" dirty="0" smtClean="0">
                <a:solidFill>
                  <a:srgbClr val="0070C0"/>
                </a:solidFill>
              </a:rPr>
              <a:t>2</a:t>
            </a:r>
            <a:endParaRPr lang="en-US" sz="3600" b="1" i="1" dirty="0">
              <a:solidFill>
                <a:srgbClr val="0070C0"/>
              </a:solidFill>
            </a:endParaRPr>
          </a:p>
        </p:txBody>
      </p:sp>
      <p:sp>
        <p:nvSpPr>
          <p:cNvPr id="3" name="Content Placeholder 2"/>
          <p:cNvSpPr>
            <a:spLocks noGrp="1"/>
          </p:cNvSpPr>
          <p:nvPr>
            <p:ph idx="1"/>
          </p:nvPr>
        </p:nvSpPr>
        <p:spPr>
          <a:xfrm>
            <a:off x="88900" y="660402"/>
            <a:ext cx="12103099" cy="6197598"/>
          </a:xfrm>
        </p:spPr>
        <p:txBody>
          <a:bodyPr>
            <a:noAutofit/>
          </a:bodyPr>
          <a:lstStyle/>
          <a:p>
            <a:r>
              <a:rPr lang="en-US" sz="2400" dirty="0" smtClean="0"/>
              <a:t>Requests that are preparatory to research </a:t>
            </a:r>
            <a:r>
              <a:rPr lang="en-US" sz="2400" dirty="0"/>
              <a:t>must be submitted to the IRB/University Privacy </a:t>
            </a:r>
            <a:r>
              <a:rPr lang="en-US" sz="2400" dirty="0" smtClean="0"/>
              <a:t>Board for review and approval.</a:t>
            </a:r>
          </a:p>
          <a:p>
            <a:endParaRPr lang="en-US" sz="2400" dirty="0" smtClean="0"/>
          </a:p>
          <a:p>
            <a:r>
              <a:rPr lang="en-US" sz="2400" dirty="0" smtClean="0"/>
              <a:t>Program Evaluation, CQI, &amp; Feasibility Assessments:</a:t>
            </a:r>
          </a:p>
          <a:p>
            <a:pPr lvl="1"/>
            <a:r>
              <a:rPr lang="en-US" sz="2000" dirty="0" smtClean="0"/>
              <a:t>If PHI is </a:t>
            </a:r>
            <a:r>
              <a:rPr lang="en-US" sz="2000" b="1" u="sng" dirty="0" smtClean="0"/>
              <a:t>NOT</a:t>
            </a:r>
            <a:r>
              <a:rPr lang="en-US" sz="2000" dirty="0" smtClean="0"/>
              <a:t> included, it is generally not considered human subjects research.</a:t>
            </a:r>
          </a:p>
          <a:p>
            <a:pPr lvl="1"/>
            <a:r>
              <a:rPr lang="en-US" sz="2000" dirty="0" smtClean="0"/>
              <a:t>A determination of human subjects research (DHSR) may be submitted to the IRB.</a:t>
            </a:r>
          </a:p>
          <a:p>
            <a:pPr lvl="1"/>
            <a:r>
              <a:rPr lang="en-US" sz="2000" dirty="0" smtClean="0"/>
              <a:t>Aggregate data may be provided without an IRB submission.</a:t>
            </a:r>
          </a:p>
          <a:p>
            <a:endParaRPr lang="en-US" sz="2400" dirty="0" smtClean="0"/>
          </a:p>
          <a:p>
            <a:r>
              <a:rPr lang="en-US" sz="2400" dirty="0" smtClean="0">
                <a:solidFill>
                  <a:schemeClr val="bg1">
                    <a:lumMod val="50000"/>
                  </a:schemeClr>
                </a:solidFill>
              </a:rPr>
              <a:t>The following activities are </a:t>
            </a:r>
            <a:r>
              <a:rPr lang="en-US" sz="2400" b="1" u="sng" dirty="0" smtClean="0">
                <a:solidFill>
                  <a:schemeClr val="bg1">
                    <a:lumMod val="50000"/>
                  </a:schemeClr>
                </a:solidFill>
              </a:rPr>
              <a:t>NOT</a:t>
            </a:r>
            <a:r>
              <a:rPr lang="en-US" sz="2400" dirty="0" smtClean="0">
                <a:solidFill>
                  <a:schemeClr val="bg1">
                    <a:lumMod val="50000"/>
                  </a:schemeClr>
                </a:solidFill>
              </a:rPr>
              <a:t> human subjects research:</a:t>
            </a:r>
          </a:p>
          <a:p>
            <a:pPr lvl="1"/>
            <a:r>
              <a:rPr lang="en-US" sz="2000" dirty="0">
                <a:solidFill>
                  <a:schemeClr val="bg1">
                    <a:lumMod val="50000"/>
                  </a:schemeClr>
                </a:solidFill>
              </a:rPr>
              <a:t>Classroom evaluation activities when assessment involves regular classroom activities and the results of the evaluation process are intended to be used for the sole purpose of enhancing teaching practices of the </a:t>
            </a:r>
            <a:r>
              <a:rPr lang="en-US" sz="2000" dirty="0" smtClean="0">
                <a:solidFill>
                  <a:schemeClr val="bg1">
                    <a:lumMod val="50000"/>
                  </a:schemeClr>
                </a:solidFill>
              </a:rPr>
              <a:t>instructor</a:t>
            </a:r>
            <a:endParaRPr lang="en-US" sz="2000" dirty="0">
              <a:solidFill>
                <a:schemeClr val="bg1">
                  <a:lumMod val="50000"/>
                </a:schemeClr>
              </a:solidFill>
            </a:endParaRPr>
          </a:p>
          <a:p>
            <a:pPr lvl="1"/>
            <a:r>
              <a:rPr lang="en-US" sz="2000" dirty="0">
                <a:solidFill>
                  <a:schemeClr val="bg1">
                    <a:lumMod val="50000"/>
                  </a:schemeClr>
                </a:solidFill>
              </a:rPr>
              <a:t>Quality improvement activities designed to enhance functionality of a department or campus program provided that results are not intended to be shared outside of the </a:t>
            </a:r>
            <a:r>
              <a:rPr lang="en-US" sz="2000" dirty="0" smtClean="0">
                <a:solidFill>
                  <a:schemeClr val="bg1">
                    <a:lumMod val="50000"/>
                  </a:schemeClr>
                </a:solidFill>
              </a:rPr>
              <a:t>University</a:t>
            </a:r>
            <a:endParaRPr lang="en-US" sz="2000" dirty="0">
              <a:solidFill>
                <a:schemeClr val="bg1">
                  <a:lumMod val="50000"/>
                </a:schemeClr>
              </a:solidFill>
            </a:endParaRPr>
          </a:p>
          <a:p>
            <a:pPr lvl="1"/>
            <a:r>
              <a:rPr lang="en-US" sz="2000" dirty="0">
                <a:solidFill>
                  <a:schemeClr val="bg1">
                    <a:lumMod val="50000"/>
                  </a:schemeClr>
                </a:solidFill>
              </a:rPr>
              <a:t>Program </a:t>
            </a:r>
            <a:r>
              <a:rPr lang="en-US" sz="2000" dirty="0" smtClean="0">
                <a:solidFill>
                  <a:schemeClr val="bg1">
                    <a:lumMod val="50000"/>
                  </a:schemeClr>
                </a:solidFill>
              </a:rPr>
              <a:t>evaluations</a:t>
            </a:r>
            <a:endParaRPr lang="en-US" sz="2000" dirty="0">
              <a:solidFill>
                <a:schemeClr val="bg1">
                  <a:lumMod val="50000"/>
                </a:schemeClr>
              </a:solidFill>
            </a:endParaRPr>
          </a:p>
          <a:p>
            <a:pPr lvl="1"/>
            <a:r>
              <a:rPr lang="en-US" sz="2000" dirty="0">
                <a:solidFill>
                  <a:schemeClr val="bg1">
                    <a:lumMod val="50000"/>
                  </a:schemeClr>
                </a:solidFill>
              </a:rPr>
              <a:t>Public health practice surveillance </a:t>
            </a:r>
            <a:r>
              <a:rPr lang="en-US" sz="2000" dirty="0" smtClean="0">
                <a:solidFill>
                  <a:schemeClr val="bg1">
                    <a:lumMod val="50000"/>
                  </a:schemeClr>
                </a:solidFill>
              </a:rPr>
              <a:t>activities</a:t>
            </a:r>
            <a:endParaRPr lang="en-US" sz="2000" dirty="0">
              <a:solidFill>
                <a:schemeClr val="bg1">
                  <a:lumMod val="50000"/>
                </a:schemeClr>
              </a:solidFill>
            </a:endParaRPr>
          </a:p>
        </p:txBody>
      </p:sp>
    </p:spTree>
    <p:extLst>
      <p:ext uri="{BB962C8B-B14F-4D97-AF65-F5344CB8AC3E}">
        <p14:creationId xmlns:p14="http://schemas.microsoft.com/office/powerpoint/2010/main" val="1045530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185" y="25934"/>
            <a:ext cx="10515600" cy="806214"/>
          </a:xfrm>
        </p:spPr>
        <p:txBody>
          <a:bodyPr>
            <a:normAutofit/>
          </a:bodyPr>
          <a:lstStyle/>
          <a:p>
            <a:r>
              <a:rPr lang="en-US" sz="3600" b="1" i="1" dirty="0">
                <a:solidFill>
                  <a:srgbClr val="0070C0"/>
                </a:solidFill>
              </a:rPr>
              <a:t>Example Slide </a:t>
            </a:r>
            <a:r>
              <a:rPr lang="en-US" sz="3600" b="1" i="1" dirty="0" smtClean="0">
                <a:solidFill>
                  <a:srgbClr val="0070C0"/>
                </a:solidFill>
              </a:rPr>
              <a:t>3</a:t>
            </a:r>
            <a:endParaRPr lang="en-US" sz="3600" b="1" i="1" dirty="0">
              <a:solidFill>
                <a:srgbClr val="0070C0"/>
              </a:solidFill>
            </a:endParaRPr>
          </a:p>
        </p:txBody>
      </p:sp>
      <p:sp>
        <p:nvSpPr>
          <p:cNvPr id="3" name="Content Placeholder 2"/>
          <p:cNvSpPr>
            <a:spLocks noGrp="1"/>
          </p:cNvSpPr>
          <p:nvPr>
            <p:ph idx="1"/>
          </p:nvPr>
        </p:nvSpPr>
        <p:spPr>
          <a:xfrm>
            <a:off x="9627" y="750772"/>
            <a:ext cx="11935325" cy="5986912"/>
          </a:xfrm>
        </p:spPr>
        <p:txBody>
          <a:bodyPr>
            <a:normAutofit fontScale="92500" lnSpcReduction="20000"/>
          </a:bodyPr>
          <a:lstStyle/>
          <a:p>
            <a:pPr marL="0" indent="0">
              <a:buNone/>
            </a:pPr>
            <a:r>
              <a:rPr lang="en-US" dirty="0">
                <a:latin typeface="+mj-lt"/>
              </a:rPr>
              <a:t>ORIEN </a:t>
            </a:r>
            <a:r>
              <a:rPr lang="en-US" dirty="0" smtClean="0">
                <a:latin typeface="+mj-lt"/>
              </a:rPr>
              <a:t>(</a:t>
            </a:r>
            <a:r>
              <a:rPr lang="en-US" dirty="0" smtClean="0">
                <a:latin typeface="+mj-lt"/>
                <a:ea typeface="+mj-ea"/>
                <a:cs typeface="+mj-cs"/>
              </a:rPr>
              <a:t>Oncology Research Information Exchange Network) -</a:t>
            </a:r>
            <a:r>
              <a:rPr lang="en-US" sz="2000" dirty="0" smtClean="0">
                <a:latin typeface="+mj-lt"/>
                <a:ea typeface="+mj-ea"/>
                <a:cs typeface="+mj-cs"/>
              </a:rPr>
              <a:t>Stephenson Cancer Center</a:t>
            </a:r>
            <a:endParaRPr lang="en-US" dirty="0" smtClean="0">
              <a:latin typeface="+mj-lt"/>
              <a:ea typeface="+mj-ea"/>
              <a:cs typeface="+mj-cs"/>
            </a:endParaRPr>
          </a:p>
          <a:p>
            <a:r>
              <a:rPr lang="en-US" sz="2000" dirty="0" smtClean="0">
                <a:solidFill>
                  <a:schemeClr val="bg1">
                    <a:lumMod val="50000"/>
                  </a:schemeClr>
                </a:solidFill>
                <a:ea typeface="+mj-ea"/>
                <a:cs typeface="+mj-cs"/>
              </a:rPr>
              <a:t>This is a study designed to create a centralized clinical data and tissue repository. Clinical data, to include demographics, medical history, cancer classification, medical treatment, pathology records, long-term outcomes, quality of life, general health, laboratory, pathology, radiographic data/images, and cause of death, will be collected on all enrolled patients from the time of initial entry into the study and continue as long as the study remains in progress.</a:t>
            </a:r>
          </a:p>
          <a:p>
            <a:r>
              <a:rPr lang="en-US" sz="2000" dirty="0" smtClean="0">
                <a:solidFill>
                  <a:schemeClr val="bg1">
                    <a:lumMod val="50000"/>
                  </a:schemeClr>
                </a:solidFill>
                <a:ea typeface="+mj-ea"/>
                <a:cs typeface="+mj-cs"/>
              </a:rPr>
              <a:t>Given the scope, manual data abstraction proved to be very resource intensive. The CRDW team was consulted to explore the feasibility of extracting pathology records. </a:t>
            </a:r>
          </a:p>
          <a:p>
            <a:r>
              <a:rPr lang="en-US" sz="2000" dirty="0" smtClean="0">
                <a:solidFill>
                  <a:schemeClr val="bg1">
                    <a:lumMod val="50000"/>
                  </a:schemeClr>
                </a:solidFill>
                <a:ea typeface="+mj-ea"/>
                <a:cs typeface="+mj-cs"/>
              </a:rPr>
              <a:t>The data specifications required more than the pathology result value (e.g. reference range, critical value, etc.), which necessitated the use of ‘</a:t>
            </a:r>
            <a:r>
              <a:rPr lang="en-US" sz="2000" dirty="0" err="1" smtClean="0">
                <a:solidFill>
                  <a:schemeClr val="bg1">
                    <a:lumMod val="50000"/>
                  </a:schemeClr>
                </a:solidFill>
                <a:ea typeface="+mj-ea"/>
                <a:cs typeface="+mj-cs"/>
              </a:rPr>
              <a:t>docdata</a:t>
            </a:r>
            <a:r>
              <a:rPr lang="en-US" sz="2000" dirty="0" smtClean="0">
                <a:solidFill>
                  <a:schemeClr val="bg1">
                    <a:lumMod val="50000"/>
                  </a:schemeClr>
                </a:solidFill>
                <a:ea typeface="+mj-ea"/>
                <a:cs typeface="+mj-cs"/>
              </a:rPr>
              <a:t>’, regexes for text parsing,… </a:t>
            </a:r>
          </a:p>
          <a:p>
            <a:endParaRPr lang="en-US" sz="2600" b="1" i="1" dirty="0" smtClean="0">
              <a:latin typeface="+mj-lt"/>
              <a:ea typeface="+mj-ea"/>
              <a:cs typeface="+mj-cs"/>
            </a:endParaRPr>
          </a:p>
          <a:p>
            <a:pPr marL="0" indent="0">
              <a:buNone/>
            </a:pPr>
            <a:r>
              <a:rPr lang="en-US" dirty="0" smtClean="0">
                <a:latin typeface="+mj-lt"/>
                <a:ea typeface="+mj-ea"/>
                <a:cs typeface="+mj-cs"/>
              </a:rPr>
              <a:t>Oncologic Outcomes in Renal Cell Carcinoma</a:t>
            </a:r>
            <a:r>
              <a:rPr lang="en-US" sz="2400" b="1" dirty="0" smtClean="0">
                <a:latin typeface="+mj-lt"/>
                <a:ea typeface="+mj-ea"/>
                <a:cs typeface="+mj-cs"/>
              </a:rPr>
              <a:t> -</a:t>
            </a:r>
            <a:r>
              <a:rPr lang="en-US" sz="2000" dirty="0" smtClean="0">
                <a:latin typeface="+mj-lt"/>
                <a:ea typeface="+mj-ea"/>
                <a:cs typeface="+mj-cs"/>
              </a:rPr>
              <a:t>OUHSC Department of Urology</a:t>
            </a:r>
            <a:endParaRPr lang="en-US" sz="2400" dirty="0" smtClean="0">
              <a:latin typeface="+mj-lt"/>
              <a:ea typeface="+mj-ea"/>
              <a:cs typeface="+mj-cs"/>
            </a:endParaRPr>
          </a:p>
          <a:p>
            <a:r>
              <a:rPr lang="en-US" sz="2000" dirty="0" smtClean="0">
                <a:solidFill>
                  <a:schemeClr val="bg1">
                    <a:lumMod val="50000"/>
                  </a:schemeClr>
                </a:solidFill>
                <a:ea typeface="+mj-ea"/>
                <a:cs typeface="+mj-cs"/>
              </a:rPr>
              <a:t>The </a:t>
            </a:r>
            <a:r>
              <a:rPr lang="en-US" sz="2000" dirty="0">
                <a:solidFill>
                  <a:schemeClr val="bg1">
                    <a:lumMod val="50000"/>
                  </a:schemeClr>
                </a:solidFill>
                <a:ea typeface="+mj-ea"/>
                <a:cs typeface="+mj-cs"/>
              </a:rPr>
              <a:t>primary objective of this study is to establish a kidney cancer registry to enable investigations of patients evaluated and treated for kidney cancer, with emphasis on efficacy of surgical technique, postoperative complication rates, response to immunotherapy, and utility of biomarkers/genomic tests. </a:t>
            </a:r>
            <a:endParaRPr lang="en-US" sz="2000" dirty="0" smtClean="0">
              <a:solidFill>
                <a:schemeClr val="bg1">
                  <a:lumMod val="50000"/>
                </a:schemeClr>
              </a:solidFill>
              <a:ea typeface="+mj-ea"/>
              <a:cs typeface="+mj-cs"/>
            </a:endParaRPr>
          </a:p>
          <a:p>
            <a:r>
              <a:rPr lang="en-US" sz="2000" dirty="0" smtClean="0">
                <a:solidFill>
                  <a:schemeClr val="bg1">
                    <a:lumMod val="50000"/>
                  </a:schemeClr>
                </a:solidFill>
                <a:ea typeface="+mj-ea"/>
                <a:cs typeface="+mj-cs"/>
              </a:rPr>
              <a:t>The CDW was asked to assemble a list of patients diagnosed with kidney cancer since 2010. The study team will retrospectively populate a </a:t>
            </a:r>
            <a:r>
              <a:rPr lang="en-US" sz="2000" dirty="0" err="1" smtClean="0">
                <a:solidFill>
                  <a:schemeClr val="bg1">
                    <a:lumMod val="50000"/>
                  </a:schemeClr>
                </a:solidFill>
                <a:ea typeface="+mj-ea"/>
                <a:cs typeface="+mj-cs"/>
              </a:rPr>
              <a:t>REDCap</a:t>
            </a:r>
            <a:r>
              <a:rPr lang="en-US" sz="2000" dirty="0" smtClean="0">
                <a:solidFill>
                  <a:schemeClr val="bg1">
                    <a:lumMod val="50000"/>
                  </a:schemeClr>
                </a:solidFill>
                <a:ea typeface="+mj-ea"/>
                <a:cs typeface="+mj-cs"/>
              </a:rPr>
              <a:t> project with the desired clinical data for this cohort as well as prospectively enroll current and future patients.</a:t>
            </a:r>
            <a:endParaRPr lang="en-US" sz="2000" dirty="0">
              <a:solidFill>
                <a:schemeClr val="bg1">
                  <a:lumMod val="50000"/>
                </a:schemeClr>
              </a:solidFill>
              <a:ea typeface="+mj-ea"/>
              <a:cs typeface="+mj-cs"/>
            </a:endParaRPr>
          </a:p>
          <a:p>
            <a:pPr lvl="1"/>
            <a:endParaRPr lang="en-US" sz="2200" b="1" i="1" dirty="0" smtClean="0">
              <a:latin typeface="+mj-lt"/>
              <a:ea typeface="+mj-ea"/>
              <a:cs typeface="+mj-cs"/>
            </a:endParaRPr>
          </a:p>
          <a:p>
            <a:pPr marL="0" indent="0">
              <a:buNone/>
            </a:pPr>
            <a:r>
              <a:rPr lang="en-US" dirty="0">
                <a:latin typeface="+mj-lt"/>
              </a:rPr>
              <a:t>N3C (National COVID Cohort Collaborative</a:t>
            </a:r>
            <a:r>
              <a:rPr lang="en-US" dirty="0" smtClean="0">
                <a:latin typeface="+mj-lt"/>
              </a:rPr>
              <a:t>)</a:t>
            </a:r>
            <a:r>
              <a:rPr lang="en-US" dirty="0">
                <a:latin typeface="+mj-lt"/>
              </a:rPr>
              <a:t> </a:t>
            </a:r>
            <a:r>
              <a:rPr lang="en-US" sz="2400" b="1" dirty="0" smtClean="0">
                <a:latin typeface="+mj-lt"/>
              </a:rPr>
              <a:t>-</a:t>
            </a:r>
            <a:r>
              <a:rPr lang="en-US" sz="2000" dirty="0">
                <a:latin typeface="+mj-lt"/>
              </a:rPr>
              <a:t>OUHSC </a:t>
            </a:r>
            <a:endParaRPr lang="en-US" dirty="0">
              <a:latin typeface="+mj-lt"/>
            </a:endParaRPr>
          </a:p>
          <a:p>
            <a:pPr lvl="1"/>
            <a:endParaRPr lang="en-US" sz="2200" b="1" i="1" dirty="0">
              <a:latin typeface="+mj-lt"/>
              <a:ea typeface="+mj-ea"/>
              <a:cs typeface="+mj-cs"/>
            </a:endParaRPr>
          </a:p>
        </p:txBody>
      </p:sp>
    </p:spTree>
    <p:extLst>
      <p:ext uri="{BB962C8B-B14F-4D97-AF65-F5344CB8AC3E}">
        <p14:creationId xmlns:p14="http://schemas.microsoft.com/office/powerpoint/2010/main" val="172627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11439</TotalTime>
  <Words>781</Words>
  <Application>Microsoft Office PowerPoint</Application>
  <PresentationFormat>Widescreen</PresentationFormat>
  <Paragraphs>52</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Example Slide 2</vt:lpstr>
      <vt:lpstr>Example Slide 3</vt:lpstr>
    </vt:vector>
  </TitlesOfParts>
  <Company>OUHSC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Thumann, Ashley T (HSC)</dc:creator>
  <cp:lastModifiedBy>Will Beasley</cp:lastModifiedBy>
  <cp:revision>258</cp:revision>
  <dcterms:created xsi:type="dcterms:W3CDTF">2019-06-04T17:44:43Z</dcterms:created>
  <dcterms:modified xsi:type="dcterms:W3CDTF">2020-12-16T02:27:04Z</dcterms:modified>
</cp:coreProperties>
</file>