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2" r:id="rId2"/>
    <p:sldId id="257" r:id="rId3"/>
    <p:sldId id="384" r:id="rId4"/>
    <p:sldId id="289" r:id="rId5"/>
    <p:sldId id="385" r:id="rId6"/>
    <p:sldId id="386" r:id="rId7"/>
    <p:sldId id="387" r:id="rId8"/>
    <p:sldId id="389" r:id="rId9"/>
    <p:sldId id="276" r:id="rId10"/>
    <p:sldId id="391" r:id="rId11"/>
    <p:sldId id="340" r:id="rId12"/>
    <p:sldId id="388" r:id="rId13"/>
    <p:sldId id="390" r:id="rId14"/>
    <p:sldId id="367"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7755" autoAdjust="0"/>
  </p:normalViewPr>
  <p:slideViewPr>
    <p:cSldViewPr snapToGrid="0">
      <p:cViewPr varScale="1">
        <p:scale>
          <a:sx n="99" d="100"/>
          <a:sy n="99" d="100"/>
        </p:scale>
        <p:origin x="834" y="90"/>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Data Warehouse effort on</a:t>
            </a:r>
            <a:r>
              <a:rPr lang="en-US" baseline="0" dirty="0" smtClean="0"/>
              <a:t> campus.  I started as a conventional statistician and researcher, and based on experience with integrating our investigations with state agency data , our group moved into the world of EMRs and CDWs.</a:t>
            </a:r>
          </a:p>
          <a:p>
            <a:endParaRPr lang="en-US" baseline="0" dirty="0" smtClean="0"/>
          </a:p>
          <a:p>
            <a:r>
              <a:rPr lang="en-US" baseline="0" dirty="0" smtClean="0"/>
              <a:t>I think these experiences have allowed our group to relate well with current PIs, as well as build a CDW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Julie’s.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1.5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9</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11</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a:t>
            </a:r>
            <a:r>
              <a:rPr lang="en-US" sz="4800" dirty="0" smtClean="0">
                <a:solidFill>
                  <a:srgbClr val="0070C0"/>
                </a:solidFill>
              </a:rPr>
              <a:t>Research Data </a:t>
            </a:r>
            <a:r>
              <a:rPr lang="en-US" sz="4800" dirty="0" smtClean="0">
                <a:solidFill>
                  <a:srgbClr val="0070C0"/>
                </a:solidFill>
              </a:rPr>
              <a:t>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Dec 2020</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reviewed the last two years of our requests and built a superset .</a:t>
            </a:r>
          </a:p>
          <a:p>
            <a:r>
              <a:rPr lang="en-US" dirty="0" smtClean="0"/>
              <a:t>We’ve started to use it for 3 projects, in order to identify additional features we need</a:t>
            </a:r>
          </a:p>
          <a:p>
            <a:r>
              <a:rPr lang="en-US" dirty="0" smtClean="0"/>
              <a:t>Text files are saved to OUM’s ftp server.  We download, ingest, and groom them every morning.</a:t>
            </a:r>
          </a:p>
          <a:p>
            <a:r>
              <a:rPr lang="en-US" dirty="0" smtClean="0"/>
              <a:t>List of tables: </a:t>
            </a:r>
          </a:p>
          <a:p>
            <a:r>
              <a:rPr lang="en-US" dirty="0" smtClean="0"/>
              <a:t>Jimmie is awesome</a:t>
            </a:r>
          </a:p>
          <a:p>
            <a:r>
              <a:rPr lang="en-US" dirty="0" smtClean="0"/>
              <a:t>Role in the future Data Lake</a:t>
            </a:r>
            <a:endParaRPr lang="en-US" dirty="0"/>
          </a:p>
        </p:txBody>
      </p:sp>
    </p:spTree>
    <p:extLst>
      <p:ext uri="{BB962C8B-B14F-4D97-AF65-F5344CB8AC3E}">
        <p14:creationId xmlns:p14="http://schemas.microsoft.com/office/powerpoint/2010/main" val="2708229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85" y="25934"/>
            <a:ext cx="10515600" cy="806214"/>
          </a:xfrm>
        </p:spPr>
        <p:txBody>
          <a:bodyPr>
            <a:normAutofit/>
          </a:bodyPr>
          <a:lstStyle/>
          <a:p>
            <a:r>
              <a:rPr lang="en-US" sz="3600" b="1" i="1" dirty="0" smtClean="0">
                <a:solidFill>
                  <a:srgbClr val="0070C0"/>
                </a:solidFill>
              </a:rPr>
              <a:t>National Registry </a:t>
            </a:r>
            <a:r>
              <a:rPr lang="en-US" sz="3600" b="1" i="1" dirty="0" smtClean="0">
                <a:solidFill>
                  <a:srgbClr val="0070C0"/>
                </a:solidFill>
              </a:rPr>
              <a:t>Projects</a:t>
            </a:r>
            <a:endParaRPr lang="en-US" sz="3600" b="1" i="1" dirty="0">
              <a:solidFill>
                <a:srgbClr val="0070C0"/>
              </a:solidFill>
            </a:endParaRPr>
          </a:p>
        </p:txBody>
      </p:sp>
      <p:sp>
        <p:nvSpPr>
          <p:cNvPr id="3" name="Content Placeholder 2"/>
          <p:cNvSpPr>
            <a:spLocks noGrp="1"/>
          </p:cNvSpPr>
          <p:nvPr>
            <p:ph idx="1"/>
          </p:nvPr>
        </p:nvSpPr>
        <p:spPr>
          <a:xfrm>
            <a:off x="9627" y="750772"/>
            <a:ext cx="11935325" cy="5986912"/>
          </a:xfrm>
        </p:spPr>
        <p:txBody>
          <a:bodyPr>
            <a:normAutofit fontScale="92500" lnSpcReduction="20000"/>
          </a:bodyPr>
          <a:lstStyle/>
          <a:p>
            <a:pPr marL="0" indent="0">
              <a:buNone/>
            </a:pPr>
            <a:r>
              <a:rPr lang="en-US" dirty="0">
                <a:latin typeface="+mj-lt"/>
              </a:rPr>
              <a:t>ORIEN </a:t>
            </a:r>
            <a:r>
              <a:rPr lang="en-US" dirty="0" smtClean="0">
                <a:latin typeface="+mj-lt"/>
              </a:rPr>
              <a:t>(</a:t>
            </a:r>
            <a:r>
              <a:rPr lang="en-US" dirty="0" smtClean="0">
                <a:latin typeface="+mj-lt"/>
                <a:ea typeface="+mj-ea"/>
                <a:cs typeface="+mj-cs"/>
              </a:rPr>
              <a:t>Oncology </a:t>
            </a:r>
            <a:r>
              <a:rPr lang="en-US" dirty="0" smtClean="0">
                <a:latin typeface="+mj-lt"/>
                <a:ea typeface="+mj-ea"/>
                <a:cs typeface="+mj-cs"/>
              </a:rPr>
              <a:t>Research Information Exchange </a:t>
            </a:r>
            <a:r>
              <a:rPr lang="en-US" dirty="0" smtClean="0">
                <a:latin typeface="+mj-lt"/>
                <a:ea typeface="+mj-ea"/>
                <a:cs typeface="+mj-cs"/>
              </a:rPr>
              <a:t>Network) -</a:t>
            </a:r>
            <a:r>
              <a:rPr lang="en-US" sz="2000" dirty="0" smtClean="0">
                <a:latin typeface="+mj-lt"/>
                <a:ea typeface="+mj-ea"/>
                <a:cs typeface="+mj-cs"/>
              </a:rPr>
              <a:t>Stephenson </a:t>
            </a:r>
            <a:r>
              <a:rPr lang="en-US" sz="2000" dirty="0" smtClean="0">
                <a:latin typeface="+mj-lt"/>
                <a:ea typeface="+mj-ea"/>
                <a:cs typeface="+mj-cs"/>
              </a:rPr>
              <a:t>Cancer Center</a:t>
            </a:r>
            <a:endParaRPr lang="en-US" dirty="0" smtClean="0">
              <a:latin typeface="+mj-lt"/>
              <a:ea typeface="+mj-ea"/>
              <a:cs typeface="+mj-cs"/>
            </a:endParaRPr>
          </a:p>
          <a:p>
            <a:r>
              <a:rPr lang="en-US" sz="2000" dirty="0" smtClean="0">
                <a:solidFill>
                  <a:schemeClr val="bg1">
                    <a:lumMod val="50000"/>
                  </a:schemeClr>
                </a:solidFill>
                <a:ea typeface="+mj-ea"/>
                <a:cs typeface="+mj-cs"/>
              </a:rPr>
              <a:t>This is a study designed to create a centralized clinical data and tissue repository. Clinical data, to include demographics, medical history, cancer classification, medical treatment, pathology records, long-term outcomes, quality of life, general health, laboratory, pathology, radiographic data/images, and cause of death, will be collected on all enrolled patients from the time of initial entry into the study and continue as long as the study remains in progress.</a:t>
            </a:r>
          </a:p>
          <a:p>
            <a:r>
              <a:rPr lang="en-US" sz="2000" dirty="0" smtClean="0">
                <a:solidFill>
                  <a:schemeClr val="bg1">
                    <a:lumMod val="50000"/>
                  </a:schemeClr>
                </a:solidFill>
                <a:ea typeface="+mj-ea"/>
                <a:cs typeface="+mj-cs"/>
              </a:rPr>
              <a:t>Given the scope, manual data abstraction proved to be very resource intensive. The </a:t>
            </a:r>
            <a:r>
              <a:rPr lang="en-US" sz="2000" dirty="0" smtClean="0">
                <a:solidFill>
                  <a:schemeClr val="bg1">
                    <a:lumMod val="50000"/>
                  </a:schemeClr>
                </a:solidFill>
                <a:ea typeface="+mj-ea"/>
                <a:cs typeface="+mj-cs"/>
              </a:rPr>
              <a:t>CRDW </a:t>
            </a:r>
            <a:r>
              <a:rPr lang="en-US" sz="2000" dirty="0" smtClean="0">
                <a:solidFill>
                  <a:schemeClr val="bg1">
                    <a:lumMod val="50000"/>
                  </a:schemeClr>
                </a:solidFill>
                <a:ea typeface="+mj-ea"/>
                <a:cs typeface="+mj-cs"/>
              </a:rPr>
              <a:t>team was consulted to explore the feasibility of extracting pathology records. </a:t>
            </a:r>
          </a:p>
          <a:p>
            <a:r>
              <a:rPr lang="en-US" sz="2000" dirty="0" smtClean="0">
                <a:solidFill>
                  <a:schemeClr val="bg1">
                    <a:lumMod val="50000"/>
                  </a:schemeClr>
                </a:solidFill>
                <a:ea typeface="+mj-ea"/>
                <a:cs typeface="+mj-cs"/>
              </a:rPr>
              <a:t>The data specifications required more than the pathology result value (e.g. reference range, critical value, etc.), which necessitated the use of ‘</a:t>
            </a:r>
            <a:r>
              <a:rPr lang="en-US" sz="2000" dirty="0" err="1" smtClean="0">
                <a:solidFill>
                  <a:schemeClr val="bg1">
                    <a:lumMod val="50000"/>
                  </a:schemeClr>
                </a:solidFill>
                <a:ea typeface="+mj-ea"/>
                <a:cs typeface="+mj-cs"/>
              </a:rPr>
              <a:t>docdata</a:t>
            </a:r>
            <a:r>
              <a:rPr lang="en-US" sz="2000" dirty="0" smtClean="0">
                <a:solidFill>
                  <a:schemeClr val="bg1">
                    <a:lumMod val="50000"/>
                  </a:schemeClr>
                </a:solidFill>
                <a:ea typeface="+mj-ea"/>
                <a:cs typeface="+mj-cs"/>
              </a:rPr>
              <a:t>’, regexes for text parsing,… </a:t>
            </a:r>
          </a:p>
          <a:p>
            <a:endParaRPr lang="en-US" sz="2600" b="1" i="1" dirty="0" smtClean="0">
              <a:latin typeface="+mj-lt"/>
              <a:ea typeface="+mj-ea"/>
              <a:cs typeface="+mj-cs"/>
            </a:endParaRPr>
          </a:p>
          <a:p>
            <a:pPr marL="0" indent="0">
              <a:buNone/>
            </a:pPr>
            <a:r>
              <a:rPr lang="en-US" dirty="0" smtClean="0">
                <a:latin typeface="+mj-lt"/>
                <a:ea typeface="+mj-ea"/>
                <a:cs typeface="+mj-cs"/>
              </a:rPr>
              <a:t>Oncologic Outcomes in Renal Cell </a:t>
            </a:r>
            <a:r>
              <a:rPr lang="en-US" dirty="0" smtClean="0">
                <a:latin typeface="+mj-lt"/>
                <a:ea typeface="+mj-ea"/>
                <a:cs typeface="+mj-cs"/>
              </a:rPr>
              <a:t>Carcinoma</a:t>
            </a:r>
            <a:r>
              <a:rPr lang="en-US" sz="2400" b="1" dirty="0" smtClean="0">
                <a:latin typeface="+mj-lt"/>
                <a:ea typeface="+mj-ea"/>
                <a:cs typeface="+mj-cs"/>
              </a:rPr>
              <a:t> -</a:t>
            </a:r>
            <a:r>
              <a:rPr lang="en-US" sz="2000" dirty="0" smtClean="0">
                <a:latin typeface="+mj-lt"/>
                <a:ea typeface="+mj-ea"/>
                <a:cs typeface="+mj-cs"/>
              </a:rPr>
              <a:t>OUHSC </a:t>
            </a:r>
            <a:r>
              <a:rPr lang="en-US" sz="2000" dirty="0" smtClean="0">
                <a:latin typeface="+mj-lt"/>
                <a:ea typeface="+mj-ea"/>
                <a:cs typeface="+mj-cs"/>
              </a:rPr>
              <a:t>Department of </a:t>
            </a:r>
            <a:r>
              <a:rPr lang="en-US" sz="2000" dirty="0" smtClean="0">
                <a:latin typeface="+mj-lt"/>
                <a:ea typeface="+mj-ea"/>
                <a:cs typeface="+mj-cs"/>
              </a:rPr>
              <a:t>Urology</a:t>
            </a:r>
            <a:endParaRPr lang="en-US" sz="2400" dirty="0" smtClean="0">
              <a:latin typeface="+mj-lt"/>
              <a:ea typeface="+mj-ea"/>
              <a:cs typeface="+mj-cs"/>
            </a:endParaRPr>
          </a:p>
          <a:p>
            <a:r>
              <a:rPr lang="en-US" sz="2000" dirty="0" smtClean="0">
                <a:solidFill>
                  <a:schemeClr val="bg1">
                    <a:lumMod val="50000"/>
                  </a:schemeClr>
                </a:solidFill>
                <a:ea typeface="+mj-ea"/>
                <a:cs typeface="+mj-cs"/>
              </a:rPr>
              <a:t>The </a:t>
            </a:r>
            <a:r>
              <a:rPr lang="en-US" sz="2000" dirty="0">
                <a:solidFill>
                  <a:schemeClr val="bg1">
                    <a:lumMod val="50000"/>
                  </a:schemeClr>
                </a:solidFill>
                <a:ea typeface="+mj-ea"/>
                <a:cs typeface="+mj-cs"/>
              </a:rPr>
              <a:t>primary objective of this study is to establish a kidney cancer registry to enable investigations of patients evaluated and treated for kidney cancer, with emphasis on efficacy of surgical technique, postoperative complication rates, response to immunotherapy, and utility of biomarkers/genomic tests. </a:t>
            </a:r>
            <a:endParaRPr lang="en-US" sz="2000" dirty="0" smtClean="0">
              <a:solidFill>
                <a:schemeClr val="bg1">
                  <a:lumMod val="50000"/>
                </a:schemeClr>
              </a:solidFill>
              <a:ea typeface="+mj-ea"/>
              <a:cs typeface="+mj-cs"/>
            </a:endParaRPr>
          </a:p>
          <a:p>
            <a:r>
              <a:rPr lang="en-US" sz="2000" dirty="0" smtClean="0">
                <a:solidFill>
                  <a:schemeClr val="bg1">
                    <a:lumMod val="50000"/>
                  </a:schemeClr>
                </a:solidFill>
                <a:ea typeface="+mj-ea"/>
                <a:cs typeface="+mj-cs"/>
              </a:rPr>
              <a:t>The CDW was asked to assemble a list of patients diagnosed with kidney cancer since 2010. The study team will retrospectively populate a </a:t>
            </a:r>
            <a:r>
              <a:rPr lang="en-US" sz="2000" dirty="0" err="1" smtClean="0">
                <a:solidFill>
                  <a:schemeClr val="bg1">
                    <a:lumMod val="50000"/>
                  </a:schemeClr>
                </a:solidFill>
                <a:ea typeface="+mj-ea"/>
                <a:cs typeface="+mj-cs"/>
              </a:rPr>
              <a:t>REDCap</a:t>
            </a:r>
            <a:r>
              <a:rPr lang="en-US" sz="2000" dirty="0" smtClean="0">
                <a:solidFill>
                  <a:schemeClr val="bg1">
                    <a:lumMod val="50000"/>
                  </a:schemeClr>
                </a:solidFill>
                <a:ea typeface="+mj-ea"/>
                <a:cs typeface="+mj-cs"/>
              </a:rPr>
              <a:t> project with the desired clinical data for this cohort as well as prospectively enroll current and future patients.</a:t>
            </a:r>
            <a:endParaRPr lang="en-US" sz="2000" dirty="0">
              <a:solidFill>
                <a:schemeClr val="bg1">
                  <a:lumMod val="50000"/>
                </a:schemeClr>
              </a:solidFill>
              <a:ea typeface="+mj-ea"/>
              <a:cs typeface="+mj-cs"/>
            </a:endParaRPr>
          </a:p>
          <a:p>
            <a:pPr lvl="1"/>
            <a:endParaRPr lang="en-US" sz="2200" b="1" i="1" dirty="0" smtClean="0">
              <a:latin typeface="+mj-lt"/>
              <a:ea typeface="+mj-ea"/>
              <a:cs typeface="+mj-cs"/>
            </a:endParaRPr>
          </a:p>
          <a:p>
            <a:pPr marL="0" indent="0">
              <a:buNone/>
            </a:pPr>
            <a:r>
              <a:rPr lang="en-US" dirty="0">
                <a:latin typeface="+mj-lt"/>
              </a:rPr>
              <a:t>N3C (National COVID Cohort Collaborative</a:t>
            </a:r>
            <a:r>
              <a:rPr lang="en-US" dirty="0" smtClean="0">
                <a:latin typeface="+mj-lt"/>
              </a:rPr>
              <a:t>)</a:t>
            </a:r>
            <a:r>
              <a:rPr lang="en-US" dirty="0">
                <a:latin typeface="+mj-lt"/>
              </a:rPr>
              <a:t> </a:t>
            </a:r>
            <a:r>
              <a:rPr lang="en-US" sz="2400" b="1" dirty="0" smtClean="0">
                <a:latin typeface="+mj-lt"/>
              </a:rPr>
              <a:t>-</a:t>
            </a:r>
            <a:r>
              <a:rPr lang="en-US" sz="2000" dirty="0">
                <a:latin typeface="+mj-lt"/>
              </a:rPr>
              <a:t>OUHSC </a:t>
            </a:r>
            <a:endParaRPr lang="en-US" dirty="0">
              <a:latin typeface="+mj-lt"/>
            </a:endParaRPr>
          </a:p>
          <a:p>
            <a:pPr lvl="1"/>
            <a:endParaRPr lang="en-US" sz="2200" b="1" i="1" dirty="0">
              <a:latin typeface="+mj-lt"/>
              <a:ea typeface="+mj-ea"/>
              <a:cs typeface="+mj-cs"/>
            </a:endParaRPr>
          </a:p>
        </p:txBody>
      </p:sp>
    </p:spTree>
    <p:extLst>
      <p:ext uri="{BB962C8B-B14F-4D97-AF65-F5344CB8AC3E}">
        <p14:creationId xmlns:p14="http://schemas.microsoft.com/office/powerpoint/2010/main" val="17262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a:t>
            </a:r>
            <a:r>
              <a:rPr lang="en-US" sz="2200" b="1" dirty="0" smtClean="0">
                <a:latin typeface="+mj-lt"/>
                <a:ea typeface="+mj-ea"/>
                <a:cs typeface="+mj-cs"/>
              </a:rPr>
              <a:t>PhD, </a:t>
            </a:r>
            <a:r>
              <a:rPr lang="en-US" sz="2200" b="1" dirty="0" smtClean="0">
                <a:latin typeface="+mj-lt"/>
                <a:ea typeface="+mj-ea"/>
                <a:cs typeface="+mj-cs"/>
              </a:rPr>
              <a:t>Chief Research Information </a:t>
            </a:r>
            <a:r>
              <a:rPr lang="en-US" sz="2200" b="1" dirty="0" smtClean="0">
                <a:latin typeface="+mj-lt"/>
                <a:ea typeface="+mj-ea"/>
                <a:cs typeface="+mj-cs"/>
              </a:rPr>
              <a:t>Officer</a:t>
            </a:r>
            <a:endParaRPr lang="en-US" sz="2200" b="1" dirty="0">
              <a:latin typeface="+mj-lt"/>
              <a:ea typeface="+mj-ea"/>
              <a:cs typeface="+mj-cs"/>
            </a:endParaRPr>
          </a:p>
          <a:p>
            <a:pPr marL="231775" indent="-231775">
              <a:buNone/>
            </a:pPr>
            <a:r>
              <a:rPr lang="en-US" sz="2200" b="1" dirty="0" smtClean="0">
                <a:latin typeface="+mj-lt"/>
                <a:ea typeface="+mj-ea"/>
                <a:cs typeface="+mj-cs"/>
              </a:rPr>
              <a:t>Will </a:t>
            </a:r>
            <a:r>
              <a:rPr lang="en-US" sz="2200" b="1" dirty="0">
                <a:latin typeface="+mj-lt"/>
                <a:ea typeface="+mj-ea"/>
                <a:cs typeface="+mj-cs"/>
              </a:rPr>
              <a:t>Beasley, </a:t>
            </a:r>
            <a:r>
              <a:rPr lang="en-US" sz="2200" b="1" dirty="0" smtClean="0">
                <a:latin typeface="+mj-lt"/>
                <a:ea typeface="+mj-ea"/>
                <a:cs typeface="+mj-cs"/>
              </a:rPr>
              <a:t>PhD, </a:t>
            </a:r>
            <a:r>
              <a:rPr lang="en-US" sz="2200" b="1" dirty="0" smtClean="0">
                <a:latin typeface="+mj-lt"/>
                <a:ea typeface="+mj-ea"/>
                <a:cs typeface="+mj-cs"/>
              </a:rPr>
              <a:t>BBMC Director of </a:t>
            </a:r>
            <a:r>
              <a:rPr lang="en-US" sz="2200" b="1" dirty="0" smtClean="0">
                <a:latin typeface="+mj-lt"/>
                <a:ea typeface="+mj-ea"/>
                <a:cs typeface="+mj-cs"/>
              </a:rPr>
              <a:t>Informatics</a:t>
            </a:r>
            <a:endParaRPr lang="en-US" sz="2200" b="1" dirty="0">
              <a:latin typeface="+mj-lt"/>
              <a:ea typeface="+mj-ea"/>
              <a:cs typeface="+mj-cs"/>
            </a:endParaRPr>
          </a:p>
          <a:p>
            <a:pPr marL="231775" indent="-231775">
              <a:buNone/>
            </a:pPr>
            <a:r>
              <a:rPr lang="en-US" sz="2200" b="1" dirty="0">
                <a:latin typeface="+mj-lt"/>
                <a:ea typeface="+mj-ea"/>
                <a:cs typeface="+mj-cs"/>
              </a:rPr>
              <a:t>Lise </a:t>
            </a:r>
            <a:r>
              <a:rPr lang="en-US" sz="2200" b="1" dirty="0" smtClean="0">
                <a:latin typeface="+mj-lt"/>
                <a:ea typeface="+mj-ea"/>
                <a:cs typeface="+mj-cs"/>
              </a:rPr>
              <a:t>DeShea, </a:t>
            </a:r>
            <a:r>
              <a:rPr lang="en-US" sz="2200" b="1" dirty="0" smtClean="0">
                <a:latin typeface="+mj-lt"/>
                <a:ea typeface="+mj-ea"/>
                <a:cs typeface="+mj-cs"/>
              </a:rPr>
              <a:t>PhD </a:t>
            </a:r>
            <a:r>
              <a:rPr lang="en-US" sz="2100" dirty="0">
                <a:solidFill>
                  <a:schemeClr val="bg1">
                    <a:lumMod val="50000"/>
                  </a:schemeClr>
                </a:solidFill>
              </a:rPr>
              <a:t>is a </a:t>
            </a:r>
            <a:r>
              <a:rPr lang="en-US" sz="2100" dirty="0" smtClean="0">
                <a:solidFill>
                  <a:schemeClr val="bg1">
                    <a:lumMod val="50000"/>
                  </a:schemeClr>
                </a:solidFill>
              </a:rPr>
              <a:t>senior research biostatistician who has </a:t>
            </a:r>
            <a:r>
              <a:rPr lang="en-US" sz="2100" dirty="0">
                <a:solidFill>
                  <a:schemeClr val="bg1">
                    <a:lumMod val="50000"/>
                  </a:schemeClr>
                </a:solidFill>
              </a:rPr>
              <a:t>worked on the OUHSC campus for more than 10 years, following her employment with OHCA as a statistician analyzing claims data in Quality Assurance. She has authored 3 statistics </a:t>
            </a:r>
            <a:r>
              <a:rPr lang="en-US" sz="2100" dirty="0" smtClean="0">
                <a:solidFill>
                  <a:schemeClr val="bg1">
                    <a:lumMod val="50000"/>
                  </a:schemeClr>
                </a:solidFill>
              </a:rPr>
              <a:t>textbooks, has </a:t>
            </a:r>
            <a:r>
              <a:rPr lang="en-US" sz="2100" dirty="0">
                <a:solidFill>
                  <a:schemeClr val="bg1">
                    <a:lumMod val="50000"/>
                  </a:schemeClr>
                </a:solidFill>
              </a:rPr>
              <a:t>years of teaching </a:t>
            </a:r>
            <a:r>
              <a:rPr lang="en-US" sz="2100" dirty="0" smtClean="0">
                <a:solidFill>
                  <a:schemeClr val="bg1">
                    <a:lumMod val="50000"/>
                  </a:schemeClr>
                </a:solidFill>
              </a:rPr>
              <a:t>experience, and expertise related to manuscript writing and presentation development. Lise joined the CDW team in July 2020.</a:t>
            </a:r>
          </a:p>
          <a:p>
            <a:pPr marL="231775" indent="-231775">
              <a:buNone/>
            </a:pPr>
            <a:r>
              <a:rPr lang="en-US" sz="2200" b="1" dirty="0" smtClean="0">
                <a:latin typeface="+mj-lt"/>
                <a:ea typeface="+mj-ea"/>
                <a:cs typeface="+mj-cs"/>
              </a:rPr>
              <a:t>Geneva Marshall, MA </a:t>
            </a:r>
            <a:r>
              <a:rPr lang="en-US" sz="2100" dirty="0">
                <a:solidFill>
                  <a:schemeClr val="bg1">
                    <a:lumMod val="50000"/>
                  </a:schemeClr>
                </a:solidFill>
              </a:rPr>
              <a:t>joined the </a:t>
            </a:r>
            <a:r>
              <a:rPr lang="en-US" sz="2100" dirty="0" smtClean="0">
                <a:solidFill>
                  <a:schemeClr val="bg1">
                    <a:lumMod val="50000"/>
                  </a:schemeClr>
                </a:solidFill>
              </a:rPr>
              <a:t>CRDW team </a:t>
            </a:r>
            <a:r>
              <a:rPr lang="en-US" sz="2100" dirty="0" smtClean="0">
                <a:solidFill>
                  <a:schemeClr val="bg1">
                    <a:lumMod val="50000"/>
                  </a:schemeClr>
                </a:solidFill>
              </a:rPr>
              <a:t>in August 2020 after </a:t>
            </a:r>
            <a:r>
              <a:rPr lang="en-US" sz="2100" dirty="0">
                <a:solidFill>
                  <a:schemeClr val="bg1">
                    <a:lumMod val="50000"/>
                  </a:schemeClr>
                </a:solidFill>
              </a:rPr>
              <a:t>spending 8 years </a:t>
            </a:r>
            <a:r>
              <a:rPr lang="en-US" sz="2100" dirty="0" smtClean="0">
                <a:solidFill>
                  <a:schemeClr val="bg1">
                    <a:lumMod val="50000"/>
                  </a:schemeClr>
                </a:solidFill>
              </a:rPr>
              <a:t>supporting </a:t>
            </a:r>
            <a:r>
              <a:rPr lang="en-US" sz="2100" dirty="0">
                <a:solidFill>
                  <a:schemeClr val="bg1">
                    <a:lumMod val="50000"/>
                  </a:schemeClr>
                </a:solidFill>
              </a:rPr>
              <a:t>academic research </a:t>
            </a:r>
            <a:r>
              <a:rPr lang="en-US" sz="2100" dirty="0" smtClean="0">
                <a:solidFill>
                  <a:schemeClr val="bg1">
                    <a:lumMod val="50000"/>
                  </a:schemeClr>
                </a:solidFill>
              </a:rPr>
              <a:t>led by </a:t>
            </a:r>
            <a:r>
              <a:rPr lang="en-US" sz="2100" dirty="0">
                <a:solidFill>
                  <a:schemeClr val="bg1">
                    <a:lumMod val="50000"/>
                  </a:schemeClr>
                </a:solidFill>
              </a:rPr>
              <a:t>Drs. Bard and Beasley. </a:t>
            </a:r>
            <a:r>
              <a:rPr lang="en-US" sz="2100" dirty="0" smtClean="0">
                <a:solidFill>
                  <a:schemeClr val="bg1">
                    <a:lumMod val="50000"/>
                  </a:schemeClr>
                </a:solidFill>
              </a:rPr>
              <a:t>Her experience includes the </a:t>
            </a:r>
            <a:r>
              <a:rPr lang="en-US" sz="2100" dirty="0">
                <a:solidFill>
                  <a:schemeClr val="bg1">
                    <a:lumMod val="50000"/>
                  </a:schemeClr>
                </a:solidFill>
              </a:rPr>
              <a:t>expansion and upkeep of a data pipeline using R and SQL to combine </a:t>
            </a:r>
            <a:r>
              <a:rPr lang="en-US" sz="2100" dirty="0" smtClean="0">
                <a:solidFill>
                  <a:schemeClr val="bg1">
                    <a:lumMod val="50000"/>
                  </a:schemeClr>
                </a:solidFill>
              </a:rPr>
              <a:t>datasets </a:t>
            </a:r>
            <a:r>
              <a:rPr lang="en-US" sz="2100" dirty="0">
                <a:solidFill>
                  <a:schemeClr val="bg1">
                    <a:lumMod val="50000"/>
                  </a:schemeClr>
                </a:solidFill>
              </a:rPr>
              <a:t>for the Maternal, Infant, and Early Childhood Home Visiting programs evaluation, as well as </a:t>
            </a:r>
            <a:r>
              <a:rPr lang="en-US" sz="2100" dirty="0" smtClean="0">
                <a:solidFill>
                  <a:schemeClr val="bg1">
                    <a:lumMod val="50000"/>
                  </a:schemeClr>
                </a:solidFill>
              </a:rPr>
              <a:t>working </a:t>
            </a:r>
            <a:r>
              <a:rPr lang="en-US" sz="2100" dirty="0">
                <a:solidFill>
                  <a:schemeClr val="bg1">
                    <a:lumMod val="50000"/>
                  </a:schemeClr>
                </a:solidFill>
              </a:rPr>
              <a:t>with biostatisticians to create and streamline a common set of procedures and functions in R for performing multiple imputation, elastic net variable selection, analysis, and visualization on these data. </a:t>
            </a:r>
            <a:r>
              <a:rPr lang="en-US" sz="2100" dirty="0" smtClean="0">
                <a:solidFill>
                  <a:schemeClr val="bg1">
                    <a:lumMod val="50000"/>
                  </a:schemeClr>
                </a:solidFill>
              </a:rPr>
              <a:t>Geneva anticipates graduating </a:t>
            </a:r>
            <a:r>
              <a:rPr lang="en-US" sz="2100" dirty="0">
                <a:solidFill>
                  <a:schemeClr val="bg1">
                    <a:lumMod val="50000"/>
                  </a:schemeClr>
                </a:solidFill>
              </a:rPr>
              <a:t>OSU in May with a MS in Business Analytics and an emphasis in Data Science.</a:t>
            </a:r>
          </a:p>
          <a:p>
            <a:pPr marL="231775" indent="-231775">
              <a:buNone/>
            </a:pPr>
            <a:r>
              <a:rPr lang="en-US" sz="2200" b="1" dirty="0">
                <a:latin typeface="+mj-lt"/>
                <a:ea typeface="+mj-ea"/>
                <a:cs typeface="+mj-cs"/>
              </a:rPr>
              <a:t>Ashley Thumann, </a:t>
            </a:r>
            <a:r>
              <a:rPr lang="en-US" sz="2200" b="1" dirty="0" smtClean="0">
                <a:latin typeface="+mj-lt"/>
                <a:ea typeface="+mj-ea"/>
                <a:cs typeface="+mj-cs"/>
              </a:rPr>
              <a:t>MHA </a:t>
            </a:r>
            <a:r>
              <a:rPr lang="en-US" sz="2100" dirty="0" smtClean="0">
                <a:solidFill>
                  <a:schemeClr val="bg1">
                    <a:lumMod val="50000"/>
                  </a:schemeClr>
                </a:solidFill>
              </a:rPr>
              <a:t>has 15 years of healthcare administration experience. Prior to joining the </a:t>
            </a:r>
            <a:r>
              <a:rPr lang="en-US" sz="2100" dirty="0" smtClean="0">
                <a:solidFill>
                  <a:schemeClr val="bg1">
                    <a:lumMod val="50000"/>
                  </a:schemeClr>
                </a:solidFill>
              </a:rPr>
              <a:t>CRDW </a:t>
            </a:r>
            <a:r>
              <a:rPr lang="en-US" sz="2100" dirty="0" smtClean="0">
                <a:solidFill>
                  <a:schemeClr val="bg1">
                    <a:lumMod val="50000"/>
                  </a:schemeClr>
                </a:solidFill>
              </a:rPr>
              <a:t>team in October 2017, she served as a Clinic Administrator and Quality Manager for OU Physicians. Ashley has end-user experience with many of the data systems on campus and is the </a:t>
            </a:r>
            <a:r>
              <a:rPr lang="en-US" sz="2100" dirty="0" smtClean="0">
                <a:solidFill>
                  <a:schemeClr val="bg1">
                    <a:lumMod val="50000"/>
                  </a:schemeClr>
                </a:solidFill>
              </a:rPr>
              <a:t>CRDW’s </a:t>
            </a:r>
            <a:r>
              <a:rPr lang="en-US" sz="2100" dirty="0" smtClean="0">
                <a:solidFill>
                  <a:schemeClr val="bg1">
                    <a:lumMod val="50000"/>
                  </a:schemeClr>
                </a:solidFill>
              </a:rPr>
              <a:t>primary liaison with investigators.</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a:t>
            </a:r>
            <a:r>
              <a:rPr lang="en-US" sz="2400" dirty="0" smtClean="0"/>
              <a:t>transformed to facilitate analyses of a specific research project</a:t>
            </a:r>
            <a:endParaRPr lang="en-US" sz="2400" dirty="0" smtClean="0"/>
          </a:p>
          <a:p>
            <a:pPr lvl="1">
              <a:tabLst>
                <a:tab pos="3200400" algn="l"/>
              </a:tabLst>
            </a:pPr>
            <a:endParaRPr lang="en-US" sz="2400" dirty="0" smtClean="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a:t>
            </a:r>
            <a:r>
              <a:rPr lang="en-US" sz="4400" dirty="0" smtClean="0"/>
              <a:t>– </a:t>
            </a:r>
            <a:r>
              <a:rPr lang="en-US" sz="4400" dirty="0" smtClean="0"/>
              <a:t>CRDW</a:t>
            </a:r>
            <a:r>
              <a:rPr lang="en-US" sz="2800" dirty="0" smtClean="0">
                <a:solidFill>
                  <a:schemeClr val="tx1">
                    <a:lumMod val="50000"/>
                    <a:lumOff val="50000"/>
                  </a:schemeClr>
                </a:solidFill>
              </a:rPr>
              <a:t> </a:t>
            </a:r>
            <a:r>
              <a:rPr lang="en-US" sz="2800" dirty="0" smtClean="0">
                <a:solidFill>
                  <a:schemeClr val="tx1">
                    <a:lumMod val="50000"/>
                    <a:lumOff val="50000"/>
                  </a:schemeClr>
                </a:solidFill>
              </a:rPr>
              <a:t>(Clinical </a:t>
            </a:r>
            <a:r>
              <a:rPr lang="en-US" sz="2800" dirty="0" smtClean="0">
                <a:solidFill>
                  <a:schemeClr val="tx1">
                    <a:lumMod val="50000"/>
                    <a:lumOff val="50000"/>
                  </a:schemeClr>
                </a:solidFill>
              </a:rPr>
              <a:t>Research Data </a:t>
            </a:r>
            <a:r>
              <a:rPr lang="en-US" sz="2800" dirty="0" smtClean="0">
                <a:solidFill>
                  <a:schemeClr val="tx1">
                    <a:lumMod val="50000"/>
                    <a:lumOff val="50000"/>
                  </a:schemeClr>
                </a:solidFill>
              </a:rPr>
              <a:t>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CRDW </a:t>
            </a:r>
            <a:r>
              <a:rPr lang="en-US" b="1" i="1" dirty="0" smtClean="0">
                <a:solidFill>
                  <a:srgbClr val="0070C0"/>
                </a:solidFill>
              </a:rPr>
              <a:t>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xmlns="" val="1356431335"/>
                    </a:ext>
                  </a:extLst>
                </a:gridCol>
                <a:gridCol w="1175819">
                  <a:extLst>
                    <a:ext uri="{9D8B030D-6E8A-4147-A177-3AD203B41FA5}">
                      <a16:colId xmlns:a16="http://schemas.microsoft.com/office/drawing/2014/main" xmlns="" val="4074852346"/>
                    </a:ext>
                  </a:extLst>
                </a:gridCol>
                <a:gridCol w="1175819">
                  <a:extLst>
                    <a:ext uri="{9D8B030D-6E8A-4147-A177-3AD203B41FA5}">
                      <a16:colId xmlns:a16="http://schemas.microsoft.com/office/drawing/2014/main" xmlns=""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2212">
                <a:tc>
                  <a:txBody>
                    <a:bodyPr/>
                    <a:lstStyle/>
                    <a:p>
                      <a:pPr algn="l" fontAlgn="b"/>
                      <a:r>
                        <a:rPr lang="en-US" sz="1100" u="none" strike="noStrike">
                          <a:effectLst/>
                        </a:rPr>
                        <a:t>Pediatric Diabetic Ketoacidosis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2212">
                <a:tc>
                  <a:txBody>
                    <a:bodyPr/>
                    <a:lstStyle/>
                    <a:p>
                      <a:pPr algn="l" fontAlgn="b"/>
                      <a:r>
                        <a:rPr lang="en-US" sz="1100" u="none" strike="noStrike">
                          <a:effectLst/>
                        </a:rPr>
                        <a:t>Obesity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2212">
                <a:tc>
                  <a:txBody>
                    <a:bodyPr/>
                    <a:lstStyle/>
                    <a:p>
                      <a:pPr algn="l" fontAlgn="b"/>
                      <a:r>
                        <a:rPr lang="en-US" sz="1100" u="none" strike="noStrike">
                          <a:effectLst/>
                        </a:rPr>
                        <a:t>Avulsion Fractures (Tibia &amp; Fibula)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32212">
                <a:tc>
                  <a:txBody>
                    <a:bodyPr/>
                    <a:lstStyle/>
                    <a:p>
                      <a:pPr algn="l" fontAlgn="b"/>
                      <a:r>
                        <a:rPr lang="en-US" sz="1100" u="none" strike="noStrike">
                          <a:effectLst/>
                        </a:rPr>
                        <a:t>STI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Infectious Disease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32212">
                <a:tc>
                  <a:txBody>
                    <a:bodyPr/>
                    <a:lstStyle/>
                    <a:p>
                      <a:pPr algn="l" fontAlgn="b"/>
                      <a:r>
                        <a:rPr lang="en-US" sz="1100" u="none" strike="noStrike">
                          <a:effectLst/>
                        </a:rPr>
                        <a:t>Pharmacist-Led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232212">
                <a:tc>
                  <a:txBody>
                    <a:bodyPr/>
                    <a:lstStyle/>
                    <a:p>
                      <a:pPr algn="l" fontAlgn="b"/>
                      <a:r>
                        <a:rPr lang="en-US" sz="1100" u="none" strike="noStrike">
                          <a:effectLst/>
                        </a:rPr>
                        <a:t>NAMCS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32212">
                <a:tc>
                  <a:txBody>
                    <a:bodyPr/>
                    <a:lstStyle/>
                    <a:p>
                      <a:pPr algn="l" fontAlgn="b"/>
                      <a:r>
                        <a:rPr lang="en-US" sz="1100" u="none" strike="noStrike">
                          <a:effectLst/>
                        </a:rPr>
                        <a:t>Psychology Consults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47627454"/>
                  </a:ext>
                </a:extLst>
              </a:tr>
              <a:tr h="232212">
                <a:tc>
                  <a:txBody>
                    <a:bodyPr/>
                    <a:lstStyle/>
                    <a:p>
                      <a:pPr algn="l" fontAlgn="b"/>
                      <a:r>
                        <a:rPr lang="en-US" sz="1100" u="none" strike="noStrike">
                          <a:effectLst/>
                        </a:rPr>
                        <a:t>Cancer Patient Navigation Program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a16="http://schemas.microsoft.com/office/drawing/2014/main" xmlns="" val="1022886225"/>
                    </a:ext>
                  </a:extLst>
                </a:gridCol>
                <a:gridCol w="1181705">
                  <a:extLst>
                    <a:ext uri="{9D8B030D-6E8A-4147-A177-3AD203B41FA5}">
                      <a16:colId xmlns:a16="http://schemas.microsoft.com/office/drawing/2014/main" xmlns="" val="2020208361"/>
                    </a:ext>
                  </a:extLst>
                </a:gridCol>
                <a:gridCol w="1181705">
                  <a:extLst>
                    <a:ext uri="{9D8B030D-6E8A-4147-A177-3AD203B41FA5}">
                      <a16:colId xmlns:a16="http://schemas.microsoft.com/office/drawing/2014/main" xmlns=""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Cardiovasular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727132500"/>
                  </a:ext>
                </a:extLst>
              </a:tr>
              <a:tr h="222453">
                <a:tc>
                  <a:txBody>
                    <a:bodyPr/>
                    <a:lstStyle/>
                    <a:p>
                      <a:pPr algn="l" fontAlgn="b"/>
                      <a:r>
                        <a:rPr lang="en-US" sz="1100" u="none" strike="noStrike">
                          <a:effectLst/>
                        </a:rPr>
                        <a:t>Pelvis &amp; Acetabulum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29237673"/>
                  </a:ext>
                </a:extLst>
              </a:tr>
              <a:tr h="222453">
                <a:tc>
                  <a:txBody>
                    <a:bodyPr/>
                    <a:lstStyle/>
                    <a:p>
                      <a:pPr algn="l" fontAlgn="b"/>
                      <a:r>
                        <a:rPr lang="en-US" sz="1100" u="none" strike="noStrike">
                          <a:effectLst/>
                        </a:rPr>
                        <a:t>Fragile X Syndrome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971138859"/>
                  </a:ext>
                </a:extLst>
              </a:tr>
              <a:tr h="222453">
                <a:tc>
                  <a:txBody>
                    <a:bodyPr/>
                    <a:lstStyle/>
                    <a:p>
                      <a:pPr algn="l" fontAlgn="b"/>
                      <a:r>
                        <a:rPr lang="en-US" sz="1100" u="none" strike="noStrike">
                          <a:effectLst/>
                        </a:rPr>
                        <a:t>Humeral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386013325"/>
                  </a:ext>
                </a:extLst>
              </a:tr>
              <a:tr h="222453">
                <a:tc>
                  <a:txBody>
                    <a:bodyPr/>
                    <a:lstStyle/>
                    <a:p>
                      <a:pPr algn="l" fontAlgn="b"/>
                      <a:r>
                        <a:rPr lang="en-US" sz="1100" u="none" strike="noStrike">
                          <a:effectLst/>
                        </a:rPr>
                        <a:t>Utility of Chest X-Rays for Asthma in the ED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31206225"/>
                  </a:ext>
                </a:extLst>
              </a:tr>
              <a:tr h="222453">
                <a:tc>
                  <a:txBody>
                    <a:bodyPr/>
                    <a:lstStyle/>
                    <a:p>
                      <a:pPr algn="l" fontAlgn="b"/>
                      <a:r>
                        <a:rPr lang="en-US" sz="1100" u="none" strike="noStrike">
                          <a:effectLst/>
                        </a:rPr>
                        <a:t>OxyContin Study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673049777"/>
                  </a:ext>
                </a:extLst>
              </a:tr>
              <a:tr h="222453">
                <a:tc>
                  <a:txBody>
                    <a:bodyPr/>
                    <a:lstStyle/>
                    <a:p>
                      <a:pPr algn="l" fontAlgn="b"/>
                      <a:r>
                        <a:rPr lang="en-US" sz="1100" u="none" strike="noStrike">
                          <a:effectLst/>
                        </a:rPr>
                        <a:t>Transition of Care Clinic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98139637"/>
                  </a:ext>
                </a:extLst>
              </a:tr>
              <a:tr h="222453">
                <a:tc>
                  <a:txBody>
                    <a:bodyPr/>
                    <a:lstStyle/>
                    <a:p>
                      <a:pPr algn="l" fontAlgn="b"/>
                      <a:r>
                        <a:rPr lang="en-US" sz="1100" u="none" strike="noStrike">
                          <a:effectLst/>
                        </a:rPr>
                        <a:t>Lipid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929276156"/>
                  </a:ext>
                </a:extLst>
              </a:tr>
              <a:tr h="222453">
                <a:tc>
                  <a:txBody>
                    <a:bodyPr/>
                    <a:lstStyle/>
                    <a:p>
                      <a:pPr algn="l" fontAlgn="b"/>
                      <a:r>
                        <a:rPr lang="en-US" sz="1100" u="none" strike="noStrike">
                          <a:effectLst/>
                        </a:rPr>
                        <a:t>Sickle Cell Port 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81763618"/>
                  </a:ext>
                </a:extLst>
              </a:tr>
              <a:tr h="222453">
                <a:tc>
                  <a:txBody>
                    <a:bodyPr/>
                    <a:lstStyle/>
                    <a:p>
                      <a:pPr algn="l" fontAlgn="b"/>
                      <a:r>
                        <a:rPr lang="en-US" sz="1100" u="none" strike="noStrike">
                          <a:effectLst/>
                        </a:rPr>
                        <a:t>Tranexamic Acid in Ankle Replacement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0454722"/>
                  </a:ext>
                </a:extLst>
              </a:tr>
              <a:tr h="222453">
                <a:tc>
                  <a:txBody>
                    <a:bodyPr/>
                    <a:lstStyle/>
                    <a:p>
                      <a:pPr algn="l" fontAlgn="b"/>
                      <a:r>
                        <a:rPr lang="en-US" sz="1100" u="none" strike="noStrike">
                          <a:effectLst/>
                        </a:rPr>
                        <a:t>Newborn Metabolic Screenings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488362082"/>
                  </a:ext>
                </a:extLst>
              </a:tr>
              <a:tr h="222453">
                <a:tc>
                  <a:txBody>
                    <a:bodyPr/>
                    <a:lstStyle/>
                    <a:p>
                      <a:pPr algn="l" fontAlgn="b"/>
                      <a:r>
                        <a:rPr lang="en-US" sz="1100" u="none" strike="noStrike">
                          <a:effectLst/>
                        </a:rPr>
                        <a:t>Scapula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40069665"/>
                  </a:ext>
                </a:extLst>
              </a:tr>
              <a:tr h="222453">
                <a:tc>
                  <a:txBody>
                    <a:bodyPr/>
                    <a:lstStyle/>
                    <a:p>
                      <a:pPr algn="l" fontAlgn="b"/>
                      <a:r>
                        <a:rPr lang="en-US" sz="1100" u="none" strike="noStrike">
                          <a:effectLst/>
                        </a:rPr>
                        <a:t>Adrenal Insufficiency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Endocrinology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85474525"/>
                  </a:ext>
                </a:extLst>
              </a:tr>
              <a:tr h="222453">
                <a:tc>
                  <a:txBody>
                    <a:bodyPr/>
                    <a:lstStyle/>
                    <a:p>
                      <a:pPr algn="l" fontAlgn="b"/>
                      <a:r>
                        <a:rPr lang="en-US" sz="1100" u="none" strike="noStrike">
                          <a:effectLst/>
                        </a:rPr>
                        <a:t>Brain Metastases with Ovarian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784109591"/>
                  </a:ext>
                </a:extLst>
              </a:tr>
              <a:tr h="222453">
                <a:tc>
                  <a:txBody>
                    <a:bodyPr/>
                    <a:lstStyle/>
                    <a:p>
                      <a:pPr algn="l" fontAlgn="b"/>
                      <a:r>
                        <a:rPr lang="en-US" sz="1100" u="none" strike="noStrike">
                          <a:effectLst/>
                        </a:rPr>
                        <a:t>Sever's Disease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r>
              <a:rPr lang="en-US" sz="3600" b="1" i="1" dirty="0" smtClean="0">
                <a:solidFill>
                  <a:srgbClr val="0070C0"/>
                </a:solidFill>
              </a:rPr>
              <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a16="http://schemas.microsoft.com/office/drawing/2014/main" xmlns="" val="1356431335"/>
                    </a:ext>
                  </a:extLst>
                </a:gridCol>
                <a:gridCol w="912804">
                  <a:extLst>
                    <a:ext uri="{9D8B030D-6E8A-4147-A177-3AD203B41FA5}">
                      <a16:colId xmlns:a16="http://schemas.microsoft.com/office/drawing/2014/main" xmlns="" val="4074852346"/>
                    </a:ext>
                  </a:extLst>
                </a:gridCol>
                <a:gridCol w="1175819">
                  <a:extLst>
                    <a:ext uri="{9D8B030D-6E8A-4147-A177-3AD203B41FA5}">
                      <a16:colId xmlns:a16="http://schemas.microsoft.com/office/drawing/2014/main" xmlns=""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a16="http://schemas.microsoft.com/office/drawing/2014/main" xmlns="" val="1356431335"/>
                    </a:ext>
                  </a:extLst>
                </a:gridCol>
                <a:gridCol w="751115">
                  <a:extLst>
                    <a:ext uri="{9D8B030D-6E8A-4147-A177-3AD203B41FA5}">
                      <a16:colId xmlns:a16="http://schemas.microsoft.com/office/drawing/2014/main" xmlns="" val="4074852346"/>
                    </a:ext>
                  </a:extLst>
                </a:gridCol>
                <a:gridCol w="1053326">
                  <a:extLst>
                    <a:ext uri="{9D8B030D-6E8A-4147-A177-3AD203B41FA5}">
                      <a16:colId xmlns:a16="http://schemas.microsoft.com/office/drawing/2014/main" xmlns=""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r>
              <a:rPr lang="en-US" sz="3600" b="1" i="1" dirty="0" smtClean="0">
                <a:solidFill>
                  <a:srgbClr val="0070C0"/>
                </a:solidFill>
              </a:rPr>
              <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xmlns="" val="1356431335"/>
                    </a:ext>
                  </a:extLst>
                </a:gridCol>
                <a:gridCol w="869736">
                  <a:extLst>
                    <a:ext uri="{9D8B030D-6E8A-4147-A177-3AD203B41FA5}">
                      <a16:colId xmlns:a16="http://schemas.microsoft.com/office/drawing/2014/main" xmlns="" val="4074852346"/>
                    </a:ext>
                  </a:extLst>
                </a:gridCol>
                <a:gridCol w="1169901">
                  <a:extLst>
                    <a:ext uri="{9D8B030D-6E8A-4147-A177-3AD203B41FA5}">
                      <a16:colId xmlns:a16="http://schemas.microsoft.com/office/drawing/2014/main" xmlns=""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2294336"/>
              </p:ext>
            </p:extLst>
          </p:nvPr>
        </p:nvGraphicFramePr>
        <p:xfrm>
          <a:off x="6326335" y="1345921"/>
          <a:ext cx="5373220" cy="4752312"/>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xmlns="" val="1356431335"/>
                    </a:ext>
                  </a:extLst>
                </a:gridCol>
                <a:gridCol w="1175819">
                  <a:extLst>
                    <a:ext uri="{9D8B030D-6E8A-4147-A177-3AD203B41FA5}">
                      <a16:colId xmlns:a16="http://schemas.microsoft.com/office/drawing/2014/main" xmlns="" val="4074852346"/>
                    </a:ext>
                  </a:extLst>
                </a:gridCol>
                <a:gridCol w="1175819">
                  <a:extLst>
                    <a:ext uri="{9D8B030D-6E8A-4147-A177-3AD203B41FA5}">
                      <a16:colId xmlns:a16="http://schemas.microsoft.com/office/drawing/2014/main" xmlns="" val="715510892"/>
                    </a:ext>
                  </a:extLst>
                </a:gridCol>
              </a:tblGrid>
              <a:tr h="260946">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36231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36231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319724">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60946">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bl>
          </a:graphicData>
        </a:graphic>
      </p:graphicFrame>
      <p:sp>
        <p:nvSpPr>
          <p:cNvPr id="5" name="Rectangle 4"/>
          <p:cNvSpPr/>
          <p:nvPr/>
        </p:nvSpPr>
        <p:spPr>
          <a:xfrm>
            <a:off x="11332296" y="44745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332296" y="582123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54745939"/>
              </p:ext>
            </p:extLst>
          </p:nvPr>
        </p:nvGraphicFramePr>
        <p:xfrm>
          <a:off x="462810" y="1345919"/>
          <a:ext cx="5373220" cy="4492352"/>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xmlns="" val="1356431335"/>
                    </a:ext>
                  </a:extLst>
                </a:gridCol>
                <a:gridCol w="869736">
                  <a:extLst>
                    <a:ext uri="{9D8B030D-6E8A-4147-A177-3AD203B41FA5}">
                      <a16:colId xmlns:a16="http://schemas.microsoft.com/office/drawing/2014/main" xmlns="" val="4074852346"/>
                    </a:ext>
                  </a:extLst>
                </a:gridCol>
                <a:gridCol w="1169901">
                  <a:extLst>
                    <a:ext uri="{9D8B030D-6E8A-4147-A177-3AD203B41FA5}">
                      <a16:colId xmlns:a16="http://schemas.microsoft.com/office/drawing/2014/main" xmlns=""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a:t>
            </a:r>
            <a:r>
              <a:rPr lang="en-US" dirty="0" smtClean="0">
                <a:solidFill>
                  <a:schemeClr val="bg1">
                    <a:lumMod val="50000"/>
                  </a:schemeClr>
                </a:solidFill>
              </a:rPr>
              <a:t>CRDW </a:t>
            </a:r>
            <a:r>
              <a:rPr lang="en-US" dirty="0" smtClean="0">
                <a:solidFill>
                  <a:schemeClr val="bg1">
                    <a:lumMod val="50000"/>
                  </a:schemeClr>
                </a:solidFill>
              </a:rPr>
              <a:t>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a:t>
            </a:r>
            <a:r>
              <a:rPr lang="en-US" dirty="0" smtClean="0">
                <a:solidFill>
                  <a:schemeClr val="bg1">
                    <a:lumMod val="50000"/>
                  </a:schemeClr>
                </a:solidFill>
              </a:rPr>
              <a:t>CRDW </a:t>
            </a:r>
            <a:r>
              <a:rPr lang="en-US" dirty="0" smtClean="0">
                <a:solidFill>
                  <a:schemeClr val="bg1">
                    <a:lumMod val="50000"/>
                  </a:schemeClr>
                </a:solidFill>
              </a:rPr>
              <a:t>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a:t>
            </a:r>
            <a:r>
              <a:rPr lang="en-US" dirty="0" smtClean="0">
                <a:solidFill>
                  <a:schemeClr val="bg1">
                    <a:lumMod val="50000"/>
                  </a:schemeClr>
                </a:solidFill>
              </a:rPr>
              <a:t>CRDW </a:t>
            </a:r>
            <a:r>
              <a:rPr lang="en-US" dirty="0" smtClean="0">
                <a:solidFill>
                  <a:schemeClr val="bg1">
                    <a:lumMod val="50000"/>
                  </a:schemeClr>
                </a:solidFill>
              </a:rPr>
              <a:t>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a:t>
            </a:r>
            <a:r>
              <a:rPr lang="en-US" sz="3600" b="1" i="1" dirty="0" smtClean="0">
                <a:solidFill>
                  <a:srgbClr val="0070C0"/>
                </a:solidFill>
              </a:rPr>
              <a:t>CRDW </a:t>
            </a:r>
            <a:r>
              <a:rPr lang="en-US" sz="3600" b="1" i="1" dirty="0">
                <a:solidFill>
                  <a:srgbClr val="0070C0"/>
                </a:solidFill>
              </a:rPr>
              <a:t>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11438</TotalTime>
  <Words>3148</Words>
  <Application>Microsoft Office PowerPoint</Application>
  <PresentationFormat>Widescreen</PresentationFormat>
  <Paragraphs>545</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Leveraging OUHSC Clinical Research Data Warehouse to Inform Research &amp; Practice</vt:lpstr>
      <vt:lpstr>Ecosystem Architecture</vt:lpstr>
      <vt:lpstr>HSC Data Sources</vt:lpstr>
      <vt:lpstr>PowerPoint Presentation</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PowerPoint Presentation</vt:lpstr>
      <vt:lpstr>PowerPoint Presentation</vt:lpstr>
      <vt:lpstr>IRB and Privacy Review Guidance</vt:lpstr>
      <vt:lpstr>National Registry Projects</vt:lpstr>
      <vt:lpstr>CDW Faculty &amp; Staff</vt:lpstr>
      <vt:lpstr>Thank you</vt:lpstr>
      <vt:lpstr>Extra Slides</vt:lpstr>
    </vt:vector>
  </TitlesOfParts>
  <Company>OUHSC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257</cp:revision>
  <dcterms:created xsi:type="dcterms:W3CDTF">2019-06-04T17:44:43Z</dcterms:created>
  <dcterms:modified xsi:type="dcterms:W3CDTF">2020-12-16T02:25:16Z</dcterms:modified>
</cp:coreProperties>
</file>