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2" r:id="rId2"/>
    <p:sldId id="257" r:id="rId3"/>
    <p:sldId id="390" r:id="rId4"/>
    <p:sldId id="289" r:id="rId5"/>
    <p:sldId id="384" r:id="rId6"/>
    <p:sldId id="393" r:id="rId7"/>
    <p:sldId id="385" r:id="rId8"/>
    <p:sldId id="386" r:id="rId9"/>
    <p:sldId id="387" r:id="rId10"/>
    <p:sldId id="389" r:id="rId11"/>
    <p:sldId id="396" r:id="rId12"/>
    <p:sldId id="415" r:id="rId13"/>
    <p:sldId id="394" r:id="rId14"/>
    <p:sldId id="395" r:id="rId15"/>
    <p:sldId id="397" r:id="rId16"/>
    <p:sldId id="398" r:id="rId17"/>
    <p:sldId id="399" r:id="rId18"/>
    <p:sldId id="402" r:id="rId19"/>
    <p:sldId id="404" r:id="rId20"/>
    <p:sldId id="403" r:id="rId21"/>
    <p:sldId id="405" r:id="rId22"/>
    <p:sldId id="406" r:id="rId23"/>
    <p:sldId id="407" r:id="rId24"/>
    <p:sldId id="408" r:id="rId25"/>
    <p:sldId id="409" r:id="rId26"/>
    <p:sldId id="410" r:id="rId27"/>
    <p:sldId id="412" r:id="rId28"/>
    <p:sldId id="413" r:id="rId29"/>
    <p:sldId id="414" r:id="rId30"/>
    <p:sldId id="391" r:id="rId31"/>
    <p:sldId id="400" r:id="rId32"/>
    <p:sldId id="401" r:id="rId33"/>
    <p:sldId id="367" r:id="rId34"/>
    <p:sldId id="296" r:id="rId35"/>
    <p:sldId id="276" r:id="rId36"/>
    <p:sldId id="34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43" d="100"/>
          <a:sy n="143" d="100"/>
        </p:scale>
        <p:origin x="120" y="30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explosion val="5"/>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Analysis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Facilitate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smtClean="0">
              <a:latin typeface="+mj-lt"/>
            </a:rPr>
            <a:t>Preparatory to Research</a:t>
          </a:r>
          <a:endParaRPr lang="en-US" sz="1100" b="0" dirty="0">
            <a:latin typeface="+mj-lt"/>
          </a:endParaRP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smtClean="0">
              <a:latin typeface="+mj-lt"/>
            </a:rPr>
            <a:t>QI</a:t>
          </a:r>
          <a:endParaRPr lang="en-US" sz="1100" b="0" dirty="0">
            <a:latin typeface="+mj-lt"/>
          </a:endParaRP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smtClean="0">
              <a:latin typeface="+mj-lt"/>
            </a:rPr>
            <a:t>Registry</a:t>
          </a:r>
          <a:endParaRPr lang="en-US" sz="1100" b="0" dirty="0">
            <a:latin typeface="+mj-lt"/>
          </a:endParaRP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Preparatory to Research</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QI</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Analysis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Facilitate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36</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32</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35</a:t>
            </a:fld>
            <a:endParaRPr lang="en-US"/>
          </a:p>
        </p:txBody>
      </p:sp>
    </p:spTree>
    <p:extLst>
      <p:ext uri="{BB962C8B-B14F-4D97-AF65-F5344CB8AC3E}">
        <p14:creationId xmlns:p14="http://schemas.microsoft.com/office/powerpoint/2010/main" val="87129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ecb.ouphysicians.com/CFWeb/https:/github.com/OuhscBbmc/wendelboe-vte-1/blob/master/documentation/VTE-active-surveillance-variables.csv"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66727227"/>
              </p:ext>
            </p:extLst>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Infectious</a:t>
                      </a:r>
                      <a:r>
                        <a:rPr lang="en-US" sz="1100" b="0" i="0" u="none" strike="noStrike" baseline="0" dirty="0" smtClean="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65608055"/>
              </p:ext>
            </p:extLst>
          </p:nvPr>
        </p:nvGraphicFramePr>
        <p:xfrm>
          <a:off x="6203289" y="1345919"/>
          <a:ext cx="5373220" cy="4867201"/>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654878">
                  <a:extLst>
                    <a:ext uri="{9D8B030D-6E8A-4147-A177-3AD203B41FA5}">
                      <a16:colId xmlns:a16="http://schemas.microsoft.com/office/drawing/2014/main" val="4074852346"/>
                    </a:ext>
                  </a:extLst>
                </a:gridCol>
                <a:gridCol w="1384759">
                  <a:extLst>
                    <a:ext uri="{9D8B030D-6E8A-4147-A177-3AD203B41FA5}">
                      <a16:colId xmlns:a16="http://schemas.microsoft.com/office/drawing/2014/main" val="715510892"/>
                    </a:ext>
                  </a:extLst>
                </a:gridCol>
              </a:tblGrid>
              <a:tr h="240320">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40320">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44431">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44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4874">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44431">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40320">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874">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r h="240320">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5647"/>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301344661"/>
              </p:ext>
            </p:extLst>
          </p:nvPr>
        </p:nvGraphicFramePr>
        <p:xfrm>
          <a:off x="266515" y="1022212"/>
          <a:ext cx="7423335" cy="52781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Curtis</a:t>
                      </a:r>
                      <a:r>
                        <a:rPr lang="en-US" sz="1400" baseline="0" dirty="0" smtClean="0"/>
                        <a:t> Knoles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dirty="0" smtClean="0"/>
                        <a:t>To explore patient-level</a:t>
                      </a:r>
                      <a:r>
                        <a:rPr lang="en-US" sz="14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4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400" baseline="0" dirty="0" smtClean="0"/>
                        <a:t>To develop an evidence-based guideline for the care of febrile children with intestinal failure to reduce variation and improve clinical care.</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for orders or 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62" name="Rectangle 61"/>
          <p:cNvSpPr/>
          <p:nvPr/>
        </p:nvSpPr>
        <p:spPr>
          <a:xfrm>
            <a:off x="7862366"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54664"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0935"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58260" y="30327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4531" y="36941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770" y="40134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260"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260" y="49709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Rectangle 72"/>
          <p:cNvSpPr/>
          <p:nvPr/>
        </p:nvSpPr>
        <p:spPr>
          <a:xfrm>
            <a:off x="7866770" y="53168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 name="TextBox 7"/>
          <p:cNvSpPr txBox="1"/>
          <p:nvPr/>
        </p:nvSpPr>
        <p:spPr>
          <a:xfrm>
            <a:off x="10477685" y="6514210"/>
            <a:ext cx="1714315" cy="307777"/>
          </a:xfrm>
          <a:prstGeom prst="rect">
            <a:avLst/>
          </a:prstGeom>
          <a:noFill/>
        </p:spPr>
        <p:txBody>
          <a:bodyPr wrap="none" rtlCol="0">
            <a:spAutoFit/>
          </a:bodyPr>
          <a:lstStyle/>
          <a:p>
            <a:pPr latinLnBrk="1"/>
            <a:r>
              <a:rPr lang="en-US" sz="1400" i="1" dirty="0" smtClean="0">
                <a:solidFill>
                  <a:schemeClr val="bg1">
                    <a:lumMod val="85000"/>
                  </a:schemeClr>
                </a:solidFill>
              </a:rPr>
              <a:t>knoles-infection-ed-1</a:t>
            </a:r>
            <a:endParaRPr lang="en-US" sz="1400" i="1" dirty="0">
              <a:solidFill>
                <a:schemeClr val="bg1">
                  <a:lumMod val="85000"/>
                </a:schemeClr>
              </a:solidFill>
            </a:endParaRPr>
          </a:p>
        </p:txBody>
      </p:sp>
    </p:spTree>
    <p:extLst>
      <p:ext uri="{BB962C8B-B14F-4D97-AF65-F5344CB8AC3E}">
        <p14:creationId xmlns:p14="http://schemas.microsoft.com/office/powerpoint/2010/main" val="653433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651792"/>
          </a:xfrm>
        </p:spPr>
        <p:txBody>
          <a:bodyPr>
            <a:noAutofit/>
          </a:bodyPr>
          <a:lstStyle/>
          <a:p>
            <a:r>
              <a:rPr lang="en-US" sz="3200" b="1" i="1" dirty="0">
                <a:solidFill>
                  <a:srgbClr val="0070C0"/>
                </a:solidFill>
              </a:rPr>
              <a:t>Relationship Between Pretreatment Anxiety/Depression and Patient Decision-Making in Prostate Cancer Treatment</a:t>
            </a:r>
          </a:p>
        </p:txBody>
      </p:sp>
      <p:graphicFrame>
        <p:nvGraphicFramePr>
          <p:cNvPr id="5" name="Table 4"/>
          <p:cNvGraphicFramePr>
            <a:graphicFrameLocks noGrp="1"/>
          </p:cNvGraphicFramePr>
          <p:nvPr>
            <p:extLst>
              <p:ext uri="{D42A27DB-BD31-4B8C-83A1-F6EECF244321}">
                <p14:modId xmlns:p14="http://schemas.microsoft.com/office/powerpoint/2010/main" val="3729666463"/>
              </p:ext>
            </p:extLst>
          </p:nvPr>
        </p:nvGraphicFramePr>
        <p:xfrm>
          <a:off x="270568" y="1118011"/>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Jonathan Heinlen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10/1/2020</a:t>
                      </a:r>
                      <a:endParaRPr lang="en-US" sz="1400" i="0"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 </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	</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7" name="Rectangle 76"/>
          <p:cNvSpPr/>
          <p:nvPr/>
        </p:nvSpPr>
        <p:spPr>
          <a:xfrm>
            <a:off x="9858772" y="335741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8" name="Rectangle 77"/>
          <p:cNvSpPr/>
          <p:nvPr/>
        </p:nvSpPr>
        <p:spPr>
          <a:xfrm>
            <a:off x="9848811" y="3678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83" name="Rectangle 82"/>
          <p:cNvSpPr/>
          <p:nvPr/>
        </p:nvSpPr>
        <p:spPr>
          <a:xfrm>
            <a:off x="9981823" y="471798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Freeform 83"/>
          <p:cNvSpPr/>
          <p:nvPr/>
        </p:nvSpPr>
        <p:spPr>
          <a:xfrm>
            <a:off x="10114937" y="462501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sp>
        <p:nvSpPr>
          <p:cNvPr id="63" name="TextBox 62"/>
          <p:cNvSpPr txBox="1"/>
          <p:nvPr/>
        </p:nvSpPr>
        <p:spPr>
          <a:xfrm>
            <a:off x="9878806" y="6485848"/>
            <a:ext cx="2235805" cy="307777"/>
          </a:xfrm>
          <a:prstGeom prst="rect">
            <a:avLst/>
          </a:prstGeom>
          <a:noFill/>
        </p:spPr>
        <p:txBody>
          <a:bodyPr wrap="none" rtlCol="0">
            <a:spAutoFit/>
          </a:bodyPr>
          <a:lstStyle/>
          <a:p>
            <a:pPr latinLnBrk="1"/>
            <a:r>
              <a:rPr lang="en-US" sz="1400" i="1" dirty="0" smtClean="0">
                <a:solidFill>
                  <a:schemeClr val="bg1">
                    <a:lumMod val="85000"/>
                  </a:schemeClr>
                </a:solidFill>
              </a:rPr>
              <a:t>heinlen-cancer-depression-1</a:t>
            </a:r>
            <a:endParaRPr lang="en-US" sz="1400" i="1" dirty="0">
              <a:solidFill>
                <a:schemeClr val="bg1">
                  <a:lumMod val="85000"/>
                </a:schemeClr>
              </a:solidFill>
            </a:endParaRPr>
          </a:p>
        </p:txBody>
      </p:sp>
    </p:spTree>
    <p:extLst>
      <p:ext uri="{BB962C8B-B14F-4D97-AF65-F5344CB8AC3E}">
        <p14:creationId xmlns:p14="http://schemas.microsoft.com/office/powerpoint/2010/main" val="231825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27" y="159020"/>
            <a:ext cx="11726365" cy="816707"/>
          </a:xfrm>
        </p:spPr>
        <p:txBody>
          <a:bodyPr>
            <a:normAutofit/>
          </a:bodyPr>
          <a:lstStyle/>
          <a:p>
            <a:r>
              <a:rPr lang="en-US" sz="2600" b="1" i="1" dirty="0">
                <a:solidFill>
                  <a:srgbClr val="0070C0"/>
                </a:solidFill>
              </a:rPr>
              <a:t>Clinical Presentations, Laboratory Findings, Treatment, </a:t>
            </a:r>
            <a:r>
              <a:rPr lang="en-US" sz="2600" b="1" i="1" dirty="0" smtClean="0">
                <a:solidFill>
                  <a:srgbClr val="0070C0"/>
                </a:solidFill>
              </a:rPr>
              <a:t>and </a:t>
            </a:r>
            <a:r>
              <a:rPr lang="en-US" sz="2600" b="1" i="1" dirty="0">
                <a:solidFill>
                  <a:srgbClr val="0070C0"/>
                </a:solidFill>
              </a:rPr>
              <a:t>Outcomes of Pediatric </a:t>
            </a:r>
            <a:r>
              <a:rPr lang="en-US" sz="2600" b="1" i="1" dirty="0" smtClean="0">
                <a:solidFill>
                  <a:srgbClr val="0070C0"/>
                </a:solidFill>
              </a:rPr>
              <a:t/>
            </a:r>
            <a:br>
              <a:rPr lang="en-US" sz="2600" b="1" i="1" dirty="0" smtClean="0">
                <a:solidFill>
                  <a:srgbClr val="0070C0"/>
                </a:solidFill>
              </a:rPr>
            </a:br>
            <a:r>
              <a:rPr lang="en-US" sz="2600" b="1" i="1" dirty="0" smtClean="0">
                <a:solidFill>
                  <a:srgbClr val="0070C0"/>
                </a:solidFill>
              </a:rPr>
              <a:t>COVID-19 </a:t>
            </a:r>
            <a:r>
              <a:rPr lang="en-US" sz="2600" b="1" i="1" dirty="0">
                <a:solidFill>
                  <a:srgbClr val="0070C0"/>
                </a:solidFill>
              </a:rPr>
              <a:t>Patients</a:t>
            </a:r>
          </a:p>
        </p:txBody>
      </p:sp>
      <p:graphicFrame>
        <p:nvGraphicFramePr>
          <p:cNvPr id="5" name="Table 4"/>
          <p:cNvGraphicFramePr>
            <a:graphicFrameLocks noGrp="1"/>
          </p:cNvGraphicFramePr>
          <p:nvPr>
            <p:extLst>
              <p:ext uri="{D42A27DB-BD31-4B8C-83A1-F6EECF244321}">
                <p14:modId xmlns:p14="http://schemas.microsoft.com/office/powerpoint/2010/main" val="2699140180"/>
              </p:ext>
            </p:extLst>
          </p:nvPr>
        </p:nvGraphicFramePr>
        <p:xfrm>
          <a:off x="639648" y="1030143"/>
          <a:ext cx="6354367" cy="4902200"/>
        </p:xfrm>
        <a:graphic>
          <a:graphicData uri="http://schemas.openxmlformats.org/drawingml/2006/table">
            <a:tbl>
              <a:tblPr firstRow="1" bandRow="1">
                <a:tableStyleId>{5C22544A-7EE6-4342-B048-85BDC9FD1C3A}</a:tableStyleId>
              </a:tblPr>
              <a:tblGrid>
                <a:gridCol w="1719880">
                  <a:extLst>
                    <a:ext uri="{9D8B030D-6E8A-4147-A177-3AD203B41FA5}">
                      <a16:colId xmlns:a16="http://schemas.microsoft.com/office/drawing/2014/main" val="601924521"/>
                    </a:ext>
                  </a:extLst>
                </a:gridCol>
                <a:gridCol w="4634487">
                  <a:extLst>
                    <a:ext uri="{9D8B030D-6E8A-4147-A177-3AD203B41FA5}">
                      <a16:colId xmlns:a16="http://schemas.microsoft.com/office/drawing/2014/main" val="1772112701"/>
                    </a:ext>
                  </a:extLst>
                </a:gridCol>
              </a:tblGrid>
              <a:tr h="410374">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400" b="0" i="0" kern="1200" dirty="0" smtClean="0">
                          <a:solidFill>
                            <a:schemeClr val="dk1"/>
                          </a:solidFill>
                          <a:effectLst/>
                          <a:latin typeface="+mn-lt"/>
                          <a:ea typeface="+mn-ea"/>
                          <a:cs typeface="+mn-cs"/>
                        </a:rPr>
                        <a:t>Correlate laboratory and radiographic findings to hospitalization duration and mortality.</a:t>
                      </a:r>
                      <a:endParaRPr lang="en-US" sz="1400" dirty="0"/>
                    </a:p>
                  </a:txBody>
                  <a:tcPr/>
                </a:tc>
                <a:extLst>
                  <a:ext uri="{0D108BD9-81ED-4DB2-BD59-A6C34878D82A}">
                    <a16:rowId xmlns:a16="http://schemas.microsoft.com/office/drawing/2014/main" val="3329494400"/>
                  </a:ext>
                </a:extLst>
              </a:tr>
              <a:tr h="370840">
                <a:tc>
                  <a:txBody>
                    <a:bodyPr/>
                    <a:lstStyle/>
                    <a:p>
                      <a:r>
                        <a:rPr lang="en-US" sz="1400" dirty="0" smtClean="0"/>
                        <a:t>Comments</a:t>
                      </a:r>
                      <a:endParaRPr lang="en-US" sz="1400" dirty="0"/>
                    </a:p>
                  </a:txBody>
                  <a:tcPr/>
                </a:tc>
                <a:tc>
                  <a:txBody>
                    <a:bodyPr/>
                    <a:lstStyle/>
                    <a:p>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for orders or 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846004" y="103014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808974"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Rectangle 57"/>
          <p:cNvSpPr/>
          <p:nvPr/>
        </p:nvSpPr>
        <p:spPr>
          <a:xfrm>
            <a:off x="7807946"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9" name="Rectangle 58"/>
          <p:cNvSpPr/>
          <p:nvPr/>
        </p:nvSpPr>
        <p:spPr>
          <a:xfrm>
            <a:off x="7804217"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08273" y="33632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807245" y="30406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TextBox 61"/>
          <p:cNvSpPr txBox="1"/>
          <p:nvPr/>
        </p:nvSpPr>
        <p:spPr>
          <a:xfrm>
            <a:off x="10477685" y="6514210"/>
            <a:ext cx="1400704" cy="307777"/>
          </a:xfrm>
          <a:prstGeom prst="rect">
            <a:avLst/>
          </a:prstGeom>
          <a:noFill/>
        </p:spPr>
        <p:txBody>
          <a:bodyPr wrap="none" rtlCol="0">
            <a:spAutoFit/>
          </a:bodyPr>
          <a:lstStyle/>
          <a:p>
            <a:pPr latinLnBrk="1"/>
            <a:r>
              <a:rPr lang="en-US" sz="1400" i="1" dirty="0" smtClean="0">
                <a:solidFill>
                  <a:schemeClr val="bg1">
                    <a:lumMod val="85000"/>
                  </a:schemeClr>
                </a:solidFill>
              </a:rPr>
              <a:t>bogie-ed-covid-1</a:t>
            </a:r>
            <a:endParaRPr lang="en-US" sz="1400" i="1" dirty="0">
              <a:solidFill>
                <a:schemeClr val="bg1">
                  <a:lumMod val="85000"/>
                </a:schemeClr>
              </a:solidFill>
            </a:endParaRPr>
          </a:p>
        </p:txBody>
      </p:sp>
      <p:sp>
        <p:nvSpPr>
          <p:cNvPr id="63" name="Rectangle 62"/>
          <p:cNvSpPr/>
          <p:nvPr/>
        </p:nvSpPr>
        <p:spPr>
          <a:xfrm>
            <a:off x="7800714" y="43497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792471" y="400988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792471" y="3684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00714" y="49858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4188889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4" y="104821"/>
            <a:ext cx="11509349" cy="1210046"/>
          </a:xfrm>
        </p:spPr>
        <p:txBody>
          <a:bodyPr>
            <a:noAutofit/>
          </a:bodyPr>
          <a:lstStyle/>
          <a:p>
            <a:r>
              <a:rPr lang="en-US" sz="2600" b="1" i="1" dirty="0">
                <a:solidFill>
                  <a:srgbClr val="0070C0"/>
                </a:solidFill>
              </a:rPr>
              <a:t>PEMCRC </a:t>
            </a:r>
            <a:r>
              <a:rPr lang="en-US" sz="2600" b="1" i="1" dirty="0" smtClean="0">
                <a:solidFill>
                  <a:srgbClr val="0070C0"/>
                </a:solidFill>
              </a:rPr>
              <a:t>Anaphylaxis Study Protocol</a:t>
            </a:r>
            <a:r>
              <a:rPr lang="en-US" sz="2600" b="1" i="1" dirty="0">
                <a:solidFill>
                  <a:srgbClr val="0070C0"/>
                </a:solidFill>
              </a:rPr>
              <a:t>: </a:t>
            </a:r>
            <a:r>
              <a:rPr lang="en-US" sz="2600" b="1" i="1" dirty="0" smtClean="0">
                <a:solidFill>
                  <a:srgbClr val="0070C0"/>
                </a:solidFill>
              </a:rPr>
              <a:t>A Multicenter Cohort Study </a:t>
            </a:r>
            <a:r>
              <a:rPr lang="en-US" sz="2600" b="1" i="1" dirty="0">
                <a:solidFill>
                  <a:srgbClr val="0070C0"/>
                </a:solidFill>
              </a:rPr>
              <a:t>to </a:t>
            </a:r>
            <a:r>
              <a:rPr lang="en-US" sz="2600" b="1" i="1" dirty="0" smtClean="0">
                <a:solidFill>
                  <a:srgbClr val="0070C0"/>
                </a:solidFill>
              </a:rPr>
              <a:t>Derive </a:t>
            </a:r>
            <a:r>
              <a:rPr lang="en-US" sz="2600" b="1" i="1" dirty="0">
                <a:solidFill>
                  <a:srgbClr val="0070C0"/>
                </a:solidFill>
              </a:rPr>
              <a:t>and </a:t>
            </a:r>
            <a:r>
              <a:rPr lang="en-US" sz="2600" b="1" i="1" dirty="0" smtClean="0">
                <a:solidFill>
                  <a:srgbClr val="0070C0"/>
                </a:solidFill>
              </a:rPr>
              <a:t>Validate Clinical Decision Models </a:t>
            </a:r>
            <a:r>
              <a:rPr lang="en-US" sz="2600" b="1" i="1" dirty="0">
                <a:solidFill>
                  <a:srgbClr val="0070C0"/>
                </a:solidFill>
              </a:rPr>
              <a:t>for the </a:t>
            </a:r>
            <a:r>
              <a:rPr lang="en-US" sz="2600" b="1" i="1" dirty="0" smtClean="0">
                <a:solidFill>
                  <a:srgbClr val="0070C0"/>
                </a:solidFill>
              </a:rPr>
              <a:t>Emergency Department Management </a:t>
            </a:r>
            <a:r>
              <a:rPr lang="en-US" sz="2600" b="1" i="1" dirty="0">
                <a:solidFill>
                  <a:srgbClr val="0070C0"/>
                </a:solidFill>
              </a:rPr>
              <a:t>of </a:t>
            </a:r>
            <a:r>
              <a:rPr lang="en-US" sz="2600" b="1" i="1" dirty="0" smtClean="0">
                <a:solidFill>
                  <a:srgbClr val="0070C0"/>
                </a:solidFill>
              </a:rPr>
              <a:t>Children </a:t>
            </a:r>
            <a:r>
              <a:rPr lang="en-US" sz="2600" b="1" i="1" dirty="0">
                <a:solidFill>
                  <a:srgbClr val="0070C0"/>
                </a:solidFill>
              </a:rPr>
              <a:t>with </a:t>
            </a:r>
            <a:r>
              <a:rPr lang="en-US" sz="2600" b="1" i="1" dirty="0" smtClean="0">
                <a:solidFill>
                  <a:srgbClr val="0070C0"/>
                </a:solidFill>
              </a:rPr>
              <a:t>Anaphylaxis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56860625"/>
              </p:ext>
            </p:extLst>
          </p:nvPr>
        </p:nvGraphicFramePr>
        <p:xfrm>
          <a:off x="413098" y="1477489"/>
          <a:ext cx="6146378" cy="4328160"/>
        </p:xfrm>
        <a:graphic>
          <a:graphicData uri="http://schemas.openxmlformats.org/drawingml/2006/table">
            <a:tbl>
              <a:tblPr firstRow="1" bandRow="1">
                <a:tableStyleId>{5C22544A-7EE6-4342-B048-85BDC9FD1C3A}</a:tableStyleId>
              </a:tblPr>
              <a:tblGrid>
                <a:gridCol w="1663586">
                  <a:extLst>
                    <a:ext uri="{9D8B030D-6E8A-4147-A177-3AD203B41FA5}">
                      <a16:colId xmlns:a16="http://schemas.microsoft.com/office/drawing/2014/main" val="601924521"/>
                    </a:ext>
                  </a:extLst>
                </a:gridCol>
                <a:gridCol w="448279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4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4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400" dirty="0"/>
                    </a:p>
                  </a:txBody>
                  <a:tcPr/>
                </a:tc>
                <a:extLst>
                  <a:ext uri="{0D108BD9-81ED-4DB2-BD59-A6C34878D82A}">
                    <a16:rowId xmlns:a16="http://schemas.microsoft.com/office/drawing/2014/main" val="1097377734"/>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244090" y="6514210"/>
            <a:ext cx="1893403" cy="307777"/>
          </a:xfrm>
          <a:prstGeom prst="rect">
            <a:avLst/>
          </a:prstGeom>
          <a:noFill/>
        </p:spPr>
        <p:txBody>
          <a:bodyPr wrap="none" rtlCol="0">
            <a:spAutoFit/>
          </a:bodyPr>
          <a:lstStyle/>
          <a:p>
            <a:pPr latinLnBrk="1"/>
            <a:r>
              <a:rPr lang="en-US" sz="1400" i="1" dirty="0" smtClean="0">
                <a:solidFill>
                  <a:schemeClr val="bg1">
                    <a:lumMod val="85000"/>
                  </a:schemeClr>
                </a:solidFill>
              </a:rPr>
              <a:t>bogie-ed-anaphylaxis-1</a:t>
            </a:r>
            <a:endParaRPr lang="en-US" sz="1400" i="1" dirty="0">
              <a:solidFill>
                <a:schemeClr val="bg1">
                  <a:lumMod val="85000"/>
                </a:schemeClr>
              </a:solidFill>
            </a:endParaRPr>
          </a:p>
        </p:txBody>
      </p:sp>
      <p:sp>
        <p:nvSpPr>
          <p:cNvPr id="59" name="Rectangle 58"/>
          <p:cNvSpPr/>
          <p:nvPr/>
        </p:nvSpPr>
        <p:spPr>
          <a:xfrm>
            <a:off x="7574153" y="211212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58428" y="242468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43697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64004" y="405779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9580" y="502134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555137" y="5346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564004" y="3071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12925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75" y="178241"/>
            <a:ext cx="10515600" cy="976440"/>
          </a:xfrm>
        </p:spPr>
        <p:txBody>
          <a:bodyPr>
            <a:noAutofit/>
          </a:bodyPr>
          <a:lstStyle/>
          <a:p>
            <a:r>
              <a:rPr lang="en-US" sz="26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3755841375"/>
              </p:ext>
            </p:extLst>
          </p:nvPr>
        </p:nvGraphicFramePr>
        <p:xfrm>
          <a:off x="876186" y="1299346"/>
          <a:ext cx="5830174" cy="4754880"/>
        </p:xfrm>
        <a:graphic>
          <a:graphicData uri="http://schemas.openxmlformats.org/drawingml/2006/table">
            <a:tbl>
              <a:tblPr firstRow="1" bandRow="1">
                <a:tableStyleId>{5C22544A-7EE6-4342-B048-85BDC9FD1C3A}</a:tableStyleId>
              </a:tblPr>
              <a:tblGrid>
                <a:gridCol w="1578002">
                  <a:extLst>
                    <a:ext uri="{9D8B030D-6E8A-4147-A177-3AD203B41FA5}">
                      <a16:colId xmlns:a16="http://schemas.microsoft.com/office/drawing/2014/main" val="601924521"/>
                    </a:ext>
                  </a:extLst>
                </a:gridCol>
                <a:gridCol w="425217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 multi-center study with the following aims:</a:t>
                      </a:r>
                    </a:p>
                    <a:p>
                      <a:pPr marL="342900" indent="-342900">
                        <a:buAutoNum type="arabicPeriod"/>
                      </a:pPr>
                      <a:r>
                        <a:rPr lang="en-US" sz="1400" b="0" i="0" u="none" strike="noStrike" kern="1200" baseline="0" dirty="0" smtClean="0">
                          <a:solidFill>
                            <a:schemeClr val="dk1"/>
                          </a:solidFill>
                          <a:latin typeface="+mn-lt"/>
                          <a:ea typeface="+mn-ea"/>
                          <a:cs typeface="+mn-cs"/>
                        </a:rPr>
                        <a:t>To determine the type of medications ordered by physicians working in the ED.</a:t>
                      </a:r>
                    </a:p>
                    <a:p>
                      <a:pPr marL="342900" indent="-342900">
                        <a:buAutoNum type="arabicPeriod"/>
                      </a:pPr>
                      <a:r>
                        <a:rPr lang="en-US" sz="1400" b="0" i="0" u="none" strike="noStrike" kern="1200" baseline="0" dirty="0" smtClean="0">
                          <a:solidFill>
                            <a:schemeClr val="dk1"/>
                          </a:solidFill>
                          <a:latin typeface="+mn-lt"/>
                          <a:ea typeface="+mn-ea"/>
                          <a:cs typeface="+mn-cs"/>
                        </a:rPr>
                        <a:t>To determine the patient’s disposition following the medication(s) administered in the ED.</a:t>
                      </a:r>
                    </a:p>
                    <a:p>
                      <a:endParaRPr lang="en-US" sz="1400" b="0" i="0" u="none" strike="noStrike" kern="1200" baseline="0" dirty="0" smtClean="0">
                        <a:solidFill>
                          <a:schemeClr val="dk1"/>
                        </a:solidFill>
                        <a:latin typeface="+mn-lt"/>
                        <a:ea typeface="+mn-ea"/>
                        <a:cs typeface="+mn-cs"/>
                      </a:endParaRPr>
                    </a:p>
                    <a:p>
                      <a:r>
                        <a:rPr lang="en-US" sz="1400" b="0" i="0" u="none" strike="noStrike" kern="1200" baseline="0" dirty="0" smtClean="0">
                          <a:solidFill>
                            <a:schemeClr val="dk1"/>
                          </a:solidFill>
                          <a:latin typeface="+mn-lt"/>
                          <a:ea typeface="+mn-ea"/>
                          <a:cs typeface="+mn-cs"/>
                        </a:rPr>
                        <a:t>The goal of the study is to identify medications that are well-tolerated in patients and provide the</a:t>
                      </a:r>
                    </a:p>
                    <a:p>
                      <a:r>
                        <a:rPr lang="en-US" sz="1400" b="0" i="0" u="none" strike="noStrike" kern="1200" baseline="0" dirty="0" smtClean="0">
                          <a:solidFill>
                            <a:schemeClr val="dk1"/>
                          </a:solidFill>
                          <a:latin typeface="+mn-lt"/>
                          <a:ea typeface="+mn-ea"/>
                          <a:cs typeface="+mn-cs"/>
                        </a:rPr>
                        <a:t>greatest resolution of the migraine.</a:t>
                      </a:r>
                      <a:endParaRPr lang="en-US" sz="1400" dirty="0"/>
                    </a:p>
                  </a:txBody>
                  <a:tcPr/>
                </a:tc>
                <a:extLst>
                  <a:ext uri="{0D108BD9-81ED-4DB2-BD59-A6C34878D82A}">
                    <a16:rowId xmlns:a16="http://schemas.microsoft.com/office/drawing/2014/main" val="3839209238"/>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477685" y="6514210"/>
            <a:ext cx="1677062" cy="307777"/>
          </a:xfrm>
          <a:prstGeom prst="rect">
            <a:avLst/>
          </a:prstGeom>
          <a:noFill/>
        </p:spPr>
        <p:txBody>
          <a:bodyPr wrap="none" rtlCol="0">
            <a:spAutoFit/>
          </a:bodyPr>
          <a:lstStyle/>
          <a:p>
            <a:pPr latinLnBrk="1"/>
            <a:r>
              <a:rPr lang="en-US" sz="1400" i="1" dirty="0" smtClean="0">
                <a:solidFill>
                  <a:schemeClr val="bg1">
                    <a:lumMod val="85000"/>
                  </a:schemeClr>
                </a:solidFill>
              </a:rPr>
              <a:t>bogie-migraine-ed-1</a:t>
            </a:r>
            <a:endParaRPr lang="en-US" sz="1400" i="1" dirty="0">
              <a:solidFill>
                <a:schemeClr val="bg1">
                  <a:lumMod val="85000"/>
                </a:schemeClr>
              </a:solidFill>
            </a:endParaRPr>
          </a:p>
        </p:txBody>
      </p:sp>
      <p:sp>
        <p:nvSpPr>
          <p:cNvPr id="59" name="Rectangle 58"/>
          <p:cNvSpPr/>
          <p:nvPr/>
        </p:nvSpPr>
        <p:spPr>
          <a:xfrm>
            <a:off x="7567680" y="21000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243925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306709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0839" y="406212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7680" y="50361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734430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71565"/>
            <a:ext cx="10515600" cy="662741"/>
          </a:xfrm>
        </p:spPr>
        <p:txBody>
          <a:bodyPr>
            <a:noAutofit/>
          </a:bodyPr>
          <a:lstStyle/>
          <a:p>
            <a:r>
              <a:rPr lang="en-US" sz="2600" b="1" i="1" dirty="0" err="1">
                <a:solidFill>
                  <a:srgbClr val="0070C0"/>
                </a:solidFill>
              </a:rPr>
              <a:t>Procalcitonin</a:t>
            </a:r>
            <a:r>
              <a:rPr lang="en-US" sz="2600" b="1" i="1" dirty="0">
                <a:solidFill>
                  <a:srgbClr val="0070C0"/>
                </a:solidFill>
              </a:rPr>
              <a:t> in Necrotizing </a:t>
            </a:r>
            <a:r>
              <a:rPr lang="en-US" sz="2600" b="1" i="1" dirty="0" err="1">
                <a:solidFill>
                  <a:srgbClr val="0070C0"/>
                </a:solidFill>
              </a:rPr>
              <a:t>Enterocolitis</a:t>
            </a:r>
            <a:r>
              <a:rPr lang="en-US" sz="2600" b="1" i="1" dirty="0">
                <a:solidFill>
                  <a:srgbClr val="0070C0"/>
                </a:solidFill>
              </a:rPr>
              <a:t>: </a:t>
            </a:r>
            <a:r>
              <a:rPr lang="en-US" sz="2600" b="1" i="1" dirty="0" smtClean="0">
                <a:solidFill>
                  <a:srgbClr val="0070C0"/>
                </a:solidFill>
              </a:rPr>
              <a:t>The Search </a:t>
            </a:r>
            <a:r>
              <a:rPr lang="en-US" sz="2600" b="1" i="1" dirty="0">
                <a:solidFill>
                  <a:srgbClr val="0070C0"/>
                </a:solidFill>
              </a:rPr>
              <a:t>for a </a:t>
            </a:r>
            <a:r>
              <a:rPr lang="en-US" sz="2600" b="1" i="1" dirty="0" smtClean="0">
                <a:solidFill>
                  <a:srgbClr val="0070C0"/>
                </a:solidFill>
              </a:rPr>
              <a:t>Biomarker</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90871035"/>
              </p:ext>
            </p:extLst>
          </p:nvPr>
        </p:nvGraphicFramePr>
        <p:xfrm>
          <a:off x="851549" y="1231280"/>
          <a:ext cx="6033638" cy="3901440"/>
        </p:xfrm>
        <a:graphic>
          <a:graphicData uri="http://schemas.openxmlformats.org/drawingml/2006/table">
            <a:tbl>
              <a:tblPr firstRow="1" bandRow="1">
                <a:tableStyleId>{5C22544A-7EE6-4342-B048-85BDC9FD1C3A}</a:tableStyleId>
              </a:tblPr>
              <a:tblGrid>
                <a:gridCol w="1633071">
                  <a:extLst>
                    <a:ext uri="{9D8B030D-6E8A-4147-A177-3AD203B41FA5}">
                      <a16:colId xmlns:a16="http://schemas.microsoft.com/office/drawing/2014/main" val="601924521"/>
                    </a:ext>
                  </a:extLst>
                </a:gridCol>
                <a:gridCol w="4400567">
                  <a:extLst>
                    <a:ext uri="{9D8B030D-6E8A-4147-A177-3AD203B41FA5}">
                      <a16:colId xmlns:a16="http://schemas.microsoft.com/office/drawing/2014/main" val="1772112701"/>
                    </a:ext>
                  </a:extLst>
                </a:gridCol>
              </a:tblGrid>
              <a:tr h="403685">
                <a:tc>
                  <a:txBody>
                    <a:bodyPr/>
                    <a:lstStyle/>
                    <a:p>
                      <a:r>
                        <a:rPr lang="en-US" sz="1400" dirty="0" smtClean="0"/>
                        <a:t>Principal  Investigator</a:t>
                      </a:r>
                    </a:p>
                  </a:txBody>
                  <a:tcPr/>
                </a:tc>
                <a:tc>
                  <a:txBody>
                    <a:bodyPr/>
                    <a:lstStyle/>
                    <a:p>
                      <a:r>
                        <a:rPr lang="en-US" sz="1400" dirty="0" smtClean="0"/>
                        <a:t>Catherine</a:t>
                      </a:r>
                      <a:r>
                        <a:rPr lang="en-US" sz="1400" baseline="0" dirty="0" smtClean="0"/>
                        <a:t> Hunter</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Identify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an increased risk of surgical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a:t>
                      </a:r>
                    </a:p>
                    <a:p>
                      <a:pPr marL="342900" indent="-342900">
                        <a:buAutoNum type="arabicPeriod"/>
                      </a:pPr>
                      <a:r>
                        <a:rPr lang="en-US" sz="1400" b="0" i="0" kern="1200" dirty="0" smtClean="0">
                          <a:solidFill>
                            <a:schemeClr val="dk1"/>
                          </a:solidFill>
                          <a:effectLst/>
                          <a:latin typeface="+mn-lt"/>
                          <a:ea typeface="+mn-ea"/>
                          <a:cs typeface="+mn-cs"/>
                        </a:rPr>
                        <a:t>Determine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complications from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 such as strictures and short gut syndrome.</a:t>
                      </a:r>
                      <a:endParaRPr lang="en-US" sz="1400" dirty="0"/>
                    </a:p>
                  </a:txBody>
                  <a:tcPr/>
                </a:tc>
                <a:extLst>
                  <a:ext uri="{0D108BD9-81ED-4DB2-BD59-A6C34878D82A}">
                    <a16:rowId xmlns:a16="http://schemas.microsoft.com/office/drawing/2014/main" val="502384781"/>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9632672" y="6540944"/>
            <a:ext cx="2579232" cy="307777"/>
          </a:xfrm>
          <a:prstGeom prst="rect">
            <a:avLst/>
          </a:prstGeom>
          <a:noFill/>
        </p:spPr>
        <p:txBody>
          <a:bodyPr wrap="none" rtlCol="0">
            <a:spAutoFit/>
          </a:bodyPr>
          <a:lstStyle/>
          <a:p>
            <a:pPr latinLnBrk="1"/>
            <a:r>
              <a:rPr lang="en-US" sz="1400" i="1" dirty="0" smtClean="0">
                <a:solidFill>
                  <a:schemeClr val="bg1">
                    <a:lumMod val="85000"/>
                  </a:schemeClr>
                </a:solidFill>
              </a:rPr>
              <a:t>hunter-enterocolitis-biomarker-1</a:t>
            </a:r>
            <a:endParaRPr lang="en-US" sz="1400" i="1" dirty="0">
              <a:solidFill>
                <a:schemeClr val="bg1">
                  <a:lumMod val="85000"/>
                </a:schemeClr>
              </a:solidFill>
            </a:endParaRPr>
          </a:p>
        </p:txBody>
      </p:sp>
      <p:sp>
        <p:nvSpPr>
          <p:cNvPr id="59" name="Rectangle 58"/>
          <p:cNvSpPr/>
          <p:nvPr/>
        </p:nvSpPr>
        <p:spPr>
          <a:xfrm>
            <a:off x="7567680" y="30694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371613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67680" y="210554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4988" y="242458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181372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98265"/>
            <a:ext cx="10515600" cy="829602"/>
          </a:xfrm>
        </p:spPr>
        <p:txBody>
          <a:bodyPr>
            <a:noAutofit/>
          </a:bodyPr>
          <a:lstStyle/>
          <a:p>
            <a:r>
              <a:rPr lang="en-US" sz="2600" b="1" i="1" dirty="0">
                <a:solidFill>
                  <a:srgbClr val="0070C0"/>
                </a:solidFill>
              </a:rPr>
              <a:t>Quality of Life of Ethnically Diverse Black Prostate Cancer Survivors: Development of a Conceptual Model Using Grounded Theory</a:t>
            </a:r>
          </a:p>
        </p:txBody>
      </p:sp>
      <p:graphicFrame>
        <p:nvGraphicFramePr>
          <p:cNvPr id="5" name="Table 4"/>
          <p:cNvGraphicFramePr>
            <a:graphicFrameLocks noGrp="1"/>
          </p:cNvGraphicFramePr>
          <p:nvPr>
            <p:extLst>
              <p:ext uri="{D42A27DB-BD31-4B8C-83A1-F6EECF244321}">
                <p14:modId xmlns:p14="http://schemas.microsoft.com/office/powerpoint/2010/main" val="608613611"/>
              </p:ext>
            </p:extLst>
          </p:nvPr>
        </p:nvGraphicFramePr>
        <p:xfrm>
          <a:off x="815884" y="1328289"/>
          <a:ext cx="6350186" cy="4328160"/>
        </p:xfrm>
        <a:graphic>
          <a:graphicData uri="http://schemas.openxmlformats.org/drawingml/2006/table">
            <a:tbl>
              <a:tblPr firstRow="1" bandRow="1">
                <a:tableStyleId>{5C22544A-7EE6-4342-B048-85BDC9FD1C3A}</a:tableStyleId>
              </a:tblPr>
              <a:tblGrid>
                <a:gridCol w="2258909">
                  <a:extLst>
                    <a:ext uri="{9D8B030D-6E8A-4147-A177-3AD203B41FA5}">
                      <a16:colId xmlns:a16="http://schemas.microsoft.com/office/drawing/2014/main" val="601924521"/>
                    </a:ext>
                  </a:extLst>
                </a:gridCol>
                <a:gridCol w="4091277">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 </a:t>
                      </a:r>
                      <a:r>
                        <a:rPr lang="en-US" sz="1400" dirty="0" err="1" smtClean="0"/>
                        <a:t>Ogunsanya</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College or Department</a:t>
                      </a:r>
                    </a:p>
                  </a:txBody>
                  <a:tcPr/>
                </a:tc>
                <a:tc>
                  <a:txBody>
                    <a:bodyPr/>
                    <a:lstStyle/>
                    <a:p>
                      <a:r>
                        <a:rPr lang="en-US" sz="1400" dirty="0" smtClean="0"/>
                        <a:t>Pharmacy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 or 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2/20/2021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Employ Grounded Theory to develop a conceptual </a:t>
                      </a:r>
                      <a:r>
                        <a:rPr lang="en-US" sz="1400" b="0" i="0" kern="1200" dirty="0" err="1" smtClean="0">
                          <a:solidFill>
                            <a:schemeClr val="dk1"/>
                          </a:solidFill>
                          <a:effectLst/>
                          <a:latin typeface="+mn-lt"/>
                          <a:ea typeface="+mn-ea"/>
                          <a:cs typeface="+mn-cs"/>
                        </a:rPr>
                        <a:t>QoL</a:t>
                      </a:r>
                      <a:r>
                        <a:rPr lang="en-US" sz="1400" b="0" i="0" kern="1200" dirty="0" smtClean="0">
                          <a:solidFill>
                            <a:schemeClr val="dk1"/>
                          </a:solidFill>
                          <a:effectLst/>
                          <a:latin typeface="+mn-lt"/>
                          <a:ea typeface="+mn-ea"/>
                          <a:cs typeface="+mn-cs"/>
                        </a:rPr>
                        <a:t> model for Black </a:t>
                      </a:r>
                      <a:r>
                        <a:rPr lang="en-US" sz="1400" b="0" i="0" kern="1200" dirty="0" err="1" smtClean="0">
                          <a:solidFill>
                            <a:schemeClr val="dk1"/>
                          </a:solidFill>
                          <a:effectLst/>
                          <a:latin typeface="+mn-lt"/>
                          <a:ea typeface="+mn-ea"/>
                          <a:cs typeface="+mn-cs"/>
                        </a:rPr>
                        <a:t>CaP</a:t>
                      </a:r>
                      <a:r>
                        <a:rPr lang="en-US" sz="1400" b="0" i="0" kern="1200" dirty="0" smtClean="0">
                          <a:solidFill>
                            <a:schemeClr val="dk1"/>
                          </a:solidFill>
                          <a:effectLst/>
                          <a:latin typeface="+mn-lt"/>
                          <a:ea typeface="+mn-ea"/>
                          <a:cs typeface="+mn-cs"/>
                        </a:rPr>
                        <a:t> survivors.</a:t>
                      </a:r>
                    </a:p>
                    <a:p>
                      <a:pPr marL="342900" indent="-342900">
                        <a:buAutoNum type="arabicPeriod"/>
                      </a:pPr>
                      <a:r>
                        <a:rPr lang="en-US" sz="1400" b="0" i="0" kern="1200" dirty="0" smtClean="0">
                          <a:solidFill>
                            <a:schemeClr val="dk1"/>
                          </a:solidFill>
                          <a:effectLst/>
                          <a:latin typeface="+mn-lt"/>
                          <a:ea typeface="+mn-ea"/>
                          <a:cs typeface="+mn-cs"/>
                        </a:rPr>
                        <a:t>Provide novel research training experiences to the principal investigator (PI) on Grounded Theory research, and implementation and dissemination science.</a:t>
                      </a:r>
                    </a:p>
                    <a:p>
                      <a:endParaRPr lang="en-US" sz="1400" dirty="0"/>
                    </a:p>
                  </a:txBody>
                  <a:tcPr/>
                </a:tc>
                <a:extLst>
                  <a:ext uri="{0D108BD9-81ED-4DB2-BD59-A6C34878D82A}">
                    <a16:rowId xmlns:a16="http://schemas.microsoft.com/office/drawing/2014/main" val="1242140295"/>
                  </a:ext>
                </a:extLst>
              </a:tr>
              <a:tr h="370840">
                <a:tc>
                  <a:txBody>
                    <a:bodyPr/>
                    <a:lstStyle/>
                    <a:p>
                      <a:r>
                        <a:rPr lang="en-US" sz="1400" dirty="0" smtClean="0"/>
                        <a:t>Comments</a:t>
                      </a:r>
                      <a:endParaRPr lang="en-US" sz="1400" dirty="0"/>
                    </a:p>
                  </a:txBody>
                  <a:tcPr/>
                </a:tc>
                <a:tc>
                  <a:txBody>
                    <a:bodyPr/>
                    <a:lstStyle/>
                    <a:p>
                      <a:r>
                        <a:rPr lang="en-US" sz="1400" dirty="0" smtClean="0"/>
                        <a:t>The GE</a:t>
                      </a:r>
                      <a:r>
                        <a:rPr lang="en-US" sz="1400" baseline="0" dirty="0" smtClean="0"/>
                        <a:t> Centricity portion of </a:t>
                      </a:r>
                      <a:r>
                        <a:rPr lang="en-US" sz="1400" dirty="0" smtClean="0"/>
                        <a:t>this request has been fulfilled.</a:t>
                      </a:r>
                      <a:r>
                        <a:rPr lang="en-US" sz="1400" baseline="0" dirty="0" smtClean="0"/>
                        <a:t> </a:t>
                      </a:r>
                      <a:r>
                        <a:rPr lang="en-US" sz="1400" dirty="0" smtClean="0"/>
                        <a:t>The</a:t>
                      </a:r>
                      <a:r>
                        <a:rPr lang="en-US" sz="1400" baseline="0" dirty="0" smtClean="0"/>
                        <a:t> </a:t>
                      </a:r>
                      <a:r>
                        <a:rPr lang="en-US" sz="1400" baseline="0" dirty="0" err="1" smtClean="0"/>
                        <a:t>Meditech</a:t>
                      </a:r>
                      <a:r>
                        <a:rPr lang="en-US" sz="1400" baseline="0" dirty="0" smtClean="0"/>
                        <a:t> portion remains pending. </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560573" y="123477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558573" y="159408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665693" y="1592965"/>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7520529" y="19372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7" name="TextBox 56"/>
          <p:cNvSpPr txBox="1"/>
          <p:nvPr/>
        </p:nvSpPr>
        <p:spPr>
          <a:xfrm>
            <a:off x="9743493" y="6514210"/>
            <a:ext cx="2351221" cy="307777"/>
          </a:xfrm>
          <a:prstGeom prst="rect">
            <a:avLst/>
          </a:prstGeom>
          <a:noFill/>
        </p:spPr>
        <p:txBody>
          <a:bodyPr wrap="none" rtlCol="0">
            <a:spAutoFit/>
          </a:bodyPr>
          <a:lstStyle/>
          <a:p>
            <a:pPr latinLnBrk="1"/>
            <a:r>
              <a:rPr lang="en-US" sz="1400" i="1" dirty="0" smtClean="0">
                <a:solidFill>
                  <a:schemeClr val="bg1">
                    <a:lumMod val="85000"/>
                  </a:schemeClr>
                </a:solidFill>
              </a:rPr>
              <a:t>ogunsanya-cancer-prostate-1</a:t>
            </a:r>
            <a:endParaRPr lang="en-US" sz="1400" i="1" dirty="0">
              <a:solidFill>
                <a:schemeClr val="bg1">
                  <a:lumMod val="85000"/>
                </a:schemeClr>
              </a:solidFill>
            </a:endParaRPr>
          </a:p>
        </p:txBody>
      </p:sp>
      <p:sp>
        <p:nvSpPr>
          <p:cNvPr id="58" name="Rectangle 57"/>
          <p:cNvSpPr/>
          <p:nvPr/>
        </p:nvSpPr>
        <p:spPr>
          <a:xfrm>
            <a:off x="9509984" y="194532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13277" y="22629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20529" y="3244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587569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Levels of Distress in Cancer Patients </a:t>
            </a:r>
            <a:r>
              <a:rPr lang="en-US" sz="2600" b="1" i="1" dirty="0" smtClean="0">
                <a:solidFill>
                  <a:srgbClr val="0070C0"/>
                </a:solidFill>
              </a:rPr>
              <a:t>Pre </a:t>
            </a:r>
            <a:r>
              <a:rPr lang="en-US" sz="2600" b="1" i="1" dirty="0">
                <a:solidFill>
                  <a:srgbClr val="0070C0"/>
                </a:solidFill>
              </a:rPr>
              <a:t>and </a:t>
            </a:r>
            <a:r>
              <a:rPr lang="en-US" sz="2600" b="1" i="1" dirty="0" smtClean="0">
                <a:solidFill>
                  <a:srgbClr val="0070C0"/>
                </a:solidFill>
              </a:rPr>
              <a:t>Post COVID-19</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93361512"/>
              </p:ext>
            </p:extLst>
          </p:nvPr>
        </p:nvGraphicFramePr>
        <p:xfrm>
          <a:off x="270568" y="1022212"/>
          <a:ext cx="7423335" cy="399796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Rachel Funk-Lawler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Psychiatry and Behavioral Sciences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10/29/2020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expand on studies looking at the impact of COVID-19 on distress levels in cancer patients, primarily using the PhQ9 to measure self-reported levels of distress.</a:t>
                      </a:r>
                    </a:p>
                    <a:p>
                      <a:pPr marL="342900" indent="-342900">
                        <a:buAutoNum type="arabicPeriod"/>
                      </a:pPr>
                      <a:r>
                        <a:rPr lang="en-US" sz="1400" b="0" i="0" kern="1200" dirty="0" smtClean="0">
                          <a:solidFill>
                            <a:schemeClr val="dk1"/>
                          </a:solidFill>
                          <a:effectLst/>
                          <a:latin typeface="+mn-lt"/>
                          <a:ea typeface="+mn-ea"/>
                          <a:cs typeface="+mn-cs"/>
                        </a:rPr>
                        <a:t>To examine any change in number of referrals to social work and behavioral health services pre and post COVID-19.</a:t>
                      </a:r>
                    </a:p>
                    <a:p>
                      <a:pPr marL="342900" indent="-342900">
                        <a:buAutoNum type="arabicPeriod"/>
                      </a:pPr>
                      <a:r>
                        <a:rPr lang="en-US" sz="1400" b="0" i="0" kern="1200" dirty="0" smtClean="0">
                          <a:solidFill>
                            <a:schemeClr val="dk1"/>
                          </a:solidFill>
                          <a:effectLst/>
                          <a:latin typeface="+mn-lt"/>
                          <a:ea typeface="+mn-ea"/>
                          <a:cs typeface="+mn-cs"/>
                        </a:rPr>
                        <a:t>To examine any correlation between number of referrals to psychiatry, behavioral health, and social work and level of distress.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a:t>
                      </a:r>
                      <a:r>
                        <a:rPr lang="en-US" sz="1400" i="1" dirty="0" smtClean="0"/>
                        <a:t>IRB </a:t>
                      </a:r>
                      <a:r>
                        <a:rPr lang="en-US" sz="1400" i="1" dirty="0" smtClean="0"/>
                        <a:t>approval. We’ve had preliminary discussions</a:t>
                      </a:r>
                      <a:r>
                        <a:rPr lang="en-US" sz="1400" i="1" baseline="0" dirty="0" smtClean="0"/>
                        <a:t> with the study team to assess the feasibility of extracting desired variables.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77685" y="6514210"/>
            <a:ext cx="1616340" cy="307777"/>
          </a:xfrm>
          <a:prstGeom prst="rect">
            <a:avLst/>
          </a:prstGeom>
          <a:noFill/>
        </p:spPr>
        <p:txBody>
          <a:bodyPr wrap="none" rtlCol="0">
            <a:spAutoFit/>
          </a:bodyPr>
          <a:lstStyle/>
          <a:p>
            <a:pPr latinLnBrk="1"/>
            <a:r>
              <a:rPr lang="en-US" sz="1400" i="1" dirty="0" smtClean="0">
                <a:solidFill>
                  <a:schemeClr val="bg1">
                    <a:lumMod val="85000"/>
                  </a:schemeClr>
                </a:solidFill>
              </a:rPr>
              <a:t>funk-lawler-covid-1</a:t>
            </a:r>
            <a:endParaRPr lang="en-US" sz="1400" i="1" dirty="0">
              <a:solidFill>
                <a:schemeClr val="bg1">
                  <a:lumMod val="85000"/>
                </a:schemeClr>
              </a:solidFill>
            </a:endParaRPr>
          </a:p>
        </p:txBody>
      </p:sp>
      <p:sp>
        <p:nvSpPr>
          <p:cNvPr id="60" name="Rectangle 59"/>
          <p:cNvSpPr/>
          <p:nvPr/>
        </p:nvSpPr>
        <p:spPr>
          <a:xfrm>
            <a:off x="9858772" y="30242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9858772" y="36755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9858772" y="205968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858772" y="335319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881147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Oncologic Outcomes in Renal Cell Carcinoma</a:t>
            </a:r>
          </a:p>
        </p:txBody>
      </p:sp>
      <p:graphicFrame>
        <p:nvGraphicFramePr>
          <p:cNvPr id="5" name="Table 4"/>
          <p:cNvGraphicFramePr>
            <a:graphicFrameLocks noGrp="1"/>
          </p:cNvGraphicFramePr>
          <p:nvPr>
            <p:extLst>
              <p:ext uri="{D42A27DB-BD31-4B8C-83A1-F6EECF244321}">
                <p14:modId xmlns:p14="http://schemas.microsoft.com/office/powerpoint/2010/main" val="3598814944"/>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Brian Cross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3/1/2021 </a:t>
                      </a:r>
                      <a:r>
                        <a:rPr lang="en-US" sz="1400" i="1" dirty="0" smtClean="0"/>
                        <a:t>(requested deadline)</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64337" y="6514210"/>
            <a:ext cx="1681166" cy="307777"/>
          </a:xfrm>
          <a:prstGeom prst="rect">
            <a:avLst/>
          </a:prstGeom>
          <a:noFill/>
        </p:spPr>
        <p:txBody>
          <a:bodyPr wrap="none" rtlCol="0">
            <a:spAutoFit/>
          </a:bodyPr>
          <a:lstStyle/>
          <a:p>
            <a:pPr latinLnBrk="1"/>
            <a:r>
              <a:rPr lang="en-US" sz="1400" i="1" dirty="0" smtClean="0">
                <a:solidFill>
                  <a:schemeClr val="bg1">
                    <a:lumMod val="85000"/>
                  </a:schemeClr>
                </a:solidFill>
              </a:rPr>
              <a:t>cross-renal-cancer-1</a:t>
            </a:r>
            <a:endParaRPr lang="en-US" sz="1400" i="1" dirty="0">
              <a:solidFill>
                <a:schemeClr val="bg1">
                  <a:lumMod val="85000"/>
                </a:schemeClr>
              </a:solidFill>
            </a:endParaRPr>
          </a:p>
        </p:txBody>
      </p:sp>
      <p:sp>
        <p:nvSpPr>
          <p:cNvPr id="60" name="Rectangle 59"/>
          <p:cNvSpPr/>
          <p:nvPr/>
        </p:nvSpPr>
        <p:spPr>
          <a:xfrm>
            <a:off x="9848811" y="30222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47824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Pituitary </a:t>
            </a:r>
            <a:r>
              <a:rPr lang="en-US" sz="2600" b="1" i="1" dirty="0" smtClean="0">
                <a:solidFill>
                  <a:srgbClr val="0070C0"/>
                </a:solidFill>
              </a:rPr>
              <a:t>Adenoma Patient Outcomes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16269956"/>
              </p:ext>
            </p:extLst>
          </p:nvPr>
        </p:nvGraphicFramePr>
        <p:xfrm>
          <a:off x="270568" y="1022212"/>
          <a:ext cx="7423335" cy="27838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Ian Dunn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Neurosurgery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with the study team to assess the feasibility of extracting desired variables.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010481" y="6514210"/>
            <a:ext cx="2126031" cy="307777"/>
          </a:xfrm>
          <a:prstGeom prst="rect">
            <a:avLst/>
          </a:prstGeom>
          <a:noFill/>
        </p:spPr>
        <p:txBody>
          <a:bodyPr wrap="none" rtlCol="0">
            <a:spAutoFit/>
          </a:bodyPr>
          <a:lstStyle/>
          <a:p>
            <a:pPr latinLnBrk="1"/>
            <a:r>
              <a:rPr lang="en-US" sz="1400" i="1" dirty="0">
                <a:solidFill>
                  <a:schemeClr val="bg1">
                    <a:lumMod val="85000"/>
                  </a:schemeClr>
                </a:solidFill>
              </a:rPr>
              <a:t>d</a:t>
            </a:r>
            <a:r>
              <a:rPr lang="en-US" sz="1400" i="1" dirty="0" smtClean="0">
                <a:solidFill>
                  <a:schemeClr val="bg1">
                    <a:lumMod val="85000"/>
                  </a:schemeClr>
                </a:solidFill>
              </a:rPr>
              <a:t>unn-pituitary-adenoma-1</a:t>
            </a:r>
            <a:endParaRPr lang="en-US" sz="1400" i="1" dirty="0">
              <a:solidFill>
                <a:schemeClr val="bg1">
                  <a:lumMod val="85000"/>
                </a:schemeClr>
              </a:solidFill>
            </a:endParaRPr>
          </a:p>
        </p:txBody>
      </p:sp>
    </p:spTree>
    <p:extLst>
      <p:ext uri="{BB962C8B-B14F-4D97-AF65-F5344CB8AC3E}">
        <p14:creationId xmlns:p14="http://schemas.microsoft.com/office/powerpoint/2010/main" val="3296065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Using Machine Learning </a:t>
            </a:r>
            <a:r>
              <a:rPr lang="en-US" sz="2600" b="1" i="1" dirty="0" smtClean="0">
                <a:solidFill>
                  <a:srgbClr val="0070C0"/>
                </a:solidFill>
              </a:rPr>
              <a:t>Models </a:t>
            </a:r>
            <a:r>
              <a:rPr lang="en-US" sz="2600" b="1" i="1" dirty="0">
                <a:solidFill>
                  <a:srgbClr val="0070C0"/>
                </a:solidFill>
              </a:rPr>
              <a:t>to </a:t>
            </a:r>
            <a:r>
              <a:rPr lang="en-US" sz="2600" b="1" i="1" dirty="0" smtClean="0">
                <a:solidFill>
                  <a:srgbClr val="0070C0"/>
                </a:solidFill>
              </a:rPr>
              <a:t>Quantify Molecular Phenotypes </a:t>
            </a:r>
            <a:r>
              <a:rPr lang="en-US" sz="2600" b="1" i="1" dirty="0">
                <a:solidFill>
                  <a:srgbClr val="0070C0"/>
                </a:solidFill>
              </a:rPr>
              <a:t>and </a:t>
            </a:r>
            <a:r>
              <a:rPr lang="en-US" sz="2600" b="1" i="1" dirty="0" smtClean="0">
                <a:solidFill>
                  <a:srgbClr val="0070C0"/>
                </a:solidFill>
              </a:rPr>
              <a:t>Personalized Therapeutic Strategies </a:t>
            </a:r>
            <a:r>
              <a:rPr lang="en-US" sz="2600" b="1" i="1" dirty="0">
                <a:solidFill>
                  <a:srgbClr val="0070C0"/>
                </a:solidFill>
              </a:rPr>
              <a:t>for </a:t>
            </a:r>
            <a:r>
              <a:rPr lang="en-US" sz="2600" b="1" i="1" dirty="0" smtClean="0">
                <a:solidFill>
                  <a:srgbClr val="0070C0"/>
                </a:solidFill>
              </a:rPr>
              <a:t>Diabetic Patients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88422995"/>
              </p:ext>
            </p:extLst>
          </p:nvPr>
        </p:nvGraphicFramePr>
        <p:xfrm>
          <a:off x="287736" y="1022212"/>
          <a:ext cx="7423335" cy="378460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Ken Jones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Cell Biology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lvl="0" indent="-342900">
                        <a:buAutoNum type="arabicPeriod"/>
                      </a:pPr>
                      <a:r>
                        <a:rPr lang="en-US" sz="1400" kern="1200" dirty="0" smtClean="0">
                          <a:solidFill>
                            <a:schemeClr val="dk1"/>
                          </a:solidFill>
                          <a:effectLst/>
                          <a:latin typeface="+mn-lt"/>
                          <a:ea typeface="+mn-ea"/>
                          <a:cs typeface="+mn-cs"/>
                        </a:rPr>
                        <a:t>To build and train a computer model using one half of the available retrospectively banked samples from diabetic and normal subjects.</a:t>
                      </a:r>
                    </a:p>
                    <a:p>
                      <a:pPr marL="342900" lvl="0" indent="-342900">
                        <a:buAutoNum type="arabicPeriod"/>
                      </a:pPr>
                      <a:r>
                        <a:rPr lang="en-US" sz="1400" kern="1200" dirty="0" smtClean="0">
                          <a:solidFill>
                            <a:schemeClr val="dk1"/>
                          </a:solidFill>
                          <a:effectLst/>
                          <a:latin typeface="+mn-lt"/>
                          <a:ea typeface="+mn-ea"/>
                          <a:cs typeface="+mn-cs"/>
                        </a:rPr>
                        <a:t>To use the last half of the available retrospectively banked samples to validate the model built in Aim 1 using a pseudo-blinded prospective approach.</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project was approved for de-identified data only. Initial files</a:t>
                      </a:r>
                      <a:r>
                        <a:rPr lang="en-US" sz="1400" i="1" baseline="0" dirty="0" smtClean="0"/>
                        <a:t> were provided on 1/22/2021. We anticipate receiving additional requests from the investigators.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48811" y="33631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477685" y="6514210"/>
            <a:ext cx="1387239" cy="307777"/>
          </a:xfrm>
          <a:prstGeom prst="rect">
            <a:avLst/>
          </a:prstGeom>
          <a:noFill/>
        </p:spPr>
        <p:txBody>
          <a:bodyPr wrap="none" rtlCol="0">
            <a:spAutoFit/>
          </a:bodyPr>
          <a:lstStyle/>
          <a:p>
            <a:pPr latinLnBrk="1"/>
            <a:r>
              <a:rPr lang="en-US" sz="1400" i="1" dirty="0" smtClean="0">
                <a:solidFill>
                  <a:schemeClr val="bg1">
                    <a:lumMod val="85000"/>
                  </a:schemeClr>
                </a:solidFill>
              </a:rPr>
              <a:t>jones-diabetes-1</a:t>
            </a:r>
            <a:endParaRPr lang="en-US" sz="1400" i="1" dirty="0">
              <a:solidFill>
                <a:schemeClr val="bg1">
                  <a:lumMod val="85000"/>
                </a:schemeClr>
              </a:solidFill>
            </a:endParaRPr>
          </a:p>
        </p:txBody>
      </p:sp>
      <p:sp>
        <p:nvSpPr>
          <p:cNvPr id="62" name="Rectangle 61"/>
          <p:cNvSpPr/>
          <p:nvPr/>
        </p:nvSpPr>
        <p:spPr>
          <a:xfrm>
            <a:off x="9861057"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981823" y="472256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5" name="Freeform 64"/>
          <p:cNvSpPr/>
          <p:nvPr/>
        </p:nvSpPr>
        <p:spPr>
          <a:xfrm>
            <a:off x="10114937" y="462959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66" name="Rectangle 65"/>
          <p:cNvSpPr/>
          <p:nvPr/>
        </p:nvSpPr>
        <p:spPr>
          <a:xfrm>
            <a:off x="9860560" y="462339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686008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Improving Detection &amp; Management of Bladder Cancer</a:t>
            </a:r>
          </a:p>
        </p:txBody>
      </p:sp>
      <p:graphicFrame>
        <p:nvGraphicFramePr>
          <p:cNvPr id="5" name="Table 4"/>
          <p:cNvGraphicFramePr>
            <a:graphicFrameLocks noGrp="1"/>
          </p:cNvGraphicFramePr>
          <p:nvPr>
            <p:extLst>
              <p:ext uri="{D42A27DB-BD31-4B8C-83A1-F6EECF244321}">
                <p14:modId xmlns:p14="http://schemas.microsoft.com/office/powerpoint/2010/main" val="722119097"/>
              </p:ext>
            </p:extLst>
          </p:nvPr>
        </p:nvGraphicFramePr>
        <p:xfrm>
          <a:off x="287736" y="1022212"/>
          <a:ext cx="7423335" cy="31445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Daniel</a:t>
                      </a:r>
                      <a:r>
                        <a:rPr lang="en-US" sz="1400" baseline="0" dirty="0" smtClean="0"/>
                        <a:t> Parker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lvl="0" indent="0">
                        <a:buNone/>
                      </a:pPr>
                      <a:r>
                        <a:rPr lang="en-US" sz="1400" b="0" i="0" kern="1200" dirty="0" smtClean="0">
                          <a:solidFill>
                            <a:schemeClr val="dk1"/>
                          </a:solidFill>
                          <a:effectLst/>
                          <a:latin typeface="+mn-lt"/>
                          <a:ea typeface="+mn-ea"/>
                          <a:cs typeface="+mn-cs"/>
                        </a:rPr>
                        <a:t>To create a prospectively collected, comprehensive bladder cancer registry to better understand the detection and management of bladder cancer.</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Pending clarification from the study</a:t>
                      </a:r>
                      <a:r>
                        <a:rPr lang="en-US" sz="1400" i="1" baseline="0" dirty="0" smtClean="0"/>
                        <a:t> team regarding desired variables &amp; file format.</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54450" y="20551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224063" y="6514210"/>
            <a:ext cx="1947713" cy="307777"/>
          </a:xfrm>
          <a:prstGeom prst="rect">
            <a:avLst/>
          </a:prstGeom>
          <a:noFill/>
        </p:spPr>
        <p:txBody>
          <a:bodyPr wrap="none" rtlCol="0">
            <a:spAutoFit/>
          </a:bodyPr>
          <a:lstStyle/>
          <a:p>
            <a:pPr latinLnBrk="1"/>
            <a:r>
              <a:rPr lang="en-US" sz="1400" i="1" dirty="0" smtClean="0">
                <a:solidFill>
                  <a:schemeClr val="bg1">
                    <a:lumMod val="85000"/>
                  </a:schemeClr>
                </a:solidFill>
              </a:rPr>
              <a:t>parker-bladder-cancer-1</a:t>
            </a:r>
            <a:endParaRPr lang="en-US" sz="1400" i="1" dirty="0">
              <a:solidFill>
                <a:schemeClr val="bg1">
                  <a:lumMod val="85000"/>
                </a:schemeClr>
              </a:solidFill>
            </a:endParaRPr>
          </a:p>
        </p:txBody>
      </p:sp>
    </p:spTree>
    <p:extLst>
      <p:ext uri="{BB962C8B-B14F-4D97-AF65-F5344CB8AC3E}">
        <p14:creationId xmlns:p14="http://schemas.microsoft.com/office/powerpoint/2010/main" val="473423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Management of Asthma: Where have we been and where are we going?</a:t>
            </a:r>
          </a:p>
        </p:txBody>
      </p:sp>
      <p:graphicFrame>
        <p:nvGraphicFramePr>
          <p:cNvPr id="5" name="Table 4"/>
          <p:cNvGraphicFramePr>
            <a:graphicFrameLocks noGrp="1"/>
          </p:cNvGraphicFramePr>
          <p:nvPr>
            <p:extLst>
              <p:ext uri="{D42A27DB-BD31-4B8C-83A1-F6EECF244321}">
                <p14:modId xmlns:p14="http://schemas.microsoft.com/office/powerpoint/2010/main" val="1476947004"/>
              </p:ext>
            </p:extLst>
          </p:nvPr>
        </p:nvGraphicFramePr>
        <p:xfrm>
          <a:off x="287736" y="1022212"/>
          <a:ext cx="7423335" cy="399796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Monique Naifeh</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Hospitalist</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4/15/2021 (estimated)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Evaluate the use of evidence-based standards for inpatient asthma management for patients treated at the Children’s Hospital of Oklahoma including the ED, the inpatient wards, and the PICU.</a:t>
                      </a:r>
                    </a:p>
                    <a:p>
                      <a:pPr marL="342900" indent="-342900">
                        <a:buAutoNum type="arabicPeriod"/>
                      </a:pPr>
                      <a:r>
                        <a:rPr lang="en-US" sz="1400" b="0" i="0" kern="1200" dirty="0" smtClean="0">
                          <a:solidFill>
                            <a:schemeClr val="dk1"/>
                          </a:solidFill>
                          <a:effectLst/>
                          <a:latin typeface="+mn-lt"/>
                          <a:ea typeface="+mn-ea"/>
                          <a:cs typeface="+mn-cs"/>
                        </a:rPr>
                        <a:t>Evaluate the equity of care delivered and associated patient outcomes.</a:t>
                      </a:r>
                    </a:p>
                    <a:p>
                      <a:pPr marL="342900" indent="-342900">
                        <a:buAutoNum type="arabicPeriod"/>
                      </a:pPr>
                      <a:r>
                        <a:rPr lang="en-US" sz="1400" b="0" i="0" kern="1200" dirty="0" smtClean="0">
                          <a:solidFill>
                            <a:schemeClr val="dk1"/>
                          </a:solidFill>
                          <a:effectLst/>
                          <a:latin typeface="+mn-lt"/>
                          <a:ea typeface="+mn-ea"/>
                          <a:cs typeface="+mn-cs"/>
                        </a:rPr>
                        <a:t>Examine frequency of use of the asthma pathway and associated differences in treatment/ outcomes.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project</a:t>
                      </a:r>
                      <a:r>
                        <a:rPr lang="en-US" sz="1400" i="1" baseline="0" dirty="0" smtClean="0"/>
                        <a:t> will requires extracts not yet available in the CRDW, to include orders, images, and medication-</a:t>
                      </a:r>
                      <a:r>
                        <a:rPr lang="en-US" sz="1400" i="1" baseline="0" dirty="0" err="1" smtClean="0"/>
                        <a:t>rxm</a:t>
                      </a:r>
                      <a:r>
                        <a:rPr lang="en-US" sz="1400" i="1" baseline="0" dirty="0" smtClean="0"/>
                        <a:t>.</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TextBox 69"/>
          <p:cNvSpPr txBox="1"/>
          <p:nvPr/>
        </p:nvSpPr>
        <p:spPr>
          <a:xfrm>
            <a:off x="10477685" y="6514210"/>
            <a:ext cx="1415772" cy="307777"/>
          </a:xfrm>
          <a:prstGeom prst="rect">
            <a:avLst/>
          </a:prstGeom>
          <a:noFill/>
        </p:spPr>
        <p:txBody>
          <a:bodyPr wrap="none" rtlCol="0">
            <a:spAutoFit/>
          </a:bodyPr>
          <a:lstStyle/>
          <a:p>
            <a:pPr latinLnBrk="1"/>
            <a:r>
              <a:rPr lang="en-US" sz="1400" i="1" dirty="0" smtClean="0">
                <a:solidFill>
                  <a:schemeClr val="bg1">
                    <a:lumMod val="85000"/>
                  </a:schemeClr>
                </a:solidFill>
              </a:rPr>
              <a:t>naifeh-asthma-2</a:t>
            </a:r>
            <a:endParaRPr lang="en-US" sz="1400" i="1" dirty="0">
              <a:solidFill>
                <a:schemeClr val="bg1">
                  <a:lumMod val="85000"/>
                </a:schemeClr>
              </a:solidFill>
            </a:endParaRPr>
          </a:p>
        </p:txBody>
      </p:sp>
      <p:sp>
        <p:nvSpPr>
          <p:cNvPr id="71" name="Rectangle 70"/>
          <p:cNvSpPr/>
          <p:nvPr/>
        </p:nvSpPr>
        <p:spPr>
          <a:xfrm>
            <a:off x="9848811"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9846674" y="4333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506282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smtClean="0">
                <a:solidFill>
                  <a:srgbClr val="0070C0"/>
                </a:solidFill>
              </a:rPr>
              <a:t>Venous </a:t>
            </a:r>
            <a:r>
              <a:rPr lang="en-US" sz="2600" b="1" i="1" dirty="0">
                <a:solidFill>
                  <a:srgbClr val="0070C0"/>
                </a:solidFill>
              </a:rPr>
              <a:t>Thromboembolism </a:t>
            </a:r>
            <a:r>
              <a:rPr lang="en-US" sz="2600" b="1" i="1" dirty="0" smtClean="0">
                <a:solidFill>
                  <a:srgbClr val="0070C0"/>
                </a:solidFill>
              </a:rPr>
              <a:t>(VTE) Automated Surveillance</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71633160"/>
              </p:ext>
            </p:extLst>
          </p:nvPr>
        </p:nvGraphicFramePr>
        <p:xfrm>
          <a:off x="287736" y="1022212"/>
          <a:ext cx="7423335" cy="34239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Aaron</a:t>
                      </a:r>
                      <a:r>
                        <a:rPr lang="en-US" sz="1400" baseline="0" dirty="0" smtClean="0"/>
                        <a:t> </a:t>
                      </a:r>
                      <a:r>
                        <a:rPr lang="en-US" sz="1400" baseline="0" dirty="0" err="1" smtClean="0"/>
                        <a:t>Wendelboe</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 or College</a:t>
                      </a:r>
                    </a:p>
                  </a:txBody>
                  <a:tcPr/>
                </a:tc>
                <a:tc>
                  <a:txBody>
                    <a:bodyPr/>
                    <a:lstStyle/>
                    <a:p>
                      <a:r>
                        <a:rPr lang="en-US" sz="1400" dirty="0" smtClean="0"/>
                        <a:t>Public</a:t>
                      </a:r>
                      <a:r>
                        <a:rPr lang="en-US" sz="1400" baseline="0" dirty="0" smtClean="0"/>
                        <a:t> Health</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Biostatistics and Epidemiology</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1/15/2021</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a fairly</a:t>
                      </a:r>
                      <a:r>
                        <a:rPr lang="en-US" sz="1400" i="1" baseline="0" dirty="0" smtClean="0"/>
                        <a:t> substantial request. </a:t>
                      </a:r>
                      <a:r>
                        <a:rPr lang="en-US" sz="1400" i="1" dirty="0" smtClean="0"/>
                        <a:t>Using the data collection form provided by</a:t>
                      </a:r>
                      <a:r>
                        <a:rPr lang="en-US" sz="1400" i="1" baseline="0" dirty="0" smtClean="0"/>
                        <a:t> the investigators, we’ve assessed both feasibility and ease of extraction for each variable requested. This is a CDC-funded project for which surveillance nurses are currently performing manual abstraction.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baseline="0" dirty="0" smtClean="0">
                          <a:hlinkClick r:id="rId2"/>
                        </a:rPr>
                        <a:t>https://github.com/OuhscBbmc/wendelboe-vte-1/blob/master/documentation/VTE-active-surveillance-variables.csv</a:t>
                      </a:r>
                      <a:r>
                        <a:rPr lang="en-US" sz="1400" i="1" baseline="0" dirty="0" smtClean="0">
                          <a:hlinkClick r:id="rId2"/>
                        </a:rPr>
                        <a:t>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10477685" y="6514210"/>
            <a:ext cx="1430007" cy="307777"/>
          </a:xfrm>
          <a:prstGeom prst="rect">
            <a:avLst/>
          </a:prstGeom>
          <a:noFill/>
        </p:spPr>
        <p:txBody>
          <a:bodyPr wrap="none" rtlCol="0">
            <a:spAutoFit/>
          </a:bodyPr>
          <a:lstStyle/>
          <a:p>
            <a:pPr latinLnBrk="1"/>
            <a:r>
              <a:rPr lang="en-US" sz="1400" i="1" dirty="0" smtClean="0">
                <a:solidFill>
                  <a:schemeClr val="bg1">
                    <a:lumMod val="85000"/>
                  </a:schemeClr>
                </a:solidFill>
              </a:rPr>
              <a:t>wendelboe-vte-1</a:t>
            </a:r>
            <a:endParaRPr lang="en-US" sz="1400" i="1" dirty="0">
              <a:solidFill>
                <a:schemeClr val="bg1">
                  <a:lumMod val="85000"/>
                </a:schemeClr>
              </a:solidFill>
            </a:endParaRPr>
          </a:p>
        </p:txBody>
      </p:sp>
    </p:spTree>
    <p:extLst>
      <p:ext uri="{BB962C8B-B14F-4D97-AF65-F5344CB8AC3E}">
        <p14:creationId xmlns:p14="http://schemas.microsoft.com/office/powerpoint/2010/main" val="2539826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Oklahoma </a:t>
            </a:r>
            <a:r>
              <a:rPr lang="en-US" sz="2600" b="1" i="1" dirty="0" smtClean="0">
                <a:solidFill>
                  <a:srgbClr val="0070C0"/>
                </a:solidFill>
              </a:rPr>
              <a:t>COVID-19 </a:t>
            </a:r>
            <a:r>
              <a:rPr lang="en-US" sz="2600" b="1" i="1" dirty="0">
                <a:solidFill>
                  <a:srgbClr val="0070C0"/>
                </a:solidFill>
              </a:rPr>
              <a:t>Registry and Repository</a:t>
            </a:r>
          </a:p>
        </p:txBody>
      </p:sp>
      <p:graphicFrame>
        <p:nvGraphicFramePr>
          <p:cNvPr id="5" name="Table 4"/>
          <p:cNvGraphicFramePr>
            <a:graphicFrameLocks noGrp="1"/>
          </p:cNvGraphicFramePr>
          <p:nvPr>
            <p:extLst>
              <p:ext uri="{D42A27DB-BD31-4B8C-83A1-F6EECF244321}">
                <p14:modId xmlns:p14="http://schemas.microsoft.com/office/powerpoint/2010/main" val="1032788899"/>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Nelson </a:t>
                      </a:r>
                      <a:r>
                        <a:rPr lang="en-US" sz="1400" dirty="0" err="1" smtClean="0"/>
                        <a:t>Agudelo</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Medicine</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Infectious Diseases</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1/19/2021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The</a:t>
                      </a:r>
                      <a:r>
                        <a:rPr lang="en-US" sz="1400" b="0" i="1" kern="1200" baseline="0" dirty="0" smtClean="0">
                          <a:solidFill>
                            <a:schemeClr val="dk1"/>
                          </a:solidFill>
                          <a:effectLst/>
                          <a:latin typeface="+mn-lt"/>
                          <a:ea typeface="+mn-ea"/>
                          <a:cs typeface="+mn-cs"/>
                        </a:rPr>
                        <a:t> CRDW will proceed with extracting requested data upon receipt of the list of enrolled/consented patients.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770185" y="6514210"/>
            <a:ext cx="2369303" cy="307777"/>
          </a:xfrm>
          <a:prstGeom prst="rect">
            <a:avLst/>
          </a:prstGeom>
          <a:noFill/>
        </p:spPr>
        <p:txBody>
          <a:bodyPr wrap="none" rtlCol="0">
            <a:spAutoFit/>
          </a:bodyPr>
          <a:lstStyle/>
          <a:p>
            <a:pPr latinLnBrk="1"/>
            <a:r>
              <a:rPr lang="en-US" sz="1400" i="1" dirty="0" smtClean="0">
                <a:solidFill>
                  <a:schemeClr val="bg1">
                    <a:lumMod val="85000"/>
                  </a:schemeClr>
                </a:solidFill>
              </a:rPr>
              <a:t>agudelo-covid-biorepository-1</a:t>
            </a:r>
            <a:endParaRPr lang="en-US" sz="1400" i="1" dirty="0">
              <a:solidFill>
                <a:schemeClr val="bg1">
                  <a:lumMod val="85000"/>
                </a:schemeClr>
              </a:solidFill>
            </a:endParaRPr>
          </a:p>
        </p:txBody>
      </p:sp>
      <p:sp>
        <p:nvSpPr>
          <p:cNvPr id="74" name="Rectangle 73"/>
          <p:cNvSpPr/>
          <p:nvPr/>
        </p:nvSpPr>
        <p:spPr>
          <a:xfrm>
            <a:off x="7866166" y="27136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449574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Patterns of Clinical Deterioration in Critically Ill Children</a:t>
            </a:r>
          </a:p>
        </p:txBody>
      </p:sp>
      <p:graphicFrame>
        <p:nvGraphicFramePr>
          <p:cNvPr id="5" name="Table 4"/>
          <p:cNvGraphicFramePr>
            <a:graphicFrameLocks noGrp="1"/>
          </p:cNvGraphicFramePr>
          <p:nvPr>
            <p:extLst>
              <p:ext uri="{D42A27DB-BD31-4B8C-83A1-F6EECF244321}">
                <p14:modId xmlns:p14="http://schemas.microsoft.com/office/powerpoint/2010/main" val="904834168"/>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Stephanie</a:t>
                      </a:r>
                      <a:r>
                        <a:rPr lang="en-US" sz="1400" baseline="0" dirty="0" smtClean="0"/>
                        <a:t> Brown</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1/20/2021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to evaluate feasibility.</a:t>
                      </a:r>
                      <a:endParaRPr lang="en-US" sz="1400" i="1" dirty="0" smtClean="0"/>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456486" y="6514210"/>
            <a:ext cx="2679773" cy="307777"/>
          </a:xfrm>
          <a:prstGeom prst="rect">
            <a:avLst/>
          </a:prstGeom>
          <a:noFill/>
        </p:spPr>
        <p:txBody>
          <a:bodyPr wrap="none" rtlCol="0">
            <a:spAutoFit/>
          </a:bodyPr>
          <a:lstStyle/>
          <a:p>
            <a:pPr latinLnBrk="1"/>
            <a:r>
              <a:rPr lang="en-US" sz="1400" i="1" dirty="0" smtClean="0">
                <a:solidFill>
                  <a:schemeClr val="bg1">
                    <a:lumMod val="85000"/>
                  </a:schemeClr>
                </a:solidFill>
              </a:rPr>
              <a:t>brown-patterns-of-deterioration-1</a:t>
            </a:r>
            <a:endParaRPr lang="en-US" sz="1400" i="1" dirty="0">
              <a:solidFill>
                <a:schemeClr val="bg1">
                  <a:lumMod val="85000"/>
                </a:schemeClr>
              </a:solidFill>
            </a:endParaRPr>
          </a:p>
        </p:txBody>
      </p:sp>
    </p:spTree>
    <p:extLst>
      <p:ext uri="{BB962C8B-B14F-4D97-AF65-F5344CB8AC3E}">
        <p14:creationId xmlns:p14="http://schemas.microsoft.com/office/powerpoint/2010/main" val="174832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Gastrostomy Tube vs Nasogastric Tube Complications in Pediatric Patients with Congenital Heart Disease</a:t>
            </a:r>
            <a:r>
              <a:rPr lang="en-US" sz="2600" b="1" i="1" dirty="0" smtClean="0">
                <a:solidFill>
                  <a:srgbClr val="0070C0"/>
                </a:solidFill>
              </a:rPr>
              <a: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54440752"/>
              </p:ext>
            </p:extLst>
          </p:nvPr>
        </p:nvGraphicFramePr>
        <p:xfrm>
          <a:off x="291538" y="1022211"/>
          <a:ext cx="7423335" cy="3893401"/>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Catherine Hunter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endParaRPr lang="en-US" sz="1400" i="1"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3/15/2021 </a:t>
                      </a:r>
                      <a:r>
                        <a:rPr lang="en-US" sz="1400" i="1" dirty="0" smtClean="0"/>
                        <a:t>(requested</a:t>
                      </a:r>
                      <a:r>
                        <a:rPr lang="en-US" sz="1400" i="1" baseline="0" dirty="0" smtClean="0"/>
                        <a:t> deadline)</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complications</a:t>
                      </a:r>
                      <a:r>
                        <a:rPr lang="en-US" sz="1400" b="0" i="0" kern="1200" baseline="0" dirty="0" smtClean="0">
                          <a:solidFill>
                            <a:schemeClr val="dk1"/>
                          </a:solidFill>
                          <a:effectLst/>
                          <a:latin typeface="+mn-lt"/>
                          <a:ea typeface="+mn-ea"/>
                          <a:cs typeface="+mn-cs"/>
                        </a:rPr>
                        <a:t> after G tube placement at this institution in pediatric patients with congenital heart disease.</a:t>
                      </a:r>
                    </a:p>
                    <a:p>
                      <a:pPr marL="342900" indent="-342900">
                        <a:buAutoNum type="arabicPeriod"/>
                      </a:pPr>
                      <a:r>
                        <a:rPr lang="en-US" sz="1400" b="0" i="0" kern="1200" baseline="0" dirty="0" smtClean="0">
                          <a:solidFill>
                            <a:schemeClr val="dk1"/>
                          </a:solidFill>
                          <a:effectLst/>
                          <a:latin typeface="+mn-lt"/>
                          <a:ea typeface="+mn-ea"/>
                          <a:cs typeface="+mn-cs"/>
                        </a:rPr>
                        <a:t>Compare the complications related to NGT vs G tube of pediatric patients with congenital heart disease within the first 6 months after discharge to conclude which patients may benefit from NGT vs G tube.</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This is pending an initial meeting</a:t>
                      </a:r>
                      <a:r>
                        <a:rPr lang="en-US" sz="1400" b="0" i="1" kern="1200" baseline="0" dirty="0" smtClean="0">
                          <a:solidFill>
                            <a:schemeClr val="dk1"/>
                          </a:solidFill>
                          <a:effectLst/>
                          <a:latin typeface="+mn-lt"/>
                          <a:ea typeface="+mn-ea"/>
                          <a:cs typeface="+mn-cs"/>
                        </a:rPr>
                        <a:t> with the investigators.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9356202" y="6519261"/>
            <a:ext cx="2809102" cy="307777"/>
          </a:xfrm>
          <a:prstGeom prst="rect">
            <a:avLst/>
          </a:prstGeom>
          <a:noFill/>
        </p:spPr>
        <p:txBody>
          <a:bodyPr wrap="none" rtlCol="0">
            <a:spAutoFit/>
          </a:bodyPr>
          <a:lstStyle/>
          <a:p>
            <a:pPr latinLnBrk="1"/>
            <a:r>
              <a:rPr lang="en-US" sz="1400" i="1" dirty="0" smtClean="0">
                <a:solidFill>
                  <a:schemeClr val="bg1">
                    <a:lumMod val="85000"/>
                  </a:schemeClr>
                </a:solidFill>
              </a:rPr>
              <a:t>liebe-intubation-pediatric-cardiac-1</a:t>
            </a:r>
            <a:endParaRPr lang="en-US" sz="1400" i="1" dirty="0">
              <a:solidFill>
                <a:schemeClr val="bg1">
                  <a:lumMod val="85000"/>
                </a:schemeClr>
              </a:solidFill>
            </a:endParaRPr>
          </a:p>
        </p:txBody>
      </p:sp>
    </p:spTree>
    <p:extLst>
      <p:ext uri="{BB962C8B-B14F-4D97-AF65-F5344CB8AC3E}">
        <p14:creationId xmlns:p14="http://schemas.microsoft.com/office/powerpoint/2010/main" val="1534990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err="1" smtClean="0">
                <a:solidFill>
                  <a:srgbClr val="0070C0"/>
                </a:solidFill>
              </a:rPr>
              <a:t>PROSpect</a:t>
            </a:r>
            <a:r>
              <a:rPr lang="en-US" sz="2600" b="1" i="1" dirty="0" smtClean="0">
                <a:solidFill>
                  <a:srgbClr val="0070C0"/>
                </a:solidFill>
              </a:rPr>
              <a:t>: Prone and Oscillation Pediatric Clinical Trial COVID-19 Supplement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11059573"/>
              </p:ext>
            </p:extLst>
          </p:nvPr>
        </p:nvGraphicFramePr>
        <p:xfrm>
          <a:off x="291538" y="1022211"/>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Emilie Henry</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1/28/2021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a:t>
                      </a:r>
                      <a:r>
                        <a:rPr lang="en-US" sz="1400" i="0" baseline="0" dirty="0" smtClean="0"/>
                        <a:t>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r>
                        <a:rPr lang="en-US" sz="1400" b="0" i="0" kern="1200" dirty="0" smtClean="0">
                          <a:solidFill>
                            <a:schemeClr val="dk1"/>
                          </a:solidFill>
                          <a:effectLst/>
                          <a:latin typeface="+mn-lt"/>
                          <a:ea typeface="+mn-ea"/>
                          <a:cs typeface="+mn-cs"/>
                        </a:rPr>
                        <a:t>In children with severe PARDS:</a:t>
                      </a:r>
                    </a:p>
                    <a:p>
                      <a:pPr marL="342900" indent="-342900">
                        <a:buAutoNum type="arabicPeriod"/>
                      </a:pPr>
                      <a:r>
                        <a:rPr lang="en-US" sz="1400" b="0" i="0" kern="1200" dirty="0" smtClean="0">
                          <a:solidFill>
                            <a:schemeClr val="dk1"/>
                          </a:solidFill>
                          <a:effectLst/>
                          <a:latin typeface="+mn-lt"/>
                          <a:ea typeface="+mn-ea"/>
                          <a:cs typeface="+mn-cs"/>
                        </a:rPr>
                        <a:t>To compare the effects of prone positioning with supine positioning on ventilator-free days.</a:t>
                      </a:r>
                    </a:p>
                    <a:p>
                      <a:pPr marL="342900" indent="-342900">
                        <a:buAutoNum type="arabicPeriod"/>
                      </a:pPr>
                      <a:r>
                        <a:rPr lang="en-US" sz="1400" b="0" i="0" kern="1200" dirty="0" smtClean="0">
                          <a:solidFill>
                            <a:schemeClr val="dk1"/>
                          </a:solidFill>
                          <a:effectLst/>
                          <a:latin typeface="+mn-lt"/>
                          <a:ea typeface="+mn-ea"/>
                          <a:cs typeface="+mn-cs"/>
                        </a:rPr>
                        <a:t>To compare the effects of HFOV with CMV on ventilator-free days.</a:t>
                      </a:r>
                    </a:p>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The initial meeting with the investigators is scheduled for 2/10/2021.</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Tree>
    <p:extLst>
      <p:ext uri="{BB962C8B-B14F-4D97-AF65-F5344CB8AC3E}">
        <p14:creationId xmlns:p14="http://schemas.microsoft.com/office/powerpoint/2010/main" val="35810549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400" b="1" i="1" dirty="0" smtClean="0">
                <a:solidFill>
                  <a:srgbClr val="0070C0"/>
                </a:solidFill>
              </a:rPr>
              <a:t>CRDW Projects On the Horizon</a:t>
            </a:r>
            <a:br>
              <a:rPr lang="en-US" sz="3400" b="1" i="1" dirty="0" smtClean="0">
                <a:solidFill>
                  <a:srgbClr val="0070C0"/>
                </a:solidFill>
              </a:rPr>
            </a:br>
            <a:r>
              <a:rPr lang="en-US" sz="3400" b="1" i="1" dirty="0" smtClean="0">
                <a:solidFill>
                  <a:srgbClr val="0070C0"/>
                </a:solidFill>
              </a:rPr>
              <a:t>(pending submission of a request for support)</a:t>
            </a:r>
            <a:endParaRPr lang="en-US" sz="3400" dirty="0"/>
          </a:p>
        </p:txBody>
      </p:sp>
      <p:sp>
        <p:nvSpPr>
          <p:cNvPr id="8" name="Content Placeholder 7"/>
          <p:cNvSpPr>
            <a:spLocks noGrp="1"/>
          </p:cNvSpPr>
          <p:nvPr>
            <p:ph idx="1"/>
          </p:nvPr>
        </p:nvSpPr>
        <p:spPr>
          <a:xfrm>
            <a:off x="838200" y="1935591"/>
            <a:ext cx="10515600" cy="4201326"/>
          </a:xfrm>
        </p:spPr>
        <p:txBody>
          <a:bodyPr>
            <a:normAutofit/>
          </a:bodyPr>
          <a:lstStyle/>
          <a:p>
            <a:r>
              <a:rPr lang="en-US" sz="1800" dirty="0"/>
              <a:t>1/14/2021 - Nicholas </a:t>
            </a:r>
            <a:r>
              <a:rPr lang="en-US" sz="1800" dirty="0" err="1"/>
              <a:t>Schweir</a:t>
            </a:r>
            <a:r>
              <a:rPr lang="en-US" sz="1800" dirty="0"/>
              <a:t>, College of </a:t>
            </a:r>
            <a:r>
              <a:rPr lang="en-US" sz="1800" dirty="0" smtClean="0"/>
              <a:t>Pharmacy, Clinical and Administrative Sciences</a:t>
            </a:r>
          </a:p>
          <a:p>
            <a:r>
              <a:rPr lang="en-US" sz="1800" dirty="0" smtClean="0"/>
              <a:t>1/21/2021 </a:t>
            </a:r>
            <a:r>
              <a:rPr lang="en-US" sz="1800" dirty="0"/>
              <a:t>- Vadim </a:t>
            </a:r>
            <a:r>
              <a:rPr lang="en-US" sz="1800" dirty="0" smtClean="0"/>
              <a:t>Ivanov, Department of Pediatrics, Section of Neonatology</a:t>
            </a:r>
          </a:p>
          <a:p>
            <a:r>
              <a:rPr lang="en-US" sz="1800" dirty="0" smtClean="0"/>
              <a:t>2/1/2021 - Deirdra Terrell, College of Public Health, Biostatistics and Epidemiology</a:t>
            </a:r>
          </a:p>
          <a:p>
            <a:r>
              <a:rPr lang="en-US" sz="1800" dirty="0" smtClean="0"/>
              <a:t>2/3/2021 - </a:t>
            </a:r>
            <a:r>
              <a:rPr lang="en-US" sz="1800" dirty="0" err="1" smtClean="0"/>
              <a:t>Aruna</a:t>
            </a:r>
            <a:r>
              <a:rPr lang="en-US" sz="1800" dirty="0" smtClean="0"/>
              <a:t> Paul, Department of Medicine, Neurology</a:t>
            </a:r>
          </a:p>
          <a:p>
            <a:r>
              <a:rPr lang="en-US" sz="1800" dirty="0" smtClean="0"/>
              <a:t>2/3/2021 – Hussein </a:t>
            </a:r>
            <a:r>
              <a:rPr lang="en-US" sz="1800" dirty="0" err="1" smtClean="0"/>
              <a:t>Bitar</a:t>
            </a:r>
            <a:r>
              <a:rPr lang="en-US" sz="1800" dirty="0" smtClean="0"/>
              <a:t>, Department of Medicine, Gastroenterology</a:t>
            </a:r>
          </a:p>
          <a:p>
            <a:r>
              <a:rPr lang="en-US" sz="1800" dirty="0" smtClean="0"/>
              <a:t>2/5/2021 - Huimin Wu, Department of Medicine, Section of Pulmonary, Critical Care &amp; Sleep Medicine</a:t>
            </a:r>
          </a:p>
          <a:p>
            <a:endParaRPr lang="en-US" sz="1800" dirty="0"/>
          </a:p>
          <a:p>
            <a:pPr marL="0" indent="0">
              <a:buNone/>
            </a:pPr>
            <a:r>
              <a:rPr lang="en-US" sz="1800" i="1" dirty="0" smtClean="0"/>
              <a:t>All of the above projects </a:t>
            </a:r>
            <a:r>
              <a:rPr lang="en-US" sz="1800" i="1" dirty="0" smtClean="0"/>
              <a:t>were recently </a:t>
            </a:r>
            <a:r>
              <a:rPr lang="en-US" sz="1800" i="1" dirty="0" smtClean="0"/>
              <a:t>referred to the CRDW by the OUMI IT team.</a:t>
            </a:r>
          </a:p>
          <a:p>
            <a:pPr marL="457200" lvl="1" indent="0">
              <a:buNone/>
            </a:pPr>
            <a:endParaRPr lang="en-US" sz="1400" dirty="0" smtClean="0"/>
          </a:p>
        </p:txBody>
      </p:sp>
    </p:spTree>
    <p:extLst>
      <p:ext uri="{BB962C8B-B14F-4D97-AF65-F5344CB8AC3E}">
        <p14:creationId xmlns:p14="http://schemas.microsoft.com/office/powerpoint/2010/main" val="742352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a:t>
            </a:r>
            <a:r>
              <a:rPr lang="en-US" sz="2100" dirty="0" smtClean="0">
                <a:solidFill>
                  <a:schemeClr val="bg1">
                    <a:lumMod val="50000"/>
                  </a:schemeClr>
                </a:solidFill>
              </a:rPr>
              <a:t>programs </a:t>
            </a:r>
            <a:r>
              <a:rPr lang="en-US" sz="2100" dirty="0">
                <a:solidFill>
                  <a:schemeClr val="bg1">
                    <a:lumMod val="50000"/>
                  </a:schemeClr>
                </a:solidFill>
              </a:rPr>
              <a:t>evaluation, as well as </a:t>
            </a:r>
            <a:r>
              <a:rPr lang="en-US" sz="2100" dirty="0" smtClean="0">
                <a:solidFill>
                  <a:schemeClr val="bg1">
                    <a:lumMod val="50000"/>
                  </a:schemeClr>
                </a:solidFill>
              </a:rPr>
              <a:t>creating and streamlining </a:t>
            </a:r>
            <a:r>
              <a:rPr lang="en-US" sz="2100" dirty="0">
                <a:solidFill>
                  <a:schemeClr val="bg1">
                    <a:lumMod val="50000"/>
                  </a:schemeClr>
                </a:solidFill>
              </a:rPr>
              <a:t>a common set of procedures </a:t>
            </a:r>
            <a:r>
              <a:rPr lang="en-US" sz="2100" dirty="0" smtClean="0">
                <a:solidFill>
                  <a:schemeClr val="bg1">
                    <a:lumMod val="50000"/>
                  </a:schemeClr>
                </a:solidFill>
              </a:rPr>
              <a:t>in </a:t>
            </a:r>
            <a:r>
              <a:rPr lang="en-US" sz="2100" dirty="0">
                <a:solidFill>
                  <a:schemeClr val="bg1">
                    <a:lumMod val="50000"/>
                  </a:schemeClr>
                </a:solidFill>
              </a:rPr>
              <a:t>R for </a:t>
            </a:r>
            <a:r>
              <a:rPr lang="en-US" sz="2100" dirty="0" smtClean="0">
                <a:solidFill>
                  <a:schemeClr val="bg1">
                    <a:lumMod val="50000"/>
                  </a:schemeClr>
                </a:solidFill>
              </a:rPr>
              <a:t>data analysis. Geneva anticipates graduating </a:t>
            </a:r>
            <a:r>
              <a:rPr lang="en-US" sz="2100" dirty="0">
                <a:solidFill>
                  <a:schemeClr val="bg1">
                    <a:lumMod val="50000"/>
                  </a:schemeClr>
                </a:solidFill>
              </a:rPr>
              <a:t>OSU in May with a MS in Business Analytics </a:t>
            </a:r>
            <a:r>
              <a:rPr lang="en-US" sz="2100" dirty="0" smtClean="0">
                <a:solidFill>
                  <a:schemeClr val="bg1">
                    <a:lumMod val="50000"/>
                  </a:schemeClr>
                </a:solidFill>
              </a:rPr>
              <a:t>specializing in Data </a:t>
            </a:r>
            <a:r>
              <a:rPr lang="en-US" sz="2100" dirty="0">
                <a:solidFill>
                  <a:schemeClr val="bg1">
                    <a:lumMod val="50000"/>
                  </a:schemeClr>
                </a:solidFill>
              </a:rPr>
              <a:t>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lnSpcReduction="10000"/>
          </a:bodyPr>
          <a:lstStyle/>
          <a:p>
            <a:r>
              <a:rPr lang="en-US" dirty="0" smtClean="0"/>
              <a:t>Reviewed 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r>
              <a:rPr lang="en-US" dirty="0" smtClean="0"/>
              <a:t>Tables/views </a:t>
            </a:r>
            <a:r>
              <a:rPr lang="en-US" dirty="0" smtClean="0"/>
              <a:t>available: patient</a:t>
            </a:r>
            <a:r>
              <a:rPr lang="en-US" dirty="0"/>
              <a:t>, admission, </a:t>
            </a:r>
            <a:r>
              <a:rPr lang="en-US" dirty="0" smtClean="0"/>
              <a:t>admission event, diagnosis, lab, operation, procedure, blood product, </a:t>
            </a:r>
            <a:r>
              <a:rPr lang="en-US" dirty="0" err="1" smtClean="0"/>
              <a:t>obs</a:t>
            </a:r>
            <a:r>
              <a:rPr lang="en-US" dirty="0" smtClean="0"/>
              <a:t>, </a:t>
            </a:r>
            <a:r>
              <a:rPr lang="en-US" dirty="0"/>
              <a:t>&amp; </a:t>
            </a:r>
            <a:r>
              <a:rPr lang="en-US" dirty="0" smtClean="0"/>
              <a:t>medication (from pharmacy).</a:t>
            </a:r>
          </a:p>
          <a:p>
            <a:r>
              <a:rPr lang="en-US" dirty="0" smtClean="0"/>
              <a:t>Tables </a:t>
            </a:r>
            <a:r>
              <a:rPr lang="en-US" dirty="0" smtClean="0"/>
              <a:t>to develop: orders, 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t>
            </a:r>
            <a:r>
              <a:rPr lang="en-US" sz="1050" dirty="0" smtClean="0">
                <a:solidFill>
                  <a:schemeClr val="tx1"/>
                </a:solidFill>
              </a:rPr>
              <a:t>are asked </a:t>
            </a:r>
            <a:r>
              <a:rPr lang="en-US" sz="1050" dirty="0" smtClean="0">
                <a:solidFill>
                  <a:schemeClr val="tx1"/>
                </a:solidFill>
              </a:rPr>
              <a:t>to add CRDW </a:t>
            </a:r>
            <a:r>
              <a:rPr lang="en-US" sz="1050" dirty="0" smtClean="0">
                <a:solidFill>
                  <a:schemeClr val="tx1"/>
                </a:solidFill>
              </a:rPr>
              <a:t>team to </a:t>
            </a:r>
            <a:r>
              <a:rPr lang="en-US" sz="1050" dirty="0" smtClean="0">
                <a:solidFill>
                  <a:schemeClr val="tx1"/>
                </a:solidFill>
              </a:rPr>
              <a:t>IRB </a:t>
            </a:r>
            <a:r>
              <a:rPr lang="en-US" sz="1050" dirty="0" smtClean="0">
                <a:solidFill>
                  <a:schemeClr val="tx1"/>
                </a:solidFill>
              </a:rPr>
              <a:t>application as KSP</a:t>
            </a:r>
            <a:endParaRPr lang="en-US" sz="1050" dirty="0" smtClean="0">
              <a:solidFill>
                <a:schemeClr val="tx1"/>
              </a:solidFill>
            </a:endParaRPr>
          </a:p>
          <a:p>
            <a:pPr marL="285750">
              <a:buFont typeface="Arial" panose="020B0604020202020204" pitchFamily="34" charset="0"/>
              <a:buChar char="•"/>
            </a:pPr>
            <a:r>
              <a:rPr lang="en-US" sz="1050" dirty="0" smtClean="0">
                <a:solidFill>
                  <a:schemeClr val="tx1"/>
                </a:solidFill>
              </a:rPr>
              <a:t>CRDW team </a:t>
            </a:r>
            <a:r>
              <a:rPr lang="en-US" sz="1050" dirty="0" smtClean="0">
                <a:solidFill>
                  <a:schemeClr val="tx1"/>
                </a:solidFill>
              </a:rPr>
              <a:t>reviews &amp; evaluates </a:t>
            </a:r>
            <a:r>
              <a:rPr lang="en-US" sz="1050" dirty="0" smtClean="0">
                <a:solidFill>
                  <a:schemeClr val="tx1"/>
                </a:solidFill>
              </a:rPr>
              <a:t>protocol to ensure </a:t>
            </a:r>
            <a:r>
              <a:rPr lang="en-US" sz="1050" dirty="0" smtClean="0">
                <a:solidFill>
                  <a:schemeClr val="tx1"/>
                </a:solidFill>
              </a:rPr>
              <a:t>data </a:t>
            </a:r>
            <a:r>
              <a:rPr lang="en-US" sz="1050" dirty="0" smtClean="0">
                <a:solidFill>
                  <a:schemeClr val="tx1"/>
                </a:solidFill>
              </a:rPr>
              <a:t>requested are </a:t>
            </a:r>
            <a:r>
              <a:rPr lang="en-US" sz="1050" dirty="0" smtClean="0">
                <a:solidFill>
                  <a:schemeClr val="tx1"/>
                </a:solidFill>
              </a:rPr>
              <a:t>authorized</a:t>
            </a:r>
            <a:endParaRPr lang="en-US" sz="1050" dirty="0" smtClean="0">
              <a:solidFill>
                <a:schemeClr val="tx1"/>
              </a:solidFill>
            </a:endParaRPr>
          </a:p>
          <a:p>
            <a:pPr marL="742950" lvl="1">
              <a:buFont typeface="Arial" panose="020B0604020202020204" pitchFamily="34" charset="0"/>
              <a:buChar char="•"/>
            </a:pPr>
            <a:r>
              <a:rPr lang="en-US" sz="1050" dirty="0" smtClean="0">
                <a:solidFill>
                  <a:schemeClr val="tx1"/>
                </a:solidFill>
              </a:rPr>
              <a:t>Some </a:t>
            </a:r>
            <a:r>
              <a:rPr lang="en-US" sz="1050" dirty="0" smtClean="0">
                <a:solidFill>
                  <a:schemeClr val="tx1"/>
                </a:solidFill>
              </a:rPr>
              <a:t>have </a:t>
            </a:r>
            <a:r>
              <a:rPr lang="en-US" sz="1050" dirty="0" smtClean="0">
                <a:solidFill>
                  <a:schemeClr val="tx1"/>
                </a:solidFill>
              </a:rPr>
              <a:t>required </a:t>
            </a:r>
            <a:r>
              <a:rPr lang="en-US" sz="1050" dirty="0" smtClean="0">
                <a:solidFill>
                  <a:schemeClr val="tx1"/>
                </a:solidFill>
              </a:rPr>
              <a:t>modifications prior to </a:t>
            </a:r>
            <a:r>
              <a:rPr lang="en-US" sz="1050" dirty="0" smtClean="0">
                <a:solidFill>
                  <a:schemeClr val="tx1"/>
                </a:solidFill>
              </a:rPr>
              <a:t>release of data</a:t>
            </a:r>
            <a:endParaRPr lang="en-US" sz="1050" dirty="0" smtClean="0">
              <a:solidFill>
                <a:schemeClr val="tx1"/>
              </a:solidFill>
            </a:endParaRPr>
          </a:p>
          <a:p>
            <a:pPr marL="285750">
              <a:buFont typeface="Arial" panose="020B0604020202020204" pitchFamily="34" charset="0"/>
              <a:buChar char="•"/>
            </a:pPr>
            <a:r>
              <a:rPr lang="en-US" sz="1050" dirty="0" smtClean="0">
                <a:solidFill>
                  <a:schemeClr val="tx1"/>
                </a:solidFill>
              </a:rPr>
              <a:t>This occasionally causes </a:t>
            </a:r>
            <a:r>
              <a:rPr lang="en-US" sz="1050" dirty="0" smtClean="0">
                <a:solidFill>
                  <a:schemeClr val="tx1"/>
                </a:solidFill>
              </a:rPr>
              <a:t>delays</a:t>
            </a:r>
          </a:p>
          <a:p>
            <a:pPr marL="742950" lvl="1">
              <a:buFont typeface="Arial" panose="020B0604020202020204" pitchFamily="34" charset="0"/>
              <a:buChar char="•"/>
            </a:pPr>
            <a:r>
              <a:rPr lang="en-US" sz="1050" dirty="0" smtClean="0">
                <a:solidFill>
                  <a:schemeClr val="tx1"/>
                </a:solidFill>
              </a:rPr>
              <a:t>Ideally</a:t>
            </a:r>
            <a:r>
              <a:rPr lang="en-US" sz="1050" dirty="0" smtClean="0">
                <a:solidFill>
                  <a:schemeClr val="tx1"/>
                </a:solidFill>
              </a:rPr>
              <a:t>, the </a:t>
            </a:r>
            <a:r>
              <a:rPr lang="en-US" sz="1050" dirty="0" smtClean="0">
                <a:solidFill>
                  <a:schemeClr val="tx1"/>
                </a:solidFill>
              </a:rPr>
              <a:t>IRB would implement a procedure to allow </a:t>
            </a:r>
            <a:r>
              <a:rPr lang="en-US" sz="1050" dirty="0" smtClean="0">
                <a:solidFill>
                  <a:schemeClr val="tx1"/>
                </a:solidFill>
              </a:rPr>
              <a:t>investigators to indicate utilization of CDRW </a:t>
            </a:r>
            <a:r>
              <a:rPr lang="en-US" sz="1050" dirty="0" smtClean="0">
                <a:solidFill>
                  <a:schemeClr val="tx1"/>
                </a:solidFill>
              </a:rPr>
              <a:t>upon initial approval without adding </a:t>
            </a:r>
            <a:r>
              <a:rPr lang="en-US" sz="1050" dirty="0" smtClean="0">
                <a:solidFill>
                  <a:schemeClr val="tx1"/>
                </a:solidFill>
              </a:rPr>
              <a:t>team as </a:t>
            </a:r>
            <a:r>
              <a:rPr lang="en-US" sz="1050" dirty="0" smtClean="0">
                <a:solidFill>
                  <a:schemeClr val="tx1"/>
                </a:solidFill>
              </a:rPr>
              <a:t>KSP (e.g., a check-box on the application indicating use of CDRW to </a:t>
            </a:r>
            <a:r>
              <a:rPr lang="en-US" sz="1050" dirty="0" smtClean="0">
                <a:solidFill>
                  <a:schemeClr val="tx1"/>
                </a:solidFill>
              </a:rPr>
              <a:t>extract </a:t>
            </a:r>
            <a:r>
              <a:rPr lang="en-US" sz="1050" dirty="0" smtClean="0">
                <a:solidFill>
                  <a:schemeClr val="tx1"/>
                </a:solidFill>
              </a:rPr>
              <a:t>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smtClean="0">
                <a:solidFill>
                  <a:srgbClr val="0070C0"/>
                </a:solidFill>
              </a:rPr>
              <a:t>Requests</a:t>
            </a:r>
            <a:endParaRPr lang="en-US" sz="3600" b="1" i="1" dirty="0">
              <a:solidFill>
                <a:srgbClr val="0070C0"/>
              </a:solidFill>
            </a:endParaRPr>
          </a:p>
        </p:txBody>
      </p:sp>
      <p:sp>
        <p:nvSpPr>
          <p:cNvPr id="3" name="Content Placeholder 2"/>
          <p:cNvSpPr>
            <a:spLocks noGrp="1"/>
          </p:cNvSpPr>
          <p:nvPr>
            <p:ph idx="1"/>
          </p:nvPr>
        </p:nvSpPr>
        <p:spPr>
          <a:xfrm>
            <a:off x="88900" y="660402"/>
            <a:ext cx="12103099" cy="6197598"/>
          </a:xfrm>
        </p:spPr>
        <p:txBody>
          <a:bodyPr>
            <a:noAutofit/>
          </a:bodyPr>
          <a:lstStyle/>
          <a:p>
            <a:pPr marL="344488" lvl="1" indent="-344488">
              <a:buFont typeface="+mj-lt"/>
              <a:buAutoNum type="arabicPeriod"/>
            </a:pPr>
            <a:r>
              <a:rPr lang="en-US" sz="2800" dirty="0"/>
              <a:t>Ideally, IRB would implement a procedure to allow for CDRW upon initial approval without adding staff to KSP (e.g., a check-box on the application indicating use of CDRW to obtain data</a:t>
            </a:r>
            <a:r>
              <a:rPr lang="en-US" sz="2800" dirty="0" smtClean="0"/>
              <a:t>)</a:t>
            </a:r>
          </a:p>
          <a:p>
            <a:pPr marL="344488" lvl="1" indent="-344488">
              <a:buFont typeface="+mj-lt"/>
              <a:buAutoNum type="arabicPeriod"/>
            </a:pPr>
            <a:endParaRPr lang="en-US" sz="2800" dirty="0" smtClean="0"/>
          </a:p>
          <a:p>
            <a:pPr marL="344488" lvl="1" indent="-344488">
              <a:buFont typeface="+mj-lt"/>
              <a:buAutoNum type="arabicPeriod"/>
            </a:pPr>
            <a:r>
              <a:rPr lang="en-US" sz="2800" dirty="0" smtClean="0"/>
              <a:t>We would like read-only access to the other Meditech warehouse (being developed by </a:t>
            </a:r>
            <a:r>
              <a:rPr lang="en-US" sz="2800" dirty="0" err="1" smtClean="0"/>
              <a:t>CereCore</a:t>
            </a:r>
            <a:r>
              <a:rPr lang="en-US" sz="2800" dirty="0" smtClean="0"/>
              <a:t>).  This would help validate our version of the warehouse, and occasionally fill-in holes for requests not covered by our research-focused warehouse.</a:t>
            </a:r>
          </a:p>
          <a:p>
            <a:pPr marL="344488" lvl="1" indent="-344488">
              <a:buFont typeface="+mj-lt"/>
              <a:buAutoNum type="arabicPeriod"/>
            </a:pPr>
            <a:endParaRPr lang="en-US" sz="2800" dirty="0"/>
          </a:p>
          <a:p>
            <a:pPr marL="344488" lvl="1" indent="-344488">
              <a:buFont typeface="+mj-lt"/>
              <a:buAutoNum type="arabicPeriod"/>
            </a:pPr>
            <a:r>
              <a:rPr lang="en-US" sz="2800" dirty="0" err="1" smtClean="0"/>
              <a:t>TriNetX</a:t>
            </a: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smtClean="0">
                <a:solidFill>
                  <a:srgbClr val="0070C0"/>
                </a:solidFill>
              </a:rPr>
              <a:t>Since 2017, the CRDW has provided support for more than 120 projects.</a:t>
            </a:r>
            <a:endParaRPr lang="en-US" sz="3600" b="1" i="1" dirty="0">
              <a:solidFill>
                <a:srgbClr val="0070C0"/>
              </a:solidFill>
            </a:endParaRPr>
          </a:p>
        </p:txBody>
      </p:sp>
      <p:sp>
        <p:nvSpPr>
          <p:cNvPr id="11" name="Text Placeholder 10"/>
          <p:cNvSpPr>
            <a:spLocks noGrp="1"/>
          </p:cNvSpPr>
          <p:nvPr>
            <p:ph type="body" sz="quarter" idx="3"/>
          </p:nvPr>
        </p:nvSpPr>
        <p:spPr>
          <a:xfrm>
            <a:off x="677310" y="2203508"/>
            <a:ext cx="5761246" cy="653157"/>
          </a:xfrm>
        </p:spPr>
        <p:txBody>
          <a:bodyPr>
            <a:normAutofit/>
          </a:bodyPr>
          <a:lstStyle/>
          <a:p>
            <a:r>
              <a:rPr lang="en-US" sz="2000" b="0" dirty="0" smtClean="0"/>
              <a:t>There are 46 active projects</a:t>
            </a:r>
            <a:r>
              <a:rPr lang="en-US" sz="2000" b="0" dirty="0" smtClean="0"/>
              <a:t>. The proportion of projects by status is shown below.</a:t>
            </a:r>
            <a:endParaRPr lang="en-US" sz="2000" b="0" dirty="0"/>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95418287"/>
              </p:ext>
            </p:extLst>
          </p:nvPr>
        </p:nvGraphicFramePr>
        <p:xfrm>
          <a:off x="359228"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smtClean="0"/>
                        <a:t>Department/Specialty</a:t>
                      </a:r>
                      <a:endParaRPr lang="en-US" sz="1600" dirty="0"/>
                    </a:p>
                  </a:txBody>
                  <a:tcPr/>
                </a:tc>
                <a:tc>
                  <a:txBody>
                    <a:bodyPr/>
                    <a:lstStyle/>
                    <a:p>
                      <a:r>
                        <a:rPr lang="en-US" dirty="0" smtClean="0"/>
                        <a:t>Request</a:t>
                      </a:r>
                      <a:r>
                        <a:rPr lang="en-US" baseline="0" dirty="0" smtClean="0"/>
                        <a:t> Count</a:t>
                      </a:r>
                      <a:endParaRPr lang="en-US" dirty="0"/>
                    </a:p>
                  </a:txBody>
                  <a:tcPr/>
                </a:tc>
                <a:extLst>
                  <a:ext uri="{0D108BD9-81ED-4DB2-BD59-A6C34878D82A}">
                    <a16:rowId xmlns:a16="http://schemas.microsoft.com/office/drawing/2014/main" val="2916202414"/>
                  </a:ext>
                </a:extLst>
              </a:tr>
              <a:tr h="560988">
                <a:tc>
                  <a:txBody>
                    <a:bodyPr/>
                    <a:lstStyle/>
                    <a:p>
                      <a:r>
                        <a:rPr lang="en-US" dirty="0" smtClean="0"/>
                        <a:t>Pediatrics</a:t>
                      </a:r>
                      <a:endParaRPr lang="en-US" dirty="0"/>
                    </a:p>
                  </a:txBody>
                  <a:tcPr/>
                </a:tc>
                <a:tc>
                  <a:txBody>
                    <a:bodyPr/>
                    <a:lstStyle/>
                    <a:p>
                      <a:r>
                        <a:rPr lang="en-US" dirty="0" smtClean="0"/>
                        <a:t>54</a:t>
                      </a:r>
                      <a:endParaRPr lang="en-US" dirty="0"/>
                    </a:p>
                  </a:txBody>
                  <a:tcPr/>
                </a:tc>
                <a:extLst>
                  <a:ext uri="{0D108BD9-81ED-4DB2-BD59-A6C34878D82A}">
                    <a16:rowId xmlns:a16="http://schemas.microsoft.com/office/drawing/2014/main" val="2811568330"/>
                  </a:ext>
                </a:extLst>
              </a:tr>
              <a:tr h="560988">
                <a:tc>
                  <a:txBody>
                    <a:bodyPr/>
                    <a:lstStyle/>
                    <a:p>
                      <a:r>
                        <a:rPr lang="en-US" dirty="0" smtClean="0"/>
                        <a:t>Orthopedics</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477271748"/>
                  </a:ext>
                </a:extLst>
              </a:tr>
              <a:tr h="560988">
                <a:tc>
                  <a:txBody>
                    <a:bodyPr/>
                    <a:lstStyle/>
                    <a:p>
                      <a:r>
                        <a:rPr lang="en-US" dirty="0" smtClean="0"/>
                        <a:t>Cancer Center</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2964716984"/>
                  </a:ext>
                </a:extLst>
              </a:tr>
              <a:tr h="560988">
                <a:tc>
                  <a:txBody>
                    <a:bodyPr/>
                    <a:lstStyle/>
                    <a:p>
                      <a:r>
                        <a:rPr lang="en-US" dirty="0" smtClean="0"/>
                        <a:t>Urology</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495214021"/>
                  </a:ext>
                </a:extLst>
              </a:tr>
              <a:tr h="560988">
                <a:tc>
                  <a:txBody>
                    <a:bodyPr/>
                    <a:lstStyle/>
                    <a:p>
                      <a:r>
                        <a:rPr lang="en-US" dirty="0" smtClean="0"/>
                        <a:t>Obstetrics &amp; Gynecology</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smtClean="0"/>
              <a:t>Most requests are submitted by the below departments or specialties.</a:t>
            </a:r>
            <a:endParaRPr lang="en-US" sz="2000" b="0" dirty="0"/>
          </a:p>
        </p:txBody>
      </p:sp>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11917691"/>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18517384"/>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89238015"/>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156493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93121300"/>
              </p:ext>
            </p:extLst>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245153"/>
              </p:ext>
            </p:extLst>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13424</TotalTime>
  <Words>6597</Words>
  <Application>Microsoft Office PowerPoint</Application>
  <PresentationFormat>Widescreen</PresentationFormat>
  <Paragraphs>1544</Paragraphs>
  <Slides>36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 2</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CRDW has provided support for more than 120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Predictors of Severe Sepsis in Patients with Intestinal Failure (POSSIPIF)</vt:lpstr>
      <vt:lpstr>Relationship Between Pretreatment Anxiety/Depression and Patient Decision-Making in Prostate Cancer Treatment</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Quality of Life of Ethnically Diverse Black Prostate Cancer Survivors: Development of a Conceptual Model Using Grounded Theory</vt:lpstr>
      <vt:lpstr>Levels of Distress in Cancer Patients Pre and Post COVID-19</vt:lpstr>
      <vt:lpstr>Oncologic Outcomes in Renal Cell Carcinoma</vt:lpstr>
      <vt:lpstr>Pituitary Adenoma Patient Outcomes</vt:lpstr>
      <vt:lpstr>Using Machine Learning Models to Quantify Molecular Phenotypes and Personalized Therapeutic Strategies for Diabetic Patients</vt:lpstr>
      <vt:lpstr>Improving Detection &amp; Management of Bladder Cancer</vt:lpstr>
      <vt:lpstr>Management of Asthma: Where have we been and where are we going?</vt:lpstr>
      <vt:lpstr>Venous Thromboembolism (VTE) Automated Surveillance</vt:lpstr>
      <vt:lpstr>Oklahoma COVID-19 Registry and Repository</vt:lpstr>
      <vt:lpstr>Patterns of Clinical Deterioration in Critically Ill Children</vt:lpstr>
      <vt:lpstr>Gastrostomy Tube vs Nasogastric Tube Complications in Pediatric Patients with Congenital Heart Disease.</vt:lpstr>
      <vt:lpstr>PROSpect: Prone and Oscillation Pediatric Clinical Trial COVID-19 Supplement</vt:lpstr>
      <vt:lpstr>CRDW Projects On the Horizon (pending submission of a request for support)</vt:lpstr>
      <vt:lpstr>PowerPoint Presentation</vt:lpstr>
      <vt:lpstr>PowerPoint Presentation</vt:lpstr>
      <vt:lpstr>Requests</vt:lpstr>
      <vt:lpstr>Thank you</vt:lpstr>
      <vt:lpstr>Extra Slides</vt:lpstr>
      <vt:lpstr>PowerPoint Presentation</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328</cp:revision>
  <dcterms:created xsi:type="dcterms:W3CDTF">2019-06-04T17:44:43Z</dcterms:created>
  <dcterms:modified xsi:type="dcterms:W3CDTF">2021-02-10T02:16:13Z</dcterms:modified>
</cp:coreProperties>
</file>