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2" r:id="rId2"/>
    <p:sldId id="257" r:id="rId3"/>
    <p:sldId id="384" r:id="rId4"/>
    <p:sldId id="289" r:id="rId5"/>
    <p:sldId id="385" r:id="rId6"/>
    <p:sldId id="386" r:id="rId7"/>
    <p:sldId id="387" r:id="rId8"/>
    <p:sldId id="389" r:id="rId9"/>
    <p:sldId id="276" r:id="rId10"/>
    <p:sldId id="340" r:id="rId11"/>
    <p:sldId id="388" r:id="rId12"/>
    <p:sldId id="390" r:id="rId13"/>
    <p:sldId id="367"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7755" autoAdjust="0"/>
  </p:normalViewPr>
  <p:slideViewPr>
    <p:cSldViewPr snapToGrid="0">
      <p:cViewPr varScale="1">
        <p:scale>
          <a:sx n="127" d="100"/>
          <a:sy n="127" d="100"/>
        </p:scale>
        <p:origin x="762" y="12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solidFill>
                  <a:schemeClr val="bg1">
                    <a:lumMod val="50000"/>
                  </a:schemeClr>
                </a:solidFill>
              </a:rPr>
              <a:t>Requests that are preparatory to research </a:t>
            </a:r>
            <a:r>
              <a:rPr lang="en-US" sz="2400" dirty="0">
                <a:solidFill>
                  <a:schemeClr val="bg1">
                    <a:lumMod val="50000"/>
                  </a:schemeClr>
                </a:solidFill>
              </a:rPr>
              <a:t>must be submitted to the IRB/University Privacy </a:t>
            </a:r>
            <a:r>
              <a:rPr lang="en-US" sz="2400" dirty="0" smtClean="0">
                <a:solidFill>
                  <a:schemeClr val="bg1">
                    <a:lumMod val="50000"/>
                  </a:schemeClr>
                </a:solidFill>
              </a:rPr>
              <a:t>Board for review and approval.</a:t>
            </a:r>
          </a:p>
          <a:p>
            <a:endParaRPr lang="en-US" sz="2400" dirty="0" smtClean="0">
              <a:solidFill>
                <a:schemeClr val="bg1">
                  <a:lumMod val="50000"/>
                </a:schemeClr>
              </a:solidFill>
            </a:endParaRPr>
          </a:p>
          <a:p>
            <a:r>
              <a:rPr lang="en-US" sz="2400" dirty="0" smtClean="0">
                <a:solidFill>
                  <a:schemeClr val="bg1">
                    <a:lumMod val="50000"/>
                  </a:schemeClr>
                </a:solidFill>
              </a:rPr>
              <a:t>Program Evaluation, CQI, &amp; Feasibility Assessments:</a:t>
            </a:r>
          </a:p>
          <a:p>
            <a:pPr lvl="1"/>
            <a:r>
              <a:rPr lang="en-US" sz="2000" dirty="0" smtClean="0">
                <a:solidFill>
                  <a:schemeClr val="bg1">
                    <a:lumMod val="50000"/>
                  </a:schemeClr>
                </a:solidFill>
              </a:rPr>
              <a:t>If PHI is </a:t>
            </a:r>
            <a:r>
              <a:rPr lang="en-US" sz="2000" b="1" u="sng" dirty="0" smtClean="0">
                <a:solidFill>
                  <a:schemeClr val="bg1">
                    <a:lumMod val="50000"/>
                  </a:schemeClr>
                </a:solidFill>
              </a:rPr>
              <a:t>NOT</a:t>
            </a:r>
            <a:r>
              <a:rPr lang="en-US" sz="2000" dirty="0" smtClean="0">
                <a:solidFill>
                  <a:schemeClr val="bg1">
                    <a:lumMod val="50000"/>
                  </a:schemeClr>
                </a:solidFill>
              </a:rPr>
              <a:t> included, it is generally not considered human subjects research.</a:t>
            </a:r>
          </a:p>
          <a:p>
            <a:pPr lvl="1"/>
            <a:r>
              <a:rPr lang="en-US" sz="2000" dirty="0" smtClean="0">
                <a:solidFill>
                  <a:schemeClr val="bg1">
                    <a:lumMod val="50000"/>
                  </a:schemeClr>
                </a:solidFill>
              </a:rPr>
              <a:t>A determination of human subjects research (DHSR) may be submitted to the IRB.</a:t>
            </a:r>
          </a:p>
          <a:p>
            <a:pPr lvl="1"/>
            <a:r>
              <a:rPr lang="en-US" sz="2000" dirty="0" smtClean="0">
                <a:solidFill>
                  <a:schemeClr val="bg1">
                    <a:lumMod val="50000"/>
                  </a:schemeClr>
                </a:solidFill>
              </a:rPr>
              <a:t>Aggregate data may be provided without an IRB submission.</a:t>
            </a:r>
          </a:p>
          <a:p>
            <a:endParaRPr lang="en-US" sz="2400" dirty="0" smtClean="0">
              <a:solidFill>
                <a:schemeClr val="bg1">
                  <a:lumMod val="50000"/>
                </a:schemeClr>
              </a:solidFill>
            </a:endParaRPr>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smtClean="0">
                <a:solidFill>
                  <a:srgbClr val="0070C0"/>
                </a:solidFill>
              </a:rPr>
              <a:t>Registry </a:t>
            </a:r>
            <a:r>
              <a:rPr lang="en-US" sz="3600" b="1" i="1" dirty="0" smtClean="0">
                <a:solidFill>
                  <a:srgbClr val="0070C0"/>
                </a:solidFill>
              </a:rPr>
              <a:t>Projects</a:t>
            </a:r>
            <a:endParaRPr lang="en-US" sz="3600" b="1" i="1" dirty="0">
              <a:solidFill>
                <a:srgbClr val="0070C0"/>
              </a:solidFill>
            </a:endParaRPr>
          </a:p>
        </p:txBody>
      </p:sp>
      <p:sp>
        <p:nvSpPr>
          <p:cNvPr id="3" name="Content Placeholder 2"/>
          <p:cNvSpPr>
            <a:spLocks noGrp="1"/>
          </p:cNvSpPr>
          <p:nvPr>
            <p:ph idx="1"/>
          </p:nvPr>
        </p:nvSpPr>
        <p:spPr>
          <a:xfrm>
            <a:off x="838200" y="1171340"/>
            <a:ext cx="10515600" cy="5005623"/>
          </a:xfrm>
        </p:spPr>
        <p:txBody>
          <a:bodyPr>
            <a:normAutofit/>
          </a:bodyPr>
          <a:lstStyle/>
          <a:p>
            <a:r>
              <a:rPr lang="en-US" sz="2200" b="1" i="1" dirty="0" smtClean="0">
                <a:latin typeface="+mj-lt"/>
                <a:ea typeface="+mj-ea"/>
                <a:cs typeface="+mj-cs"/>
              </a:rPr>
              <a:t>Oncology Research Information Exchange Network (ORIEN), Stephenson Cancer Center</a:t>
            </a:r>
          </a:p>
          <a:p>
            <a:pPr lvl="1"/>
            <a:r>
              <a:rPr lang="en-US" sz="1600" b="1" dirty="0" smtClean="0">
                <a:latin typeface="+mj-lt"/>
                <a:ea typeface="+mj-ea"/>
                <a:cs typeface="+mj-cs"/>
              </a:rPr>
              <a:t>This is a study designed to create a centralized clinical data and tissue repository. </a:t>
            </a:r>
            <a:r>
              <a:rPr lang="en-US" sz="1600" b="1" dirty="0" smtClean="0">
                <a:latin typeface="+mj-lt"/>
                <a:ea typeface="+mj-ea"/>
                <a:cs typeface="+mj-cs"/>
              </a:rPr>
              <a:t>Clinical data, to include demographics, medical history, cancer classification, medical treatment, pathology records, long-term outcomes, quality of life, general health, laboratory, pathology, radiographic data/images, and cause of death, will be collected on all enrolled patients from the time of initial entry into the study and continue as long as the study remains in progress.</a:t>
            </a:r>
          </a:p>
          <a:p>
            <a:pPr lvl="1"/>
            <a:r>
              <a:rPr lang="en-US" sz="1600" b="1" dirty="0" smtClean="0">
                <a:latin typeface="+mj-lt"/>
                <a:ea typeface="+mj-ea"/>
                <a:cs typeface="+mj-cs"/>
              </a:rPr>
              <a:t>Given the scope, manual data abstraction proved to be very resource intensive. The CDW team was consulted to explore the feasibility of extracting pathology records. </a:t>
            </a:r>
          </a:p>
          <a:p>
            <a:pPr lvl="1"/>
            <a:r>
              <a:rPr lang="en-US" sz="1600" b="1" dirty="0" smtClean="0">
                <a:latin typeface="+mj-lt"/>
                <a:ea typeface="+mj-ea"/>
                <a:cs typeface="+mj-cs"/>
              </a:rPr>
              <a:t>The data specifications required more than the pathology result value (e.g. reference range, critical value, etc.), which necessitated the use of ‘</a:t>
            </a:r>
            <a:r>
              <a:rPr lang="en-US" sz="1600" b="1" dirty="0" err="1" smtClean="0">
                <a:latin typeface="+mj-lt"/>
                <a:ea typeface="+mj-ea"/>
                <a:cs typeface="+mj-cs"/>
              </a:rPr>
              <a:t>docdata</a:t>
            </a:r>
            <a:r>
              <a:rPr lang="en-US" sz="1600" b="1" dirty="0" smtClean="0">
                <a:latin typeface="+mj-lt"/>
                <a:ea typeface="+mj-ea"/>
                <a:cs typeface="+mj-cs"/>
              </a:rPr>
              <a:t>’, regexes for text parsing,… </a:t>
            </a:r>
          </a:p>
          <a:p>
            <a:endParaRPr lang="en-US" sz="2600" b="1" i="1" dirty="0" smtClean="0">
              <a:latin typeface="+mj-lt"/>
              <a:ea typeface="+mj-ea"/>
              <a:cs typeface="+mj-cs"/>
            </a:endParaRPr>
          </a:p>
          <a:p>
            <a:r>
              <a:rPr lang="en-US" sz="2200" b="1" i="1" dirty="0" smtClean="0">
                <a:latin typeface="+mj-lt"/>
                <a:ea typeface="+mj-ea"/>
                <a:cs typeface="+mj-cs"/>
              </a:rPr>
              <a:t>Oncologic Outcomes in Renal Cell Carcinoma, OUHSC Department of Urology</a:t>
            </a:r>
          </a:p>
          <a:p>
            <a:pPr lvl="1"/>
            <a:r>
              <a:rPr lang="en-US" sz="1600" b="1" dirty="0">
                <a:latin typeface="+mj-lt"/>
                <a:ea typeface="+mj-ea"/>
                <a:cs typeface="+mj-cs"/>
              </a:rPr>
              <a:t>The primary objective of this study is to establish a kidney cancer registry to enable investigations of patients evaluated and treated for kidney cancer, with emphasis on efficacy of surgical technique, postoperative complication rates, response to immunotherapy, and utility of biomarkers/genomic tests. </a:t>
            </a:r>
            <a:endParaRPr lang="en-US" sz="1600" b="1" dirty="0" smtClean="0">
              <a:latin typeface="+mj-lt"/>
              <a:ea typeface="+mj-ea"/>
              <a:cs typeface="+mj-cs"/>
            </a:endParaRPr>
          </a:p>
          <a:p>
            <a:pPr lvl="1"/>
            <a:r>
              <a:rPr lang="en-US" sz="1600" b="1" dirty="0" smtClean="0">
                <a:latin typeface="+mj-lt"/>
                <a:ea typeface="+mj-ea"/>
                <a:cs typeface="+mj-cs"/>
              </a:rPr>
              <a:t>The CDW was asked to assemble a list of patients diagnosed with kidney cancer since 2010. The study team will retrospectively populate a </a:t>
            </a:r>
            <a:r>
              <a:rPr lang="en-US" sz="1600" b="1" dirty="0" err="1" smtClean="0">
                <a:latin typeface="+mj-lt"/>
                <a:ea typeface="+mj-ea"/>
                <a:cs typeface="+mj-cs"/>
              </a:rPr>
              <a:t>REDCap</a:t>
            </a:r>
            <a:r>
              <a:rPr lang="en-US" sz="1600" b="1" dirty="0" smtClean="0">
                <a:latin typeface="+mj-lt"/>
                <a:ea typeface="+mj-ea"/>
                <a:cs typeface="+mj-cs"/>
              </a:rPr>
              <a:t> project with the desired clinical data for this cohort as well as prospectively enroll current and future patients.</a:t>
            </a:r>
            <a:endParaRPr lang="en-US" sz="1600" b="1" dirty="0">
              <a:latin typeface="+mj-lt"/>
              <a:ea typeface="+mj-ea"/>
              <a:cs typeface="+mj-cs"/>
            </a:endParaRPr>
          </a:p>
          <a:p>
            <a:pPr lvl="1"/>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838200" y="1171340"/>
            <a:ext cx="10515600" cy="5005623"/>
          </a:xfrm>
        </p:spPr>
        <p:txBody>
          <a:bodyPr>
            <a:normAutofit fontScale="92500" lnSpcReduction="10000"/>
          </a:bodyPr>
          <a:lstStyle/>
          <a:p>
            <a:r>
              <a:rPr lang="en-US" sz="2200" b="1" i="1" dirty="0">
                <a:latin typeface="+mj-lt"/>
                <a:ea typeface="+mj-ea"/>
                <a:cs typeface="+mj-cs"/>
              </a:rPr>
              <a:t>David Bard, </a:t>
            </a:r>
            <a:r>
              <a:rPr lang="en-US" sz="2200" b="1" i="1" dirty="0" smtClean="0">
                <a:latin typeface="+mj-lt"/>
                <a:ea typeface="+mj-ea"/>
                <a:cs typeface="+mj-cs"/>
              </a:rPr>
              <a:t>Ph.D., Chief Research Information Officer, </a:t>
            </a:r>
            <a:endParaRPr lang="en-US" sz="2200" b="1" i="1" dirty="0">
              <a:latin typeface="+mj-lt"/>
              <a:ea typeface="+mj-ea"/>
              <a:cs typeface="+mj-cs"/>
            </a:endParaRPr>
          </a:p>
          <a:p>
            <a:r>
              <a:rPr lang="en-US" sz="2200" b="1" i="1" dirty="0">
                <a:latin typeface="+mj-lt"/>
                <a:ea typeface="+mj-ea"/>
                <a:cs typeface="+mj-cs"/>
              </a:rPr>
              <a:t>William Beasley, </a:t>
            </a:r>
            <a:r>
              <a:rPr lang="en-US" sz="2200" b="1" i="1" dirty="0" smtClean="0">
                <a:latin typeface="+mj-lt"/>
                <a:ea typeface="+mj-ea"/>
                <a:cs typeface="+mj-cs"/>
              </a:rPr>
              <a:t>Ph.D., </a:t>
            </a:r>
            <a:r>
              <a:rPr lang="en-US" sz="2200" b="1" i="1" dirty="0" smtClean="0">
                <a:latin typeface="+mj-lt"/>
                <a:ea typeface="+mj-ea"/>
                <a:cs typeface="+mj-cs"/>
              </a:rPr>
              <a:t>BBMC Director </a:t>
            </a:r>
            <a:r>
              <a:rPr lang="en-US" sz="2200" b="1" i="1" dirty="0" smtClean="0">
                <a:latin typeface="+mj-lt"/>
                <a:ea typeface="+mj-ea"/>
                <a:cs typeface="+mj-cs"/>
              </a:rPr>
              <a:t>of Informatics, </a:t>
            </a:r>
            <a:endParaRPr lang="en-US" sz="2200" b="1" i="1" dirty="0">
              <a:latin typeface="+mj-lt"/>
              <a:ea typeface="+mj-ea"/>
              <a:cs typeface="+mj-cs"/>
            </a:endParaRPr>
          </a:p>
          <a:p>
            <a:r>
              <a:rPr lang="en-US" sz="2200" b="1" i="1" dirty="0">
                <a:latin typeface="+mj-lt"/>
                <a:ea typeface="+mj-ea"/>
                <a:cs typeface="+mj-cs"/>
              </a:rPr>
              <a:t>Lise </a:t>
            </a:r>
            <a:r>
              <a:rPr lang="en-US" sz="2200" b="1" i="1" dirty="0" smtClean="0">
                <a:latin typeface="+mj-lt"/>
                <a:ea typeface="+mj-ea"/>
                <a:cs typeface="+mj-cs"/>
              </a:rPr>
              <a:t>DeShea, </a:t>
            </a:r>
            <a:r>
              <a:rPr lang="en-US" sz="2200" b="1" i="1" dirty="0" smtClean="0">
                <a:latin typeface="+mj-lt"/>
                <a:ea typeface="+mj-ea"/>
                <a:cs typeface="+mj-cs"/>
              </a:rPr>
              <a:t>Ph.D. </a:t>
            </a:r>
            <a:r>
              <a:rPr lang="en-US" sz="2100" dirty="0"/>
              <a:t>is a </a:t>
            </a:r>
            <a:r>
              <a:rPr lang="en-US" sz="2100" dirty="0" smtClean="0"/>
              <a:t>senior research biostatistician who has </a:t>
            </a:r>
            <a:r>
              <a:rPr lang="en-US" sz="2100" dirty="0"/>
              <a:t>worked on the OUHSC campus for more than 10 years, following her employment with OHCA as a statistician analyzing claims data in Quality Assurance. She has authored 3 statistics </a:t>
            </a:r>
            <a:r>
              <a:rPr lang="en-US" sz="2100" dirty="0" smtClean="0"/>
              <a:t>textbooks, has </a:t>
            </a:r>
            <a:r>
              <a:rPr lang="en-US" sz="2100" dirty="0"/>
              <a:t>years of teaching </a:t>
            </a:r>
            <a:r>
              <a:rPr lang="en-US" sz="2100" dirty="0" smtClean="0"/>
              <a:t>experience, and expertise related to manuscript writing and presentation development. Lise joined the CDW team in July 2020.</a:t>
            </a:r>
          </a:p>
          <a:p>
            <a:r>
              <a:rPr lang="en-US" sz="2200" b="1" i="1" dirty="0" smtClean="0">
                <a:latin typeface="+mj-lt"/>
                <a:ea typeface="+mj-ea"/>
                <a:cs typeface="+mj-cs"/>
              </a:rPr>
              <a:t>Geneva Marshall, MA </a:t>
            </a:r>
            <a:r>
              <a:rPr lang="en-US" sz="2100" dirty="0"/>
              <a:t>joined the Clinical Data Warehouse team </a:t>
            </a:r>
            <a:r>
              <a:rPr lang="en-US" sz="2100" dirty="0" smtClean="0"/>
              <a:t>in August 2020 after </a:t>
            </a:r>
            <a:r>
              <a:rPr lang="en-US" sz="2100" dirty="0"/>
              <a:t>spending 8 years </a:t>
            </a:r>
            <a:r>
              <a:rPr lang="en-US" sz="2100" dirty="0" smtClean="0"/>
              <a:t>supporting </a:t>
            </a:r>
            <a:r>
              <a:rPr lang="en-US" sz="2100" dirty="0"/>
              <a:t>academic research </a:t>
            </a:r>
            <a:r>
              <a:rPr lang="en-US" sz="2100" dirty="0" smtClean="0"/>
              <a:t>led by </a:t>
            </a:r>
            <a:r>
              <a:rPr lang="en-US" sz="2100" dirty="0"/>
              <a:t>Drs. Bard and Beasley. </a:t>
            </a:r>
            <a:r>
              <a:rPr lang="en-US" sz="2100" dirty="0" smtClean="0"/>
              <a:t>Her experience includes the </a:t>
            </a:r>
            <a:r>
              <a:rPr lang="en-US" sz="2100" dirty="0"/>
              <a:t>expansion and upkeep of a data pipeline using R and SQL to combine </a:t>
            </a:r>
            <a:r>
              <a:rPr lang="en-US" sz="2100" dirty="0" smtClean="0"/>
              <a:t>datasets </a:t>
            </a:r>
            <a:r>
              <a:rPr lang="en-US" sz="2100" dirty="0"/>
              <a:t>for the Maternal, Infant, and Early Childhood Home Visiting programs evaluation, as well as </a:t>
            </a:r>
            <a:r>
              <a:rPr lang="en-US" sz="2100" dirty="0" smtClean="0"/>
              <a:t>working </a:t>
            </a:r>
            <a:r>
              <a:rPr lang="en-US" sz="2100" dirty="0"/>
              <a:t>with biostatisticians to create and streamline a common set of procedures and functions in R for performing multiple imputation, elastic net variable selection, analysis, and visualization on these data. </a:t>
            </a:r>
            <a:r>
              <a:rPr lang="en-US" sz="2100" dirty="0" smtClean="0"/>
              <a:t>Geneva anticipates graduating </a:t>
            </a:r>
            <a:r>
              <a:rPr lang="en-US" sz="2100" dirty="0"/>
              <a:t>OSU in May with a MS in Business Analytics and an emphasis in Data Science.</a:t>
            </a:r>
          </a:p>
          <a:p>
            <a:r>
              <a:rPr lang="en-US" sz="2200" b="1" i="1" dirty="0">
                <a:latin typeface="+mj-lt"/>
                <a:ea typeface="+mj-ea"/>
                <a:cs typeface="+mj-cs"/>
              </a:rPr>
              <a:t>Ashley Thumann, </a:t>
            </a:r>
            <a:r>
              <a:rPr lang="en-US" sz="2200" b="1" i="1" dirty="0" smtClean="0">
                <a:latin typeface="+mj-lt"/>
                <a:ea typeface="+mj-ea"/>
                <a:cs typeface="+mj-cs"/>
              </a:rPr>
              <a:t>MHA </a:t>
            </a:r>
            <a:r>
              <a:rPr lang="en-US" sz="2100" dirty="0" smtClean="0"/>
              <a:t>has 15 years of healthcare administration experience. Prior to joining the CDW team in October 2017, she served as a Clinic Administrator and Quality Manager for OU Physicians. Ashley has end-user experience with many of the data systems on </a:t>
            </a:r>
            <a:r>
              <a:rPr lang="en-US" sz="2100" dirty="0" smtClean="0"/>
              <a:t>campus a</a:t>
            </a:r>
            <a:r>
              <a:rPr lang="en-US" sz="2100" dirty="0" smtClean="0"/>
              <a:t>nd is the CDW’s primary liaison with investigators.</a:t>
            </a:r>
            <a:endParaRPr lang="en-US" sz="2100" dirty="0"/>
          </a:p>
        </p:txBody>
      </p:sp>
    </p:spTree>
    <p:extLst>
      <p:ext uri="{BB962C8B-B14F-4D97-AF65-F5344CB8AC3E}">
        <p14:creationId xmlns:p14="http://schemas.microsoft.com/office/powerpoint/2010/main" val="134832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r>
              <a:rPr lang="en-US" sz="3200" b="1" i="1" dirty="0">
                <a:solidFill>
                  <a:srgbClr val="0070C0"/>
                </a:solidFill>
              </a:rPr>
              <a:t>Clinical Trials &amp; Other Research Studies Supported by the CDW</a:t>
            </a:r>
            <a:br>
              <a:rPr lang="en-US" sz="3200" b="1" i="1" dirty="0">
                <a:solidFill>
                  <a:srgbClr val="0070C0"/>
                </a:solidFill>
              </a:rPr>
            </a:br>
            <a:r>
              <a:rPr lang="en-US" sz="3200" dirty="0">
                <a:solidFill>
                  <a:schemeClr val="bg1">
                    <a:lumMod val="50000"/>
                  </a:schemeClr>
                </a:solidFill>
              </a:rPr>
              <a:t>since 2017; page 1</a:t>
            </a:r>
            <a:endParaRPr lang="en-US" sz="32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2</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3</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4</a:t>
            </a:r>
            <a:endParaRPr lang="en-US" sz="32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23827819"/>
              </p:ext>
            </p:extLst>
          </p:nvPr>
        </p:nvGraphicFramePr>
        <p:xfrm>
          <a:off x="462810" y="1345919"/>
          <a:ext cx="5373220" cy="4149452"/>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bl>
          </a:graphicData>
        </a:graphic>
      </p:graphicFrame>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11410</TotalTime>
  <Words>3273</Words>
  <Application>Microsoft Office PowerPoint</Application>
  <PresentationFormat>Widescreen</PresentationFormat>
  <Paragraphs>531</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Leveraging OUHSC Clinical Data Warehouse to Inform Research &amp; Practice</vt:lpstr>
      <vt:lpstr>Ecosystem Architecture</vt:lpstr>
      <vt:lpstr>HSC Data Sources</vt:lpstr>
      <vt:lpstr>PowerPoint Presentation</vt:lpstr>
      <vt:lpstr>Clinical Trials &amp; Other Research Studies Supported by the CDW since 2017; page 1</vt:lpstr>
      <vt:lpstr>Clinical Trials &amp; Other Research Studies Supported by the CDW since 2017; page 2</vt:lpstr>
      <vt:lpstr>Clinical Trials &amp; Other Research Studies Supported by the CDW since 2017; page 3</vt:lpstr>
      <vt:lpstr>Clinical Trials &amp; Other Research Studies Supported by the CDW since 2017; page 4</vt:lpstr>
      <vt:lpstr>PowerPoint Presentation</vt:lpstr>
      <vt:lpstr>IRB and Privacy Review Guidance</vt:lpstr>
      <vt:lpstr>Registry Projects</vt:lpstr>
      <vt:lpstr>CDW Faculty &amp; Staff</vt:lpstr>
      <vt:lpstr>Thank you</vt:lpstr>
      <vt:lpstr>Extra Slides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250</cp:revision>
  <dcterms:created xsi:type="dcterms:W3CDTF">2019-06-04T17:44:43Z</dcterms:created>
  <dcterms:modified xsi:type="dcterms:W3CDTF">2020-12-15T23:38:42Z</dcterms:modified>
</cp:coreProperties>
</file>