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2" r:id="rId2"/>
    <p:sldId id="277" r:id="rId3"/>
    <p:sldId id="257" r:id="rId4"/>
    <p:sldId id="384" r:id="rId5"/>
    <p:sldId id="289" r:id="rId6"/>
    <p:sldId id="276" r:id="rId7"/>
    <p:sldId id="403" r:id="rId8"/>
    <p:sldId id="4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755" autoAdjust="0"/>
  </p:normalViewPr>
  <p:slideViewPr>
    <p:cSldViewPr snapToGrid="0">
      <p:cViewPr varScale="1">
        <p:scale>
          <a:sx n="127" d="100"/>
          <a:sy n="127" d="100"/>
        </p:scale>
        <p:origin x="1470" y="156"/>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part </a:t>
            </a:r>
            <a:r>
              <a:rPr lang="en-US" dirty="0" smtClean="0"/>
              <a:t>of the Clinical Data Warehouse effort on</a:t>
            </a:r>
            <a:r>
              <a:rPr lang="en-US" baseline="0" dirty="0" smtClean="0"/>
              <a:t> </a:t>
            </a:r>
            <a:r>
              <a:rPr lang="en-US" baseline="0" dirty="0" smtClean="0"/>
              <a:t>campus.</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a:t>
            </a:fld>
            <a:endParaRPr lang="en-US"/>
          </a:p>
        </p:txBody>
      </p:sp>
    </p:spTree>
    <p:extLst>
      <p:ext uri="{BB962C8B-B14F-4D97-AF65-F5344CB8AC3E}">
        <p14:creationId xmlns:p14="http://schemas.microsoft.com/office/powerpoint/2010/main" val="422636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3</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95E7D87-CD48-43C8-A7EA-8D4BB480ED50}" type="slidenum">
              <a:rPr lang="en-US" smtClean="0"/>
              <a:t>8</a:t>
            </a:fld>
            <a:endParaRPr lang="en-US"/>
          </a:p>
        </p:txBody>
      </p:sp>
    </p:spTree>
    <p:extLst>
      <p:ext uri="{BB962C8B-B14F-4D97-AF65-F5344CB8AC3E}">
        <p14:creationId xmlns:p14="http://schemas.microsoft.com/office/powerpoint/2010/main" val="2799741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7/9/2020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project-redcap.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430750" y="1472338"/>
            <a:ext cx="11350652" cy="2744973"/>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Data Warehouse</a:t>
            </a:r>
            <a:br>
              <a:rPr lang="en-US" sz="4800" dirty="0" smtClean="0">
                <a:solidFill>
                  <a:srgbClr val="0070C0"/>
                </a:solidFill>
              </a:rPr>
            </a:br>
            <a:r>
              <a:rPr lang="en-US" sz="4800" dirty="0">
                <a:solidFill>
                  <a:srgbClr val="0070C0"/>
                </a:solidFill>
              </a:rPr>
              <a:t>for Emergency </a:t>
            </a:r>
            <a:r>
              <a:rPr lang="en-US" sz="4800" dirty="0" smtClean="0">
                <a:solidFill>
                  <a:srgbClr val="0070C0"/>
                </a:solidFill>
              </a:rPr>
              <a:t>Medicine </a:t>
            </a:r>
            <a:r>
              <a:rPr lang="en-US" sz="4800" dirty="0" smtClean="0">
                <a:solidFill>
                  <a:srgbClr val="0070C0"/>
                </a:solidFill>
              </a:rPr>
              <a:t>Research</a:t>
            </a:r>
            <a:endParaRPr lang="en-US" sz="8800" dirty="0">
              <a:solidFill>
                <a:srgbClr val="0070C0"/>
              </a:solidFill>
            </a:endParaRPr>
          </a:p>
        </p:txBody>
      </p:sp>
      <p:sp>
        <p:nvSpPr>
          <p:cNvPr id="14" name="Subtitle 13"/>
          <p:cNvSpPr>
            <a:spLocks noGrp="1"/>
          </p:cNvSpPr>
          <p:nvPr>
            <p:ph type="subTitle" idx="1"/>
          </p:nvPr>
        </p:nvSpPr>
        <p:spPr>
          <a:xfrm>
            <a:off x="1066800" y="4417388"/>
            <a:ext cx="10058400" cy="1873043"/>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July</a:t>
            </a:r>
          </a:p>
          <a:p>
            <a:r>
              <a:rPr lang="en-US" sz="2200" dirty="0" smtClean="0"/>
              <a:t>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smtClean="0">
                <a:solidFill>
                  <a:srgbClr val="0070C0"/>
                </a:solidFill>
              </a:rPr>
              <a:t>Terms</a:t>
            </a:r>
            <a:endParaRPr lang="en-US" b="1" i="1" dirty="0">
              <a:solidFill>
                <a:srgbClr val="0070C0"/>
              </a:solidFill>
            </a:endParaRPr>
          </a:p>
        </p:txBody>
      </p:sp>
      <p:sp>
        <p:nvSpPr>
          <p:cNvPr id="3" name="Content Placeholder 2"/>
          <p:cNvSpPr>
            <a:spLocks noGrp="1"/>
          </p:cNvSpPr>
          <p:nvPr>
            <p:ph idx="1"/>
          </p:nvPr>
        </p:nvSpPr>
        <p:spPr>
          <a:xfrm>
            <a:off x="228600" y="691376"/>
            <a:ext cx="11757660" cy="6059944"/>
          </a:xfrm>
        </p:spPr>
        <p:txBody>
          <a:bodyPr>
            <a:normAutofit/>
          </a:bodyPr>
          <a:lstStyle/>
          <a:p>
            <a:r>
              <a:rPr lang="en-US" sz="3600" b="1" dirty="0" smtClean="0"/>
              <a:t>EMR</a:t>
            </a:r>
            <a:r>
              <a:rPr lang="en-US" sz="3600" dirty="0" smtClean="0"/>
              <a:t> (or EHR): Electronic Medical/Health Records </a:t>
            </a:r>
            <a:br>
              <a:rPr lang="en-US" sz="3600" dirty="0" smtClean="0"/>
            </a:br>
            <a:r>
              <a:rPr lang="en-US" sz="3600" dirty="0" smtClean="0"/>
              <a:t/>
            </a:r>
            <a:br>
              <a:rPr lang="en-US" sz="3600" dirty="0" smtClean="0"/>
            </a:br>
            <a:r>
              <a:rPr lang="en-US" sz="3600" dirty="0" smtClean="0"/>
              <a:t>A huge database with patient records used by providers</a:t>
            </a:r>
            <a:endParaRPr lang="en-US" sz="3600" dirty="0" smtClean="0">
              <a:solidFill>
                <a:schemeClr val="bg1">
                  <a:lumMod val="50000"/>
                </a:schemeClr>
              </a:solidFill>
            </a:endParaRPr>
          </a:p>
          <a:p>
            <a:endParaRPr lang="en-US" sz="3600" b="1" dirty="0" smtClean="0"/>
          </a:p>
          <a:p>
            <a:r>
              <a:rPr lang="en-US" sz="3600" b="1" dirty="0" smtClean="0"/>
              <a:t>CDW</a:t>
            </a:r>
            <a:r>
              <a:rPr lang="en-US" sz="3600" dirty="0" smtClean="0"/>
              <a:t>: Clinical Data Warehouse</a:t>
            </a:r>
            <a:br>
              <a:rPr lang="en-US" sz="3600" dirty="0" smtClean="0"/>
            </a:br>
            <a:r>
              <a:rPr lang="en-US" sz="3600" dirty="0" smtClean="0"/>
              <a:t/>
            </a:r>
            <a:br>
              <a:rPr lang="en-US" sz="3600" dirty="0" smtClean="0"/>
            </a:br>
            <a:r>
              <a:rPr lang="en-US" sz="3600" dirty="0" smtClean="0"/>
              <a:t>A collection of databases (such as EMRs and project-specific datasets) that has been transformed to make research more efficient and complete</a:t>
            </a:r>
            <a:endParaRPr lang="en-US" sz="3600" b="1" dirty="0"/>
          </a:p>
          <a:p>
            <a:endParaRPr lang="en-US" sz="3600" dirty="0" smtClean="0">
              <a:solidFill>
                <a:schemeClr val="bg1">
                  <a:lumMod val="50000"/>
                </a:schemeClr>
              </a:solidFill>
            </a:endParaRPr>
          </a:p>
        </p:txBody>
      </p:sp>
    </p:spTree>
    <p:extLst>
      <p:ext uri="{BB962C8B-B14F-4D97-AF65-F5344CB8AC3E}">
        <p14:creationId xmlns:p14="http://schemas.microsoft.com/office/powerpoint/2010/main" val="143888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i="1" dirty="0" smtClean="0"/>
              <a:t>Dozens </a:t>
            </a:r>
            <a:r>
              <a:rPr lang="en-US" dirty="0" smtClean="0"/>
              <a:t>of departmental sources</a:t>
            </a:r>
          </a:p>
          <a:p>
            <a:pPr lvl="1"/>
            <a:r>
              <a:rPr lang="en-US" dirty="0" smtClean="0"/>
              <a:t>Biomedical Research </a:t>
            </a:r>
            <a:r>
              <a:rPr lang="en-US" dirty="0" smtClean="0"/>
              <a:t>Data</a:t>
            </a:r>
          </a:p>
          <a:p>
            <a:pPr lvl="1"/>
            <a:r>
              <a:rPr lang="en-US" dirty="0" smtClean="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0075" y="0"/>
            <a:ext cx="11591925" cy="6715125"/>
          </a:xfrm>
          <a:prstGeom prst="rect">
            <a:avLst/>
          </a:prstGeom>
        </p:spPr>
      </p:pic>
      <p:sp>
        <p:nvSpPr>
          <p:cNvPr id="3" name="Title 1"/>
          <p:cNvSpPr txBox="1">
            <a:spLocks/>
          </p:cNvSpPr>
          <p:nvPr/>
        </p:nvSpPr>
        <p:spPr>
          <a:xfrm>
            <a:off x="129540" y="2560321"/>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63176" y="1720312"/>
            <a:ext cx="4699442" cy="2582351"/>
          </a:xfrm>
          <a:prstGeom prst="rect">
            <a:avLst/>
          </a:prstGeom>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957914" y="1347939"/>
            <a:ext cx="5753426" cy="497179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51474" y="193860"/>
            <a:ext cx="10515600" cy="654243"/>
          </a:xfrm>
        </p:spPr>
        <p:txBody>
          <a:bodyPr>
            <a:normAutofit fontScale="90000"/>
          </a:bodyPr>
          <a:lstStyle/>
          <a:p>
            <a:r>
              <a:rPr lang="en-US" sz="4400" b="1" dirty="0" smtClean="0">
                <a:solidFill>
                  <a:srgbClr val="0070C0"/>
                </a:solidFill>
              </a:rPr>
              <a:t>Starting a CDW Project</a:t>
            </a:r>
            <a:endParaRPr lang="en-US" sz="4400" b="1" dirty="0"/>
          </a:p>
        </p:txBody>
      </p:sp>
      <p:sp>
        <p:nvSpPr>
          <p:cNvPr id="5" name="Content Placeholder 2"/>
          <p:cNvSpPr txBox="1">
            <a:spLocks/>
          </p:cNvSpPr>
          <p:nvPr/>
        </p:nvSpPr>
        <p:spPr>
          <a:xfrm>
            <a:off x="6215392" y="246122"/>
            <a:ext cx="5976608" cy="837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solidFill>
                  <a:schemeClr val="tx1"/>
                </a:solidFill>
              </a:rPr>
              <a:t>Submit a request at </a:t>
            </a:r>
            <a:r>
              <a:rPr lang="en-US" dirty="0" smtClean="0">
                <a:solidFill>
                  <a:schemeClr val="tx1"/>
                </a:solidFill>
                <a:hlinkClick r:id="rId3"/>
              </a:rPr>
              <a:t>https</a:t>
            </a:r>
            <a:r>
              <a:rPr lang="en-US" dirty="0">
                <a:solidFill>
                  <a:schemeClr val="tx1"/>
                </a:solidFill>
                <a:hlinkClick r:id="rId3"/>
              </a:rPr>
              <a:t>://ouhsc.edu/bbmc</a:t>
            </a:r>
            <a:r>
              <a:rPr lang="en-US" dirty="0" smtClean="0">
                <a:solidFill>
                  <a:schemeClr val="tx1"/>
                </a:solidFill>
                <a:hlinkClick r:id="rId3"/>
              </a:rPr>
              <a:t>/</a:t>
            </a:r>
            <a:r>
              <a:rPr lang="en-US" dirty="0" smtClean="0">
                <a:solidFill>
                  <a:schemeClr val="tx1"/>
                </a:solidFill>
              </a:rPr>
              <a:t>,</a:t>
            </a:r>
            <a:br>
              <a:rPr lang="en-US" dirty="0" smtClean="0">
                <a:solidFill>
                  <a:schemeClr val="tx1"/>
                </a:solidFill>
              </a:rPr>
            </a:br>
            <a:r>
              <a:rPr lang="en-US" dirty="0" smtClean="0">
                <a:solidFill>
                  <a:schemeClr val="tx1"/>
                </a:solidFill>
              </a:rPr>
              <a:t>then click “Request Support”</a:t>
            </a:r>
          </a:p>
        </p:txBody>
      </p:sp>
      <p:pic>
        <p:nvPicPr>
          <p:cNvPr id="7" name="Picture 6"/>
          <p:cNvPicPr>
            <a:picLocks noChangeAspect="1"/>
          </p:cNvPicPr>
          <p:nvPr/>
        </p:nvPicPr>
        <p:blipFill>
          <a:blip r:embed="rId4"/>
          <a:stretch>
            <a:fillRect/>
          </a:stretch>
        </p:blipFill>
        <p:spPr>
          <a:xfrm>
            <a:off x="793288" y="1713698"/>
            <a:ext cx="5511136" cy="5077676"/>
          </a:xfrm>
          <a:prstGeom prst="rect">
            <a:avLst/>
          </a:prstGeom>
          <a:ln>
            <a:noFill/>
          </a:ln>
          <a:effectLst>
            <a:outerShdw blurRad="292100" dist="139700" dir="2700000" algn="tl" rotWithShape="0">
              <a:srgbClr val="333333">
                <a:alpha val="65000"/>
              </a:srgbClr>
            </a:outerShdw>
          </a:effectLst>
        </p:spPr>
      </p:pic>
      <p:sp>
        <p:nvSpPr>
          <p:cNvPr id="3" name="Right Arrow 2"/>
          <p:cNvSpPr/>
          <p:nvPr/>
        </p:nvSpPr>
        <p:spPr>
          <a:xfrm>
            <a:off x="6535711" y="5104152"/>
            <a:ext cx="2855627" cy="89191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box routes it to the CDW team</a:t>
            </a:r>
            <a:endParaRPr lang="en-US" sz="1600" dirty="0"/>
          </a:p>
        </p:txBody>
      </p:sp>
      <p:sp>
        <p:nvSpPr>
          <p:cNvPr id="9" name="Right Arrow 8"/>
          <p:cNvSpPr/>
          <p:nvPr/>
        </p:nvSpPr>
        <p:spPr>
          <a:xfrm rot="21085932">
            <a:off x="7821327" y="3806579"/>
            <a:ext cx="2855627" cy="89191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helps us prep for the initial meeting w/ you</a:t>
            </a:r>
            <a:endParaRPr lang="en-US" sz="1600" dirty="0"/>
          </a:p>
        </p:txBody>
      </p:sp>
    </p:spTree>
    <p:extLst>
      <p:ext uri="{BB962C8B-B14F-4D97-AF65-F5344CB8AC3E}">
        <p14:creationId xmlns:p14="http://schemas.microsoft.com/office/powerpoint/2010/main" val="3202603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smtClean="0">
                <a:solidFill>
                  <a:srgbClr val="0070C0"/>
                </a:solidFill>
              </a:rPr>
              <a:t>Rule of Thumb for Involving CDW Team</a:t>
            </a:r>
            <a:endParaRPr lang="en-US" b="1" i="1" dirty="0">
              <a:solidFill>
                <a:srgbClr val="0070C0"/>
              </a:solidFill>
            </a:endParaRPr>
          </a:p>
        </p:txBody>
      </p:sp>
      <p:sp>
        <p:nvSpPr>
          <p:cNvPr id="3" name="Content Placeholder 2"/>
          <p:cNvSpPr>
            <a:spLocks noGrp="1"/>
          </p:cNvSpPr>
          <p:nvPr>
            <p:ph idx="1"/>
          </p:nvPr>
        </p:nvSpPr>
        <p:spPr>
          <a:xfrm>
            <a:off x="228600" y="748145"/>
            <a:ext cx="11757660" cy="6003174"/>
          </a:xfrm>
        </p:spPr>
        <p:txBody>
          <a:bodyPr>
            <a:normAutofit fontScale="70000" lnSpcReduction="20000"/>
          </a:bodyPr>
          <a:lstStyle/>
          <a:p>
            <a:r>
              <a:rPr lang="en-US" dirty="0" smtClean="0"/>
              <a:t>A one-time Meditech </a:t>
            </a:r>
            <a:r>
              <a:rPr lang="en-US" dirty="0" smtClean="0"/>
              <a:t>extract:</a:t>
            </a:r>
            <a:br>
              <a:rPr lang="en-US" dirty="0" smtClean="0"/>
            </a:br>
            <a:r>
              <a:rPr lang="en-US" dirty="0">
                <a:solidFill>
                  <a:srgbClr val="0070C0"/>
                </a:solidFill>
              </a:rPr>
              <a:t>c</a:t>
            </a:r>
            <a:r>
              <a:rPr lang="en-US" dirty="0" smtClean="0">
                <a:solidFill>
                  <a:srgbClr val="0070C0"/>
                </a:solidFill>
              </a:rPr>
              <a:t>ontact OU Medicine directly </a:t>
            </a:r>
            <a:r>
              <a:rPr lang="en-US" i="1" dirty="0" smtClean="0">
                <a:solidFill>
                  <a:srgbClr val="0070C0"/>
                </a:solidFill>
              </a:rPr>
              <a:t>or</a:t>
            </a:r>
            <a:r>
              <a:rPr lang="en-US" dirty="0" smtClean="0">
                <a:solidFill>
                  <a:srgbClr val="0070C0"/>
                </a:solidFill>
              </a:rPr>
              <a:t> we’re happy to help structure the request</a:t>
            </a:r>
            <a:r>
              <a:rPr lang="en-US" dirty="0" smtClean="0"/>
              <a:t>. </a:t>
            </a:r>
            <a:endParaRPr lang="en-US" dirty="0"/>
          </a:p>
          <a:p>
            <a:pPr marL="228600" lvl="1">
              <a:spcBef>
                <a:spcPts val="1000"/>
              </a:spcBef>
            </a:pPr>
            <a:endParaRPr lang="en-US" sz="2800" dirty="0" smtClean="0"/>
          </a:p>
          <a:p>
            <a:pPr marL="228600" lvl="1">
              <a:spcBef>
                <a:spcPts val="1000"/>
              </a:spcBef>
            </a:pPr>
            <a:r>
              <a:rPr lang="en-US" sz="2800" dirty="0" smtClean="0"/>
              <a:t>Recurring </a:t>
            </a:r>
            <a:r>
              <a:rPr lang="en-US" sz="2800" dirty="0"/>
              <a:t>Meditech extracts for rolling </a:t>
            </a:r>
            <a:r>
              <a:rPr lang="en-US" sz="2800" dirty="0" smtClean="0"/>
              <a:t>recruitment: </a:t>
            </a:r>
            <a:br>
              <a:rPr lang="en-US" sz="2800" dirty="0" smtClean="0"/>
            </a:br>
            <a:r>
              <a:rPr lang="en-US" sz="2800" dirty="0" smtClean="0">
                <a:solidFill>
                  <a:srgbClr val="0070C0"/>
                </a:solidFill>
              </a:rPr>
              <a:t>please </a:t>
            </a:r>
            <a:r>
              <a:rPr lang="en-US" sz="2800" dirty="0">
                <a:solidFill>
                  <a:srgbClr val="0070C0"/>
                </a:solidFill>
              </a:rPr>
              <a:t>contact the CDW</a:t>
            </a:r>
          </a:p>
          <a:p>
            <a:pPr marL="228600" lvl="1">
              <a:spcBef>
                <a:spcPts val="1000"/>
              </a:spcBef>
            </a:pPr>
            <a:endParaRPr lang="en-US" sz="2800" dirty="0"/>
          </a:p>
          <a:p>
            <a:pPr marL="228600" lvl="1">
              <a:spcBef>
                <a:spcPts val="1000"/>
              </a:spcBef>
            </a:pPr>
            <a:r>
              <a:rPr lang="en-US" sz="2800" dirty="0"/>
              <a:t>Research involving merged Centricity &amp; Meditech: </a:t>
            </a:r>
            <a:br>
              <a:rPr lang="en-US" sz="2800" dirty="0"/>
            </a:br>
            <a:r>
              <a:rPr lang="en-US" sz="2800" dirty="0">
                <a:solidFill>
                  <a:srgbClr val="0070C0"/>
                </a:solidFill>
              </a:rPr>
              <a:t>please contact the CDW</a:t>
            </a:r>
          </a:p>
          <a:p>
            <a:pPr marL="228600" lvl="1">
              <a:spcBef>
                <a:spcPts val="1000"/>
              </a:spcBef>
            </a:pPr>
            <a:endParaRPr lang="en-US" sz="2800" dirty="0"/>
          </a:p>
          <a:p>
            <a:pPr marL="228600" lvl="1">
              <a:spcBef>
                <a:spcPts val="1000"/>
              </a:spcBef>
            </a:pPr>
            <a:r>
              <a:rPr lang="en-US" sz="2800" dirty="0"/>
              <a:t>Research involving </a:t>
            </a:r>
            <a:r>
              <a:rPr lang="en-US" sz="2800" dirty="0" smtClean="0"/>
              <a:t>(a) data collection </a:t>
            </a:r>
            <a:r>
              <a:rPr lang="en-US" sz="2800" dirty="0"/>
              <a:t>outside the EMRs </a:t>
            </a:r>
            <a:r>
              <a:rPr lang="en-US" sz="2800" dirty="0" smtClean="0"/>
              <a:t>or (b) supplementing chart review: </a:t>
            </a:r>
            <a:r>
              <a:rPr lang="en-US" sz="2800" dirty="0"/>
              <a:t/>
            </a:r>
            <a:br>
              <a:rPr lang="en-US" sz="2800" dirty="0"/>
            </a:br>
            <a:r>
              <a:rPr lang="en-US" sz="2800" dirty="0">
                <a:solidFill>
                  <a:srgbClr val="0070C0"/>
                </a:solidFill>
              </a:rPr>
              <a:t>please contact the </a:t>
            </a:r>
            <a:r>
              <a:rPr lang="en-US" sz="2800" dirty="0" smtClean="0">
                <a:solidFill>
                  <a:srgbClr val="0070C0"/>
                </a:solidFill>
              </a:rPr>
              <a:t>BBMC/CDW about REDCap (</a:t>
            </a:r>
            <a:r>
              <a:rPr lang="en-US" sz="2800" dirty="0">
                <a:hlinkClick r:id="rId3"/>
              </a:rPr>
              <a:t>https://ouhsc.edu/bbmc</a:t>
            </a:r>
            <a:r>
              <a:rPr lang="en-US" sz="2800" dirty="0" smtClean="0">
                <a:hlinkClick r:id="rId3"/>
              </a:rPr>
              <a:t>/</a:t>
            </a:r>
            <a:r>
              <a:rPr lang="en-US" sz="2800" dirty="0" smtClean="0">
                <a:solidFill>
                  <a:srgbClr val="0070C0"/>
                </a:solidFill>
              </a:rPr>
              <a:t>)</a:t>
            </a:r>
            <a:endParaRPr lang="en-US" sz="2800" dirty="0">
              <a:solidFill>
                <a:srgbClr val="0070C0"/>
              </a:solidFill>
            </a:endParaRPr>
          </a:p>
          <a:p>
            <a:pPr marL="0" lvl="1" indent="0">
              <a:spcBef>
                <a:spcPts val="1000"/>
              </a:spcBef>
              <a:buNone/>
            </a:pPr>
            <a:endParaRPr lang="en-US" sz="2800" dirty="0"/>
          </a:p>
          <a:p>
            <a:pPr marL="0" lvl="1" indent="0">
              <a:spcBef>
                <a:spcPts val="1000"/>
              </a:spcBef>
              <a:buNone/>
            </a:pPr>
            <a:r>
              <a:rPr lang="en-US" sz="2800" i="1" dirty="0" smtClean="0"/>
              <a:t>Terms</a:t>
            </a:r>
            <a:endParaRPr lang="en-US" sz="2800" i="1" dirty="0"/>
          </a:p>
          <a:p>
            <a:pPr marL="685800" lvl="2">
              <a:spcBef>
                <a:spcPts val="1000"/>
              </a:spcBef>
            </a:pPr>
            <a:r>
              <a:rPr lang="en-US" sz="2400" u="sng" dirty="0"/>
              <a:t>Centricity EMR</a:t>
            </a:r>
            <a:r>
              <a:rPr lang="en-US" sz="2400" dirty="0"/>
              <a:t>: clinical info </a:t>
            </a:r>
            <a:r>
              <a:rPr lang="en-US" sz="2400" dirty="0" smtClean="0"/>
              <a:t>for outpatients since </a:t>
            </a:r>
            <a:r>
              <a:rPr lang="en-US" sz="2400" dirty="0"/>
              <a:t>~</a:t>
            </a:r>
            <a:r>
              <a:rPr lang="en-US" sz="2400" dirty="0" smtClean="0"/>
              <a:t>2010</a:t>
            </a:r>
            <a:endParaRPr lang="en-US" sz="2800" dirty="0"/>
          </a:p>
          <a:p>
            <a:pPr marL="685800" lvl="2">
              <a:spcBef>
                <a:spcPts val="1000"/>
              </a:spcBef>
            </a:pPr>
            <a:r>
              <a:rPr lang="en-US" sz="2400" u="sng" dirty="0"/>
              <a:t>Centricity </a:t>
            </a:r>
            <a:r>
              <a:rPr lang="en-US" sz="2400" u="sng" dirty="0" smtClean="0"/>
              <a:t>Business</a:t>
            </a:r>
            <a:r>
              <a:rPr lang="en-US" sz="2400" dirty="0" smtClean="0"/>
              <a:t>: scheduling &amp; billing </a:t>
            </a:r>
            <a:r>
              <a:rPr lang="en-US" sz="2400" dirty="0"/>
              <a:t>info </a:t>
            </a:r>
            <a:r>
              <a:rPr lang="en-US" sz="2400" dirty="0" smtClean="0"/>
              <a:t>for outpatient since </a:t>
            </a:r>
            <a:r>
              <a:rPr lang="en-US" sz="2400" dirty="0"/>
              <a:t>~2010</a:t>
            </a:r>
          </a:p>
          <a:p>
            <a:pPr marL="685800" lvl="2">
              <a:spcBef>
                <a:spcPts val="1000"/>
              </a:spcBef>
            </a:pPr>
            <a:r>
              <a:rPr lang="en-US" sz="2400" u="sng" dirty="0" smtClean="0"/>
              <a:t>Meditech</a:t>
            </a:r>
            <a:r>
              <a:rPr lang="en-US" sz="2400" dirty="0" smtClean="0"/>
              <a:t>: </a:t>
            </a:r>
            <a:r>
              <a:rPr lang="en-US" sz="2400" dirty="0"/>
              <a:t>EMR </a:t>
            </a:r>
            <a:r>
              <a:rPr lang="en-US" sz="2400" dirty="0" smtClean="0"/>
              <a:t>for ED &amp; inpatients since the bronze age</a:t>
            </a:r>
          </a:p>
          <a:p>
            <a:pPr marL="685800" lvl="2">
              <a:spcBef>
                <a:spcPts val="1000"/>
              </a:spcBef>
            </a:pPr>
            <a:r>
              <a:rPr lang="en-US" sz="2400" u="sng" dirty="0" smtClean="0"/>
              <a:t>Epic</a:t>
            </a:r>
            <a:r>
              <a:rPr lang="en-US" sz="2400" dirty="0" smtClean="0"/>
              <a:t>: Upcoming EMR that will replace Centricity, Meditech, and many others.  May not be useful for your research (at least in time to start your fellowship research project)</a:t>
            </a:r>
          </a:p>
          <a:p>
            <a:pPr marL="685800" lvl="2">
              <a:spcBef>
                <a:spcPts val="1000"/>
              </a:spcBef>
            </a:pPr>
            <a:r>
              <a:rPr lang="en-US" sz="2400" u="sng" dirty="0" smtClean="0"/>
              <a:t>REDCap</a:t>
            </a:r>
            <a:r>
              <a:rPr lang="en-US" sz="2400" dirty="0" smtClean="0"/>
              <a:t>: campus-recommended software for collecting PHI outside the EMRs (</a:t>
            </a:r>
            <a:r>
              <a:rPr lang="en-US" sz="2400" dirty="0">
                <a:hlinkClick r:id="rId4"/>
              </a:rPr>
              <a:t>https://www.project-redcap.org</a:t>
            </a:r>
            <a:r>
              <a:rPr lang="en-US" sz="2400" dirty="0" smtClean="0">
                <a:hlinkClick r:id="rId4"/>
              </a:rPr>
              <a:t>/</a:t>
            </a:r>
            <a:r>
              <a:rPr lang="en-US" sz="2400" dirty="0" smtClean="0"/>
              <a:t>)</a:t>
            </a:r>
          </a:p>
        </p:txBody>
      </p:sp>
    </p:spTree>
    <p:extLst>
      <p:ext uri="{BB962C8B-B14F-4D97-AF65-F5344CB8AC3E}">
        <p14:creationId xmlns:p14="http://schemas.microsoft.com/office/powerpoint/2010/main" val="1486574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11214</TotalTime>
  <Words>1464</Words>
  <Application>Microsoft Office PowerPoint</Application>
  <PresentationFormat>Widescreen</PresentationFormat>
  <Paragraphs>111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Leveraging OUHSC Clinical Data Warehouse for Emergency Medicine Research</vt:lpstr>
      <vt:lpstr>Terms</vt:lpstr>
      <vt:lpstr>Ecosystem Architecture</vt:lpstr>
      <vt:lpstr>HSC Data Sources</vt:lpstr>
      <vt:lpstr>PowerPoint Presentation</vt:lpstr>
      <vt:lpstr>PowerPoint Presentation</vt:lpstr>
      <vt:lpstr>Starting a CDW Project</vt:lpstr>
      <vt:lpstr>Rule of Thumb for Involving CDW Team</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  (HSC)</cp:lastModifiedBy>
  <cp:revision>238</cp:revision>
  <dcterms:created xsi:type="dcterms:W3CDTF">2019-06-04T17:44:43Z</dcterms:created>
  <dcterms:modified xsi:type="dcterms:W3CDTF">2020-07-09T20:29:46Z</dcterms:modified>
</cp:coreProperties>
</file>