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77" r:id="rId4"/>
    <p:sldId id="278" r:id="rId5"/>
    <p:sldId id="289" r:id="rId6"/>
    <p:sldId id="290" r:id="rId7"/>
    <p:sldId id="258" r:id="rId8"/>
    <p:sldId id="259" r:id="rId9"/>
    <p:sldId id="260" r:id="rId10"/>
    <p:sldId id="261" r:id="rId11"/>
    <p:sldId id="262" r:id="rId12"/>
    <p:sldId id="265" r:id="rId13"/>
    <p:sldId id="263" r:id="rId14"/>
    <p:sldId id="279" r:id="rId15"/>
    <p:sldId id="264" r:id="rId16"/>
    <p:sldId id="266" r:id="rId17"/>
    <p:sldId id="268" r:id="rId18"/>
    <p:sldId id="267" r:id="rId19"/>
    <p:sldId id="271" r:id="rId20"/>
    <p:sldId id="272" r:id="rId21"/>
    <p:sldId id="273" r:id="rId22"/>
    <p:sldId id="269" r:id="rId23"/>
    <p:sldId id="270" r:id="rId24"/>
    <p:sldId id="275" r:id="rId25"/>
    <p:sldId id="282" r:id="rId26"/>
    <p:sldId id="283" r:id="rId27"/>
    <p:sldId id="284" r:id="rId28"/>
    <p:sldId id="285" r:id="rId29"/>
    <p:sldId id="286" r:id="rId30"/>
    <p:sldId id="287" r:id="rId31"/>
    <p:sldId id="288" r:id="rId32"/>
    <p:sldId id="280" r:id="rId33"/>
    <p:sldId id="276" r:id="rId34"/>
    <p:sldId id="281"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85" d="100"/>
          <a:sy n="85" d="100"/>
        </p:scale>
        <p:origin x="499"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6/7/2019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Second, </a:t>
            </a:r>
            <a:r>
              <a:rPr lang="en-US" baseline="0" dirty="0" err="1" smtClean="0"/>
              <a:t>REDCap</a:t>
            </a:r>
            <a:r>
              <a:rPr lang="en-US" baseline="0" dirty="0" smtClean="0"/>
              <a:t> has a lot of momentum and adoption, so it’s become familiar to a lot of people on campus.  The same software system the clinical researcher learned (for example) for randomized trials is leverage here for these observational studies.  Although the research/QA methodology is very different, the software is the same.  We expect this familiarity to grow on campus, especially as systems like </a:t>
            </a:r>
            <a:r>
              <a:rPr lang="en-US" baseline="0" dirty="0" err="1" smtClean="0"/>
              <a:t>Qualtrics</a:t>
            </a:r>
            <a:r>
              <a:rPr lang="en-US" baseline="0" dirty="0" smtClean="0"/>
              <a:t> become less available. </a:t>
            </a:r>
          </a:p>
          <a:p>
            <a:endParaRPr lang="en-US" baseline="0" dirty="0" smtClean="0"/>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Growing data enterprise</a:t>
            </a:r>
          </a:p>
          <a:p>
            <a:r>
              <a:rPr lang="en-US" dirty="0" smtClean="0"/>
              <a:t>Data integration</a:t>
            </a:r>
            <a:r>
              <a:rPr lang="en-US" baseline="0" dirty="0" smtClean="0"/>
              <a:t> is an important subject for our clinical operations and our research enterprise as we continue to evolve our methods for integrating data across our two largest data streams: clinic EMR and hospital EMR.  </a:t>
            </a:r>
          </a:p>
          <a:p>
            <a:endParaRPr lang="en-US" baseline="0" dirty="0" smtClean="0"/>
          </a:p>
          <a:p>
            <a:r>
              <a:rPr lang="en-US" baseline="0" dirty="0" smtClean="0"/>
              <a:t>Two notable informatics tools have been developed to tackle this challenge: A CDW for quality improvement evaluations and research and through a partnership with the non-profit org </a:t>
            </a:r>
            <a:r>
              <a:rPr lang="en-US" baseline="0" dirty="0" err="1" smtClean="0"/>
              <a:t>MyHealth</a:t>
            </a:r>
            <a:r>
              <a:rPr lang="en-US" baseline="0" dirty="0" smtClean="0"/>
              <a:t> and OU’s Dept of Med Informatics in Tulsa, an HIE to facilitate point of care, data informed decision-making not only at OU but across the entire state.  </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422636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Clinic + Hospital</a:t>
            </a:r>
            <a:r>
              <a:rPr lang="en-US" baseline="0" dirty="0" smtClean="0"/>
              <a:t> data: </a:t>
            </a:r>
            <a:r>
              <a:rPr lang="en-US" dirty="0" smtClean="0"/>
              <a:t>Clinic records from 2007 to present covering 1.3+ million unique clinic patients</a:t>
            </a:r>
          </a:p>
          <a:p>
            <a:pPr lvl="1"/>
            <a:r>
              <a:rPr lang="en-US" dirty="0" smtClean="0"/>
              <a:t>Hospital records from 1995 to present approaching 1 million unique patients</a:t>
            </a:r>
          </a:p>
          <a:p>
            <a:pPr lvl="1"/>
            <a:r>
              <a:rPr lang="en-US" dirty="0" smtClean="0"/>
              <a:t>Combined clinical and hospital visits of 41+ million</a:t>
            </a:r>
          </a:p>
          <a:p>
            <a:endParaRPr lang="en-US" dirty="0" smtClean="0"/>
          </a:p>
          <a:p>
            <a:endParaRPr lang="en-US" dirty="0" smtClean="0"/>
          </a:p>
          <a:p>
            <a:endParaRPr lang="en-US" dirty="0" smtClean="0"/>
          </a:p>
          <a:p>
            <a:r>
              <a:rPr lang="en-US" dirty="0" smtClean="0"/>
              <a:t>Growing data enterprise</a:t>
            </a:r>
          </a:p>
          <a:p>
            <a:r>
              <a:rPr lang="en-US" dirty="0" smtClean="0"/>
              <a:t>Data integration</a:t>
            </a:r>
            <a:r>
              <a:rPr lang="en-US" baseline="0" dirty="0" smtClean="0"/>
              <a:t> is an important subject for our clinical operations and our research enterprise as we continue to evolve our methods for integrating data across our two largest data streams: clinic EMR and hospital EMR.  </a:t>
            </a:r>
          </a:p>
          <a:p>
            <a:endParaRPr lang="en-US" baseline="0" dirty="0" smtClean="0"/>
          </a:p>
          <a:p>
            <a:r>
              <a:rPr lang="en-US" baseline="0" dirty="0" smtClean="0"/>
              <a:t>Two notable informatics tools have been developed to tackle this challenge: A CDW for quality improvement evaluations and research and through a partnership with the non-profit org </a:t>
            </a:r>
            <a:r>
              <a:rPr lang="en-US" baseline="0" dirty="0" err="1" smtClean="0"/>
              <a:t>MyHealth</a:t>
            </a:r>
            <a:r>
              <a:rPr lang="en-US" baseline="0" dirty="0" smtClean="0"/>
              <a:t> and OU’s Dept of Med Informatics in Tulsa, an HIE to facilitate point of care, data informed decision-making not only at OU but across the entire state.  </a:t>
            </a:r>
          </a:p>
          <a:p>
            <a:endParaRPr lang="en-US" baseline="0" dirty="0" smtClean="0"/>
          </a:p>
          <a:p>
            <a:endParaRPr lang="en-US" baseline="0" dirty="0" smtClean="0"/>
          </a:p>
          <a:p>
            <a:r>
              <a:rPr lang="en-US" baseline="0" dirty="0" smtClean="0"/>
              <a:t>Nestor’s group does the following:</a:t>
            </a:r>
          </a:p>
          <a:p>
            <a:pPr lvl="3"/>
            <a:r>
              <a:rPr lang="en-US" sz="1200" kern="1200" dirty="0" smtClean="0">
                <a:solidFill>
                  <a:schemeClr val="tx1"/>
                </a:solidFill>
                <a:effectLst/>
                <a:latin typeface="+mn-lt"/>
                <a:ea typeface="+mn-ea"/>
                <a:cs typeface="+mn-cs"/>
              </a:rPr>
              <a:t>Getting access to Tools </a:t>
            </a:r>
          </a:p>
          <a:p>
            <a:pPr lvl="3"/>
            <a:r>
              <a:rPr lang="en-US" sz="1200" kern="1200" dirty="0" smtClean="0">
                <a:solidFill>
                  <a:schemeClr val="tx1"/>
                </a:solidFill>
                <a:effectLst/>
                <a:latin typeface="+mn-lt"/>
                <a:ea typeface="+mn-ea"/>
                <a:cs typeface="+mn-cs"/>
              </a:rPr>
              <a:t>Helping with Power BI</a:t>
            </a:r>
          </a:p>
          <a:p>
            <a:pPr lvl="3"/>
            <a:r>
              <a:rPr lang="en-US" sz="1200" kern="1200" dirty="0" smtClean="0">
                <a:solidFill>
                  <a:schemeClr val="tx1"/>
                </a:solidFill>
                <a:effectLst/>
                <a:latin typeface="+mn-lt"/>
                <a:ea typeface="+mn-ea"/>
                <a:cs typeface="+mn-cs"/>
              </a:rPr>
              <a:t>Introducing User Groups</a:t>
            </a:r>
          </a:p>
          <a:p>
            <a:pPr lvl="3"/>
            <a:r>
              <a:rPr lang="en-US" sz="1200" kern="1200" dirty="0" smtClean="0">
                <a:solidFill>
                  <a:schemeClr val="tx1"/>
                </a:solidFill>
                <a:effectLst/>
                <a:latin typeface="+mn-lt"/>
                <a:ea typeface="+mn-ea"/>
                <a:cs typeface="+mn-cs"/>
              </a:rPr>
              <a:t>Assisting in the Creation of Reports, Dashboards, and Visualizations</a:t>
            </a:r>
          </a:p>
          <a:p>
            <a:endParaRPr lang="en-US" baseline="0" dirty="0" smtClean="0"/>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339558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6/7/2019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pedsis\peds\data\GenPeds\Secure%20Patient%20Datasets\POPS%20Study\reports\patient-eligible\patient-eligible-fak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79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5501" y="-2762"/>
            <a:ext cx="7356322" cy="6860762"/>
          </a:xfrm>
          <a:prstGeom prst="rect">
            <a:avLst/>
          </a:prstGeom>
        </p:spPr>
      </p:pic>
    </p:spTree>
    <p:extLst>
      <p:ext uri="{BB962C8B-B14F-4D97-AF65-F5344CB8AC3E}">
        <p14:creationId xmlns:p14="http://schemas.microsoft.com/office/powerpoint/2010/main" val="1701112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7351" y="0"/>
            <a:ext cx="5204491" cy="6858000"/>
          </a:xfrm>
          <a:prstGeom prst="rect">
            <a:avLst/>
          </a:prstGeom>
        </p:spPr>
      </p:pic>
    </p:spTree>
    <p:extLst>
      <p:ext uri="{BB962C8B-B14F-4D97-AF65-F5344CB8AC3E}">
        <p14:creationId xmlns:p14="http://schemas.microsoft.com/office/powerpoint/2010/main" val="314593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70C0"/>
                </a:solidFill>
              </a:rPr>
              <a:t>Screening Report (for inpatients)</a:t>
            </a:r>
            <a:endParaRPr lang="en-US" sz="3600" dirty="0">
              <a:solidFill>
                <a:srgbClr val="0070C0"/>
              </a:solidFill>
            </a:endParaRPr>
          </a:p>
        </p:txBody>
      </p:sp>
      <p:sp>
        <p:nvSpPr>
          <p:cNvPr id="4" name="Content Placeholder 2"/>
          <p:cNvSpPr txBox="1">
            <a:spLocks/>
          </p:cNvSpPr>
          <p:nvPr/>
        </p:nvSpPr>
        <p:spPr>
          <a:xfrm>
            <a:off x="8822267" y="558800"/>
            <a:ext cx="3369738"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Hyperlinks to REDCap</a:t>
            </a:r>
            <a:endParaRPr lang="en-US" dirty="0"/>
          </a:p>
          <a:p>
            <a:pPr marL="0" indent="0">
              <a:buNone/>
            </a:pPr>
            <a:endParaRPr lang="en-US" dirty="0"/>
          </a:p>
          <a:p>
            <a:pPr marL="0" indent="0">
              <a:buNone/>
            </a:pPr>
            <a:r>
              <a:rPr lang="en-US" dirty="0"/>
              <a:t>Consent stop watch</a:t>
            </a:r>
          </a:p>
          <a:p>
            <a:pPr marL="0" indent="0">
              <a:buNone/>
            </a:pPr>
            <a:endParaRPr lang="en-US" dirty="0"/>
          </a:p>
          <a:p>
            <a:pPr marL="0" indent="0">
              <a:buNone/>
            </a:pPr>
            <a:r>
              <a:rPr lang="en-US" dirty="0" smtClean="0"/>
              <a:t>Filter, </a:t>
            </a:r>
            <a:r>
              <a:rPr lang="en-US" dirty="0"/>
              <a:t>s</a:t>
            </a:r>
            <a:r>
              <a:rPr lang="en-US" dirty="0" smtClean="0"/>
              <a:t>earch, &amp; sort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600" dirty="0" smtClean="0">
                <a:solidFill>
                  <a:schemeClr val="bg1">
                    <a:lumMod val="50000"/>
                  </a:schemeClr>
                </a:solidFill>
              </a:rPr>
              <a:t>(</a:t>
            </a:r>
            <a:r>
              <a:rPr lang="en-US" sz="1600" dirty="0" smtClean="0">
                <a:solidFill>
                  <a:schemeClr val="bg1">
                    <a:lumMod val="50000"/>
                  </a:schemeClr>
                </a:solidFill>
                <a:sym typeface="Wingdings" panose="05000000000000000000" pitchFamily="2" charset="2"/>
              </a:rPr>
              <a:t> </a:t>
            </a:r>
            <a:r>
              <a:rPr lang="en-US" sz="1600" dirty="0" smtClean="0">
                <a:solidFill>
                  <a:schemeClr val="bg1">
                    <a:lumMod val="50000"/>
                  </a:schemeClr>
                </a:solidFill>
              </a:rPr>
              <a:t>Fake patients)</a:t>
            </a:r>
          </a:p>
        </p:txBody>
      </p:sp>
      <p:pic>
        <p:nvPicPr>
          <p:cNvPr id="6" name="Picture 5"/>
          <p:cNvPicPr>
            <a:picLocks noChangeAspect="1"/>
          </p:cNvPicPr>
          <p:nvPr/>
        </p:nvPicPr>
        <p:blipFill>
          <a:blip r:embed="rId2"/>
          <a:stretch>
            <a:fillRect/>
          </a:stretch>
        </p:blipFill>
        <p:spPr>
          <a:xfrm>
            <a:off x="309033" y="1097502"/>
            <a:ext cx="8305800" cy="539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3175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3" y="111777"/>
            <a:ext cx="10515600" cy="868009"/>
          </a:xfrm>
        </p:spPr>
        <p:txBody>
          <a:bodyPr>
            <a:normAutofit/>
          </a:bodyPr>
          <a:lstStyle/>
          <a:p>
            <a:r>
              <a:rPr lang="en-US" dirty="0" smtClean="0">
                <a:solidFill>
                  <a:srgbClr val="0070C0"/>
                </a:solidFill>
              </a:rPr>
              <a:t>Screening Reports</a:t>
            </a:r>
            <a:r>
              <a:rPr lang="en-US" sz="3200" dirty="0" smtClean="0">
                <a:solidFill>
                  <a:srgbClr val="0070C0"/>
                </a:solidFill>
              </a:rPr>
              <a:t> (for outpatients)</a:t>
            </a:r>
            <a:endParaRPr lang="en-US" dirty="0">
              <a:solidFill>
                <a:srgbClr val="0070C0"/>
              </a:solidFill>
            </a:endParaRPr>
          </a:p>
        </p:txBody>
      </p:sp>
      <p:sp>
        <p:nvSpPr>
          <p:cNvPr id="3" name="Content Placeholder 2"/>
          <p:cNvSpPr>
            <a:spLocks noGrp="1"/>
          </p:cNvSpPr>
          <p:nvPr>
            <p:ph idx="1"/>
          </p:nvPr>
        </p:nvSpPr>
        <p:spPr>
          <a:xfrm>
            <a:off x="169333" y="979786"/>
            <a:ext cx="10912137" cy="4885267"/>
          </a:xfrm>
        </p:spPr>
        <p:txBody>
          <a:bodyPr>
            <a:normAutofit/>
          </a:bodyPr>
          <a:lstStyle/>
          <a:p>
            <a:r>
              <a:rPr lang="en-US" sz="2800" dirty="0" smtClean="0"/>
              <a:t>Shows upcoming appointments of </a:t>
            </a:r>
            <a:br>
              <a:rPr lang="en-US" sz="2800" dirty="0" smtClean="0"/>
            </a:br>
            <a:r>
              <a:rPr lang="en-US" sz="2800" dirty="0" smtClean="0"/>
              <a:t>potentially eligible patients</a:t>
            </a:r>
          </a:p>
          <a:p>
            <a:pPr lvl="1"/>
            <a:r>
              <a:rPr lang="en-US" sz="2400" dirty="0" smtClean="0"/>
              <a:t>Location of care</a:t>
            </a:r>
          </a:p>
          <a:p>
            <a:pPr lvl="1"/>
            <a:r>
              <a:rPr lang="en-US" sz="2400" dirty="0" err="1" smtClean="0"/>
              <a:t>Appt</a:t>
            </a:r>
            <a:r>
              <a:rPr lang="en-US" sz="2400" dirty="0" smtClean="0"/>
              <a:t> Date &amp; time</a:t>
            </a:r>
          </a:p>
          <a:p>
            <a:pPr lvl="1"/>
            <a:r>
              <a:rPr lang="en-US" sz="2400" dirty="0" smtClean="0"/>
              <a:t>Qualifying medication (</a:t>
            </a:r>
            <a:r>
              <a:rPr lang="en-US" sz="2400" i="1" dirty="0" smtClean="0"/>
              <a:t>e.g.</a:t>
            </a:r>
            <a:r>
              <a:rPr lang="en-US" sz="2400" dirty="0" smtClean="0"/>
              <a:t>, Diazepam)</a:t>
            </a:r>
          </a:p>
          <a:p>
            <a:pPr lvl="1"/>
            <a:r>
              <a:rPr lang="en-US" sz="2400" dirty="0" smtClean="0"/>
              <a:t>Qualifying condition (</a:t>
            </a:r>
            <a:r>
              <a:rPr lang="en-US" sz="2400" i="1" dirty="0" smtClean="0"/>
              <a:t>e.g.</a:t>
            </a:r>
            <a:r>
              <a:rPr lang="en-US" sz="2400" dirty="0" smtClean="0"/>
              <a:t>, obese, 24 months old)</a:t>
            </a:r>
          </a:p>
          <a:p>
            <a:pPr lvl="1"/>
            <a:r>
              <a:rPr lang="en-US" sz="2400" dirty="0"/>
              <a:t>Similar inpatient process </a:t>
            </a:r>
            <a:r>
              <a:rPr lang="en-US" sz="2400" dirty="0" smtClean="0"/>
              <a:t>was developed</a:t>
            </a:r>
          </a:p>
          <a:p>
            <a:pPr lvl="1"/>
            <a:endParaRPr lang="en-US" sz="2400" dirty="0"/>
          </a:p>
          <a:p>
            <a:pPr lvl="1"/>
            <a:r>
              <a:rPr lang="en-US" sz="2400" dirty="0" smtClean="0">
                <a:hlinkClick r:id="rId2" action="ppaction://hlinkfile"/>
              </a:rPr>
              <a:t>Eligible Patients for POPS</a:t>
            </a:r>
            <a:endParaRPr lang="en-US" sz="2400" dirty="0" smtClean="0"/>
          </a:p>
        </p:txBody>
      </p:sp>
      <p:pic>
        <p:nvPicPr>
          <p:cNvPr id="6" name="Picture 5"/>
          <p:cNvPicPr>
            <a:picLocks noChangeAspect="1"/>
          </p:cNvPicPr>
          <p:nvPr/>
        </p:nvPicPr>
        <p:blipFill>
          <a:blip r:embed="rId3"/>
          <a:stretch>
            <a:fillRect/>
          </a:stretch>
        </p:blipFill>
        <p:spPr>
          <a:xfrm>
            <a:off x="4368798" y="4317728"/>
            <a:ext cx="7653867" cy="2415334"/>
          </a:xfrm>
          <a:prstGeom prst="rect">
            <a:avLst/>
          </a:prstGeom>
        </p:spPr>
      </p:pic>
    </p:spTree>
    <p:extLst>
      <p:ext uri="{BB962C8B-B14F-4D97-AF65-F5344CB8AC3E}">
        <p14:creationId xmlns:p14="http://schemas.microsoft.com/office/powerpoint/2010/main" val="1111121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0" y="285728"/>
            <a:ext cx="8952453" cy="527732"/>
          </a:xfrm>
        </p:spPr>
        <p:txBody>
          <a:bodyPr>
            <a:noAutofit/>
          </a:bodyPr>
          <a:lstStyle/>
          <a:p>
            <a:r>
              <a:rPr lang="en-US" sz="3600" dirty="0" smtClean="0">
                <a:solidFill>
                  <a:srgbClr val="0070C0"/>
                </a:solidFill>
              </a:rPr>
              <a:t>Collapsing/Standardizing Med Instructions</a:t>
            </a:r>
            <a:endParaRPr lang="en-US" sz="3600" dirty="0">
              <a:solidFill>
                <a:srgbClr val="0070C0"/>
              </a:solidFill>
            </a:endParaRPr>
          </a:p>
        </p:txBody>
      </p:sp>
      <p:sp>
        <p:nvSpPr>
          <p:cNvPr id="3" name="Content Placeholder 2"/>
          <p:cNvSpPr>
            <a:spLocks noGrp="1"/>
          </p:cNvSpPr>
          <p:nvPr>
            <p:ph idx="1"/>
          </p:nvPr>
        </p:nvSpPr>
        <p:spPr>
          <a:xfrm>
            <a:off x="83127" y="932625"/>
            <a:ext cx="6026728" cy="5790560"/>
          </a:xfrm>
        </p:spPr>
        <p:txBody>
          <a:bodyPr>
            <a:normAutofit/>
          </a:bodyPr>
          <a:lstStyle/>
          <a:p>
            <a:r>
              <a:rPr lang="en-US" sz="2800" dirty="0" smtClean="0"/>
              <a:t>Use regular expressions to match free-text, and replaces with a ‘better’ value.</a:t>
            </a:r>
          </a:p>
          <a:p>
            <a:pPr lvl="1"/>
            <a:r>
              <a:rPr lang="en-US" sz="2400" dirty="0" smtClean="0"/>
              <a:t>Correct misspellings</a:t>
            </a:r>
          </a:p>
          <a:p>
            <a:pPr lvl="1"/>
            <a:r>
              <a:rPr lang="en-US" sz="2400" dirty="0" smtClean="0"/>
              <a:t>Remove junk</a:t>
            </a:r>
          </a:p>
          <a:p>
            <a:pPr lvl="1"/>
            <a:r>
              <a:rPr lang="en-US" sz="2400" dirty="0" smtClean="0"/>
              <a:t>Standardize format </a:t>
            </a:r>
            <a:br>
              <a:rPr lang="en-US" sz="2400" dirty="0" smtClean="0"/>
            </a:br>
            <a:r>
              <a:rPr lang="en-US" sz="2400" dirty="0" smtClean="0"/>
              <a:t>(</a:t>
            </a:r>
            <a:r>
              <a:rPr lang="en-US" sz="2400" i="1" dirty="0" err="1" smtClean="0"/>
              <a:t>eg</a:t>
            </a:r>
            <a:r>
              <a:rPr lang="en-US" sz="2400" dirty="0" smtClean="0"/>
              <a:t>, space between `5mg`)</a:t>
            </a:r>
          </a:p>
          <a:p>
            <a:pPr lvl="1"/>
            <a:r>
              <a:rPr lang="en-US" sz="2400" dirty="0" smtClean="0"/>
              <a:t>Standardize term</a:t>
            </a:r>
            <a:br>
              <a:rPr lang="en-US" sz="2400" dirty="0" smtClean="0"/>
            </a:br>
            <a:r>
              <a:rPr lang="en-US" sz="2400" dirty="0" smtClean="0"/>
              <a:t>(</a:t>
            </a:r>
            <a:r>
              <a:rPr lang="en-US" sz="2400" i="1" dirty="0" err="1" smtClean="0"/>
              <a:t>eg</a:t>
            </a:r>
            <a:r>
              <a:rPr lang="en-US" sz="2400" dirty="0" smtClean="0"/>
              <a:t>, `cap`, `caps`, &amp;`capsule` to capsules`)</a:t>
            </a:r>
          </a:p>
          <a:p>
            <a:pPr lvl="1"/>
            <a:r>
              <a:rPr lang="en-US" sz="2400" dirty="0" smtClean="0"/>
              <a:t>Remove info irrelevant to eligibility </a:t>
            </a:r>
            <a:br>
              <a:rPr lang="en-US" sz="2400" dirty="0" smtClean="0"/>
            </a:br>
            <a:r>
              <a:rPr lang="en-US" sz="2400" dirty="0" smtClean="0"/>
              <a:t>below the red line</a:t>
            </a:r>
            <a:br>
              <a:rPr lang="en-US" sz="2400" dirty="0" smtClean="0"/>
            </a:br>
            <a:r>
              <a:rPr lang="en-US" sz="2400" dirty="0" smtClean="0"/>
              <a:t>(</a:t>
            </a:r>
            <a:r>
              <a:rPr lang="en-US" sz="2400" i="1" dirty="0" err="1" smtClean="0"/>
              <a:t>eg</a:t>
            </a:r>
            <a:r>
              <a:rPr lang="en-US" sz="2400" dirty="0" smtClean="0"/>
              <a:t>, `1mg` and `2mg` becomes `X mg`)</a:t>
            </a:r>
            <a:br>
              <a:rPr lang="en-US" sz="2400" dirty="0" smtClean="0"/>
            </a:br>
            <a:endParaRPr lang="en-US" sz="2400" dirty="0" smtClean="0"/>
          </a:p>
          <a:p>
            <a:r>
              <a:rPr lang="en-US" sz="2800" dirty="0" smtClean="0"/>
              <a:t>Reduces 130k entries to 46k</a:t>
            </a:r>
            <a:endParaRPr lang="en-US" sz="2800" dirty="0"/>
          </a:p>
        </p:txBody>
      </p:sp>
      <p:pic>
        <p:nvPicPr>
          <p:cNvPr id="4" name="Picture 3"/>
          <p:cNvPicPr>
            <a:picLocks noChangeAspect="1"/>
          </p:cNvPicPr>
          <p:nvPr/>
        </p:nvPicPr>
        <p:blipFill>
          <a:blip r:embed="rId2"/>
          <a:stretch>
            <a:fillRect/>
          </a:stretch>
        </p:blipFill>
        <p:spPr>
          <a:xfrm>
            <a:off x="6225526" y="1707820"/>
            <a:ext cx="2686050" cy="4914900"/>
          </a:xfrm>
          <a:prstGeom prst="rect">
            <a:avLst/>
          </a:prstGeom>
        </p:spPr>
      </p:pic>
      <p:pic>
        <p:nvPicPr>
          <p:cNvPr id="6" name="Picture 5"/>
          <p:cNvPicPr>
            <a:picLocks noChangeAspect="1"/>
          </p:cNvPicPr>
          <p:nvPr/>
        </p:nvPicPr>
        <p:blipFill>
          <a:blip r:embed="rId3"/>
          <a:stretch>
            <a:fillRect/>
          </a:stretch>
        </p:blipFill>
        <p:spPr>
          <a:xfrm>
            <a:off x="9121553" y="166564"/>
            <a:ext cx="2962275" cy="6619875"/>
          </a:xfrm>
          <a:prstGeom prst="rect">
            <a:avLst/>
          </a:prstGeom>
        </p:spPr>
      </p:pic>
    </p:spTree>
    <p:extLst>
      <p:ext uri="{BB962C8B-B14F-4D97-AF65-F5344CB8AC3E}">
        <p14:creationId xmlns:p14="http://schemas.microsoft.com/office/powerpoint/2010/main" val="200288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099" y="948266"/>
            <a:ext cx="6768007" cy="5655734"/>
          </a:xfrm>
          <a:prstGeom prst="rect">
            <a:avLst/>
          </a:prstGeom>
        </p:spPr>
      </p:pic>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solidFill>
                  <a:srgbClr val="0070C0"/>
                </a:solidFill>
              </a:rPr>
              <a:t>REDCap</a:t>
            </a:r>
            <a:r>
              <a:rPr lang="en-US" sz="3600" dirty="0" smtClean="0">
                <a:solidFill>
                  <a:srgbClr val="0070C0"/>
                </a:solidFill>
              </a:rPr>
              <a:t> Project</a:t>
            </a:r>
            <a:endParaRPr lang="en-US" sz="3600" dirty="0">
              <a:solidFill>
                <a:srgbClr val="0070C0"/>
              </a:solidFill>
            </a:endParaRPr>
          </a:p>
        </p:txBody>
      </p:sp>
      <p:sp>
        <p:nvSpPr>
          <p:cNvPr id="4" name="Content Placeholder 2"/>
          <p:cNvSpPr txBox="1">
            <a:spLocks/>
          </p:cNvSpPr>
          <p:nvPr/>
        </p:nvSpPr>
        <p:spPr>
          <a:xfrm>
            <a:off x="7213600" y="558800"/>
            <a:ext cx="4848321"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mj-lt"/>
              </a:rPr>
              <a:t>Research nurses use the MRN hyperlink on the eligibility report to document approached/consent/assent in </a:t>
            </a:r>
            <a:r>
              <a:rPr lang="en-US" dirty="0" err="1" smtClean="0">
                <a:latin typeface="+mj-lt"/>
              </a:rPr>
              <a:t>REDCap</a:t>
            </a:r>
            <a:r>
              <a:rPr lang="en-US" dirty="0" smtClean="0">
                <a:latin typeface="+mj-lt"/>
              </a:rPr>
              <a:t>.</a:t>
            </a:r>
          </a:p>
          <a:p>
            <a:r>
              <a:rPr lang="en-US" dirty="0" smtClean="0">
                <a:latin typeface="+mj-lt"/>
              </a:rPr>
              <a:t>If a patient or guardians ‘declines’ consent or assent, the patient is removed from future eligibility reports.</a:t>
            </a:r>
          </a:p>
          <a:p>
            <a:r>
              <a:rPr lang="en-US" dirty="0" smtClean="0">
                <a:latin typeface="+mj-lt"/>
              </a:rPr>
              <a:t>This also allows us to create summary stats for the investigators to monitor progress, address issues with resource allocation, etc. </a:t>
            </a:r>
            <a:endParaRPr lang="en-US" dirty="0">
              <a:latin typeface="+mj-lt"/>
            </a:endParaRPr>
          </a:p>
        </p:txBody>
      </p:sp>
    </p:spTree>
    <p:extLst>
      <p:ext uri="{BB962C8B-B14F-4D97-AF65-F5344CB8AC3E}">
        <p14:creationId xmlns:p14="http://schemas.microsoft.com/office/powerpoint/2010/main" val="313231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smtClean="0">
                <a:solidFill>
                  <a:srgbClr val="0070C0"/>
                </a:solidFill>
              </a:rPr>
              <a:t>VDORA</a:t>
            </a:r>
            <a:r>
              <a:rPr lang="en-US" sz="3300" dirty="0" smtClean="0">
                <a:solidFill>
                  <a:srgbClr val="0070C0"/>
                </a:solidFill>
              </a:rPr>
              <a:t>: </a:t>
            </a:r>
            <a:r>
              <a:rPr lang="en-US" sz="4000" dirty="0">
                <a:solidFill>
                  <a:srgbClr val="0070C0"/>
                </a:solidFill>
              </a:rPr>
              <a:t>Vitamin D Supplementation in Children With Obesity-Related Asthma</a:t>
            </a:r>
          </a:p>
        </p:txBody>
      </p:sp>
      <p:sp>
        <p:nvSpPr>
          <p:cNvPr id="3" name="Content Placeholder 2"/>
          <p:cNvSpPr>
            <a:spLocks noGrp="1"/>
          </p:cNvSpPr>
          <p:nvPr>
            <p:ph idx="1"/>
          </p:nvPr>
        </p:nvSpPr>
        <p:spPr>
          <a:xfrm>
            <a:off x="380999" y="1490353"/>
            <a:ext cx="11413067" cy="4961246"/>
          </a:xfrm>
        </p:spPr>
        <p:txBody>
          <a:bodyPr>
            <a:normAutofit/>
          </a:bodyPr>
          <a:lstStyle/>
          <a:p>
            <a:r>
              <a:rPr lang="en-US" sz="2800" dirty="0" smtClean="0"/>
              <a:t>Objective: To determine the pharmacokinetics of Vitamin D supplementation in children who have asthma and are overweight or obese.</a:t>
            </a:r>
            <a:endParaRPr lang="en-US" dirty="0" smtClean="0"/>
          </a:p>
          <a:p>
            <a:endParaRPr lang="en-US" sz="2800" dirty="0" smtClean="0"/>
          </a:p>
          <a:p>
            <a:r>
              <a:rPr lang="en-US" sz="2800" dirty="0" smtClean="0"/>
              <a:t>This </a:t>
            </a:r>
            <a:r>
              <a:rPr lang="en-US" sz="2800" dirty="0"/>
              <a:t>study is part of the Oklahoma Pediatric Clinical Trial Network (OPCTN), which is a site for the NIH-funded ECHO </a:t>
            </a:r>
            <a:r>
              <a:rPr lang="en-US" sz="2800" dirty="0" err="1"/>
              <a:t>IDeA</a:t>
            </a:r>
            <a:r>
              <a:rPr lang="en-US" sz="2800" dirty="0"/>
              <a:t> States Pediatric Clinical Trials Network (</a:t>
            </a:r>
            <a:r>
              <a:rPr lang="en-US" sz="2800" dirty="0" smtClean="0"/>
              <a:t>ISPCTN).</a:t>
            </a:r>
            <a:endParaRPr lang="en-US" sz="2800" dirty="0"/>
          </a:p>
          <a:p>
            <a:endParaRPr lang="en-US" sz="2800" dirty="0" smtClean="0"/>
          </a:p>
          <a:p>
            <a:r>
              <a:rPr lang="en-US" sz="2800" dirty="0" smtClean="0"/>
              <a:t>Enrollment </a:t>
            </a:r>
            <a:r>
              <a:rPr lang="en-US" sz="2800" dirty="0"/>
              <a:t>Criteria: Child must </a:t>
            </a:r>
            <a:r>
              <a:rPr lang="en-US" sz="2800" dirty="0" smtClean="0"/>
              <a:t>be between the ages of </a:t>
            </a:r>
            <a:r>
              <a:rPr lang="en-US" dirty="0"/>
              <a:t>6</a:t>
            </a:r>
            <a:r>
              <a:rPr lang="en-US" sz="2800" dirty="0" smtClean="0"/>
              <a:t> and 17, have a diagnosis of asthma, documentation of obesity, and meet additional inclusion criteria such as ‘an ability to swallow pills’. </a:t>
            </a:r>
            <a:endParaRPr lang="en-US" sz="2800" dirty="0"/>
          </a:p>
        </p:txBody>
      </p:sp>
    </p:spTree>
    <p:extLst>
      <p:ext uri="{BB962C8B-B14F-4D97-AF65-F5344CB8AC3E}">
        <p14:creationId xmlns:p14="http://schemas.microsoft.com/office/powerpoint/2010/main" val="1908696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4383" y="1145787"/>
            <a:ext cx="11199359" cy="1616091"/>
          </a:xfrm>
          <a:prstGeom prst="rect">
            <a:avLst/>
          </a:prstGeom>
        </p:spPr>
      </p:pic>
      <p:sp>
        <p:nvSpPr>
          <p:cNvPr id="6"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70C0"/>
                </a:solidFill>
              </a:rPr>
              <a:t>appt.csv</a:t>
            </a:r>
            <a:endParaRPr lang="en-US" sz="3600" dirty="0">
              <a:solidFill>
                <a:srgbClr val="0070C0"/>
              </a:solidFill>
            </a:endParaRPr>
          </a:p>
        </p:txBody>
      </p:sp>
      <p:sp>
        <p:nvSpPr>
          <p:cNvPr id="2" name="Rectangle 1"/>
          <p:cNvSpPr/>
          <p:nvPr/>
        </p:nvSpPr>
        <p:spPr>
          <a:xfrm>
            <a:off x="10119577" y="6055267"/>
            <a:ext cx="1562992" cy="369332"/>
          </a:xfrm>
          <a:prstGeom prst="rect">
            <a:avLst/>
          </a:prstGeom>
        </p:spPr>
        <p:txBody>
          <a:bodyPr wrap="none">
            <a:spAutoFit/>
          </a:bodyPr>
          <a:lstStyle/>
          <a:p>
            <a:r>
              <a:rPr lang="en-US" dirty="0" smtClean="0">
                <a:solidFill>
                  <a:schemeClr val="bg1">
                    <a:lumMod val="50000"/>
                  </a:schemeClr>
                </a:solidFill>
              </a:rPr>
              <a:t>(Fake </a:t>
            </a:r>
            <a:r>
              <a:rPr lang="en-US" dirty="0">
                <a:solidFill>
                  <a:schemeClr val="bg1">
                    <a:lumMod val="50000"/>
                  </a:schemeClr>
                </a:solidFill>
              </a:rPr>
              <a:t>patients)</a:t>
            </a:r>
          </a:p>
        </p:txBody>
      </p:sp>
    </p:spTree>
    <p:extLst>
      <p:ext uri="{BB962C8B-B14F-4D97-AF65-F5344CB8AC3E}">
        <p14:creationId xmlns:p14="http://schemas.microsoft.com/office/powerpoint/2010/main" val="3600205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rmAutofit fontScale="90000"/>
          </a:bodyPr>
          <a:lstStyle/>
          <a:p>
            <a:r>
              <a:rPr lang="en-US" sz="3600" dirty="0">
                <a:solidFill>
                  <a:srgbClr val="0070C0"/>
                </a:solidFill>
              </a:rPr>
              <a:t>Resource </a:t>
            </a:r>
            <a:r>
              <a:rPr lang="en-US" sz="3600" dirty="0" smtClean="0">
                <a:solidFill>
                  <a:srgbClr val="0070C0"/>
                </a:solidFill>
              </a:rPr>
              <a:t>Efficiency: fewer patients, quicker review, less redundancy </a:t>
            </a:r>
            <a:endParaRPr lang="en-US" sz="3600" dirty="0">
              <a:solidFill>
                <a:srgbClr val="0070C0"/>
              </a:solidFill>
            </a:endParaRPr>
          </a:p>
        </p:txBody>
      </p:sp>
      <p:sp>
        <p:nvSpPr>
          <p:cNvPr id="4" name="Content Placeholder 3"/>
          <p:cNvSpPr>
            <a:spLocks noGrp="1"/>
          </p:cNvSpPr>
          <p:nvPr>
            <p:ph sz="half" idx="2"/>
          </p:nvPr>
        </p:nvSpPr>
        <p:spPr>
          <a:xfrm>
            <a:off x="262468" y="753534"/>
            <a:ext cx="5494865" cy="6036733"/>
          </a:xfrm>
        </p:spPr>
        <p:txBody>
          <a:bodyPr>
            <a:normAutofit/>
          </a:bodyPr>
          <a:lstStyle/>
          <a:p>
            <a:pPr marL="0" indent="0">
              <a:buNone/>
            </a:pPr>
            <a:r>
              <a:rPr lang="en-US" sz="2800" b="1" u="sng" dirty="0" smtClean="0"/>
              <a:t>Manual Screening Process</a:t>
            </a:r>
            <a:endParaRPr lang="en-US" sz="2800" b="1" u="sng" dirty="0"/>
          </a:p>
          <a:p>
            <a:r>
              <a:rPr lang="en-US" dirty="0" smtClean="0"/>
              <a:t>Obtain a list of</a:t>
            </a:r>
            <a:r>
              <a:rPr lang="en-US" sz="2800" dirty="0" smtClean="0"/>
              <a:t> appointments scheduled the following week</a:t>
            </a:r>
          </a:p>
          <a:p>
            <a:r>
              <a:rPr lang="en-US" dirty="0" smtClean="0"/>
              <a:t>Review </a:t>
            </a:r>
            <a:r>
              <a:rPr lang="en-US" b="1" u="sng" dirty="0" smtClean="0">
                <a:solidFill>
                  <a:srgbClr val="FF0000"/>
                </a:solidFill>
              </a:rPr>
              <a:t>each</a:t>
            </a:r>
            <a:r>
              <a:rPr lang="en-US" dirty="0" smtClean="0"/>
              <a:t> medical record using the inclusion/exclusion checklist:</a:t>
            </a:r>
          </a:p>
          <a:p>
            <a:pPr lvl="1"/>
            <a:r>
              <a:rPr lang="en-US" dirty="0"/>
              <a:t>Other criteria</a:t>
            </a:r>
          </a:p>
          <a:p>
            <a:pPr lvl="1"/>
            <a:r>
              <a:rPr lang="en-US" dirty="0" smtClean="0"/>
              <a:t>Age</a:t>
            </a:r>
          </a:p>
          <a:p>
            <a:pPr lvl="1"/>
            <a:r>
              <a:rPr lang="en-US" dirty="0" smtClean="0"/>
              <a:t>Diagnosis of asthma</a:t>
            </a:r>
          </a:p>
          <a:p>
            <a:pPr lvl="1"/>
            <a:r>
              <a:rPr lang="en-US" dirty="0" smtClean="0"/>
              <a:t>Documentation of obesity</a:t>
            </a:r>
          </a:p>
          <a:p>
            <a:r>
              <a:rPr lang="en-US" dirty="0" smtClean="0"/>
              <a:t>Email providers for review/input</a:t>
            </a:r>
            <a:br>
              <a:rPr lang="en-US" dirty="0" smtClean="0"/>
            </a:br>
            <a:endParaRPr lang="en-US" dirty="0" smtClean="0"/>
          </a:p>
          <a:p>
            <a:r>
              <a:rPr lang="en-US" sz="2800" dirty="0" smtClean="0"/>
              <a:t>Volume: 130 charts</a:t>
            </a:r>
          </a:p>
          <a:p>
            <a:r>
              <a:rPr lang="en-US" sz="2800" dirty="0" smtClean="0"/>
              <a:t>Time: 240 minutes</a:t>
            </a:r>
          </a:p>
          <a:p>
            <a:pPr marL="0" indent="0">
              <a:buNone/>
            </a:pPr>
            <a:endParaRPr lang="en-US" sz="2800" b="1" dirty="0" smtClean="0"/>
          </a:p>
          <a:p>
            <a:endParaRPr lang="en-US" sz="2800" dirty="0"/>
          </a:p>
          <a:p>
            <a:pPr marL="0" indent="0">
              <a:buNone/>
            </a:pPr>
            <a:endParaRPr lang="en-US" sz="2800" b="1" dirty="0"/>
          </a:p>
          <a:p>
            <a:endParaRPr lang="en-US" sz="2800" dirty="0" smtClean="0"/>
          </a:p>
          <a:p>
            <a:endParaRPr lang="en-US" sz="2800" dirty="0"/>
          </a:p>
        </p:txBody>
      </p:sp>
      <p:sp>
        <p:nvSpPr>
          <p:cNvPr id="6" name="Content Placeholder 5"/>
          <p:cNvSpPr>
            <a:spLocks noGrp="1"/>
          </p:cNvSpPr>
          <p:nvPr>
            <p:ph sz="quarter" idx="4"/>
          </p:nvPr>
        </p:nvSpPr>
        <p:spPr>
          <a:xfrm>
            <a:off x="5855525" y="782012"/>
            <a:ext cx="6197600" cy="5979776"/>
          </a:xfrm>
        </p:spPr>
        <p:txBody>
          <a:bodyPr>
            <a:normAutofit lnSpcReduction="10000"/>
          </a:bodyPr>
          <a:lstStyle/>
          <a:p>
            <a:pPr marL="0" indent="0">
              <a:buNone/>
            </a:pPr>
            <a:r>
              <a:rPr lang="en-US" b="1" u="sng" dirty="0" smtClean="0"/>
              <a:t>Automated Screening Process</a:t>
            </a:r>
            <a:endParaRPr lang="en-US" b="1" u="sng" dirty="0"/>
          </a:p>
          <a:p>
            <a:endParaRPr lang="en-US" dirty="0" smtClean="0"/>
          </a:p>
          <a:p>
            <a:endParaRPr lang="en-US" dirty="0"/>
          </a:p>
          <a:p>
            <a:r>
              <a:rPr lang="en-US" dirty="0" smtClean="0"/>
              <a:t>Review </a:t>
            </a:r>
            <a:r>
              <a:rPr lang="en-US" b="1" u="sng" dirty="0" smtClean="0">
                <a:solidFill>
                  <a:srgbClr val="FF0000"/>
                </a:solidFill>
              </a:rPr>
              <a:t>select</a:t>
            </a:r>
            <a:r>
              <a:rPr lang="en-US" dirty="0" smtClean="0"/>
              <a:t> medical records for:</a:t>
            </a:r>
            <a:br>
              <a:rPr lang="en-US" dirty="0" smtClean="0"/>
            </a:br>
            <a:endParaRPr lang="en-US" dirty="0" smtClean="0"/>
          </a:p>
          <a:p>
            <a:pPr lvl="1"/>
            <a:r>
              <a:rPr lang="en-US" dirty="0" smtClean="0"/>
              <a:t>Other criteria </a:t>
            </a:r>
          </a:p>
          <a:p>
            <a:pPr lvl="1"/>
            <a:endParaRPr lang="en-US" sz="3000" dirty="0"/>
          </a:p>
          <a:p>
            <a:endParaRPr lang="en-US" sz="3000" dirty="0" smtClean="0"/>
          </a:p>
          <a:p>
            <a:endParaRPr lang="en-US" sz="3000" dirty="0" smtClean="0"/>
          </a:p>
          <a:p>
            <a:r>
              <a:rPr lang="en-US" dirty="0" smtClean="0"/>
              <a:t>Email providers for review/input</a:t>
            </a:r>
            <a:endParaRPr lang="en-US" dirty="0"/>
          </a:p>
          <a:p>
            <a:endParaRPr lang="en-US" dirty="0"/>
          </a:p>
          <a:p>
            <a:r>
              <a:rPr lang="en-US" dirty="0" smtClean="0"/>
              <a:t>Volume: 24 charts (screened out 106)</a:t>
            </a:r>
          </a:p>
          <a:p>
            <a:r>
              <a:rPr lang="en-US" dirty="0" smtClean="0"/>
              <a:t>Time: 45 minutes</a:t>
            </a:r>
            <a:endParaRPr lang="en-US" sz="2800" b="1" dirty="0"/>
          </a:p>
        </p:txBody>
      </p:sp>
    </p:spTree>
    <p:extLst>
      <p:ext uri="{BB962C8B-B14F-4D97-AF65-F5344CB8AC3E}">
        <p14:creationId xmlns:p14="http://schemas.microsoft.com/office/powerpoint/2010/main" val="3764873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sp>
        <p:nvSpPr>
          <p:cNvPr id="3" name="Content Placeholder 2"/>
          <p:cNvSpPr>
            <a:spLocks noGrp="1"/>
          </p:cNvSpPr>
          <p:nvPr>
            <p:ph idx="1"/>
          </p:nvPr>
        </p:nvSpPr>
        <p:spPr>
          <a:xfrm>
            <a:off x="211667" y="1490353"/>
            <a:ext cx="11785600" cy="4961246"/>
          </a:xfrm>
        </p:spPr>
        <p:txBody>
          <a:bodyPr>
            <a:normAutofit/>
          </a:bodyPr>
          <a:lstStyle/>
          <a:p>
            <a:r>
              <a:rPr lang="en-US" sz="2800" dirty="0" smtClean="0"/>
              <a:t>Two-by-two factorial, response-adaptive multi-center randomized clinical trial.</a:t>
            </a:r>
          </a:p>
          <a:p>
            <a:endParaRPr lang="en-US" dirty="0"/>
          </a:p>
          <a:p>
            <a:r>
              <a:rPr lang="en-US" sz="2800" dirty="0" smtClean="0"/>
              <a:t>Primary </a:t>
            </a:r>
            <a:r>
              <a:rPr lang="en-US" sz="2800" dirty="0"/>
              <a:t>Aim: </a:t>
            </a:r>
            <a:r>
              <a:rPr lang="en-US" sz="2800" dirty="0" smtClean="0"/>
              <a:t>To provide evidence to support best ventilation practices in critically ill children with </a:t>
            </a:r>
            <a:r>
              <a:rPr lang="en-US" sz="2800" i="1" u="sng" dirty="0" smtClean="0"/>
              <a:t>severe</a:t>
            </a:r>
            <a:r>
              <a:rPr lang="en-US" sz="2800" dirty="0" smtClean="0"/>
              <a:t> PARDS defined per PALICC guidelines.</a:t>
            </a:r>
            <a:endParaRPr lang="en-US" dirty="0" smtClean="0"/>
          </a:p>
          <a:p>
            <a:endParaRPr lang="en-US" sz="2800" dirty="0" smtClean="0"/>
          </a:p>
          <a:p>
            <a:r>
              <a:rPr lang="en-US" sz="2800" dirty="0" smtClean="0"/>
              <a:t>Enrollment </a:t>
            </a:r>
            <a:r>
              <a:rPr lang="en-US" sz="2800" dirty="0"/>
              <a:t>Criteria: </a:t>
            </a:r>
            <a:r>
              <a:rPr lang="en-US" sz="2800" dirty="0" smtClean="0"/>
              <a:t>Pediatric patients &gt;= 2 weeks of age and &lt;18 years of age, intubated and mechanically ventilated, with severe PARDS for &lt;48 hours per PALICC guidelines.</a:t>
            </a:r>
          </a:p>
          <a:p>
            <a:endParaRPr lang="en-US" dirty="0"/>
          </a:p>
          <a:p>
            <a:endParaRPr lang="en-US" sz="2800" dirty="0"/>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887474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2611975" y="76839"/>
            <a:ext cx="9580025" cy="4702629"/>
          </a:xfrm>
        </p:spPr>
      </p:pic>
      <p:sp>
        <p:nvSpPr>
          <p:cNvPr id="2" name="Title 1"/>
          <p:cNvSpPr>
            <a:spLocks noGrp="1"/>
          </p:cNvSpPr>
          <p:nvPr>
            <p:ph type="ctrTitle" idx="4294967295"/>
          </p:nvPr>
        </p:nvSpPr>
        <p:spPr>
          <a:xfrm>
            <a:off x="0" y="173420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497205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53534" y="187326"/>
            <a:ext cx="10515600" cy="9218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pic>
        <p:nvPicPr>
          <p:cNvPr id="6" name="Picture 5"/>
          <p:cNvPicPr>
            <a:picLocks noChangeAspect="1"/>
          </p:cNvPicPr>
          <p:nvPr/>
        </p:nvPicPr>
        <p:blipFill>
          <a:blip r:embed="rId2"/>
          <a:stretch>
            <a:fillRect/>
          </a:stretch>
        </p:blipFill>
        <p:spPr>
          <a:xfrm>
            <a:off x="2196384" y="1002256"/>
            <a:ext cx="7281711" cy="4233553"/>
          </a:xfrm>
          <a:prstGeom prst="rect">
            <a:avLst/>
          </a:prstGeom>
        </p:spPr>
      </p:pic>
      <p:sp>
        <p:nvSpPr>
          <p:cNvPr id="9" name="TextBox 8"/>
          <p:cNvSpPr txBox="1"/>
          <p:nvPr/>
        </p:nvSpPr>
        <p:spPr>
          <a:xfrm>
            <a:off x="213755" y="5503277"/>
            <a:ext cx="11744697" cy="1077218"/>
          </a:xfrm>
          <a:prstGeom prst="rect">
            <a:avLst/>
          </a:prstGeom>
          <a:noFill/>
        </p:spPr>
        <p:txBody>
          <a:bodyPr wrap="square" rtlCol="0">
            <a:spAutoFit/>
          </a:bodyPr>
          <a:lstStyle/>
          <a:p>
            <a:r>
              <a:rPr lang="en-US" sz="1600" dirty="0" smtClean="0"/>
              <a:t>Exclusion criteria: previous enrollment in </a:t>
            </a:r>
            <a:r>
              <a:rPr lang="en-US" sz="1600" dirty="0" err="1" smtClean="0"/>
              <a:t>PROSpect</a:t>
            </a:r>
            <a:r>
              <a:rPr lang="en-US" sz="1600" dirty="0" smtClean="0"/>
              <a:t>, perinatal related lung disease, congenital diaphragmatic hernia or congenital/acquired diaphragm paralysis, respiratory failure explained by cardiac failure or fluid overload, cyanotic heart disease, cardiomyopathy, primary pulmonary hypertension, intubated for status </a:t>
            </a:r>
            <a:r>
              <a:rPr lang="en-US" sz="1600" dirty="0" err="1" smtClean="0"/>
              <a:t>asthmaticus</a:t>
            </a:r>
            <a:r>
              <a:rPr lang="en-US" sz="1600" dirty="0" smtClean="0"/>
              <a:t>, obstructive airway disease, active air leak, bronchiolitis obliterans, post hematopoietic stem cell transplant, post lung transplant, home ventilator or home oxygen dependent… </a:t>
            </a:r>
            <a:endParaRPr lang="en-US" sz="1600" dirty="0"/>
          </a:p>
        </p:txBody>
      </p:sp>
    </p:spTree>
    <p:extLst>
      <p:ext uri="{BB962C8B-B14F-4D97-AF65-F5344CB8AC3E}">
        <p14:creationId xmlns:p14="http://schemas.microsoft.com/office/powerpoint/2010/main" val="274052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534" y="187326"/>
            <a:ext cx="10515600" cy="9218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pic>
        <p:nvPicPr>
          <p:cNvPr id="5" name="Picture 4"/>
          <p:cNvPicPr>
            <a:picLocks noChangeAspect="1"/>
          </p:cNvPicPr>
          <p:nvPr/>
        </p:nvPicPr>
        <p:blipFill>
          <a:blip r:embed="rId2"/>
          <a:stretch>
            <a:fillRect/>
          </a:stretch>
        </p:blipFill>
        <p:spPr>
          <a:xfrm>
            <a:off x="2897029" y="1556944"/>
            <a:ext cx="4851620" cy="2889983"/>
          </a:xfrm>
          <a:prstGeom prst="rect">
            <a:avLst/>
          </a:prstGeom>
        </p:spPr>
      </p:pic>
      <p:pic>
        <p:nvPicPr>
          <p:cNvPr id="6" name="Picture 5"/>
          <p:cNvPicPr>
            <a:picLocks noChangeAspect="1"/>
          </p:cNvPicPr>
          <p:nvPr/>
        </p:nvPicPr>
        <p:blipFill>
          <a:blip r:embed="rId3"/>
          <a:stretch>
            <a:fillRect/>
          </a:stretch>
        </p:blipFill>
        <p:spPr>
          <a:xfrm>
            <a:off x="207818" y="5155994"/>
            <a:ext cx="11706665" cy="681531"/>
          </a:xfrm>
          <a:prstGeom prst="rect">
            <a:avLst/>
          </a:prstGeom>
        </p:spPr>
      </p:pic>
    </p:spTree>
    <p:extLst>
      <p:ext uri="{BB962C8B-B14F-4D97-AF65-F5344CB8AC3E}">
        <p14:creationId xmlns:p14="http://schemas.microsoft.com/office/powerpoint/2010/main" val="2170141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dirty="0" smtClean="0">
                <a:solidFill>
                  <a:srgbClr val="0070C0"/>
                </a:solidFill>
              </a:rPr>
              <a:t>A Nationally Representative Drug Utilization Study of OxyContin in Children Age 17 Years and Younger</a:t>
            </a:r>
            <a:endParaRPr lang="en-US" sz="4000" dirty="0">
              <a:solidFill>
                <a:srgbClr val="0070C0"/>
              </a:solidFill>
            </a:endParaRPr>
          </a:p>
        </p:txBody>
      </p:sp>
      <p:sp>
        <p:nvSpPr>
          <p:cNvPr id="3" name="Content Placeholder 2"/>
          <p:cNvSpPr>
            <a:spLocks noGrp="1"/>
          </p:cNvSpPr>
          <p:nvPr>
            <p:ph idx="1"/>
          </p:nvPr>
        </p:nvSpPr>
        <p:spPr>
          <a:xfrm>
            <a:off x="380999" y="1490353"/>
            <a:ext cx="11413067" cy="4961246"/>
          </a:xfrm>
        </p:spPr>
        <p:txBody>
          <a:bodyPr>
            <a:normAutofit/>
          </a:bodyPr>
          <a:lstStyle/>
          <a:p>
            <a:r>
              <a:rPr lang="en-US" sz="2800" dirty="0" smtClean="0"/>
              <a:t>Multicenter retrospective, observational cohort study</a:t>
            </a:r>
          </a:p>
          <a:p>
            <a:endParaRPr lang="en-US" dirty="0"/>
          </a:p>
          <a:p>
            <a:r>
              <a:rPr lang="en-US" sz="2800" dirty="0" smtClean="0"/>
              <a:t>Primary </a:t>
            </a:r>
            <a:r>
              <a:rPr lang="en-US" sz="2800" dirty="0"/>
              <a:t>Aim: </a:t>
            </a:r>
            <a:r>
              <a:rPr lang="en-US" sz="2800" dirty="0" smtClean="0"/>
              <a:t>Conduct a nationally representative drug utilization study of sufficient detail to characterize OxyContin use in children.</a:t>
            </a:r>
            <a:endParaRPr lang="en-US" dirty="0" smtClean="0"/>
          </a:p>
          <a:p>
            <a:endParaRPr lang="en-US" sz="2800" dirty="0" smtClean="0"/>
          </a:p>
          <a:p>
            <a:r>
              <a:rPr lang="en-US" sz="2800" dirty="0" smtClean="0"/>
              <a:t>Enrollment </a:t>
            </a:r>
            <a:r>
              <a:rPr lang="en-US" sz="2800" dirty="0"/>
              <a:t>Criteria: </a:t>
            </a:r>
            <a:r>
              <a:rPr lang="en-US" sz="2800" dirty="0" smtClean="0"/>
              <a:t>Age &lt; 18 years at the time of OxyContin prescription and prescribed at least one dose of OxyContin as an inpatient or outpatient between 01/01/2011 and 12/31/2017.</a:t>
            </a:r>
          </a:p>
          <a:p>
            <a:endParaRPr lang="en-US" dirty="0"/>
          </a:p>
          <a:p>
            <a:endParaRPr lang="en-US" sz="2800" dirty="0"/>
          </a:p>
        </p:txBody>
      </p:sp>
    </p:spTree>
    <p:extLst>
      <p:ext uri="{BB962C8B-B14F-4D97-AF65-F5344CB8AC3E}">
        <p14:creationId xmlns:p14="http://schemas.microsoft.com/office/powerpoint/2010/main" val="3529049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5"/>
            <a:ext cx="10515600" cy="1325563"/>
          </a:xfrm>
        </p:spPr>
        <p:txBody>
          <a:bodyPr>
            <a:normAutofit/>
          </a:bodyPr>
          <a:lstStyle/>
          <a:p>
            <a:r>
              <a:rPr lang="en-US" sz="3600" dirty="0">
                <a:solidFill>
                  <a:srgbClr val="0070C0"/>
                </a:solidFill>
              </a:rPr>
              <a:t>A Nationally Representative Drug Utilization Study of OxyContin in Children Age 17 Years and Younger</a:t>
            </a:r>
            <a:endParaRPr lang="en-US" sz="3600" dirty="0"/>
          </a:p>
        </p:txBody>
      </p:sp>
      <p:sp>
        <p:nvSpPr>
          <p:cNvPr id="3" name="Content Placeholder 2"/>
          <p:cNvSpPr>
            <a:spLocks noGrp="1"/>
          </p:cNvSpPr>
          <p:nvPr>
            <p:ph idx="1"/>
          </p:nvPr>
        </p:nvSpPr>
        <p:spPr>
          <a:xfrm>
            <a:off x="838200" y="1530624"/>
            <a:ext cx="10515600" cy="2366365"/>
          </a:xfrm>
        </p:spPr>
        <p:txBody>
          <a:bodyPr>
            <a:normAutofit fontScale="62500" lnSpcReduction="20000"/>
          </a:bodyPr>
          <a:lstStyle/>
          <a:p>
            <a:r>
              <a:rPr lang="en-US" dirty="0" smtClean="0"/>
              <a:t>Inpatient EMR – </a:t>
            </a:r>
            <a:r>
              <a:rPr lang="en-US" dirty="0" err="1" smtClean="0"/>
              <a:t>Meditech</a:t>
            </a:r>
            <a:endParaRPr lang="en-US" dirty="0" smtClean="0"/>
          </a:p>
          <a:p>
            <a:r>
              <a:rPr lang="en-US" dirty="0" smtClean="0"/>
              <a:t>Outpatient EMR – Centricity</a:t>
            </a:r>
          </a:p>
          <a:p>
            <a:endParaRPr lang="en-US" dirty="0" smtClean="0"/>
          </a:p>
          <a:p>
            <a:r>
              <a:rPr lang="en-US" dirty="0" smtClean="0"/>
              <a:t>Data Manipulation was required to aid the study team in determining the order of participant and prescription data entry based on the following criteria: </a:t>
            </a:r>
          </a:p>
          <a:p>
            <a:pPr lvl="1"/>
            <a:r>
              <a:rPr lang="en-US" dirty="0" smtClean="0"/>
              <a:t>Identify the most recent OxyContin prescription recorded for an inpatient or an outpatient, then</a:t>
            </a:r>
          </a:p>
          <a:p>
            <a:pPr lvl="2"/>
            <a:r>
              <a:rPr lang="en-US" dirty="0" smtClean="0"/>
              <a:t>Identify the patient who received this prescription</a:t>
            </a:r>
          </a:p>
          <a:p>
            <a:pPr lvl="2"/>
            <a:r>
              <a:rPr lang="en-US" dirty="0" smtClean="0"/>
              <a:t>Enter ALL OxyContin prescriptions the patient received in the study period</a:t>
            </a:r>
          </a:p>
          <a:p>
            <a:pPr lvl="1"/>
            <a:r>
              <a:rPr lang="en-US" dirty="0" smtClean="0"/>
              <a:t>Proceed to the next most recent OxyContin prescription received by a different patient and repeat the process.</a:t>
            </a:r>
          </a:p>
          <a:p>
            <a:endParaRPr lang="en-US" dirty="0" smtClean="0"/>
          </a:p>
        </p:txBody>
      </p:sp>
      <p:pic>
        <p:nvPicPr>
          <p:cNvPr id="4" name="Picture 3"/>
          <p:cNvPicPr>
            <a:picLocks noChangeAspect="1"/>
          </p:cNvPicPr>
          <p:nvPr/>
        </p:nvPicPr>
        <p:blipFill>
          <a:blip r:embed="rId2"/>
          <a:stretch>
            <a:fillRect/>
          </a:stretch>
        </p:blipFill>
        <p:spPr>
          <a:xfrm>
            <a:off x="510639" y="4128810"/>
            <a:ext cx="4120799" cy="2569243"/>
          </a:xfrm>
          <a:prstGeom prst="rect">
            <a:avLst/>
          </a:prstGeom>
        </p:spPr>
      </p:pic>
      <p:pic>
        <p:nvPicPr>
          <p:cNvPr id="5" name="Picture 4"/>
          <p:cNvPicPr>
            <a:picLocks noChangeAspect="1"/>
          </p:cNvPicPr>
          <p:nvPr/>
        </p:nvPicPr>
        <p:blipFill>
          <a:blip r:embed="rId3"/>
          <a:stretch>
            <a:fillRect/>
          </a:stretch>
        </p:blipFill>
        <p:spPr>
          <a:xfrm>
            <a:off x="5913912" y="4128810"/>
            <a:ext cx="4987203" cy="2362359"/>
          </a:xfrm>
          <a:prstGeom prst="rect">
            <a:avLst/>
          </a:prstGeom>
        </p:spPr>
      </p:pic>
      <p:sp>
        <p:nvSpPr>
          <p:cNvPr id="6" name="Right Arrow 5"/>
          <p:cNvSpPr/>
          <p:nvPr/>
        </p:nvSpPr>
        <p:spPr>
          <a:xfrm>
            <a:off x="4750130" y="5058888"/>
            <a:ext cx="1080654" cy="421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76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5"/>
            <a:ext cx="10515600" cy="1325563"/>
          </a:xfrm>
        </p:spPr>
        <p:txBody>
          <a:bodyPr>
            <a:normAutofit/>
          </a:bodyPr>
          <a:lstStyle/>
          <a:p>
            <a:r>
              <a:rPr lang="en-US" sz="3600" dirty="0">
                <a:solidFill>
                  <a:srgbClr val="0070C0"/>
                </a:solidFill>
              </a:rPr>
              <a:t>A Nationally Representative Drug Utilization Study of OxyContin in Children Age 17 Years and Younger</a:t>
            </a:r>
            <a:endParaRPr lang="en-US" sz="3600" dirty="0"/>
          </a:p>
        </p:txBody>
      </p:sp>
      <p:sp>
        <p:nvSpPr>
          <p:cNvPr id="3" name="Content Placeholder 2"/>
          <p:cNvSpPr>
            <a:spLocks noGrp="1"/>
          </p:cNvSpPr>
          <p:nvPr>
            <p:ph idx="1"/>
          </p:nvPr>
        </p:nvSpPr>
        <p:spPr>
          <a:xfrm>
            <a:off x="838200" y="1530624"/>
            <a:ext cx="10515600" cy="4401101"/>
          </a:xfrm>
        </p:spPr>
        <p:txBody>
          <a:bodyPr>
            <a:normAutofit/>
          </a:bodyPr>
          <a:lstStyle/>
          <a:p>
            <a:r>
              <a:rPr lang="en-US" dirty="0" smtClean="0"/>
              <a:t>Describe process w/o CDW</a:t>
            </a:r>
          </a:p>
          <a:p>
            <a:pPr marL="0" indent="0">
              <a:buNone/>
            </a:pPr>
            <a:endParaRPr lang="en-US" dirty="0" smtClean="0"/>
          </a:p>
        </p:txBody>
      </p:sp>
    </p:spTree>
    <p:extLst>
      <p:ext uri="{BB962C8B-B14F-4D97-AF65-F5344CB8AC3E}">
        <p14:creationId xmlns:p14="http://schemas.microsoft.com/office/powerpoint/2010/main" val="95033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8" y="115137"/>
            <a:ext cx="11682134" cy="1609684"/>
          </a:xfrm>
        </p:spPr>
        <p:txBody>
          <a:bodyPr>
            <a:normAutofit/>
          </a:bodyPr>
          <a:lstStyle/>
          <a:p>
            <a:r>
              <a:rPr lang="en-US" sz="3800" b="1" i="1" dirty="0" smtClean="0">
                <a:solidFill>
                  <a:srgbClr val="0070C0"/>
                </a:solidFill>
              </a:rPr>
              <a:t>Mathematica</a:t>
            </a:r>
            <a:r>
              <a:rPr lang="en-US" sz="3800" dirty="0" smtClean="0">
                <a:solidFill>
                  <a:srgbClr val="0070C0"/>
                </a:solidFill>
              </a:rPr>
              <a:t>: </a:t>
            </a:r>
            <a:r>
              <a:rPr lang="en-US" sz="3200" dirty="0">
                <a:solidFill>
                  <a:srgbClr val="0070C0"/>
                </a:solidFill>
              </a:rPr>
              <a:t>Assessing a Clinical Quality Measure for ADHD of </a:t>
            </a:r>
            <a:r>
              <a:rPr lang="en-US" sz="3200" dirty="0">
                <a:solidFill>
                  <a:srgbClr val="0070C0"/>
                </a:solidFill>
              </a:rPr>
              <a:t>Symptom Change </a:t>
            </a:r>
            <a:r>
              <a:rPr lang="en-US" sz="3200" dirty="0">
                <a:solidFill>
                  <a:srgbClr val="0070C0"/>
                </a:solidFill>
              </a:rPr>
              <a:t>in Order to Detect Symptom Reduction and </a:t>
            </a:r>
            <a:r>
              <a:rPr lang="en-US" sz="3200" dirty="0">
                <a:solidFill>
                  <a:srgbClr val="0070C0"/>
                </a:solidFill>
              </a:rPr>
              <a:t>to Examine </a:t>
            </a:r>
            <a:r>
              <a:rPr lang="en-US" sz="3200" dirty="0">
                <a:solidFill>
                  <a:srgbClr val="0070C0"/>
                </a:solidFill>
              </a:rPr>
              <a:t>Differences Across Clinics</a:t>
            </a:r>
          </a:p>
        </p:txBody>
      </p:sp>
      <p:sp>
        <p:nvSpPr>
          <p:cNvPr id="3" name="Content Placeholder 2"/>
          <p:cNvSpPr>
            <a:spLocks noGrp="1"/>
          </p:cNvSpPr>
          <p:nvPr>
            <p:ph idx="1"/>
          </p:nvPr>
        </p:nvSpPr>
        <p:spPr>
          <a:xfrm>
            <a:off x="185292" y="1981200"/>
            <a:ext cx="11785600" cy="4785077"/>
          </a:xfrm>
        </p:spPr>
        <p:txBody>
          <a:bodyPr>
            <a:normAutofit lnSpcReduction="10000"/>
          </a:bodyPr>
          <a:lstStyle/>
          <a:p>
            <a:r>
              <a:rPr lang="en-US" sz="2700" dirty="0" smtClean="0"/>
              <a:t>To </a:t>
            </a:r>
            <a:r>
              <a:rPr lang="en-US" sz="2700" dirty="0"/>
              <a:t>assist ONC with the continued development, electronic specification, testing and maintenance of the electronic clinical quality measure (</a:t>
            </a:r>
            <a:r>
              <a:rPr lang="en-US" sz="2700" dirty="0" err="1"/>
              <a:t>eCQM</a:t>
            </a:r>
            <a:r>
              <a:rPr lang="en-US" sz="2700" dirty="0" smtClean="0"/>
              <a:t>)</a:t>
            </a:r>
          </a:p>
          <a:p>
            <a:endParaRPr lang="en-US" sz="2700" dirty="0" smtClean="0"/>
          </a:p>
          <a:p>
            <a:r>
              <a:rPr lang="en-US" sz="2700" dirty="0"/>
              <a:t>As a test site, OUHSC </a:t>
            </a:r>
            <a:r>
              <a:rPr lang="en-US" sz="2700" dirty="0" smtClean="0"/>
              <a:t>provided </a:t>
            </a:r>
            <a:r>
              <a:rPr lang="en-US" sz="2700" dirty="0"/>
              <a:t>input and patient-level data to assess the scientific acceptability (reliability and validity), importance (performance gap), feasibility, and usability of a clinical quality-of-care measure, which may be used in federal quality measurement programs. </a:t>
            </a:r>
          </a:p>
          <a:p>
            <a:endParaRPr lang="en-US" sz="2700" dirty="0" smtClean="0"/>
          </a:p>
          <a:p>
            <a:r>
              <a:rPr lang="en-US" sz="2700" dirty="0" smtClean="0"/>
              <a:t>Enrollment </a:t>
            </a:r>
            <a:r>
              <a:rPr lang="en-US" sz="2700" dirty="0"/>
              <a:t>Criteria: </a:t>
            </a:r>
            <a:r>
              <a:rPr lang="en-US" sz="2700" dirty="0" smtClean="0"/>
              <a:t>Pediatric patients </a:t>
            </a:r>
            <a:r>
              <a:rPr lang="en-US" sz="2700" dirty="0" smtClean="0"/>
              <a:t>4 - 18 </a:t>
            </a:r>
            <a:r>
              <a:rPr lang="en-US" sz="2700" dirty="0" smtClean="0"/>
              <a:t>years of age, </a:t>
            </a:r>
            <a:r>
              <a:rPr lang="en-US" sz="2700" dirty="0" smtClean="0"/>
              <a:t>with a visit during the measurement period, who have an active diagnosis of ADHD, and have documentation of the mean inattentive and/or hyperactive subtype scores for their baseline screening.</a:t>
            </a:r>
            <a:endParaRPr lang="en-US" sz="2700" dirty="0" smtClean="0"/>
          </a:p>
          <a:p>
            <a:endParaRPr lang="en-US" dirty="0"/>
          </a:p>
          <a:p>
            <a:endParaRPr lang="en-US" sz="2800" dirty="0"/>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1968032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29" y="240434"/>
            <a:ext cx="10515600" cy="665653"/>
          </a:xfrm>
        </p:spPr>
        <p:txBody>
          <a:bodyPr>
            <a:normAutofit fontScale="90000"/>
          </a:bodyPr>
          <a:lstStyle/>
          <a:p>
            <a:r>
              <a:rPr lang="en-US" b="1" i="1" dirty="0">
                <a:solidFill>
                  <a:srgbClr val="0070C0"/>
                </a:solidFill>
              </a:rPr>
              <a:t>Mathematica</a:t>
            </a:r>
            <a:endParaRPr lang="en-US" dirty="0"/>
          </a:p>
        </p:txBody>
      </p:sp>
      <p:pic>
        <p:nvPicPr>
          <p:cNvPr id="4" name="Picture 3"/>
          <p:cNvPicPr>
            <a:picLocks noChangeAspect="1"/>
          </p:cNvPicPr>
          <p:nvPr/>
        </p:nvPicPr>
        <p:blipFill>
          <a:blip r:embed="rId2"/>
          <a:stretch>
            <a:fillRect/>
          </a:stretch>
        </p:blipFill>
        <p:spPr>
          <a:xfrm>
            <a:off x="4080164" y="551846"/>
            <a:ext cx="6734211" cy="4106099"/>
          </a:xfrm>
          <a:prstGeom prst="rect">
            <a:avLst/>
          </a:prstGeom>
        </p:spPr>
      </p:pic>
      <p:pic>
        <p:nvPicPr>
          <p:cNvPr id="5" name="Picture 4"/>
          <p:cNvPicPr>
            <a:picLocks noChangeAspect="1"/>
          </p:cNvPicPr>
          <p:nvPr/>
        </p:nvPicPr>
        <p:blipFill>
          <a:blip r:embed="rId3"/>
          <a:stretch>
            <a:fillRect/>
          </a:stretch>
        </p:blipFill>
        <p:spPr>
          <a:xfrm>
            <a:off x="2651759" y="4829489"/>
            <a:ext cx="9339869" cy="1758240"/>
          </a:xfrm>
          <a:prstGeom prst="rect">
            <a:avLst/>
          </a:prstGeom>
        </p:spPr>
      </p:pic>
      <p:sp>
        <p:nvSpPr>
          <p:cNvPr id="8" name="Rectangle 7"/>
          <p:cNvSpPr/>
          <p:nvPr/>
        </p:nvSpPr>
        <p:spPr>
          <a:xfrm>
            <a:off x="9185564" y="3798916"/>
            <a:ext cx="1521229" cy="15794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51759" y="5660967"/>
            <a:ext cx="490452" cy="92676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9776" y="1350855"/>
            <a:ext cx="3225338" cy="2862322"/>
          </a:xfrm>
          <a:prstGeom prst="rect">
            <a:avLst/>
          </a:prstGeom>
          <a:noFill/>
        </p:spPr>
        <p:txBody>
          <a:bodyPr wrap="square" rtlCol="0">
            <a:spAutoFit/>
          </a:bodyPr>
          <a:lstStyle/>
          <a:p>
            <a:r>
              <a:rPr lang="en-US" dirty="0" smtClean="0"/>
              <a:t>This project required the application of </a:t>
            </a:r>
            <a:r>
              <a:rPr lang="en-US" b="1" u="sng" dirty="0" smtClean="0">
                <a:solidFill>
                  <a:srgbClr val="FF0000"/>
                </a:solidFill>
              </a:rPr>
              <a:t>value sets</a:t>
            </a:r>
            <a:r>
              <a:rPr lang="en-US" dirty="0" smtClean="0"/>
              <a:t>, defined as lists of codes and corresponding terms, from NLM-hosted standard clinical vocabularies (SNOMED, </a:t>
            </a:r>
            <a:r>
              <a:rPr lang="en-US" dirty="0" err="1" smtClean="0"/>
              <a:t>RxNorm</a:t>
            </a:r>
            <a:r>
              <a:rPr lang="en-US" dirty="0" smtClean="0"/>
              <a:t>, LOINC, and others) that define clinical concepts to support interoperable health information exchange.</a:t>
            </a:r>
          </a:p>
        </p:txBody>
      </p:sp>
    </p:spTree>
    <p:extLst>
      <p:ext uri="{BB962C8B-B14F-4D97-AF65-F5344CB8AC3E}">
        <p14:creationId xmlns:p14="http://schemas.microsoft.com/office/powerpoint/2010/main" val="2600574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8" y="-9554"/>
            <a:ext cx="11682134" cy="1364528"/>
          </a:xfrm>
        </p:spPr>
        <p:txBody>
          <a:bodyPr>
            <a:normAutofit/>
          </a:bodyPr>
          <a:lstStyle/>
          <a:p>
            <a:r>
              <a:rPr lang="en-US" sz="3600" dirty="0">
                <a:solidFill>
                  <a:srgbClr val="0070C0"/>
                </a:solidFill>
              </a:rPr>
              <a:t>Long-term </a:t>
            </a:r>
            <a:r>
              <a:rPr lang="en-US" sz="3600" dirty="0" smtClean="0">
                <a:solidFill>
                  <a:srgbClr val="0070C0"/>
                </a:solidFill>
              </a:rPr>
              <a:t>Clinical Outcomes </a:t>
            </a:r>
            <a:r>
              <a:rPr lang="en-US" sz="3600" dirty="0">
                <a:solidFill>
                  <a:srgbClr val="0070C0"/>
                </a:solidFill>
              </a:rPr>
              <a:t>of </a:t>
            </a:r>
            <a:r>
              <a:rPr lang="en-US" sz="3600" dirty="0">
                <a:solidFill>
                  <a:srgbClr val="0070C0"/>
                </a:solidFill>
              </a:rPr>
              <a:t>P</a:t>
            </a:r>
            <a:r>
              <a:rPr lang="en-US" sz="3600" dirty="0" smtClean="0">
                <a:solidFill>
                  <a:srgbClr val="0070C0"/>
                </a:solidFill>
              </a:rPr>
              <a:t>harmacist-led Care </a:t>
            </a:r>
            <a:br>
              <a:rPr lang="en-US" sz="3600" dirty="0" smtClean="0">
                <a:solidFill>
                  <a:srgbClr val="0070C0"/>
                </a:solidFill>
              </a:rPr>
            </a:br>
            <a:r>
              <a:rPr lang="en-US" sz="3600" dirty="0" smtClean="0">
                <a:solidFill>
                  <a:srgbClr val="0070C0"/>
                </a:solidFill>
              </a:rPr>
              <a:t>in Type </a:t>
            </a:r>
            <a:r>
              <a:rPr lang="en-US" sz="3600" dirty="0">
                <a:solidFill>
                  <a:srgbClr val="0070C0"/>
                </a:solidFill>
              </a:rPr>
              <a:t>2 </a:t>
            </a:r>
            <a:r>
              <a:rPr lang="en-US" sz="3600" dirty="0" smtClean="0">
                <a:solidFill>
                  <a:srgbClr val="0070C0"/>
                </a:solidFill>
              </a:rPr>
              <a:t>Diabetes Mellitus</a:t>
            </a:r>
            <a:endParaRPr lang="en-US" sz="3600" dirty="0">
              <a:solidFill>
                <a:srgbClr val="0070C0"/>
              </a:solidFill>
            </a:endParaRPr>
          </a:p>
        </p:txBody>
      </p:sp>
      <p:sp>
        <p:nvSpPr>
          <p:cNvPr id="3" name="Content Placeholder 2"/>
          <p:cNvSpPr>
            <a:spLocks noGrp="1"/>
          </p:cNvSpPr>
          <p:nvPr>
            <p:ph idx="1"/>
          </p:nvPr>
        </p:nvSpPr>
        <p:spPr>
          <a:xfrm>
            <a:off x="185292" y="1504895"/>
            <a:ext cx="11785600" cy="5253361"/>
          </a:xfrm>
        </p:spPr>
        <p:txBody>
          <a:bodyPr>
            <a:normAutofit fontScale="92500" lnSpcReduction="10000"/>
          </a:bodyPr>
          <a:lstStyle/>
          <a:p>
            <a:r>
              <a:rPr lang="en-US" dirty="0" smtClean="0"/>
              <a:t>This was a multi-center</a:t>
            </a:r>
            <a:r>
              <a:rPr lang="en-US" dirty="0"/>
              <a:t>, retrospective cohort </a:t>
            </a:r>
            <a:r>
              <a:rPr lang="en-US" dirty="0" smtClean="0"/>
              <a:t>study. </a:t>
            </a:r>
            <a:endParaRPr lang="en-US" sz="2700" dirty="0" smtClean="0"/>
          </a:p>
          <a:p>
            <a:endParaRPr lang="en-US" sz="2700" dirty="0" smtClean="0"/>
          </a:p>
          <a:p>
            <a:r>
              <a:rPr lang="en-US" sz="2700" dirty="0" smtClean="0"/>
              <a:t>Primary Aim: </a:t>
            </a:r>
            <a:r>
              <a:rPr lang="en-US" dirty="0" smtClean="0"/>
              <a:t>To </a:t>
            </a:r>
            <a:r>
              <a:rPr lang="en-US" dirty="0"/>
              <a:t>determine the long-term clinical outcomes </a:t>
            </a:r>
            <a:r>
              <a:rPr lang="en-US" dirty="0" smtClean="0"/>
              <a:t>of </a:t>
            </a:r>
            <a:r>
              <a:rPr lang="en-US" dirty="0"/>
              <a:t>pharmacist-led care in </a:t>
            </a:r>
            <a:r>
              <a:rPr lang="en-US" dirty="0" smtClean="0"/>
              <a:t>comparison </a:t>
            </a:r>
            <a:r>
              <a:rPr lang="en-US" dirty="0"/>
              <a:t>to non-pharmacist led care in type 2 diabetes</a:t>
            </a:r>
            <a:r>
              <a:rPr lang="en-US" dirty="0" smtClean="0"/>
              <a:t>.</a:t>
            </a:r>
          </a:p>
          <a:p>
            <a:pPr lvl="1"/>
            <a:r>
              <a:rPr lang="en-US" sz="2000" dirty="0" smtClean="0"/>
              <a:t>Change </a:t>
            </a:r>
            <a:r>
              <a:rPr lang="en-US" sz="2000" dirty="0"/>
              <a:t>in </a:t>
            </a:r>
            <a:r>
              <a:rPr lang="en-US" sz="2000" dirty="0" smtClean="0"/>
              <a:t>HgbA1c </a:t>
            </a:r>
            <a:r>
              <a:rPr lang="en-US" sz="2000" dirty="0"/>
              <a:t>from s</a:t>
            </a:r>
            <a:r>
              <a:rPr lang="en-US" sz="2000" dirty="0" smtClean="0"/>
              <a:t>tart </a:t>
            </a:r>
            <a:r>
              <a:rPr lang="en-US" sz="2000" dirty="0"/>
              <a:t>date up to 5 years of </a:t>
            </a:r>
            <a:r>
              <a:rPr lang="en-US" sz="2000" dirty="0" smtClean="0"/>
              <a:t>follow-up</a:t>
            </a:r>
          </a:p>
          <a:p>
            <a:pPr lvl="1"/>
            <a:r>
              <a:rPr lang="en-US" sz="2000" dirty="0" smtClean="0"/>
              <a:t>Time </a:t>
            </a:r>
            <a:r>
              <a:rPr lang="en-US" sz="2000" dirty="0"/>
              <a:t>to patient-specific </a:t>
            </a:r>
            <a:r>
              <a:rPr lang="en-US" sz="2000" dirty="0" smtClean="0"/>
              <a:t>HgbA1c goal</a:t>
            </a:r>
          </a:p>
          <a:p>
            <a:pPr lvl="1"/>
            <a:r>
              <a:rPr lang="en-US" sz="2000" dirty="0"/>
              <a:t>D</a:t>
            </a:r>
            <a:r>
              <a:rPr lang="en-US" sz="2000" dirty="0" smtClean="0"/>
              <a:t>uration </a:t>
            </a:r>
            <a:r>
              <a:rPr lang="en-US" sz="2000" dirty="0"/>
              <a:t>of </a:t>
            </a:r>
            <a:r>
              <a:rPr lang="en-US" sz="2000" dirty="0" smtClean="0"/>
              <a:t>HgbA1c </a:t>
            </a:r>
            <a:r>
              <a:rPr lang="en-US" sz="2000" dirty="0"/>
              <a:t>at or below patient-specific goal from initial attainment of goal until loss of </a:t>
            </a:r>
            <a:r>
              <a:rPr lang="en-US" sz="2000" dirty="0" smtClean="0"/>
              <a:t>goal</a:t>
            </a:r>
          </a:p>
          <a:p>
            <a:pPr lvl="1"/>
            <a:r>
              <a:rPr lang="en-US" sz="2000" dirty="0"/>
              <a:t>P</a:t>
            </a:r>
            <a:r>
              <a:rPr lang="en-US" sz="2000" dirty="0" smtClean="0"/>
              <a:t>ercentage </a:t>
            </a:r>
            <a:r>
              <a:rPr lang="en-US" sz="2000" dirty="0"/>
              <a:t>of time at which </a:t>
            </a:r>
            <a:r>
              <a:rPr lang="en-US" sz="2000" dirty="0" smtClean="0"/>
              <a:t>HgbA1c </a:t>
            </a:r>
            <a:r>
              <a:rPr lang="en-US" sz="2000" dirty="0"/>
              <a:t>is at or below patient-specific </a:t>
            </a:r>
            <a:r>
              <a:rPr lang="en-US" sz="2000" dirty="0" smtClean="0"/>
              <a:t>goal</a:t>
            </a:r>
          </a:p>
          <a:p>
            <a:pPr lvl="1"/>
            <a:r>
              <a:rPr lang="en-US" sz="2000" dirty="0"/>
              <a:t>Y</a:t>
            </a:r>
            <a:r>
              <a:rPr lang="en-US" sz="2000" dirty="0" smtClean="0"/>
              <a:t>early </a:t>
            </a:r>
            <a:r>
              <a:rPr lang="en-US" sz="2000" dirty="0"/>
              <a:t>completion of select components of the comprehensive diabetes medical </a:t>
            </a:r>
            <a:r>
              <a:rPr lang="en-US" sz="2000" dirty="0" smtClean="0"/>
              <a:t>evaluation</a:t>
            </a:r>
            <a:endParaRPr lang="en-US" sz="2300" dirty="0"/>
          </a:p>
          <a:p>
            <a:endParaRPr lang="en-US" sz="2700" dirty="0" smtClean="0"/>
          </a:p>
          <a:p>
            <a:r>
              <a:rPr lang="en-US" sz="2700" dirty="0" smtClean="0"/>
              <a:t>Enrollment </a:t>
            </a:r>
            <a:r>
              <a:rPr lang="en-US" sz="2700" dirty="0"/>
              <a:t>Criteria: </a:t>
            </a:r>
            <a:r>
              <a:rPr lang="en-US" sz="2700" dirty="0" smtClean="0"/>
              <a:t>Patients ages 18 years or greater, </a:t>
            </a:r>
            <a:r>
              <a:rPr lang="en-US" sz="2700" dirty="0" smtClean="0"/>
              <a:t>presenting for an initial appointment related to the management of </a:t>
            </a:r>
            <a:r>
              <a:rPr lang="en-US" sz="2700" dirty="0" smtClean="0"/>
              <a:t>Type II DM between January 1, 2008 and December 31, 2011. Included patients will be followed for a 5-year period. Patients are excluded if pregnant, if continuous care is not maintained for a period of 9 months, or if initial HgbA1c &lt;= 7.0%.</a:t>
            </a:r>
            <a:endParaRPr lang="en-US" sz="2700" dirty="0" smtClean="0"/>
          </a:p>
          <a:p>
            <a:endParaRPr lang="en-US" dirty="0"/>
          </a:p>
          <a:p>
            <a:endParaRPr lang="en-US" sz="2800" dirty="0"/>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3370656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011" y="207183"/>
            <a:ext cx="10515600" cy="1325563"/>
          </a:xfrm>
        </p:spPr>
        <p:txBody>
          <a:bodyPr>
            <a:normAutofit/>
          </a:bodyPr>
          <a:lstStyle/>
          <a:p>
            <a:r>
              <a:rPr lang="en-US" sz="3600" dirty="0">
                <a:solidFill>
                  <a:srgbClr val="0070C0"/>
                </a:solidFill>
              </a:rPr>
              <a:t>Long-term Clinical Outcomes of Pharmacist-led Care </a:t>
            </a:r>
            <a:br>
              <a:rPr lang="en-US" sz="3600" dirty="0">
                <a:solidFill>
                  <a:srgbClr val="0070C0"/>
                </a:solidFill>
              </a:rPr>
            </a:br>
            <a:r>
              <a:rPr lang="en-US" sz="3600" dirty="0">
                <a:solidFill>
                  <a:srgbClr val="0070C0"/>
                </a:solidFill>
              </a:rPr>
              <a:t>in Type 2 Diabetes Mellitus</a:t>
            </a:r>
            <a:endParaRPr lang="en-US" sz="3600" dirty="0"/>
          </a:p>
        </p:txBody>
      </p:sp>
      <p:sp>
        <p:nvSpPr>
          <p:cNvPr id="3" name="Content Placeholder 2"/>
          <p:cNvSpPr>
            <a:spLocks noGrp="1"/>
          </p:cNvSpPr>
          <p:nvPr>
            <p:ph idx="1"/>
          </p:nvPr>
        </p:nvSpPr>
        <p:spPr>
          <a:xfrm>
            <a:off x="854825" y="1770611"/>
            <a:ext cx="10515600" cy="4564294"/>
          </a:xfrm>
        </p:spPr>
        <p:txBody>
          <a:bodyPr/>
          <a:lstStyle/>
          <a:p>
            <a:r>
              <a:rPr lang="en-US" dirty="0" smtClean="0"/>
              <a:t>For each cohort, the following datasets were provided:</a:t>
            </a:r>
          </a:p>
          <a:p>
            <a:pPr marL="0" indent="0">
              <a:buNone/>
            </a:pPr>
            <a:endParaRPr lang="en-US" dirty="0" smtClean="0"/>
          </a:p>
          <a:p>
            <a:pPr lvl="1"/>
            <a:r>
              <a:rPr lang="en-US" dirty="0" smtClean="0"/>
              <a:t>A list of included patients and relevant demographics</a:t>
            </a:r>
          </a:p>
          <a:p>
            <a:pPr lvl="1"/>
            <a:r>
              <a:rPr lang="en-US" dirty="0" smtClean="0"/>
              <a:t>The 5-year study period was defined for each included patient, where the start date was determined by the patient’s initial presentation for management of Type II DM.</a:t>
            </a:r>
          </a:p>
          <a:p>
            <a:pPr lvl="1"/>
            <a:r>
              <a:rPr lang="en-US" dirty="0" smtClean="0"/>
              <a:t>A comprehensive appointment history</a:t>
            </a:r>
          </a:p>
          <a:p>
            <a:pPr lvl="1"/>
            <a:r>
              <a:rPr lang="en-US" dirty="0" smtClean="0"/>
              <a:t>Active diagnoses</a:t>
            </a:r>
          </a:p>
          <a:p>
            <a:pPr lvl="1"/>
            <a:r>
              <a:rPr lang="en-US" dirty="0" smtClean="0"/>
              <a:t>Active medications</a:t>
            </a:r>
          </a:p>
          <a:p>
            <a:pPr lvl="1"/>
            <a:r>
              <a:rPr lang="en-US" dirty="0" smtClean="0"/>
              <a:t>Clinical outcomes to include HbgA1c, blood pressure, diabetic eye and foot exams, influenza and pneumococcal vaccines, lipid profile, and nephropathy</a:t>
            </a:r>
          </a:p>
          <a:p>
            <a:pPr lvl="2"/>
            <a:endParaRPr lang="en-US" dirty="0" smtClean="0"/>
          </a:p>
          <a:p>
            <a:pPr lvl="1"/>
            <a:endParaRPr lang="en-US" dirty="0"/>
          </a:p>
        </p:txBody>
      </p:sp>
    </p:spTree>
    <p:extLst>
      <p:ext uri="{BB962C8B-B14F-4D97-AF65-F5344CB8AC3E}">
        <p14:creationId xmlns:p14="http://schemas.microsoft.com/office/powerpoint/2010/main" val="259106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8" y="-9554"/>
            <a:ext cx="11682134" cy="1364528"/>
          </a:xfrm>
        </p:spPr>
        <p:txBody>
          <a:bodyPr>
            <a:normAutofit/>
          </a:bodyPr>
          <a:lstStyle/>
          <a:p>
            <a:r>
              <a:rPr lang="en-US" sz="3600" dirty="0">
                <a:solidFill>
                  <a:srgbClr val="0070C0"/>
                </a:solidFill>
              </a:rPr>
              <a:t>An assessment of a newly initiated transitions of care clinic at an academic health center</a:t>
            </a:r>
          </a:p>
        </p:txBody>
      </p:sp>
      <p:sp>
        <p:nvSpPr>
          <p:cNvPr id="3" name="Content Placeholder 2"/>
          <p:cNvSpPr>
            <a:spLocks noGrp="1"/>
          </p:cNvSpPr>
          <p:nvPr>
            <p:ph idx="1"/>
          </p:nvPr>
        </p:nvSpPr>
        <p:spPr>
          <a:xfrm>
            <a:off x="185292" y="1609397"/>
            <a:ext cx="11785600" cy="4779527"/>
          </a:xfrm>
        </p:spPr>
        <p:txBody>
          <a:bodyPr>
            <a:normAutofit fontScale="92500" lnSpcReduction="10000"/>
          </a:bodyPr>
          <a:lstStyle/>
          <a:p>
            <a:r>
              <a:rPr lang="en-US" dirty="0" smtClean="0"/>
              <a:t>Retrospective, observational study</a:t>
            </a:r>
            <a:endParaRPr lang="en-US" sz="2700" dirty="0" smtClean="0"/>
          </a:p>
          <a:p>
            <a:endParaRPr lang="en-US" sz="2700" dirty="0" smtClean="0"/>
          </a:p>
          <a:p>
            <a:r>
              <a:rPr lang="en-US" sz="2700" dirty="0" smtClean="0"/>
              <a:t>Study Aims: </a:t>
            </a:r>
          </a:p>
          <a:p>
            <a:pPr lvl="1"/>
            <a:r>
              <a:rPr lang="en-US" dirty="0"/>
              <a:t>(1) all-cause hospital admissions 1 year pre- and post-transitions of care clinic intervention</a:t>
            </a:r>
          </a:p>
          <a:p>
            <a:pPr lvl="1"/>
            <a:r>
              <a:rPr lang="en-US" dirty="0"/>
              <a:t>(2) 30-day all-cause readmissions pre- and post-transitions of care clinic intervention</a:t>
            </a:r>
          </a:p>
          <a:p>
            <a:pPr lvl="1"/>
            <a:r>
              <a:rPr lang="en-US" dirty="0"/>
              <a:t>(3) all-cause emergency department (ED) utilization 1 year pre- and post-transitions of care </a:t>
            </a:r>
            <a:r>
              <a:rPr lang="en-US" dirty="0" smtClean="0"/>
              <a:t>clinic </a:t>
            </a:r>
          </a:p>
          <a:p>
            <a:pPr lvl="1"/>
            <a:r>
              <a:rPr lang="en-US" dirty="0" smtClean="0"/>
              <a:t>intervention</a:t>
            </a:r>
            <a:endParaRPr lang="en-US" dirty="0"/>
          </a:p>
          <a:p>
            <a:pPr lvl="1"/>
            <a:r>
              <a:rPr lang="en-US" dirty="0"/>
              <a:t>(4) </a:t>
            </a:r>
            <a:r>
              <a:rPr lang="en-US" dirty="0" smtClean="0"/>
              <a:t>cost </a:t>
            </a:r>
            <a:r>
              <a:rPr lang="en-US" dirty="0"/>
              <a:t>analysis of an existing transitions of care </a:t>
            </a:r>
            <a:r>
              <a:rPr lang="en-US" dirty="0" smtClean="0"/>
              <a:t>clinic</a:t>
            </a:r>
            <a:endParaRPr lang="en-US" sz="6800" dirty="0" smtClean="0"/>
          </a:p>
          <a:p>
            <a:endParaRPr lang="en-US" sz="2700" dirty="0" smtClean="0"/>
          </a:p>
          <a:p>
            <a:r>
              <a:rPr lang="en-US" dirty="0" smtClean="0"/>
              <a:t>Enrollment criteria: All patients, ages 18 and older, </a:t>
            </a:r>
            <a:r>
              <a:rPr lang="en-US" dirty="0"/>
              <a:t>who </a:t>
            </a:r>
            <a:r>
              <a:rPr lang="en-US" dirty="0" smtClean="0"/>
              <a:t>received care from the Transition </a:t>
            </a:r>
            <a:r>
              <a:rPr lang="en-US" dirty="0"/>
              <a:t>of </a:t>
            </a:r>
            <a:r>
              <a:rPr lang="en-US" dirty="0" smtClean="0"/>
              <a:t>Care (</a:t>
            </a:r>
            <a:r>
              <a:rPr lang="en-US" dirty="0" err="1" smtClean="0"/>
              <a:t>ToC</a:t>
            </a:r>
            <a:r>
              <a:rPr lang="en-US" dirty="0" smtClean="0"/>
              <a:t>) Clinic between </a:t>
            </a:r>
            <a:r>
              <a:rPr lang="en-US" dirty="0"/>
              <a:t>June 12, 2017 and January 12, </a:t>
            </a:r>
            <a:r>
              <a:rPr lang="en-US" dirty="0" smtClean="0"/>
              <a:t>2018. </a:t>
            </a:r>
            <a:endParaRPr lang="en-US" sz="2800" dirty="0"/>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1680729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HSC DATA TYPES</a:t>
            </a:r>
            <a:endParaRPr lang="en-US" dirty="0"/>
          </a:p>
        </p:txBody>
      </p:sp>
      <p:sp>
        <p:nvSpPr>
          <p:cNvPr id="3" name="Content Placeholder 2"/>
          <p:cNvSpPr>
            <a:spLocks noGrp="1"/>
          </p:cNvSpPr>
          <p:nvPr>
            <p:ph idx="1"/>
          </p:nvPr>
        </p:nvSpPr>
        <p:spPr/>
        <p:txBody>
          <a:bodyPr>
            <a:normAutofit/>
          </a:bodyPr>
          <a:lstStyle/>
          <a:p>
            <a:r>
              <a:rPr lang="en-US" dirty="0" smtClean="0"/>
              <a:t>Patient Data</a:t>
            </a:r>
          </a:p>
          <a:p>
            <a:pPr lvl="1"/>
            <a:r>
              <a:rPr lang="en-US" dirty="0" smtClean="0"/>
              <a:t>Inpatient/</a:t>
            </a:r>
            <a:r>
              <a:rPr lang="en-US" dirty="0" err="1" smtClean="0"/>
              <a:t>Meditech</a:t>
            </a:r>
            <a:endParaRPr lang="en-US" dirty="0" smtClean="0"/>
          </a:p>
          <a:p>
            <a:pPr lvl="1"/>
            <a:r>
              <a:rPr lang="en-US" dirty="0" smtClean="0"/>
              <a:t>Outpatient/Centricity</a:t>
            </a:r>
          </a:p>
          <a:p>
            <a:pPr lvl="1"/>
            <a:r>
              <a:rPr lang="en-US" dirty="0" smtClean="0"/>
              <a:t>Dozens of departmental sources</a:t>
            </a:r>
          </a:p>
          <a:p>
            <a:pPr lvl="1"/>
            <a:r>
              <a:rPr lang="en-US" dirty="0" smtClean="0"/>
              <a:t>Billing and Claims Data</a:t>
            </a:r>
          </a:p>
          <a:p>
            <a:pPr lvl="1"/>
            <a:r>
              <a:rPr lang="en-US" dirty="0" smtClean="0"/>
              <a:t>Biomedical Research Data</a:t>
            </a:r>
          </a:p>
          <a:p>
            <a:pPr marL="201168" lvl="1" indent="0">
              <a:buNone/>
            </a:pPr>
            <a:r>
              <a:rPr lang="en-US" sz="2000" dirty="0" smtClean="0"/>
              <a:t>Employee Data</a:t>
            </a:r>
          </a:p>
          <a:p>
            <a:pPr marL="201168" lvl="1" indent="0">
              <a:buNone/>
            </a:pPr>
            <a:r>
              <a:rPr lang="en-US" sz="2000" dirty="0" smtClean="0"/>
              <a:t>Administrative Cost Data</a:t>
            </a:r>
          </a:p>
          <a:p>
            <a:pPr marL="201168" lvl="1" indent="0">
              <a:buNone/>
            </a:pPr>
            <a:r>
              <a:rPr lang="en-US" sz="2000" dirty="0" smtClean="0"/>
              <a:t>Student Data</a:t>
            </a:r>
            <a:endParaRPr lang="en-US" sz="2000" dirty="0"/>
          </a:p>
        </p:txBody>
      </p:sp>
      <p:pic>
        <p:nvPicPr>
          <p:cNvPr id="5" name="Picture 4" descr="Unknown.jpeg"/>
          <p:cNvPicPr>
            <a:picLocks noChangeAspect="1"/>
          </p:cNvPicPr>
          <p:nvPr/>
        </p:nvPicPr>
        <p:blipFill>
          <a:blip r:embed="rId3" cstate="print"/>
          <a:stretch>
            <a:fillRect/>
          </a:stretch>
        </p:blipFill>
        <p:spPr>
          <a:xfrm>
            <a:off x="5308270" y="6435627"/>
            <a:ext cx="2107500" cy="380809"/>
          </a:xfrm>
          <a:prstGeom prst="rect">
            <a:avLst/>
          </a:prstGeom>
        </p:spPr>
      </p:pic>
    </p:spTree>
    <p:extLst>
      <p:ext uri="{BB962C8B-B14F-4D97-AF65-F5344CB8AC3E}">
        <p14:creationId xmlns:p14="http://schemas.microsoft.com/office/powerpoint/2010/main" val="1438884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8" y="-9554"/>
            <a:ext cx="11682134" cy="1364528"/>
          </a:xfrm>
        </p:spPr>
        <p:txBody>
          <a:bodyPr>
            <a:normAutofit/>
          </a:bodyPr>
          <a:lstStyle/>
          <a:p>
            <a:r>
              <a:rPr lang="en-US" sz="3600" dirty="0">
                <a:solidFill>
                  <a:srgbClr val="0070C0"/>
                </a:solidFill>
              </a:rPr>
              <a:t>An assessment of a newly initiated transitions of care clinic at an academic health center</a:t>
            </a:r>
          </a:p>
        </p:txBody>
      </p:sp>
      <p:sp>
        <p:nvSpPr>
          <p:cNvPr id="3" name="Content Placeholder 2"/>
          <p:cNvSpPr>
            <a:spLocks noGrp="1"/>
          </p:cNvSpPr>
          <p:nvPr>
            <p:ph idx="1"/>
          </p:nvPr>
        </p:nvSpPr>
        <p:spPr>
          <a:xfrm>
            <a:off x="185292" y="1487978"/>
            <a:ext cx="11785600" cy="5187141"/>
          </a:xfrm>
        </p:spPr>
        <p:txBody>
          <a:bodyPr>
            <a:normAutofit fontScale="92500" lnSpcReduction="10000"/>
          </a:bodyPr>
          <a:lstStyle/>
          <a:p>
            <a:r>
              <a:rPr lang="en-US" dirty="0" smtClean="0"/>
              <a:t>Evaluate the frequency of hospital </a:t>
            </a:r>
            <a:r>
              <a:rPr lang="en-US" dirty="0"/>
              <a:t>admission, 30-day readmission, and ED utilization </a:t>
            </a:r>
            <a:r>
              <a:rPr lang="en-US" dirty="0" smtClean="0"/>
              <a:t>1 year </a:t>
            </a:r>
            <a:r>
              <a:rPr lang="en-US" dirty="0"/>
              <a:t>prior to </a:t>
            </a:r>
            <a:r>
              <a:rPr lang="en-US" dirty="0" smtClean="0"/>
              <a:t>each </a:t>
            </a:r>
            <a:r>
              <a:rPr lang="en-US" dirty="0" err="1" smtClean="0"/>
              <a:t>patients’s</a:t>
            </a:r>
            <a:r>
              <a:rPr lang="en-US" dirty="0" smtClean="0"/>
              <a:t> </a:t>
            </a:r>
            <a:r>
              <a:rPr lang="en-US" dirty="0"/>
              <a:t>initial </a:t>
            </a:r>
            <a:r>
              <a:rPr lang="en-US" dirty="0" err="1" smtClean="0"/>
              <a:t>ToC</a:t>
            </a:r>
            <a:r>
              <a:rPr lang="en-US" dirty="0" smtClean="0"/>
              <a:t> visit in comparison to the </a:t>
            </a:r>
            <a:r>
              <a:rPr lang="en-US" dirty="0" err="1" smtClean="0"/>
              <a:t>the</a:t>
            </a:r>
            <a:r>
              <a:rPr lang="en-US" dirty="0" smtClean="0"/>
              <a:t> same outcomes after the patient’s </a:t>
            </a:r>
            <a:r>
              <a:rPr lang="en-US" dirty="0"/>
              <a:t>initial visit in the </a:t>
            </a:r>
            <a:r>
              <a:rPr lang="en-US" dirty="0" err="1"/>
              <a:t>ToC</a:t>
            </a:r>
            <a:r>
              <a:rPr lang="en-US" dirty="0"/>
              <a:t> service</a:t>
            </a:r>
            <a:r>
              <a:rPr lang="en-US" dirty="0" smtClean="0"/>
              <a:t>.</a:t>
            </a:r>
          </a:p>
          <a:p>
            <a:endParaRPr lang="en-US" dirty="0"/>
          </a:p>
          <a:p>
            <a:r>
              <a:rPr lang="en-US" i="1" dirty="0" smtClean="0"/>
              <a:t>Demographic variables</a:t>
            </a:r>
            <a:r>
              <a:rPr lang="en-US" dirty="0" smtClean="0"/>
              <a:t>: inpatient and outpatient medical record number, patient name, account number, date of birth, gender, race, ethnicity, insurance, and zip code</a:t>
            </a:r>
          </a:p>
          <a:p>
            <a:r>
              <a:rPr lang="en-US" i="1" dirty="0" smtClean="0"/>
              <a:t>Inpatient variables</a:t>
            </a:r>
            <a:r>
              <a:rPr lang="en-US" dirty="0" smtClean="0"/>
              <a:t>: date of admission, date of discharge, length of stay, discharge diagnoses (1-50), DRG, place of service, charges, payments</a:t>
            </a:r>
          </a:p>
          <a:p>
            <a:r>
              <a:rPr lang="en-US" i="1" dirty="0" smtClean="0"/>
              <a:t>Outpatient variables</a:t>
            </a:r>
            <a:r>
              <a:rPr lang="en-US" dirty="0" smtClean="0"/>
              <a:t>: </a:t>
            </a:r>
          </a:p>
          <a:p>
            <a:pPr lvl="1"/>
            <a:r>
              <a:rPr lang="en-US" dirty="0" smtClean="0"/>
              <a:t>Appointments: date and time, type, reason, provider, duration, status</a:t>
            </a:r>
          </a:p>
          <a:p>
            <a:pPr lvl="1"/>
            <a:r>
              <a:rPr lang="en-US" dirty="0" smtClean="0"/>
              <a:t>Medications: medication name, generic name, start date, stop date</a:t>
            </a:r>
          </a:p>
          <a:p>
            <a:pPr lvl="1"/>
            <a:r>
              <a:rPr lang="en-US" dirty="0" smtClean="0"/>
              <a:t>Diagnoses: ICD code, code description, start date, stop date</a:t>
            </a:r>
          </a:p>
          <a:p>
            <a:pPr lvl="1"/>
            <a:r>
              <a:rPr lang="en-US" dirty="0" smtClean="0"/>
              <a:t>Invoices: invoice number, location of care, provider name, charge, payments, diagnoses, </a:t>
            </a:r>
            <a:r>
              <a:rPr lang="en-US" dirty="0" err="1" smtClean="0"/>
              <a:t>cpt</a:t>
            </a:r>
            <a:r>
              <a:rPr lang="en-US" dirty="0" smtClean="0"/>
              <a:t> codes</a:t>
            </a:r>
            <a:endParaRPr lang="en-US" sz="2800" dirty="0"/>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3070807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348"/>
            <a:ext cx="10515600" cy="1325563"/>
          </a:xfrm>
        </p:spPr>
        <p:txBody>
          <a:bodyPr>
            <a:normAutofit/>
          </a:bodyPr>
          <a:lstStyle/>
          <a:p>
            <a:r>
              <a:rPr lang="en-US" sz="3600" dirty="0" smtClean="0">
                <a:solidFill>
                  <a:srgbClr val="0070C0"/>
                </a:solidFill>
              </a:rPr>
              <a:t>Implementation of Post-Partum Depression Screening in a General Pediatric Clinic</a:t>
            </a:r>
            <a:endParaRPr lang="en-US" sz="3600" dirty="0">
              <a:solidFill>
                <a:srgbClr val="0070C0"/>
              </a:solidFill>
            </a:endParaRPr>
          </a:p>
        </p:txBody>
      </p:sp>
      <p:sp>
        <p:nvSpPr>
          <p:cNvPr id="3" name="Content Placeholder 2"/>
          <p:cNvSpPr>
            <a:spLocks noGrp="1"/>
          </p:cNvSpPr>
          <p:nvPr>
            <p:ph sz="half" idx="1"/>
          </p:nvPr>
        </p:nvSpPr>
        <p:spPr>
          <a:xfrm>
            <a:off x="530770" y="1825625"/>
            <a:ext cx="5181600" cy="4351338"/>
          </a:xfrm>
        </p:spPr>
        <p:txBody>
          <a:bodyPr>
            <a:normAutofit fontScale="92500" lnSpcReduction="20000"/>
          </a:bodyPr>
          <a:lstStyle/>
          <a:p>
            <a:r>
              <a:rPr lang="en-US" dirty="0" smtClean="0"/>
              <a:t>CQI project with administrative outcome measures</a:t>
            </a:r>
          </a:p>
          <a:p>
            <a:endParaRPr lang="en-US" dirty="0"/>
          </a:p>
          <a:p>
            <a:r>
              <a:rPr lang="en-US" dirty="0" smtClean="0"/>
              <a:t>Investigators requested recurring reports to:</a:t>
            </a:r>
          </a:p>
          <a:p>
            <a:pPr lvl="1"/>
            <a:r>
              <a:rPr lang="en-US" dirty="0" smtClean="0"/>
              <a:t>monitor compliance with utilization of the PHQ-9 screener at select appointments </a:t>
            </a:r>
          </a:p>
          <a:p>
            <a:pPr lvl="1"/>
            <a:r>
              <a:rPr lang="en-US" dirty="0" smtClean="0"/>
              <a:t>assess the prevalence of PPD in new mothers</a:t>
            </a:r>
          </a:p>
          <a:p>
            <a:pPr lvl="1"/>
            <a:endParaRPr lang="en-US" dirty="0"/>
          </a:p>
          <a:p>
            <a:r>
              <a:rPr lang="en-US" dirty="0" smtClean="0"/>
              <a:t>Inclusion criteria: well child check appointments for children ages 1 day to 6 months of age.</a:t>
            </a:r>
          </a:p>
          <a:p>
            <a:endParaRPr lang="en-US" dirty="0"/>
          </a:p>
          <a:p>
            <a:pPr marL="0" indent="0">
              <a:buNone/>
            </a:pPr>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306211" y="1825625"/>
            <a:ext cx="5181600" cy="4351338"/>
          </a:xfrm>
        </p:spPr>
        <p:txBody>
          <a:bodyPr>
            <a:normAutofit fontScale="92500" lnSpcReduction="20000"/>
          </a:bodyPr>
          <a:lstStyle/>
          <a:p>
            <a:r>
              <a:rPr lang="en-US" dirty="0"/>
              <a:t>Variables provided: </a:t>
            </a:r>
          </a:p>
          <a:p>
            <a:pPr lvl="1"/>
            <a:r>
              <a:rPr lang="en-US" dirty="0"/>
              <a:t>Medical record number</a:t>
            </a:r>
          </a:p>
          <a:p>
            <a:pPr lvl="1"/>
            <a:r>
              <a:rPr lang="en-US" dirty="0"/>
              <a:t>Date of service</a:t>
            </a:r>
          </a:p>
          <a:p>
            <a:pPr lvl="1"/>
            <a:r>
              <a:rPr lang="en-US" dirty="0"/>
              <a:t>Provider name</a:t>
            </a:r>
          </a:p>
          <a:p>
            <a:pPr lvl="1"/>
            <a:r>
              <a:rPr lang="en-US" dirty="0"/>
              <a:t>Screened performed (Y/N) &amp; date</a:t>
            </a:r>
          </a:p>
          <a:p>
            <a:pPr lvl="1"/>
            <a:r>
              <a:rPr lang="en-US" dirty="0"/>
              <a:t>Declination of screen</a:t>
            </a:r>
          </a:p>
          <a:p>
            <a:pPr lvl="1"/>
            <a:r>
              <a:rPr lang="en-US" dirty="0"/>
              <a:t>Score</a:t>
            </a:r>
          </a:p>
          <a:p>
            <a:pPr lvl="1"/>
            <a:r>
              <a:rPr lang="en-US" dirty="0"/>
              <a:t>Severity</a:t>
            </a:r>
          </a:p>
          <a:p>
            <a:pPr lvl="1"/>
            <a:r>
              <a:rPr lang="en-US" dirty="0"/>
              <a:t>Summary</a:t>
            </a:r>
          </a:p>
          <a:p>
            <a:pPr lvl="1"/>
            <a:r>
              <a:rPr lang="en-US" dirty="0"/>
              <a:t>Resources Provided</a:t>
            </a:r>
          </a:p>
          <a:p>
            <a:pPr lvl="1"/>
            <a:r>
              <a:rPr lang="en-US" dirty="0"/>
              <a:t>Comments</a:t>
            </a:r>
          </a:p>
          <a:p>
            <a:pPr lvl="1"/>
            <a:r>
              <a:rPr lang="en-US" dirty="0"/>
              <a:t>Count of previous screens administered</a:t>
            </a:r>
          </a:p>
          <a:p>
            <a:pPr lvl="1"/>
            <a:r>
              <a:rPr lang="en-US" dirty="0"/>
              <a:t>Last screen date</a:t>
            </a:r>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945358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a:bodyPr>
          <a:lstStyle/>
          <a:p>
            <a:pPr algn="ctr"/>
            <a:r>
              <a:rPr lang="en-US" sz="3200" dirty="0">
                <a:solidFill>
                  <a:srgbClr val="0070C0"/>
                </a:solidFill>
              </a:rPr>
              <a:t>Clinical </a:t>
            </a:r>
            <a:r>
              <a:rPr lang="en-US" sz="3200" dirty="0" smtClean="0">
                <a:solidFill>
                  <a:srgbClr val="0070C0"/>
                </a:solidFill>
              </a:rPr>
              <a:t>Trials </a:t>
            </a:r>
            <a:r>
              <a:rPr lang="en-US" sz="3200" dirty="0">
                <a:solidFill>
                  <a:srgbClr val="0070C0"/>
                </a:solidFill>
              </a:rPr>
              <a:t>&amp; Other Research Studies Supported by the CDW</a:t>
            </a:r>
          </a:p>
        </p:txBody>
      </p:sp>
      <p:graphicFrame>
        <p:nvGraphicFramePr>
          <p:cNvPr id="4" name="Table 3"/>
          <p:cNvGraphicFramePr>
            <a:graphicFrameLocks noGrp="1"/>
          </p:cNvGraphicFramePr>
          <p:nvPr>
            <p:extLst>
              <p:ext uri="{D42A27DB-BD31-4B8C-83A1-F6EECF244321}">
                <p14:modId xmlns:p14="http://schemas.microsoft.com/office/powerpoint/2010/main" val="1765383447"/>
              </p:ext>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a:effectLst/>
                        </a:rPr>
                        <a:t>Chronic Hypertension in Pregnancy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a:effectLst/>
                        </a:rPr>
                        <a:t>High Blood Pressure in Children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a:effectLst/>
                        </a:rPr>
                        <a:t>Sickle Cell Disease Transition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a:effectLst/>
                        </a:rPr>
                        <a:t>Brain Tumors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a:effectLst/>
                        </a:rPr>
                        <a:t>Pelvic Floor Disorders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2423080"/>
              </p:ext>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a:effectLst/>
                        </a:rPr>
                        <a:t>Ashtma Population Management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a:effectLst/>
                        </a:rPr>
                        <a:t>Tobacco Exposure in Pediatrics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434608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5298"/>
            <a:ext cx="10515600" cy="4351338"/>
          </a:xfrm>
        </p:spPr>
        <p:txBody>
          <a:bodyPr/>
          <a:lstStyle/>
          <a:p>
            <a:r>
              <a:rPr lang="en-US" dirty="0" smtClean="0"/>
              <a:t>Daily reports for rolling eligibility</a:t>
            </a:r>
          </a:p>
          <a:p>
            <a:pPr lvl="1"/>
            <a:r>
              <a:rPr lang="en-US" dirty="0" smtClean="0"/>
              <a:t>Generating a list of candidates</a:t>
            </a:r>
          </a:p>
          <a:p>
            <a:pPr lvl="1"/>
            <a:r>
              <a:rPr lang="en-US" dirty="0" smtClean="0"/>
              <a:t>Remembering study team’s assessment of eligibility as well as the participant’s response</a:t>
            </a:r>
          </a:p>
          <a:p>
            <a:r>
              <a:rPr lang="en-US" dirty="0" smtClean="0"/>
              <a:t>Clinical outcomes for retrospective investigations</a:t>
            </a:r>
          </a:p>
          <a:p>
            <a:r>
              <a:rPr lang="en-US" dirty="0" smtClean="0"/>
              <a:t>Administrative outcomes for CQI</a:t>
            </a:r>
          </a:p>
          <a:p>
            <a:endParaRPr lang="en-US" dirty="0" smtClean="0"/>
          </a:p>
          <a:p>
            <a:endParaRPr lang="en-US" dirty="0"/>
          </a:p>
        </p:txBody>
      </p:sp>
      <p:sp>
        <p:nvSpPr>
          <p:cNvPr id="4" name="Title 1"/>
          <p:cNvSpPr txBox="1">
            <a:spLocks/>
          </p:cNvSpPr>
          <p:nvPr/>
        </p:nvSpPr>
        <p:spPr>
          <a:xfrm>
            <a:off x="838200" y="365126"/>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0070C0"/>
                </a:solidFill>
              </a:rPr>
              <a:t>Commonly Requested CDW Support Services</a:t>
            </a:r>
            <a:endParaRPr lang="en-US" sz="3200" dirty="0">
              <a:solidFill>
                <a:srgbClr val="0070C0"/>
              </a:solidFill>
            </a:endParaRPr>
          </a:p>
        </p:txBody>
      </p:sp>
    </p:spTree>
    <p:extLst>
      <p:ext uri="{BB962C8B-B14F-4D97-AF65-F5344CB8AC3E}">
        <p14:creationId xmlns:p14="http://schemas.microsoft.com/office/powerpoint/2010/main" val="1988775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CDW instead of manual chart review</a:t>
            </a:r>
            <a:endParaRPr lang="en-US" dirty="0"/>
          </a:p>
        </p:txBody>
      </p:sp>
      <p:sp>
        <p:nvSpPr>
          <p:cNvPr id="3" name="Content Placeholder 2"/>
          <p:cNvSpPr>
            <a:spLocks noGrp="1"/>
          </p:cNvSpPr>
          <p:nvPr>
            <p:ph idx="1"/>
          </p:nvPr>
        </p:nvSpPr>
        <p:spPr/>
        <p:txBody>
          <a:bodyPr/>
          <a:lstStyle/>
          <a:p>
            <a:r>
              <a:rPr lang="en-US" dirty="0" smtClean="0"/>
              <a:t>Time efficiency in the long-run</a:t>
            </a:r>
          </a:p>
          <a:p>
            <a:r>
              <a:rPr lang="en-US" dirty="0" smtClean="0"/>
              <a:t>With established in-house expertise, we could deliver a list </a:t>
            </a:r>
            <a:r>
              <a:rPr lang="en-US" smtClean="0"/>
              <a:t>within two weeks.</a:t>
            </a:r>
            <a:endParaRPr lang="en-US"/>
          </a:p>
        </p:txBody>
      </p:sp>
    </p:spTree>
    <p:extLst>
      <p:ext uri="{BB962C8B-B14F-4D97-AF65-F5344CB8AC3E}">
        <p14:creationId xmlns:p14="http://schemas.microsoft.com/office/powerpoint/2010/main" val="3994496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3376" y="79914"/>
            <a:ext cx="10358718" cy="1325563"/>
          </a:xfrm>
        </p:spPr>
        <p:txBody>
          <a:bodyPr>
            <a:normAutofit/>
          </a:bodyPr>
          <a:lstStyle/>
          <a:p>
            <a:r>
              <a:rPr lang="en-US" sz="4000" dirty="0" smtClean="0">
                <a:solidFill>
                  <a:srgbClr val="0070C0"/>
                </a:solidFill>
              </a:rPr>
              <a:t>Since 2017,  the CDW has facilitated more than 80 studies with 44 investigators.</a:t>
            </a:r>
            <a:endParaRPr lang="en-US" sz="4000" dirty="0">
              <a:solidFill>
                <a:srgbClr val="0070C0"/>
              </a:solidFill>
            </a:endParaRPr>
          </a:p>
        </p:txBody>
      </p:sp>
      <p:pic>
        <p:nvPicPr>
          <p:cNvPr id="5" name="Picture 4"/>
          <p:cNvPicPr>
            <a:picLocks noChangeAspect="1"/>
          </p:cNvPicPr>
          <p:nvPr/>
        </p:nvPicPr>
        <p:blipFill>
          <a:blip r:embed="rId2"/>
          <a:stretch>
            <a:fillRect/>
          </a:stretch>
        </p:blipFill>
        <p:spPr>
          <a:xfrm>
            <a:off x="1416422" y="1575807"/>
            <a:ext cx="8884923" cy="5165652"/>
          </a:xfrm>
          <a:prstGeom prst="rect">
            <a:avLst/>
          </a:prstGeom>
        </p:spPr>
      </p:pic>
    </p:spTree>
    <p:extLst>
      <p:ext uri="{BB962C8B-B14F-4D97-AF65-F5344CB8AC3E}">
        <p14:creationId xmlns:p14="http://schemas.microsoft.com/office/powerpoint/2010/main" val="80396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HSC DATA ENTERPRISE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Prairie Outpost Clinical Data Warehouse (contact: Ashley Thumann)</a:t>
            </a:r>
          </a:p>
          <a:p>
            <a:pPr lvl="1"/>
            <a:r>
              <a:rPr lang="en-US" dirty="0"/>
              <a:t>Integrates patient data from dozens of sources which include Centricity and </a:t>
            </a:r>
            <a:r>
              <a:rPr lang="en-US" dirty="0" err="1"/>
              <a:t>MediTech</a:t>
            </a:r>
            <a:endParaRPr lang="en-US" dirty="0"/>
          </a:p>
          <a:p>
            <a:r>
              <a:rPr lang="en-US" dirty="0" err="1"/>
              <a:t>REDCap</a:t>
            </a:r>
            <a:r>
              <a:rPr lang="en-US" dirty="0"/>
              <a:t> (contact: Thomas Wilson, Pravina Kota)</a:t>
            </a:r>
          </a:p>
          <a:p>
            <a:pPr lvl="1"/>
            <a:r>
              <a:rPr lang="en-US" dirty="0"/>
              <a:t>Management tool that can be used for Big &amp; Small data</a:t>
            </a:r>
          </a:p>
          <a:p>
            <a:r>
              <a:rPr lang="en-US" dirty="0" smtClean="0"/>
              <a:t>Outpatient EMR: GE </a:t>
            </a:r>
            <a:r>
              <a:rPr lang="en-US" dirty="0"/>
              <a:t>Centricity </a:t>
            </a:r>
            <a:r>
              <a:rPr lang="en-US" dirty="0" smtClean="0"/>
              <a:t>(contact: </a:t>
            </a:r>
            <a:r>
              <a:rPr lang="en-US" dirty="0"/>
              <a:t>Matthew </a:t>
            </a:r>
            <a:r>
              <a:rPr lang="en-US" dirty="0" smtClean="0"/>
              <a:t>Atkins) </a:t>
            </a:r>
          </a:p>
          <a:p>
            <a:r>
              <a:rPr lang="en-US" dirty="0" smtClean="0"/>
              <a:t>Inpatient EMR: MEDITECH (</a:t>
            </a:r>
            <a:r>
              <a:rPr lang="en-US" dirty="0"/>
              <a:t>contact: </a:t>
            </a:r>
            <a:r>
              <a:rPr lang="en-US" dirty="0" smtClean="0"/>
              <a:t>Allen </a:t>
            </a:r>
            <a:r>
              <a:rPr lang="en-US" dirty="0"/>
              <a:t>Smith</a:t>
            </a:r>
            <a:r>
              <a:rPr lang="en-US" dirty="0" smtClean="0"/>
              <a:t>)</a:t>
            </a:r>
          </a:p>
          <a:p>
            <a:r>
              <a:rPr lang="en-US" dirty="0" err="1" smtClean="0"/>
              <a:t>MyHealth</a:t>
            </a:r>
            <a:r>
              <a:rPr lang="en-US" dirty="0" smtClean="0"/>
              <a:t> Access Network, Health Information Exchange System </a:t>
            </a:r>
            <a:r>
              <a:rPr lang="en-US" dirty="0"/>
              <a:t>(contact: David </a:t>
            </a:r>
            <a:r>
              <a:rPr lang="en-US" dirty="0" smtClean="0"/>
              <a:t>Kendrick)</a:t>
            </a:r>
          </a:p>
          <a:p>
            <a:pPr lvl="1"/>
            <a:r>
              <a:rPr lang="en-US" dirty="0" smtClean="0"/>
              <a:t>Integrates data from 4,000+ providers and 3+ million patients from all other the state of Oklahoma</a:t>
            </a:r>
          </a:p>
          <a:p>
            <a:r>
              <a:rPr lang="en-US" dirty="0" err="1" smtClean="0"/>
              <a:t>Biospecimen</a:t>
            </a:r>
            <a:r>
              <a:rPr lang="en-US" dirty="0" smtClean="0"/>
              <a:t> </a:t>
            </a:r>
            <a:r>
              <a:rPr lang="en-US" dirty="0"/>
              <a:t>repository (contact: OSCTR</a:t>
            </a:r>
            <a:r>
              <a:rPr lang="en-US" dirty="0" smtClean="0"/>
              <a:t>)</a:t>
            </a:r>
          </a:p>
          <a:p>
            <a:r>
              <a:rPr lang="en-US" dirty="0"/>
              <a:t>OK-INBRE Bioinformatics </a:t>
            </a:r>
            <a:r>
              <a:rPr lang="en-US" dirty="0" smtClean="0"/>
              <a:t>(</a:t>
            </a:r>
            <a:r>
              <a:rPr lang="en-US" dirty="0"/>
              <a:t>contact: Dave </a:t>
            </a:r>
            <a:r>
              <a:rPr lang="en-US" dirty="0" smtClean="0"/>
              <a:t>Dyer)</a:t>
            </a:r>
          </a:p>
          <a:p>
            <a:r>
              <a:rPr lang="en-US" dirty="0"/>
              <a:t>Laboratory for Molecular Biology and Cytometry </a:t>
            </a:r>
            <a:r>
              <a:rPr lang="en-US" dirty="0" smtClean="0"/>
              <a:t>Research (</a:t>
            </a:r>
            <a:r>
              <a:rPr lang="en-US" dirty="0"/>
              <a:t>contact: </a:t>
            </a:r>
            <a:r>
              <a:rPr lang="en-US" dirty="0" smtClean="0"/>
              <a:t>Allison Gillaspy)</a:t>
            </a:r>
            <a:endParaRPr lang="en-US" dirty="0"/>
          </a:p>
          <a:p>
            <a:r>
              <a:rPr lang="en-US" dirty="0" smtClean="0"/>
              <a:t>IT Data </a:t>
            </a:r>
            <a:r>
              <a:rPr lang="en-US" dirty="0"/>
              <a:t>Services (</a:t>
            </a:r>
            <a:r>
              <a:rPr lang="en-US" dirty="0" smtClean="0"/>
              <a:t>contacts: </a:t>
            </a:r>
            <a:r>
              <a:rPr lang="en-US" dirty="0"/>
              <a:t>Jeff </a:t>
            </a:r>
            <a:r>
              <a:rPr lang="en-US" dirty="0" smtClean="0"/>
              <a:t>Wall, Melissa Nestor)</a:t>
            </a:r>
          </a:p>
        </p:txBody>
      </p:sp>
      <p:pic>
        <p:nvPicPr>
          <p:cNvPr id="4" name="Picture 3" descr="Unknown.jpeg"/>
          <p:cNvPicPr>
            <a:picLocks noChangeAspect="1"/>
          </p:cNvPicPr>
          <p:nvPr/>
        </p:nvPicPr>
        <p:blipFill>
          <a:blip r:embed="rId3" cstate="print"/>
          <a:stretch>
            <a:fillRect/>
          </a:stretch>
        </p:blipFill>
        <p:spPr>
          <a:xfrm>
            <a:off x="5308270" y="6435627"/>
            <a:ext cx="2107500" cy="380809"/>
          </a:xfrm>
          <a:prstGeom prst="rect">
            <a:avLst/>
          </a:prstGeom>
        </p:spPr>
      </p:pic>
    </p:spTree>
    <p:extLst>
      <p:ext uri="{BB962C8B-B14F-4D97-AF65-F5344CB8AC3E}">
        <p14:creationId xmlns:p14="http://schemas.microsoft.com/office/powerpoint/2010/main" val="390981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1072" y="71437"/>
            <a:ext cx="11591925" cy="6715125"/>
          </a:xfrm>
          <a:prstGeom prst="rect">
            <a:avLst/>
          </a:prstGeom>
        </p:spPr>
      </p:pic>
    </p:spTree>
    <p:extLst>
      <p:ext uri="{BB962C8B-B14F-4D97-AF65-F5344CB8AC3E}">
        <p14:creationId xmlns:p14="http://schemas.microsoft.com/office/powerpoint/2010/main" val="3369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248584"/>
            <a:ext cx="10515600" cy="961651"/>
          </a:xfrm>
        </p:spPr>
        <p:txBody>
          <a:bodyPr>
            <a:normAutofit/>
          </a:bodyPr>
          <a:lstStyle/>
          <a:p>
            <a:r>
              <a:rPr lang="en-US" sz="4000" dirty="0">
                <a:solidFill>
                  <a:srgbClr val="0070C0"/>
                </a:solidFill>
              </a:rPr>
              <a:t>IRB Guidance</a:t>
            </a:r>
            <a:endParaRPr lang="en-US" sz="4000" dirty="0">
              <a:solidFill>
                <a:srgbClr val="0070C0"/>
              </a:solidFill>
            </a:endParaRPr>
          </a:p>
        </p:txBody>
      </p:sp>
      <p:sp>
        <p:nvSpPr>
          <p:cNvPr id="3" name="Content Placeholder 2"/>
          <p:cNvSpPr>
            <a:spLocks noGrp="1"/>
          </p:cNvSpPr>
          <p:nvPr>
            <p:ph idx="1"/>
          </p:nvPr>
        </p:nvSpPr>
        <p:spPr>
          <a:xfrm>
            <a:off x="315311" y="1317813"/>
            <a:ext cx="11437883" cy="5106636"/>
          </a:xfrm>
        </p:spPr>
        <p:txBody>
          <a:bodyPr>
            <a:normAutofit fontScale="85000" lnSpcReduction="20000"/>
          </a:bodyPr>
          <a:lstStyle/>
          <a:p>
            <a:r>
              <a:rPr lang="en-US" dirty="0" smtClean="0"/>
              <a:t>Requests that are </a:t>
            </a:r>
            <a:r>
              <a:rPr lang="en-US" b="1" dirty="0" smtClean="0">
                <a:solidFill>
                  <a:srgbClr val="FF0000"/>
                </a:solidFill>
              </a:rPr>
              <a:t>preparatory to research</a:t>
            </a:r>
            <a:r>
              <a:rPr lang="en-US" dirty="0" smtClean="0"/>
              <a:t> </a:t>
            </a:r>
            <a:r>
              <a:rPr lang="en-US" dirty="0"/>
              <a:t>must be submitted to the IRB/University Privacy </a:t>
            </a:r>
            <a:r>
              <a:rPr lang="en-US" dirty="0" smtClean="0"/>
              <a:t>Board for review and approval.</a:t>
            </a:r>
          </a:p>
          <a:p>
            <a:endParaRPr lang="en-US" dirty="0" smtClean="0"/>
          </a:p>
          <a:p>
            <a:r>
              <a:rPr lang="en-US" dirty="0" smtClean="0"/>
              <a:t>Program Evaluation, CQI, &amp; Feasibility Assessments:</a:t>
            </a:r>
          </a:p>
          <a:p>
            <a:pPr lvl="1"/>
            <a:r>
              <a:rPr lang="en-US" dirty="0" smtClean="0"/>
              <a:t>If PHI is </a:t>
            </a:r>
            <a:r>
              <a:rPr lang="en-US" b="1" u="sng" dirty="0" smtClean="0"/>
              <a:t>NOT</a:t>
            </a:r>
            <a:r>
              <a:rPr lang="en-US" dirty="0" smtClean="0"/>
              <a:t> included, it is generally not considered human subjects research.</a:t>
            </a:r>
          </a:p>
          <a:p>
            <a:pPr lvl="1"/>
            <a:r>
              <a:rPr lang="en-US" dirty="0" smtClean="0"/>
              <a:t>A determination of human subjects research (DHSR) may be submitted to the IRB.</a:t>
            </a:r>
          </a:p>
          <a:p>
            <a:pPr lvl="1"/>
            <a:r>
              <a:rPr lang="en-US" dirty="0" smtClean="0"/>
              <a:t>Aggregate data* may be provided without an IRB submission.</a:t>
            </a:r>
          </a:p>
          <a:p>
            <a:endParaRPr lang="en-US" dirty="0" smtClean="0"/>
          </a:p>
          <a:p>
            <a:r>
              <a:rPr lang="en-US" dirty="0" smtClean="0"/>
              <a:t>The following activities are </a:t>
            </a:r>
            <a:r>
              <a:rPr lang="en-US" b="1" u="sng" dirty="0" smtClean="0"/>
              <a:t>NOT</a:t>
            </a:r>
            <a:r>
              <a:rPr lang="en-US" dirty="0" smtClean="0"/>
              <a:t> human subjects research:</a:t>
            </a:r>
          </a:p>
          <a:p>
            <a:pPr lvl="1"/>
            <a:r>
              <a:rPr lang="en-US" dirty="0"/>
              <a:t>Classroom evaluation activities when assessment involves regular classroom activities and the results of the evaluation process are intended to be used for the sole purpose of enhancing teaching practices of the </a:t>
            </a:r>
            <a:r>
              <a:rPr lang="en-US" dirty="0" smtClean="0"/>
              <a:t>instructor</a:t>
            </a:r>
            <a:endParaRPr lang="en-US" dirty="0"/>
          </a:p>
          <a:p>
            <a:pPr lvl="1"/>
            <a:r>
              <a:rPr lang="en-US" dirty="0"/>
              <a:t>Quality improvement activities designed to enhance functionality of a department or campus program provided that results are not intended to be shared outside of the </a:t>
            </a:r>
            <a:r>
              <a:rPr lang="en-US" dirty="0" smtClean="0"/>
              <a:t>University</a:t>
            </a:r>
            <a:endParaRPr lang="en-US" dirty="0"/>
          </a:p>
          <a:p>
            <a:pPr lvl="1"/>
            <a:r>
              <a:rPr lang="en-US" dirty="0"/>
              <a:t>Program </a:t>
            </a:r>
            <a:r>
              <a:rPr lang="en-US" dirty="0" smtClean="0"/>
              <a:t>evaluations</a:t>
            </a:r>
            <a:endParaRPr lang="en-US" dirty="0"/>
          </a:p>
          <a:p>
            <a:pPr lvl="1"/>
            <a:r>
              <a:rPr lang="en-US" dirty="0"/>
              <a:t>Public health practice surveillance </a:t>
            </a:r>
            <a:r>
              <a:rPr lang="en-US" dirty="0" smtClean="0"/>
              <a:t>activities</a:t>
            </a:r>
            <a:endParaRPr lang="en-US" dirty="0"/>
          </a:p>
          <a:p>
            <a:pPr lvl="1"/>
            <a:endParaRPr lang="en-US" dirty="0" smtClean="0"/>
          </a:p>
          <a:p>
            <a:endParaRPr lang="en-US" dirty="0" smtClean="0"/>
          </a:p>
          <a:p>
            <a:endParaRPr lang="en-US" dirty="0"/>
          </a:p>
        </p:txBody>
      </p:sp>
    </p:spTree>
    <p:extLst>
      <p:ext uri="{BB962C8B-B14F-4D97-AF65-F5344CB8AC3E}">
        <p14:creationId xmlns:p14="http://schemas.microsoft.com/office/powerpoint/2010/main" val="360320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smtClean="0">
                <a:solidFill>
                  <a:srgbClr val="0070C0"/>
                </a:solidFill>
              </a:rPr>
              <a:t>POPS</a:t>
            </a:r>
            <a:r>
              <a:rPr lang="en-US" sz="3300" dirty="0" smtClean="0">
                <a:solidFill>
                  <a:srgbClr val="0070C0"/>
                </a:solidFill>
              </a:rPr>
              <a:t>: </a:t>
            </a:r>
            <a:r>
              <a:rPr lang="en-US" sz="3300" dirty="0">
                <a:solidFill>
                  <a:srgbClr val="0070C0"/>
                </a:solidFill>
              </a:rPr>
              <a:t>Pharmacokinetics of Understudied Drugs Administered to Children per Standard of </a:t>
            </a:r>
            <a:r>
              <a:rPr lang="en-US" sz="3300" dirty="0" smtClean="0">
                <a:solidFill>
                  <a:srgbClr val="0070C0"/>
                </a:solidFill>
              </a:rPr>
              <a:t>Care</a:t>
            </a:r>
            <a:endParaRPr lang="en-US" dirty="0">
              <a:solidFill>
                <a:srgbClr val="0070C0"/>
              </a:solidFill>
            </a:endParaRPr>
          </a:p>
        </p:txBody>
      </p:sp>
      <p:sp>
        <p:nvSpPr>
          <p:cNvPr id="3" name="Content Placeholder 2"/>
          <p:cNvSpPr>
            <a:spLocks noGrp="1"/>
          </p:cNvSpPr>
          <p:nvPr>
            <p:ph idx="1"/>
          </p:nvPr>
        </p:nvSpPr>
        <p:spPr>
          <a:xfrm>
            <a:off x="380999" y="1395248"/>
            <a:ext cx="11413067" cy="5056351"/>
          </a:xfrm>
        </p:spPr>
        <p:txBody>
          <a:bodyPr>
            <a:normAutofit lnSpcReduction="10000"/>
          </a:bodyPr>
          <a:lstStyle/>
          <a:p>
            <a:r>
              <a:rPr lang="en-US" sz="2800" dirty="0"/>
              <a:t>Primary Aim: Evaluate the PK of understudied drugs currently being administered to children</a:t>
            </a:r>
          </a:p>
          <a:p>
            <a:endParaRPr lang="en-US" sz="2800" dirty="0" smtClean="0"/>
          </a:p>
          <a:p>
            <a:r>
              <a:rPr lang="en-US" sz="2800" dirty="0" smtClean="0"/>
              <a:t>This </a:t>
            </a:r>
            <a:r>
              <a:rPr lang="en-US" sz="2800" dirty="0"/>
              <a:t>study is part of the Oklahoma Pediatric Clinical Trial Network (OPCTN), which is a site for the NIH-funded ECHO </a:t>
            </a:r>
            <a:r>
              <a:rPr lang="en-US" sz="2800" dirty="0" err="1"/>
              <a:t>IDeA</a:t>
            </a:r>
            <a:r>
              <a:rPr lang="en-US" sz="2800" dirty="0"/>
              <a:t> States Pediatric Clinical Trials Network (</a:t>
            </a:r>
            <a:r>
              <a:rPr lang="en-US" sz="2800" dirty="0" smtClean="0"/>
              <a:t>ISPCTN).</a:t>
            </a:r>
          </a:p>
          <a:p>
            <a:endParaRPr lang="en-US" sz="2800" dirty="0"/>
          </a:p>
          <a:p>
            <a:r>
              <a:rPr lang="en-US" sz="2800" dirty="0"/>
              <a:t>Enrollment Criteria: Child must be receiving </a:t>
            </a:r>
            <a:br>
              <a:rPr lang="en-US" sz="2800" dirty="0"/>
            </a:br>
            <a:r>
              <a:rPr lang="en-US" sz="2800" dirty="0"/>
              <a:t>an understudied drug of interest (DOIs) </a:t>
            </a:r>
            <a:br>
              <a:rPr lang="en-US" sz="2800" dirty="0"/>
            </a:br>
            <a:r>
              <a:rPr lang="en-US" sz="2800" dirty="0"/>
              <a:t>per standard of care as prescribed by</a:t>
            </a:r>
            <a:br>
              <a:rPr lang="en-US" sz="2800" dirty="0"/>
            </a:br>
            <a:r>
              <a:rPr lang="en-US" sz="2800" dirty="0"/>
              <a:t>their treating caregiver, and meet an age </a:t>
            </a:r>
            <a:br>
              <a:rPr lang="en-US" sz="2800" dirty="0"/>
            </a:br>
            <a:r>
              <a:rPr lang="en-US" sz="2800" dirty="0"/>
              <a:t>range or condition (pre-term, obese, or on </a:t>
            </a:r>
            <a:br>
              <a:rPr lang="en-US" sz="2800" dirty="0"/>
            </a:br>
            <a:r>
              <a:rPr lang="en-US" sz="2800" dirty="0"/>
              <a:t>ECMO) open for enrollment. </a:t>
            </a:r>
          </a:p>
        </p:txBody>
      </p:sp>
      <p:pic>
        <p:nvPicPr>
          <p:cNvPr id="4" name="Picture 3"/>
          <p:cNvPicPr>
            <a:picLocks noChangeAspect="1"/>
          </p:cNvPicPr>
          <p:nvPr/>
        </p:nvPicPr>
        <p:blipFill>
          <a:blip r:embed="rId2"/>
          <a:stretch>
            <a:fillRect/>
          </a:stretch>
        </p:blipFill>
        <p:spPr>
          <a:xfrm>
            <a:off x="6990581" y="3923423"/>
            <a:ext cx="5248920" cy="2552189"/>
          </a:xfrm>
          <a:prstGeom prst="rect">
            <a:avLst/>
          </a:prstGeom>
        </p:spPr>
      </p:pic>
    </p:spTree>
    <p:extLst>
      <p:ext uri="{BB962C8B-B14F-4D97-AF65-F5344CB8AC3E}">
        <p14:creationId xmlns:p14="http://schemas.microsoft.com/office/powerpoint/2010/main" val="382821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rmAutofit fontScale="90000"/>
          </a:bodyPr>
          <a:lstStyle/>
          <a:p>
            <a:r>
              <a:rPr lang="en-US" sz="3600" dirty="0">
                <a:solidFill>
                  <a:srgbClr val="0070C0"/>
                </a:solidFill>
              </a:rPr>
              <a:t>Resource </a:t>
            </a:r>
            <a:r>
              <a:rPr lang="en-US" sz="3600" dirty="0" smtClean="0">
                <a:solidFill>
                  <a:srgbClr val="0070C0"/>
                </a:solidFill>
              </a:rPr>
              <a:t>Efficiency: fewer patients, quicker review, less redundancy </a:t>
            </a:r>
            <a:endParaRPr lang="en-US" sz="3600" dirty="0">
              <a:solidFill>
                <a:srgbClr val="0070C0"/>
              </a:solidFill>
            </a:endParaRPr>
          </a:p>
        </p:txBody>
      </p:sp>
      <p:sp>
        <p:nvSpPr>
          <p:cNvPr id="4" name="Content Placeholder 3"/>
          <p:cNvSpPr>
            <a:spLocks noGrp="1"/>
          </p:cNvSpPr>
          <p:nvPr>
            <p:ph sz="half" idx="2"/>
          </p:nvPr>
        </p:nvSpPr>
        <p:spPr>
          <a:xfrm>
            <a:off x="262468" y="753534"/>
            <a:ext cx="5494865" cy="6036733"/>
          </a:xfrm>
        </p:spPr>
        <p:txBody>
          <a:bodyPr>
            <a:normAutofit/>
          </a:bodyPr>
          <a:lstStyle/>
          <a:p>
            <a:pPr marL="0" indent="0">
              <a:buNone/>
            </a:pPr>
            <a:r>
              <a:rPr lang="en-US" sz="2800" b="1" u="sng" dirty="0"/>
              <a:t>2019-01-12 </a:t>
            </a:r>
            <a:r>
              <a:rPr lang="en-US" sz="2800" b="1" u="sng" dirty="0" smtClean="0"/>
              <a:t>Inpatient Extract</a:t>
            </a:r>
            <a:endParaRPr lang="en-US" sz="2800" b="1" u="sng" dirty="0"/>
          </a:p>
          <a:p>
            <a:r>
              <a:rPr lang="en-US" sz="2800" dirty="0" smtClean="0"/>
              <a:t>Finds </a:t>
            </a:r>
            <a:r>
              <a:rPr lang="en-US" sz="2800" dirty="0"/>
              <a:t>patients who received a drug of interest </a:t>
            </a:r>
            <a:r>
              <a:rPr lang="en-US" sz="2800" dirty="0" smtClean="0"/>
              <a:t/>
            </a:r>
            <a:br>
              <a:rPr lang="en-US" sz="2800" dirty="0" smtClean="0"/>
            </a:br>
            <a:endParaRPr lang="en-US" sz="2800" dirty="0" smtClean="0"/>
          </a:p>
          <a:p>
            <a:r>
              <a:rPr lang="en-US" sz="2800" dirty="0" smtClean="0"/>
              <a:t>109 unique patients</a:t>
            </a:r>
          </a:p>
          <a:p>
            <a:r>
              <a:rPr lang="en-US" sz="2800" dirty="0" smtClean="0"/>
              <a:t>Record review: ~15 min/</a:t>
            </a:r>
            <a:r>
              <a:rPr lang="en-US" sz="2800" dirty="0" err="1" smtClean="0"/>
              <a:t>pt</a:t>
            </a:r>
            <a:endParaRPr lang="en-US" sz="2800" dirty="0" smtClean="0"/>
          </a:p>
          <a:p>
            <a:r>
              <a:rPr lang="en-US" sz="2800" dirty="0" smtClean="0"/>
              <a:t>~1,635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Extract</a:t>
            </a:r>
            <a:endParaRPr lang="en-US" sz="2800" b="1" u="sng" dirty="0" smtClean="0"/>
          </a:p>
          <a:p>
            <a:r>
              <a:rPr lang="en-US" sz="2800" dirty="0" smtClean="0"/>
              <a:t>112 unique patients  @15 min/</a:t>
            </a:r>
            <a:r>
              <a:rPr lang="en-US" sz="2800" dirty="0" err="1" smtClean="0"/>
              <a:t>pt</a:t>
            </a:r>
            <a:r>
              <a:rPr lang="en-US" sz="2800" dirty="0" smtClean="0"/>
              <a:t/>
            </a:r>
            <a:br>
              <a:rPr lang="en-US" sz="2800" dirty="0" smtClean="0"/>
            </a:br>
            <a:r>
              <a:rPr lang="en-US" sz="2800" dirty="0" smtClean="0"/>
              <a:t>(</a:t>
            </a:r>
            <a:r>
              <a:rPr lang="en-US" sz="2800" i="1" dirty="0" smtClean="0"/>
              <a:t>forgets</a:t>
            </a:r>
            <a:r>
              <a:rPr lang="en-US" sz="2800" dirty="0" smtClean="0"/>
              <a:t> yesterday)</a:t>
            </a:r>
            <a:endParaRPr lang="en-US" sz="2800" dirty="0"/>
          </a:p>
        </p:txBody>
      </p:sp>
      <p:sp>
        <p:nvSpPr>
          <p:cNvPr id="6" name="Content Placeholder 5"/>
          <p:cNvSpPr>
            <a:spLocks noGrp="1"/>
          </p:cNvSpPr>
          <p:nvPr>
            <p:ph sz="quarter" idx="4"/>
          </p:nvPr>
        </p:nvSpPr>
        <p:spPr>
          <a:xfrm>
            <a:off x="5867400" y="753534"/>
            <a:ext cx="6197600" cy="6036733"/>
          </a:xfrm>
        </p:spPr>
        <p:txBody>
          <a:bodyPr>
            <a:normAutofit/>
          </a:bodyPr>
          <a:lstStyle/>
          <a:p>
            <a:pPr marL="0" indent="0">
              <a:buNone/>
            </a:pPr>
            <a:r>
              <a:rPr lang="en-US" sz="2800" b="1" u="sng" dirty="0"/>
              <a:t>2019-01-12 </a:t>
            </a:r>
            <a:r>
              <a:rPr lang="en-US" sz="2800" b="1" u="sng" dirty="0" smtClean="0"/>
              <a:t>Inpatient Screening Report </a:t>
            </a:r>
            <a:endParaRPr lang="en-US" sz="2800" b="1" u="sng" dirty="0"/>
          </a:p>
          <a:p>
            <a:r>
              <a:rPr lang="en-US" sz="2800" dirty="0" smtClean="0"/>
              <a:t>Finds patients who received a drug of interest </a:t>
            </a:r>
            <a:r>
              <a:rPr lang="en-US" sz="2800" i="1" dirty="0" smtClean="0"/>
              <a:t>and meet an age range or condition currently open for enrollment</a:t>
            </a:r>
          </a:p>
          <a:p>
            <a:r>
              <a:rPr lang="en-US" sz="2800" dirty="0" smtClean="0"/>
              <a:t>31 unique patients</a:t>
            </a:r>
          </a:p>
          <a:p>
            <a:r>
              <a:rPr lang="en-US" sz="2800" dirty="0" smtClean="0"/>
              <a:t>Record review: ~5 min/</a:t>
            </a:r>
            <a:r>
              <a:rPr lang="en-US" sz="2800" dirty="0" err="1" smtClean="0"/>
              <a:t>pt</a:t>
            </a:r>
            <a:endParaRPr lang="en-US" sz="2800" dirty="0" smtClean="0"/>
          </a:p>
          <a:p>
            <a:r>
              <a:rPr lang="en-US" sz="2800" dirty="0" smtClean="0"/>
              <a:t>~155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Screening Report </a:t>
            </a:r>
            <a:endParaRPr lang="en-US" sz="2800" b="1" u="sng" dirty="0"/>
          </a:p>
          <a:p>
            <a:r>
              <a:rPr lang="en-US" sz="2800" dirty="0" smtClean="0"/>
              <a:t>6 </a:t>
            </a:r>
            <a:r>
              <a:rPr lang="en-US" sz="2800" u="sng" dirty="0" smtClean="0"/>
              <a:t>new</a:t>
            </a:r>
            <a:r>
              <a:rPr lang="en-US" sz="2800" dirty="0" smtClean="0"/>
              <a:t> patients  @5 min/</a:t>
            </a:r>
            <a:r>
              <a:rPr lang="en-US" sz="2800" dirty="0" err="1" smtClean="0"/>
              <a:t>pt</a:t>
            </a:r>
            <a:r>
              <a:rPr lang="en-US" sz="2800" dirty="0" smtClean="0"/>
              <a:t/>
            </a:r>
            <a:br>
              <a:rPr lang="en-US" sz="2800" dirty="0" smtClean="0"/>
            </a:br>
            <a:r>
              <a:rPr lang="en-US" sz="2800" dirty="0" smtClean="0"/>
              <a:t>(</a:t>
            </a:r>
            <a:r>
              <a:rPr lang="en-US" sz="2800" i="1" dirty="0" smtClean="0"/>
              <a:t>remembers</a:t>
            </a:r>
            <a:r>
              <a:rPr lang="en-US" sz="2800" dirty="0" smtClean="0"/>
              <a:t> yesterday)</a:t>
            </a:r>
            <a:endParaRPr lang="en-US" sz="2800" b="1" dirty="0"/>
          </a:p>
        </p:txBody>
      </p:sp>
    </p:spTree>
    <p:extLst>
      <p:ext uri="{BB962C8B-B14F-4D97-AF65-F5344CB8AC3E}">
        <p14:creationId xmlns:p14="http://schemas.microsoft.com/office/powerpoint/2010/main" val="187214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408"/>
          </a:xfrm>
        </p:spPr>
        <p:txBody>
          <a:bodyPr/>
          <a:lstStyle/>
          <a:p>
            <a:r>
              <a:rPr lang="en-US" dirty="0" smtClean="0">
                <a:solidFill>
                  <a:srgbClr val="0070C0"/>
                </a:solidFill>
              </a:rPr>
              <a:t>Benefits of 20x Efficiency</a:t>
            </a:r>
            <a:endParaRPr lang="en-US" dirty="0">
              <a:solidFill>
                <a:srgbClr val="0070C0"/>
              </a:solidFill>
            </a:endParaRPr>
          </a:p>
        </p:txBody>
      </p:sp>
      <p:sp>
        <p:nvSpPr>
          <p:cNvPr id="3" name="Content Placeholder 2"/>
          <p:cNvSpPr>
            <a:spLocks noGrp="1"/>
          </p:cNvSpPr>
          <p:nvPr>
            <p:ph idx="1"/>
          </p:nvPr>
        </p:nvSpPr>
        <p:spPr>
          <a:xfrm>
            <a:off x="228600" y="1248834"/>
            <a:ext cx="11722100" cy="5325534"/>
          </a:xfrm>
        </p:spPr>
        <p:txBody>
          <a:bodyPr>
            <a:noAutofit/>
          </a:bodyPr>
          <a:lstStyle/>
          <a:p>
            <a:pPr marL="514350" indent="-514350">
              <a:buFont typeface="+mj-lt"/>
              <a:buAutoNum type="arabicPeriod"/>
            </a:pPr>
            <a:r>
              <a:rPr lang="en-US" sz="3200" dirty="0" smtClean="0"/>
              <a:t>Better efficiency allows us to spin and cover a larger web.</a:t>
            </a:r>
            <a:br>
              <a:rPr lang="en-US" sz="3200" dirty="0" smtClean="0"/>
            </a:br>
            <a:r>
              <a:rPr lang="en-US" sz="3200" dirty="0" smtClean="0"/>
              <a:t>(We should probably transition to the term “filter”.) </a:t>
            </a:r>
          </a:p>
          <a:p>
            <a:pPr marL="514350" indent="-514350">
              <a:buFont typeface="+mj-lt"/>
              <a:buAutoNum type="arabicPeriod"/>
            </a:pPr>
            <a:endParaRPr lang="en-US" sz="3200" dirty="0" smtClean="0"/>
          </a:p>
          <a:p>
            <a:pPr marL="514350" indent="-514350">
              <a:buFont typeface="+mj-lt"/>
              <a:buAutoNum type="arabicPeriod"/>
            </a:pPr>
            <a:r>
              <a:rPr lang="en-US" sz="3200" dirty="0" smtClean="0"/>
              <a:t>Instead of focusing on a subset of dx &amp; location, </a:t>
            </a:r>
            <a:br>
              <a:rPr lang="en-US" sz="3200" dirty="0" smtClean="0"/>
            </a:br>
            <a:r>
              <a:rPr lang="en-US" sz="3200" dirty="0" smtClean="0"/>
              <a:t>our report covers the entire space.</a:t>
            </a:r>
          </a:p>
          <a:p>
            <a:pPr marL="514350" indent="-514350">
              <a:buFont typeface="+mj-lt"/>
              <a:buAutoNum type="arabicPeriod"/>
            </a:pPr>
            <a:endParaRPr lang="en-US" sz="3200" dirty="0"/>
          </a:p>
          <a:p>
            <a:pPr marL="0" indent="0">
              <a:buNone/>
            </a:pPr>
            <a:r>
              <a:rPr lang="en-US" sz="3200" dirty="0" smtClean="0"/>
              <a:t>We try to aggressively</a:t>
            </a:r>
          </a:p>
          <a:p>
            <a:pPr marL="514350" indent="-514350">
              <a:buAutoNum type="alphaLcParenR"/>
            </a:pPr>
            <a:r>
              <a:rPr lang="en-US" sz="3200" dirty="0" smtClean="0"/>
              <a:t>Cover the entire space</a:t>
            </a:r>
          </a:p>
          <a:p>
            <a:pPr marL="514350" indent="-514350">
              <a:buAutoNum type="alphaLcParenR"/>
            </a:pPr>
            <a:r>
              <a:rPr lang="en-US" sz="3200" dirty="0" smtClean="0"/>
              <a:t>Prune known ineligible cases </a:t>
            </a:r>
            <a:br>
              <a:rPr lang="en-US" sz="3200" dirty="0" smtClean="0"/>
            </a:br>
            <a:r>
              <a:rPr lang="en-US" sz="3200" dirty="0" smtClean="0"/>
              <a:t>(</a:t>
            </a:r>
            <a:r>
              <a:rPr lang="en-US" sz="3200" i="1" dirty="0" err="1" smtClean="0"/>
              <a:t>ie</a:t>
            </a:r>
            <a:r>
              <a:rPr lang="en-US" sz="3200" dirty="0" smtClean="0"/>
              <a:t>, Cut from 113 to 31 to 6 unique inpatients)</a:t>
            </a:r>
          </a:p>
          <a:p>
            <a:pPr marL="0" indent="0">
              <a:buNone/>
            </a:pPr>
            <a:endParaRPr lang="en-US" sz="3200" dirty="0"/>
          </a:p>
        </p:txBody>
      </p:sp>
    </p:spTree>
    <p:extLst>
      <p:ext uri="{BB962C8B-B14F-4D97-AF65-F5344CB8AC3E}">
        <p14:creationId xmlns:p14="http://schemas.microsoft.com/office/powerpoint/2010/main" val="857525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2781</Words>
  <Application>Microsoft Office PowerPoint</Application>
  <PresentationFormat>Widescreen</PresentationFormat>
  <Paragraphs>419</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PowerPoint Presentation</vt:lpstr>
      <vt:lpstr>Ecosystem Architecture</vt:lpstr>
      <vt:lpstr>HSC DATA TYPES</vt:lpstr>
      <vt:lpstr>HSC DATA ENTERPRISE</vt:lpstr>
      <vt:lpstr>PowerPoint Presentation</vt:lpstr>
      <vt:lpstr>IRB Guidance</vt:lpstr>
      <vt:lpstr>POPS: Pharmacokinetics of Understudied Drugs Administered to Children per Standard of Care</vt:lpstr>
      <vt:lpstr>Resource Efficiency: fewer patients, quicker review, less redundancy </vt:lpstr>
      <vt:lpstr>Benefits of 20x Efficiency</vt:lpstr>
      <vt:lpstr>PowerPoint Presentation</vt:lpstr>
      <vt:lpstr>PowerPoint Presentation</vt:lpstr>
      <vt:lpstr>PowerPoint Presentation</vt:lpstr>
      <vt:lpstr>Screening Reports (for outpatients)</vt:lpstr>
      <vt:lpstr>Collapsing/Standardizing Med Instructions</vt:lpstr>
      <vt:lpstr>PowerPoint Presentation</vt:lpstr>
      <vt:lpstr>VDORA: Vitamin D Supplementation in Children With Obesity-Related Asthma</vt:lpstr>
      <vt:lpstr>PowerPoint Presentation</vt:lpstr>
      <vt:lpstr>Resource Efficiency: fewer patients, quicker review, less redundancy </vt:lpstr>
      <vt:lpstr>PROSpect: PRone and OScillation PEdiatric Clinical Trial</vt:lpstr>
      <vt:lpstr>PowerPoint Presentation</vt:lpstr>
      <vt:lpstr>PowerPoint Presentation</vt:lpstr>
      <vt:lpstr>A Nationally Representative Drug Utilization Study of OxyContin in Children Age 17 Years and Younger</vt:lpstr>
      <vt:lpstr>A Nationally Representative Drug Utilization Study of OxyContin in Children Age 17 Years and Younger</vt:lpstr>
      <vt:lpstr>A Nationally Representative Drug Utilization Study of OxyContin in Children Age 17 Years and Younger</vt:lpstr>
      <vt:lpstr>Mathematica: Assessing a Clinical Quality Measure for ADHD of Symptom Change in Order to Detect Symptom Reduction and to Examine Differences Across Clinics</vt:lpstr>
      <vt:lpstr>Mathematica</vt:lpstr>
      <vt:lpstr>Long-term Clinical Outcomes of Pharmacist-led Care  in Type 2 Diabetes Mellitus</vt:lpstr>
      <vt:lpstr>Long-term Clinical Outcomes of Pharmacist-led Care  in Type 2 Diabetes Mellitus</vt:lpstr>
      <vt:lpstr>An assessment of a newly initiated transitions of care clinic at an academic health center</vt:lpstr>
      <vt:lpstr>An assessment of a newly initiated transitions of care clinic at an academic health center</vt:lpstr>
      <vt:lpstr>Implementation of Post-Partum Depression Screening in a General Pediatric Clinic</vt:lpstr>
      <vt:lpstr>Clinical Trials &amp; Other Research Studies Supported by the CDW</vt:lpstr>
      <vt:lpstr>PowerPoint Presentation</vt:lpstr>
      <vt:lpstr>Advantages of using CDW instead of manual chart review</vt:lpstr>
      <vt:lpstr>Since 2017,  the CDW has facilitated more than 80 studies with 44 investigators.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50</cp:revision>
  <dcterms:created xsi:type="dcterms:W3CDTF">2019-06-04T17:44:43Z</dcterms:created>
  <dcterms:modified xsi:type="dcterms:W3CDTF">2019-06-07T23:17:24Z</dcterms:modified>
</cp:coreProperties>
</file>