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92" r:id="rId2"/>
    <p:sldId id="257" r:id="rId3"/>
    <p:sldId id="384" r:id="rId4"/>
    <p:sldId id="289" r:id="rId5"/>
    <p:sldId id="385" r:id="rId6"/>
    <p:sldId id="386" r:id="rId7"/>
    <p:sldId id="387" r:id="rId8"/>
    <p:sldId id="389" r:id="rId9"/>
    <p:sldId id="276" r:id="rId10"/>
    <p:sldId id="340" r:id="rId11"/>
    <p:sldId id="388" r:id="rId12"/>
    <p:sldId id="367" r:id="rId13"/>
    <p:sldId id="29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9966"/>
    <a:srgbClr val="000000"/>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77755" autoAdjust="0"/>
  </p:normalViewPr>
  <p:slideViewPr>
    <p:cSldViewPr snapToGrid="0">
      <p:cViewPr varScale="1">
        <p:scale>
          <a:sx n="127" d="100"/>
          <a:sy n="127" d="100"/>
        </p:scale>
        <p:origin x="1470" y="126"/>
      </p:cViewPr>
      <p:guideLst/>
    </p:cSldViewPr>
  </p:slid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12/15/2020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I’m Will, and part of the Clinical Data Warehouse effort on</a:t>
            </a:r>
            <a:r>
              <a:rPr lang="en-US" baseline="0" dirty="0" smtClean="0"/>
              <a:t> campus.  I started as a conventional statistician and researcher, and based on experience with integrating our investigations with state agency data , our group moved into the world of EMRs and CDWs.</a:t>
            </a:r>
          </a:p>
          <a:p>
            <a:endParaRPr lang="en-US" baseline="0" dirty="0" smtClean="0"/>
          </a:p>
          <a:p>
            <a:r>
              <a:rPr lang="en-US" baseline="0" dirty="0" smtClean="0"/>
              <a:t>I think these experiences have allowed our group to relate well with current PIs, as well as build a CDW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entire ecosystem</a:t>
            </a:r>
            <a:r>
              <a:rPr lang="en-US" baseline="0" dirty="0" smtClean="0"/>
              <a:t> can be represented by these six columns.  The EMR and other collection databases sit in the 1</a:t>
            </a:r>
            <a:r>
              <a:rPr lang="en-US" baseline="30000" dirty="0" smtClean="0"/>
              <a:t>st</a:t>
            </a:r>
            <a:r>
              <a:rPr lang="en-US" baseline="0" dirty="0" smtClean="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a investigation is approved by the IRB, we can develop a tiny database in </a:t>
            </a:r>
            <a:r>
              <a:rPr lang="en-US" baseline="0" dirty="0" err="1" smtClean="0"/>
              <a:t>REDCap</a:t>
            </a:r>
            <a:r>
              <a:rPr lang="en-US" baseline="0" dirty="0" smtClean="0"/>
              <a:t> that contains the dataset needed for their analysis (5</a:t>
            </a:r>
            <a:r>
              <a:rPr lang="en-US" baseline="30000" dirty="0" smtClean="0"/>
              <a:t>th</a:t>
            </a:r>
            <a:r>
              <a:rPr lang="en-US" baseline="0" dirty="0" smtClean="0"/>
              <a:t> column).  There are a few reasons why </a:t>
            </a:r>
            <a:r>
              <a:rPr lang="en-US" baseline="0" dirty="0" err="1" smtClean="0"/>
              <a:t>REDCap</a:t>
            </a:r>
            <a:r>
              <a:rPr lang="en-US" baseline="0" dirty="0" smtClean="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are the data sources for the research projects that we’ve assisted with.  Roughly in descending order of frequency. </a:t>
            </a:r>
            <a:endParaRPr lang="en-US" dirty="0" smtClean="0"/>
          </a:p>
          <a:p>
            <a:r>
              <a:rPr lang="en-US" dirty="0" smtClean="0"/>
              <a:t>Most of our projects</a:t>
            </a:r>
            <a:r>
              <a:rPr lang="en-US" baseline="0" dirty="0" smtClean="0"/>
              <a:t> involve inpatient EMRs, outpatient EMRs, and billing systems</a:t>
            </a:r>
            <a:r>
              <a:rPr lang="en-US" dirty="0" smtClean="0"/>
              <a:t>.</a:t>
            </a:r>
          </a:p>
          <a:p>
            <a:endParaRPr lang="en-US" baseline="0" dirty="0" smtClean="0"/>
          </a:p>
          <a:p>
            <a:r>
              <a:rPr lang="en-US" baseline="0" dirty="0" smtClean="0"/>
              <a:t>In some ways, our experience started with datasets from external collaborators, such as the </a:t>
            </a:r>
            <a:r>
              <a:rPr lang="en-US" baseline="0" dirty="0" err="1" smtClean="0"/>
              <a:t>Dept</a:t>
            </a:r>
            <a:r>
              <a:rPr lang="en-US" baseline="0" dirty="0" smtClean="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3</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group, the BBMC, is a core of ~6 faculty statisticians and</a:t>
            </a:r>
            <a:r>
              <a:rPr lang="en-US" baseline="0" dirty="0" smtClean="0"/>
              <a:t> another ~10 staff with skills in health administration, analysis, research, and data science.</a:t>
            </a:r>
          </a:p>
          <a:p>
            <a:endParaRPr lang="en-US" baseline="0" dirty="0" smtClean="0"/>
          </a:p>
          <a:p>
            <a:r>
              <a:rPr lang="en-US" baseline="0" dirty="0" smtClean="0"/>
              <a:t>When we receive a request involving the CDW,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Julie’s.  </a:t>
            </a:r>
          </a:p>
          <a:p>
            <a:endParaRPr lang="en-US" baseline="0" dirty="0" smtClean="0"/>
          </a:p>
          <a:p>
            <a:r>
              <a:rPr lang="en-US" baseline="0" dirty="0" smtClean="0"/>
              <a:t>For a one-time retrospective research project, the output is usually a secured CSV.  For a project requiring rolling enrollment, we deploy updates every morning with REDCap and dynamic html reports.</a:t>
            </a:r>
          </a:p>
          <a:p>
            <a:endParaRPr lang="en-US" baseline="0" dirty="0" smtClean="0"/>
          </a:p>
          <a:p>
            <a:r>
              <a:rPr lang="en-US" baseline="0" dirty="0" smtClean="0"/>
              <a:t>I have few friends managing the CDWs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4</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quick list of the CDW projects so far.  Some were wrapped</a:t>
            </a:r>
            <a:r>
              <a:rPr lang="en-US" baseline="0" dirty="0" smtClean="0"/>
              <a:t> up in less than a day.  Some, like POPS, have been ongoing for 1.5 years.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5</a:t>
            </a:fld>
            <a:endParaRPr lang="en-US"/>
          </a:p>
        </p:txBody>
      </p:sp>
    </p:spTree>
    <p:extLst>
      <p:ext uri="{BB962C8B-B14F-4D97-AF65-F5344CB8AC3E}">
        <p14:creationId xmlns:p14="http://schemas.microsoft.com/office/powerpoint/2010/main" val="1517956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services we provide.  This roughly reflects</a:t>
            </a:r>
            <a:r>
              <a:rPr lang="en-US" baseline="0" dirty="0" smtClean="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smtClean="0"/>
          </a:p>
          <a:p>
            <a:pPr marL="228600" indent="-228600">
              <a:buAutoNum type="arabicPeriod"/>
            </a:pPr>
            <a:r>
              <a:rPr lang="en-US" baseline="0" dirty="0" smtClean="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smtClean="0"/>
              <a:t>One-time eligibility is</a:t>
            </a:r>
            <a:r>
              <a:rPr lang="en-US" baseline="0" dirty="0" smtClean="0"/>
              <a:t> requested </a:t>
            </a:r>
            <a:r>
              <a:rPr lang="en-US" dirty="0" smtClean="0"/>
              <a:t>a lot, partly because we’ve built</a:t>
            </a:r>
            <a:r>
              <a:rPr lang="en-US" baseline="0" dirty="0" smtClean="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smtClean="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smtClean="0"/>
              <a:t>Clinical outcomes is what I thought would soak up the majority of our time, but that’s been fairly manageable so far.</a:t>
            </a:r>
          </a:p>
          <a:p>
            <a:pPr marL="228600" indent="-228600">
              <a:buAutoNum type="arabicPeriod"/>
            </a:pPr>
            <a:r>
              <a:rPr lang="en-US" baseline="0" dirty="0" smtClean="0"/>
              <a:t>And occasionally we get administrative and program </a:t>
            </a:r>
            <a:r>
              <a:rPr lang="en-US" baseline="0" dirty="0" err="1" smtClean="0"/>
              <a:t>eval</a:t>
            </a:r>
            <a:r>
              <a:rPr lang="en-US" baseline="0" dirty="0" smtClean="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9</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short, we work closely with the oversight boards to</a:t>
            </a:r>
            <a:r>
              <a:rPr lang="en-US" baseline="0" dirty="0" smtClean="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smtClean="0"/>
          </a:p>
          <a:p>
            <a:r>
              <a:rPr lang="en-US" baseline="0" dirty="0" smtClean="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10</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8CAB9-F02B-405D-B26E-A393DAA55285}"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8CAB9-F02B-405D-B26E-A393DAA55285}" type="datetimeFigureOut">
              <a:rPr lang="en-US" smtClean="0"/>
              <a:t>12/15/2020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D8CAB9-F02B-405D-B26E-A393DAA55285}" type="datetimeFigureOut">
              <a:rPr lang="en-US" smtClean="0"/>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12/15/2020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12/15/2020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2298718"/>
          </a:xfrm>
        </p:spPr>
        <p:txBody>
          <a:bodyPr>
            <a:noAutofit/>
          </a:bodyPr>
          <a:lstStyle/>
          <a:p>
            <a:r>
              <a:rPr lang="en-US" sz="4800" dirty="0" smtClean="0">
                <a:solidFill>
                  <a:srgbClr val="0070C0"/>
                </a:solidFill>
              </a:rPr>
              <a:t>Leveraging OUHSC</a:t>
            </a:r>
            <a:br>
              <a:rPr lang="en-US" sz="4800" dirty="0" smtClean="0">
                <a:solidFill>
                  <a:srgbClr val="0070C0"/>
                </a:solidFill>
              </a:rPr>
            </a:br>
            <a:r>
              <a:rPr lang="en-US" sz="4800" dirty="0" smtClean="0">
                <a:solidFill>
                  <a:srgbClr val="0070C0"/>
                </a:solidFill>
              </a:rPr>
              <a:t>Clinical Data Warehouse</a:t>
            </a:r>
            <a:br>
              <a:rPr lang="en-US" sz="4800" dirty="0" smtClean="0">
                <a:solidFill>
                  <a:srgbClr val="0070C0"/>
                </a:solidFill>
              </a:rPr>
            </a:br>
            <a:r>
              <a:rPr lang="en-US" sz="4800" dirty="0" smtClean="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77500" lnSpcReduction="20000"/>
          </a:bodyPr>
          <a:lstStyle/>
          <a:p>
            <a:r>
              <a:rPr lang="en-US" sz="2200" dirty="0" smtClean="0"/>
              <a:t>Will Beasley, </a:t>
            </a:r>
            <a:r>
              <a:rPr lang="en-US" sz="2200" dirty="0"/>
              <a:t>PhD</a:t>
            </a:r>
          </a:p>
          <a:p>
            <a:r>
              <a:rPr lang="en-US" sz="2200" dirty="0"/>
              <a:t>Ashley Thumann, MHA</a:t>
            </a:r>
          </a:p>
          <a:p>
            <a:r>
              <a:rPr lang="en-US" sz="2200" dirty="0" smtClean="0"/>
              <a:t>Geneva Marshall, MA</a:t>
            </a:r>
            <a:endParaRPr lang="en-US" sz="2200" dirty="0"/>
          </a:p>
          <a:p>
            <a:r>
              <a:rPr lang="en-US" sz="2200" dirty="0" smtClean="0"/>
              <a:t>Lise DeShea, PhD</a:t>
            </a:r>
            <a:endParaRPr lang="en-US" sz="2200" dirty="0"/>
          </a:p>
          <a:p>
            <a:r>
              <a:rPr lang="en-US" sz="2200" dirty="0" smtClean="0"/>
              <a:t>David </a:t>
            </a:r>
            <a:r>
              <a:rPr lang="en-US" sz="2200" dirty="0"/>
              <a:t>Bard, PhD</a:t>
            </a:r>
          </a:p>
          <a:p>
            <a:r>
              <a:rPr lang="en-US" sz="2200" dirty="0" smtClean="0"/>
              <a:t>University </a:t>
            </a:r>
            <a:r>
              <a:rPr lang="en-US" sz="2200" dirty="0"/>
              <a:t>of Oklahoma HSC</a:t>
            </a:r>
          </a:p>
          <a:p>
            <a:r>
              <a:rPr lang="en-US" sz="2200" dirty="0"/>
              <a:t>Biomedical &amp; Behavioral Methodology </a:t>
            </a:r>
            <a:r>
              <a:rPr lang="en-US" sz="2200" dirty="0" smtClean="0"/>
              <a:t>Core (BBMC)</a:t>
            </a:r>
          </a:p>
          <a:p>
            <a:r>
              <a:rPr lang="en-US" sz="2200" dirty="0" smtClean="0"/>
              <a:t>Dec 2020</a:t>
            </a:r>
            <a:endParaRPr lang="en-US" sz="2200" dirty="0"/>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smtClean="0">
                <a:solidFill>
                  <a:schemeClr val="bg1">
                    <a:lumMod val="50000"/>
                  </a:schemeClr>
                </a:solidFill>
              </a:rPr>
              <a:t>Requests that are preparatory to research </a:t>
            </a:r>
            <a:r>
              <a:rPr lang="en-US" sz="2400" dirty="0">
                <a:solidFill>
                  <a:schemeClr val="bg1">
                    <a:lumMod val="50000"/>
                  </a:schemeClr>
                </a:solidFill>
              </a:rPr>
              <a:t>must be submitted to the IRB/University Privacy </a:t>
            </a:r>
            <a:r>
              <a:rPr lang="en-US" sz="2400" dirty="0" smtClean="0">
                <a:solidFill>
                  <a:schemeClr val="bg1">
                    <a:lumMod val="50000"/>
                  </a:schemeClr>
                </a:solidFill>
              </a:rPr>
              <a:t>Board for review and approval.</a:t>
            </a:r>
          </a:p>
          <a:p>
            <a:endParaRPr lang="en-US" sz="2400" dirty="0" smtClean="0">
              <a:solidFill>
                <a:schemeClr val="bg1">
                  <a:lumMod val="50000"/>
                </a:schemeClr>
              </a:solidFill>
            </a:endParaRPr>
          </a:p>
          <a:p>
            <a:r>
              <a:rPr lang="en-US" sz="2400" dirty="0" smtClean="0">
                <a:solidFill>
                  <a:schemeClr val="bg1">
                    <a:lumMod val="50000"/>
                  </a:schemeClr>
                </a:solidFill>
              </a:rPr>
              <a:t>Program Evaluation, CQI, &amp; Feasibility Assessments:</a:t>
            </a:r>
          </a:p>
          <a:p>
            <a:pPr lvl="1"/>
            <a:r>
              <a:rPr lang="en-US" sz="2000" dirty="0" smtClean="0">
                <a:solidFill>
                  <a:schemeClr val="bg1">
                    <a:lumMod val="50000"/>
                  </a:schemeClr>
                </a:solidFill>
              </a:rPr>
              <a:t>If PHI is </a:t>
            </a:r>
            <a:r>
              <a:rPr lang="en-US" sz="2000" b="1" u="sng" dirty="0" smtClean="0">
                <a:solidFill>
                  <a:schemeClr val="bg1">
                    <a:lumMod val="50000"/>
                  </a:schemeClr>
                </a:solidFill>
              </a:rPr>
              <a:t>NOT</a:t>
            </a:r>
            <a:r>
              <a:rPr lang="en-US" sz="2000" dirty="0" smtClean="0">
                <a:solidFill>
                  <a:schemeClr val="bg1">
                    <a:lumMod val="50000"/>
                  </a:schemeClr>
                </a:solidFill>
              </a:rPr>
              <a:t> included, it is generally not considered human subjects research.</a:t>
            </a:r>
          </a:p>
          <a:p>
            <a:pPr lvl="1"/>
            <a:r>
              <a:rPr lang="en-US" sz="2000" dirty="0" smtClean="0">
                <a:solidFill>
                  <a:schemeClr val="bg1">
                    <a:lumMod val="50000"/>
                  </a:schemeClr>
                </a:solidFill>
              </a:rPr>
              <a:t>A determination of human subjects research (DHSR) may be submitted to the IRB.</a:t>
            </a:r>
          </a:p>
          <a:p>
            <a:pPr lvl="1"/>
            <a:r>
              <a:rPr lang="en-US" sz="2000" dirty="0" smtClean="0">
                <a:solidFill>
                  <a:schemeClr val="bg1">
                    <a:lumMod val="50000"/>
                  </a:schemeClr>
                </a:solidFill>
              </a:rPr>
              <a:t>Aggregate data may be provided without an IRB submission.</a:t>
            </a:r>
          </a:p>
          <a:p>
            <a:endParaRPr lang="en-US" sz="2400" dirty="0" smtClean="0">
              <a:solidFill>
                <a:schemeClr val="bg1">
                  <a:lumMod val="50000"/>
                </a:schemeClr>
              </a:solidFill>
            </a:endParaRPr>
          </a:p>
          <a:p>
            <a:r>
              <a:rPr lang="en-US" sz="2400" dirty="0" smtClean="0">
                <a:solidFill>
                  <a:schemeClr val="bg1">
                    <a:lumMod val="50000"/>
                  </a:schemeClr>
                </a:solidFill>
              </a:rPr>
              <a:t>The following activities are </a:t>
            </a:r>
            <a:r>
              <a:rPr lang="en-US" sz="2400" b="1" u="sng" dirty="0" smtClean="0">
                <a:solidFill>
                  <a:schemeClr val="bg1">
                    <a:lumMod val="50000"/>
                  </a:schemeClr>
                </a:solidFill>
              </a:rPr>
              <a:t>NOT</a:t>
            </a:r>
            <a:r>
              <a:rPr lang="en-US" sz="2400" dirty="0" smtClean="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a:t>
            </a:r>
            <a:r>
              <a:rPr lang="en-US" sz="2000" dirty="0" smtClean="0">
                <a:solidFill>
                  <a:schemeClr val="bg1">
                    <a:lumMod val="50000"/>
                  </a:schemeClr>
                </a:solidFill>
              </a:rPr>
              <a:t>instructor</a:t>
            </a:r>
            <a:endParaRPr lang="en-US" sz="2000" dirty="0">
              <a:solidFill>
                <a:schemeClr val="bg1">
                  <a:lumMod val="50000"/>
                </a:schemeClr>
              </a:solidFill>
            </a:endParaRP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a:t>
            </a:r>
            <a:r>
              <a:rPr lang="en-US" sz="2000" dirty="0" smtClean="0">
                <a:solidFill>
                  <a:schemeClr val="bg1">
                    <a:lumMod val="50000"/>
                  </a:schemeClr>
                </a:solidFill>
              </a:rPr>
              <a:t>University</a:t>
            </a:r>
            <a:endParaRPr lang="en-US" sz="2000" dirty="0">
              <a:solidFill>
                <a:schemeClr val="bg1">
                  <a:lumMod val="50000"/>
                </a:schemeClr>
              </a:solidFill>
            </a:endParaRPr>
          </a:p>
          <a:p>
            <a:pPr lvl="1"/>
            <a:r>
              <a:rPr lang="en-US" sz="2000" dirty="0">
                <a:solidFill>
                  <a:schemeClr val="bg1">
                    <a:lumMod val="50000"/>
                  </a:schemeClr>
                </a:solidFill>
              </a:rPr>
              <a:t>Program </a:t>
            </a:r>
            <a:r>
              <a:rPr lang="en-US" sz="2000" dirty="0" smtClean="0">
                <a:solidFill>
                  <a:schemeClr val="bg1">
                    <a:lumMod val="50000"/>
                  </a:schemeClr>
                </a:solidFill>
              </a:rPr>
              <a:t>evaluations</a:t>
            </a:r>
            <a:endParaRPr lang="en-US" sz="2000" dirty="0">
              <a:solidFill>
                <a:schemeClr val="bg1">
                  <a:lumMod val="50000"/>
                </a:schemeClr>
              </a:solidFill>
            </a:endParaRPr>
          </a:p>
          <a:p>
            <a:pPr lvl="1"/>
            <a:r>
              <a:rPr lang="en-US" sz="2000" dirty="0">
                <a:solidFill>
                  <a:schemeClr val="bg1">
                    <a:lumMod val="50000"/>
                  </a:schemeClr>
                </a:solidFill>
              </a:rPr>
              <a:t>Public health practice surveillance </a:t>
            </a:r>
            <a:r>
              <a:rPr lang="en-US" sz="2000" dirty="0" smtClean="0">
                <a:solidFill>
                  <a:schemeClr val="bg1">
                    <a:lumMod val="50000"/>
                  </a:schemeClr>
                </a:solidFill>
              </a:rPr>
              <a:t>activities</a:t>
            </a:r>
            <a:endParaRPr lang="en-US" sz="2000" dirty="0">
              <a:solidFill>
                <a:schemeClr val="bg1">
                  <a:lumMod val="50000"/>
                </a:schemeClr>
              </a:solidFill>
            </a:endParaRPr>
          </a:p>
        </p:txBody>
      </p:sp>
    </p:spTree>
    <p:extLst>
      <p:ext uri="{BB962C8B-B14F-4D97-AF65-F5344CB8AC3E}">
        <p14:creationId xmlns:p14="http://schemas.microsoft.com/office/powerpoint/2010/main" val="1045530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214"/>
          </a:xfrm>
        </p:spPr>
        <p:txBody>
          <a:bodyPr>
            <a:normAutofit/>
          </a:bodyPr>
          <a:lstStyle/>
          <a:p>
            <a:r>
              <a:rPr lang="en-US" sz="3600" b="1" i="1" dirty="0">
                <a:solidFill>
                  <a:srgbClr val="0070C0"/>
                </a:solidFill>
              </a:rPr>
              <a:t>CDW Faculty &amp; Staff</a:t>
            </a:r>
            <a:endParaRPr lang="en-US" sz="3600" b="1" i="1" dirty="0">
              <a:solidFill>
                <a:srgbClr val="0070C0"/>
              </a:solidFill>
            </a:endParaRPr>
          </a:p>
        </p:txBody>
      </p:sp>
      <p:sp>
        <p:nvSpPr>
          <p:cNvPr id="3" name="Content Placeholder 2"/>
          <p:cNvSpPr>
            <a:spLocks noGrp="1"/>
          </p:cNvSpPr>
          <p:nvPr>
            <p:ph idx="1"/>
          </p:nvPr>
        </p:nvSpPr>
        <p:spPr>
          <a:xfrm>
            <a:off x="838200" y="1171340"/>
            <a:ext cx="10515600" cy="5005623"/>
          </a:xfrm>
        </p:spPr>
        <p:txBody>
          <a:bodyPr>
            <a:normAutofit lnSpcReduction="10000"/>
          </a:bodyPr>
          <a:lstStyle/>
          <a:p>
            <a:r>
              <a:rPr lang="en-US" sz="2200" b="1" i="1" dirty="0">
                <a:latin typeface="+mj-lt"/>
                <a:ea typeface="+mj-ea"/>
                <a:cs typeface="+mj-cs"/>
              </a:rPr>
              <a:t>David Bard, </a:t>
            </a:r>
            <a:r>
              <a:rPr lang="en-US" sz="2200" b="1" i="1" dirty="0" smtClean="0">
                <a:latin typeface="+mj-lt"/>
                <a:ea typeface="+mj-ea"/>
                <a:cs typeface="+mj-cs"/>
              </a:rPr>
              <a:t>Ph.D. is the Chief Research Information Officer </a:t>
            </a:r>
            <a:endParaRPr lang="en-US" sz="2200" b="1" i="1" dirty="0">
              <a:latin typeface="+mj-lt"/>
              <a:ea typeface="+mj-ea"/>
              <a:cs typeface="+mj-cs"/>
            </a:endParaRPr>
          </a:p>
          <a:p>
            <a:r>
              <a:rPr lang="en-US" sz="2200" b="1" i="1" dirty="0">
                <a:latin typeface="+mj-lt"/>
                <a:ea typeface="+mj-ea"/>
                <a:cs typeface="+mj-cs"/>
              </a:rPr>
              <a:t>William Beasley, </a:t>
            </a:r>
            <a:r>
              <a:rPr lang="en-US" sz="2200" b="1" i="1" dirty="0" smtClean="0">
                <a:latin typeface="+mj-lt"/>
                <a:ea typeface="+mj-ea"/>
                <a:cs typeface="+mj-cs"/>
              </a:rPr>
              <a:t>Ph.D.</a:t>
            </a:r>
            <a:endParaRPr lang="en-US" sz="2200" b="1" i="1" dirty="0">
              <a:latin typeface="+mj-lt"/>
              <a:ea typeface="+mj-ea"/>
              <a:cs typeface="+mj-cs"/>
            </a:endParaRPr>
          </a:p>
          <a:p>
            <a:r>
              <a:rPr lang="en-US" sz="2200" b="1" i="1" dirty="0">
                <a:latin typeface="+mj-lt"/>
                <a:ea typeface="+mj-ea"/>
                <a:cs typeface="+mj-cs"/>
              </a:rPr>
              <a:t>Lise </a:t>
            </a:r>
            <a:r>
              <a:rPr lang="en-US" sz="2200" b="1" i="1" dirty="0" smtClean="0">
                <a:latin typeface="+mj-lt"/>
                <a:ea typeface="+mj-ea"/>
                <a:cs typeface="+mj-cs"/>
              </a:rPr>
              <a:t>DeShea, Ph.D. </a:t>
            </a:r>
            <a:r>
              <a:rPr lang="en-US" sz="2100" dirty="0"/>
              <a:t>is a senior research biostatistician </a:t>
            </a:r>
            <a:r>
              <a:rPr lang="en-US" sz="2100" dirty="0"/>
              <a:t>who has worked on the OUHSC campus for </a:t>
            </a:r>
            <a:r>
              <a:rPr lang="en-US" sz="2100" dirty="0"/>
              <a:t>more than 10 </a:t>
            </a:r>
            <a:r>
              <a:rPr lang="en-US" sz="2100" dirty="0"/>
              <a:t>years, following </a:t>
            </a:r>
            <a:r>
              <a:rPr lang="en-US" sz="2100" dirty="0"/>
              <a:t>her employment with OHCA as a statistician analyzing claims data in Quality Assurance. </a:t>
            </a:r>
            <a:r>
              <a:rPr lang="en-US" sz="2100" dirty="0"/>
              <a:t>She has authored 3 </a:t>
            </a:r>
            <a:r>
              <a:rPr lang="en-US" sz="2100" dirty="0"/>
              <a:t>statistics </a:t>
            </a:r>
            <a:r>
              <a:rPr lang="en-US" sz="2100" dirty="0"/>
              <a:t>textbooks and has years </a:t>
            </a:r>
            <a:r>
              <a:rPr lang="en-US" sz="2100" dirty="0"/>
              <a:t>of teaching </a:t>
            </a:r>
            <a:r>
              <a:rPr lang="en-US" sz="2100" dirty="0"/>
              <a:t>experience. Lise </a:t>
            </a:r>
            <a:r>
              <a:rPr lang="en-US" sz="2100" dirty="0"/>
              <a:t>helps researchers write presentations and papers, with 2 publications since starting with the CDW in late July.</a:t>
            </a:r>
          </a:p>
          <a:p>
            <a:r>
              <a:rPr lang="en-US" sz="2200" b="1" i="1" dirty="0">
                <a:latin typeface="+mj-lt"/>
                <a:ea typeface="+mj-ea"/>
                <a:cs typeface="+mj-cs"/>
              </a:rPr>
              <a:t>Geneva Marshall </a:t>
            </a:r>
            <a:r>
              <a:rPr lang="en-US" sz="2100" dirty="0"/>
              <a:t>joined the Clinical Data Warehouse team after spending 8 years at OUHSC supporting academic research under Drs. Bard and Beasley. She spent the last 5 years supporting the expansion and upkeep of a data pipeline using R and SQL to combine several datasets for the Maternal, Infant, and Early Childhood Home Visiting programs evaluation, as well as working with biostatisticians to create and streamline a common set of procedures and functions in R for performing multiple imputation, elastic net variable selection, analysis, and visualization on these data. She expects to graduate OSU in May with a MS in Business Analytics and an emphasis in Data Science.</a:t>
            </a:r>
          </a:p>
          <a:p>
            <a:r>
              <a:rPr lang="en-US" sz="2200" b="1" i="1" dirty="0">
                <a:latin typeface="+mj-lt"/>
                <a:ea typeface="+mj-ea"/>
                <a:cs typeface="+mj-cs"/>
              </a:rPr>
              <a:t>Ashley Thumann, MHA</a:t>
            </a:r>
            <a:endParaRPr lang="en-US" sz="2200" b="1" i="1" dirty="0">
              <a:latin typeface="+mj-lt"/>
              <a:ea typeface="+mj-ea"/>
              <a:cs typeface="+mj-cs"/>
            </a:endParaRPr>
          </a:p>
        </p:txBody>
      </p:sp>
    </p:spTree>
    <p:extLst>
      <p:ext uri="{BB962C8B-B14F-4D97-AF65-F5344CB8AC3E}">
        <p14:creationId xmlns:p14="http://schemas.microsoft.com/office/powerpoint/2010/main" val="172627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smtClean="0"/>
              <a:t>Thank you</a:t>
            </a:r>
            <a:endParaRPr lang="en-US" dirty="0"/>
          </a:p>
        </p:txBody>
      </p:sp>
      <p:sp>
        <p:nvSpPr>
          <p:cNvPr id="14" name="Subtitle 13"/>
          <p:cNvSpPr>
            <a:spLocks noGrp="1"/>
          </p:cNvSpPr>
          <p:nvPr>
            <p:ph type="subTitle" idx="1"/>
          </p:nvPr>
        </p:nvSpPr>
        <p:spPr>
          <a:xfrm>
            <a:off x="1066800" y="3628725"/>
            <a:ext cx="10058400" cy="2322256"/>
          </a:xfrm>
        </p:spPr>
        <p:txBody>
          <a:bodyPr>
            <a:normAutofit fontScale="85000" lnSpcReduction="20000"/>
          </a:bodyPr>
          <a:lstStyle/>
          <a:p>
            <a:r>
              <a:rPr lang="en-US" sz="2200" dirty="0"/>
              <a:t>Will Beasley, PhD</a:t>
            </a:r>
          </a:p>
          <a:p>
            <a:r>
              <a:rPr lang="en-US" sz="2200" dirty="0"/>
              <a:t>Ashley Thumann, MHA</a:t>
            </a:r>
          </a:p>
          <a:p>
            <a:r>
              <a:rPr lang="en-US" sz="2200" dirty="0"/>
              <a:t>Geneva Marshall, MA</a:t>
            </a:r>
          </a:p>
          <a:p>
            <a:r>
              <a:rPr lang="en-US" sz="2200" dirty="0"/>
              <a:t>Lise DeShea, PhD</a:t>
            </a:r>
          </a:p>
          <a:p>
            <a:r>
              <a:rPr lang="en-US" sz="2200" dirty="0"/>
              <a:t>David Bard, PhD</a:t>
            </a:r>
          </a:p>
          <a:p>
            <a:r>
              <a:rPr lang="en-US" sz="2200" dirty="0" smtClean="0"/>
              <a:t>University </a:t>
            </a:r>
            <a:r>
              <a:rPr lang="en-US" sz="2200" dirty="0"/>
              <a:t>of Oklahoma HSC</a:t>
            </a:r>
          </a:p>
          <a:p>
            <a:r>
              <a:rPr lang="en-US" sz="2200" dirty="0"/>
              <a:t>Biomedical &amp; Behavioral Methodology </a:t>
            </a:r>
            <a:r>
              <a:rPr lang="en-US" sz="2200" dirty="0" smtClean="0"/>
              <a:t>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Extra Slides</a:t>
            </a:r>
            <a:endParaRPr lang="en-US" dirty="0">
              <a:solidFill>
                <a:schemeClr val="bg1"/>
              </a:solidFill>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smtClean="0"/>
              <a:t>Ecosystem</a:t>
            </a:r>
            <a:br>
              <a:rPr lang="en-US" dirty="0" smtClean="0"/>
            </a:br>
            <a:r>
              <a:rPr lang="en-US" dirty="0" smtClean="0"/>
              <a:t>Architecture</a:t>
            </a:r>
            <a:endParaRPr lang="en-US" dirty="0"/>
          </a:p>
        </p:txBody>
      </p:sp>
      <p:sp>
        <p:nvSpPr>
          <p:cNvPr id="5" name="Content Placeholder 2"/>
          <p:cNvSpPr txBox="1">
            <a:spLocks/>
          </p:cNvSpPr>
          <p:nvPr/>
        </p:nvSpPr>
        <p:spPr>
          <a:xfrm>
            <a:off x="0" y="5562600"/>
            <a:ext cx="10185400"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smtClean="0"/>
              <a:t>Data Source	</a:t>
            </a:r>
            <a:r>
              <a:rPr lang="en-US" sz="2400" dirty="0" smtClean="0"/>
              <a:t>(column 1): 	contains unique info</a:t>
            </a:r>
          </a:p>
          <a:p>
            <a:pPr lvl="1">
              <a:tabLst>
                <a:tab pos="2228850" algn="l"/>
                <a:tab pos="3771900" algn="l"/>
              </a:tabLst>
            </a:pPr>
            <a:r>
              <a:rPr lang="en-US" sz="2400" b="1" dirty="0" smtClean="0"/>
              <a:t>Warehouse</a:t>
            </a:r>
            <a:r>
              <a:rPr lang="en-US" sz="2400" dirty="0" smtClean="0"/>
              <a:t>	(column 3): 	contains copy after manipulation</a:t>
            </a:r>
          </a:p>
          <a:p>
            <a:pPr lvl="1">
              <a:tabLst>
                <a:tab pos="2228850" algn="l"/>
                <a:tab pos="3771900" algn="l"/>
              </a:tabLst>
            </a:pPr>
            <a:r>
              <a:rPr lang="en-US" sz="2400" b="1" dirty="0" smtClean="0"/>
              <a:t>Project Cache	</a:t>
            </a:r>
            <a:r>
              <a:rPr lang="en-US" sz="2400" dirty="0" smtClean="0"/>
              <a:t>(column 5): 	contains copy of copy after a lot of manipulation</a:t>
            </a:r>
          </a:p>
          <a:p>
            <a:pPr lvl="1">
              <a:tabLst>
                <a:tab pos="3200400" algn="l"/>
              </a:tabLst>
            </a:pPr>
            <a:endParaRPr lang="en-US" sz="2400" dirty="0" smtClean="0"/>
          </a:p>
        </p:txBody>
      </p:sp>
      <p:sp>
        <p:nvSpPr>
          <p:cNvPr id="3" name="Rectangle 2"/>
          <p:cNvSpPr/>
          <p:nvPr/>
        </p:nvSpPr>
        <p:spPr>
          <a:xfrm>
            <a:off x="155492" y="188326"/>
            <a:ext cx="9171229" cy="1077218"/>
          </a:xfrm>
          <a:prstGeom prst="rect">
            <a:avLst/>
          </a:prstGeom>
        </p:spPr>
        <p:txBody>
          <a:bodyPr wrap="none">
            <a:spAutoFit/>
          </a:bodyPr>
          <a:lstStyle/>
          <a:p>
            <a:r>
              <a:rPr lang="en-US" sz="4400" dirty="0"/>
              <a:t>Prairie Outpost </a:t>
            </a:r>
            <a:r>
              <a:rPr lang="en-US" sz="4400" dirty="0" smtClean="0"/>
              <a:t>– CDW</a:t>
            </a:r>
            <a:r>
              <a:rPr lang="en-US" sz="2800" dirty="0" smtClean="0">
                <a:solidFill>
                  <a:schemeClr val="tx1">
                    <a:lumMod val="50000"/>
                    <a:lumOff val="50000"/>
                  </a:schemeClr>
                </a:solidFill>
              </a:rPr>
              <a:t> (Clinical </a:t>
            </a:r>
            <a:r>
              <a:rPr lang="en-US" sz="2800" dirty="0">
                <a:solidFill>
                  <a:schemeClr val="tx1">
                    <a:lumMod val="50000"/>
                    <a:lumOff val="50000"/>
                  </a:schemeClr>
                </a:solidFill>
              </a:rPr>
              <a:t>Data </a:t>
            </a:r>
            <a:r>
              <a:rPr lang="en-US" sz="2800" dirty="0" smtClean="0">
                <a:solidFill>
                  <a:schemeClr val="tx1">
                    <a:lumMod val="50000"/>
                    <a:lumOff val="50000"/>
                  </a:schemeClr>
                </a:solidFill>
              </a:rPr>
              <a:t>Warehouse)</a:t>
            </a:r>
            <a:endParaRPr lang="en-US" sz="4400" dirty="0" smtClean="0">
              <a:solidFill>
                <a:schemeClr val="tx1">
                  <a:lumMod val="50000"/>
                  <a:lumOff val="50000"/>
                </a:schemeClr>
              </a:solidFill>
            </a:endParaRPr>
          </a:p>
          <a:p>
            <a:r>
              <a:rPr lang="en-US" sz="2000" dirty="0" smtClean="0">
                <a:hlinkClick r:id="rId4"/>
              </a:rPr>
              <a:t>https</a:t>
            </a:r>
            <a:r>
              <a:rPr lang="en-US" sz="2000" dirty="0">
                <a:hlinkClick r:id="rId4"/>
              </a:rPr>
              <a:t>://github.com/OuhscBbmc/prairie-outpost-public</a:t>
            </a:r>
            <a:endParaRPr lang="en-US" sz="2000" dirty="0"/>
          </a:p>
        </p:txBody>
      </p:sp>
    </p:spTree>
    <p:extLst>
      <p:ext uri="{BB962C8B-B14F-4D97-AF65-F5344CB8AC3E}">
        <p14:creationId xmlns:p14="http://schemas.microsoft.com/office/powerpoint/2010/main" val="391294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a:t>
            </a:r>
            <a:r>
              <a:rPr lang="en-US" b="1" i="1" dirty="0" smtClean="0">
                <a:solidFill>
                  <a:srgbClr val="0070C0"/>
                </a:solidFill>
              </a:rPr>
              <a:t>Data Sources</a:t>
            </a:r>
            <a:endParaRPr lang="en-US" b="1" i="1" dirty="0">
              <a:solidFill>
                <a:srgbClr val="0070C0"/>
              </a:solidFill>
            </a:endParaRPr>
          </a:p>
        </p:txBody>
      </p:sp>
      <p:sp>
        <p:nvSpPr>
          <p:cNvPr id="3" name="Content Placeholder 2"/>
          <p:cNvSpPr>
            <a:spLocks noGrp="1"/>
          </p:cNvSpPr>
          <p:nvPr>
            <p:ph idx="1"/>
          </p:nvPr>
        </p:nvSpPr>
        <p:spPr>
          <a:xfrm>
            <a:off x="228600" y="153750"/>
            <a:ext cx="11757660" cy="6597570"/>
          </a:xfrm>
        </p:spPr>
        <p:txBody>
          <a:bodyPr>
            <a:normAutofit fontScale="92500" lnSpcReduction="10000"/>
          </a:bodyPr>
          <a:lstStyle/>
          <a:p>
            <a:r>
              <a:rPr lang="en-US" dirty="0" smtClean="0"/>
              <a:t>Patient</a:t>
            </a:r>
            <a:endParaRPr lang="en-US" dirty="0"/>
          </a:p>
          <a:p>
            <a:pPr lvl="1"/>
            <a:r>
              <a:rPr lang="en-US" dirty="0"/>
              <a:t>Outpatient (Centricity</a:t>
            </a:r>
            <a:r>
              <a:rPr lang="en-US" dirty="0" smtClean="0"/>
              <a:t>)</a:t>
            </a:r>
            <a:endParaRPr lang="en-US" dirty="0"/>
          </a:p>
          <a:p>
            <a:pPr lvl="1"/>
            <a:r>
              <a:rPr lang="en-US" dirty="0"/>
              <a:t>Billing and Claims Data</a:t>
            </a:r>
          </a:p>
          <a:p>
            <a:pPr lvl="1"/>
            <a:r>
              <a:rPr lang="en-US" dirty="0" smtClean="0"/>
              <a:t>Inpatient (Meditech) </a:t>
            </a:r>
          </a:p>
          <a:p>
            <a:pPr lvl="1"/>
            <a:r>
              <a:rPr lang="en-US" dirty="0" smtClean="0"/>
              <a:t>Dozens of departmental sources</a:t>
            </a:r>
          </a:p>
          <a:p>
            <a:pPr lvl="1"/>
            <a:r>
              <a:rPr lang="en-US" dirty="0" smtClean="0"/>
              <a:t>Biomedical Research </a:t>
            </a:r>
            <a:r>
              <a:rPr lang="en-US" dirty="0"/>
              <a:t>Data</a:t>
            </a:r>
          </a:p>
          <a:p>
            <a:pPr lvl="1"/>
            <a:r>
              <a:rPr lang="en-US" dirty="0"/>
              <a:t>Epic </a:t>
            </a:r>
            <a:r>
              <a:rPr lang="en-US" dirty="0" smtClean="0"/>
              <a:t>(in </a:t>
            </a:r>
            <a:r>
              <a:rPr lang="en-US" dirty="0"/>
              <a:t>~1 year</a:t>
            </a:r>
            <a:r>
              <a:rPr lang="en-US" dirty="0" smtClean="0"/>
              <a:t>)</a:t>
            </a:r>
          </a:p>
          <a:p>
            <a:pPr marL="228600" lvl="1">
              <a:spcBef>
                <a:spcPts val="1000"/>
              </a:spcBef>
            </a:pPr>
            <a:r>
              <a:rPr lang="en-US" sz="2800" dirty="0" smtClean="0"/>
              <a:t>Provider</a:t>
            </a:r>
          </a:p>
          <a:p>
            <a:pPr marL="228600" lvl="1">
              <a:spcBef>
                <a:spcPts val="1000"/>
              </a:spcBef>
            </a:pPr>
            <a:r>
              <a:rPr lang="en-US" sz="2800" dirty="0" smtClean="0"/>
              <a:t>External Agencies</a:t>
            </a:r>
            <a:endParaRPr lang="en-US" sz="2800" dirty="0"/>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smtClean="0"/>
              <a:t>Child Protective Services (Oklahoma </a:t>
            </a:r>
            <a:r>
              <a:rPr lang="en-US" dirty="0" err="1" smtClean="0"/>
              <a:t>Dept</a:t>
            </a:r>
            <a:r>
              <a:rPr lang="en-US" dirty="0" smtClean="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smtClean="0"/>
              <a:t>Vital </a:t>
            </a:r>
            <a:r>
              <a:rPr lang="en-US" dirty="0"/>
              <a:t>Records (Health </a:t>
            </a:r>
            <a:r>
              <a:rPr lang="en-US" dirty="0" err="1"/>
              <a:t>Dept</a:t>
            </a:r>
            <a:r>
              <a:rPr lang="en-US" dirty="0"/>
              <a:t> of Oklahoma)</a:t>
            </a:r>
            <a:endParaRPr lang="en-US" sz="2800" dirty="0"/>
          </a:p>
          <a:p>
            <a:pPr marL="685800" lvl="2">
              <a:spcBef>
                <a:spcPts val="1000"/>
              </a:spcBef>
            </a:pPr>
            <a:r>
              <a:rPr lang="en-US" dirty="0" smtClean="0"/>
              <a:t>…</a:t>
            </a:r>
          </a:p>
          <a:p>
            <a:pPr marL="685800" lvl="2">
              <a:spcBef>
                <a:spcPts val="1000"/>
              </a:spcBef>
            </a:pPr>
            <a:r>
              <a:rPr lang="en-US" dirty="0" smtClean="0"/>
              <a:t>Multi-state collaborations (in the future)</a:t>
            </a:r>
          </a:p>
          <a:p>
            <a:pPr marL="228600" lvl="1">
              <a:spcBef>
                <a:spcPts val="1000"/>
              </a:spcBef>
            </a:pPr>
            <a:r>
              <a:rPr lang="en-US" sz="2800" dirty="0" smtClean="0"/>
              <a:t>Administrative Cost</a:t>
            </a:r>
          </a:p>
          <a:p>
            <a:pPr marL="228600" lvl="1">
              <a:spcBef>
                <a:spcPts val="1000"/>
              </a:spcBef>
            </a:pPr>
            <a:r>
              <a:rPr lang="en-US" sz="2800" dirty="0" smtClean="0">
                <a:solidFill>
                  <a:schemeClr val="bg1">
                    <a:lumMod val="50000"/>
                  </a:schemeClr>
                </a:solidFill>
              </a:rPr>
              <a:t>Employee &amp; Student</a:t>
            </a:r>
            <a:endParaRPr lang="en-US" sz="2800" dirty="0">
              <a:solidFill>
                <a:schemeClr val="bg1">
                  <a:lumMod val="50000"/>
                </a:schemeClr>
              </a:solidFill>
            </a:endParaRPr>
          </a:p>
        </p:txBody>
      </p:sp>
    </p:spTree>
    <p:extLst>
      <p:ext uri="{BB962C8B-B14F-4D97-AF65-F5344CB8AC3E}">
        <p14:creationId xmlns:p14="http://schemas.microsoft.com/office/powerpoint/2010/main" val="2124685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00075" y="0"/>
            <a:ext cx="11591925" cy="6715125"/>
          </a:xfrm>
          <a:prstGeom prst="rect">
            <a:avLst/>
          </a:prstGeom>
        </p:spPr>
      </p:pic>
      <p:sp>
        <p:nvSpPr>
          <p:cNvPr id="3" name="Title 1"/>
          <p:cNvSpPr txBox="1">
            <a:spLocks/>
          </p:cNvSpPr>
          <p:nvPr/>
        </p:nvSpPr>
        <p:spPr>
          <a:xfrm>
            <a:off x="129540" y="2560321"/>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smtClean="0">
                <a:solidFill>
                  <a:srgbClr val="0070C0"/>
                </a:solidFill>
              </a:rPr>
              <a:t>Typical Workflow for a</a:t>
            </a:r>
          </a:p>
          <a:p>
            <a:pPr algn="ctr"/>
            <a:r>
              <a:rPr lang="en-US" b="1" i="1" dirty="0" smtClean="0">
                <a:solidFill>
                  <a:srgbClr val="0070C0"/>
                </a:solidFill>
              </a:rPr>
              <a:t>CDW Research project</a:t>
            </a:r>
          </a:p>
          <a:p>
            <a:pPr algn="ctr"/>
            <a:r>
              <a:rPr lang="en-US" b="1" i="1" dirty="0" smtClean="0">
                <a:solidFill>
                  <a:srgbClr val="0070C0"/>
                </a:solidFill>
              </a:rPr>
              <a:t>by the BBMC</a:t>
            </a:r>
            <a:endParaRPr lang="en-US" b="1" i="1" dirty="0">
              <a:solidFill>
                <a:srgbClr val="0070C0"/>
              </a:solidFill>
            </a:endParaRP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
            </a:r>
            <a:r>
              <a:rPr lang="en-US" sz="3200" dirty="0" smtClean="0"/>
              <a:t>at:</a:t>
            </a:r>
          </a:p>
          <a:p>
            <a:pPr algn="r"/>
            <a:r>
              <a:rPr lang="en-US" sz="3200" dirty="0" smtClean="0">
                <a:hlinkClick r:id="rId4"/>
              </a:rPr>
              <a:t>ouhsc.edu/</a:t>
            </a:r>
            <a:r>
              <a:rPr lang="en-US" sz="3200" dirty="0" err="1" smtClean="0">
                <a:hlinkClick r:id="rId4"/>
              </a:rPr>
              <a:t>bbmc</a:t>
            </a:r>
            <a:r>
              <a:rPr lang="en-US" sz="3200" dirty="0" smtClean="0">
                <a:hlinkClick r:id="rId4"/>
              </a:rPr>
              <a:t>/</a:t>
            </a:r>
            <a:endParaRPr lang="en-US" sz="3200" dirty="0" smtClean="0"/>
          </a:p>
          <a:p>
            <a:pPr algn="r"/>
            <a:r>
              <a:rPr lang="en-US" sz="3200" dirty="0" smtClean="0"/>
              <a:t>then ‘Request Support’</a:t>
            </a:r>
          </a:p>
        </p:txBody>
      </p:sp>
    </p:spTree>
    <p:extLst>
      <p:ext uri="{BB962C8B-B14F-4D97-AF65-F5344CB8AC3E}">
        <p14:creationId xmlns:p14="http://schemas.microsoft.com/office/powerpoint/2010/main" val="3369673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Autofit/>
          </a:bodyPr>
          <a:lstStyle/>
          <a:p>
            <a:pPr algn="ctr"/>
            <a:r>
              <a:rPr lang="en-US" sz="3200" b="1" i="1" dirty="0">
                <a:solidFill>
                  <a:srgbClr val="0070C0"/>
                </a:solidFill>
              </a:rPr>
              <a:t>Clinical Trials &amp; Other Research Studies Supported by the CDW</a:t>
            </a:r>
            <a:br>
              <a:rPr lang="en-US" sz="3200" b="1" i="1" dirty="0">
                <a:solidFill>
                  <a:srgbClr val="0070C0"/>
                </a:solidFill>
              </a:rPr>
            </a:br>
            <a:r>
              <a:rPr lang="en-US" sz="3200" dirty="0">
                <a:solidFill>
                  <a:schemeClr val="bg1">
                    <a:lumMod val="50000"/>
                  </a:schemeClr>
                </a:solidFill>
              </a:rPr>
              <a:t>since 2017; page 1</a:t>
            </a:r>
            <a:endParaRPr lang="en-US" sz="3200" b="1" i="1" dirty="0">
              <a:solidFill>
                <a:srgbClr val="0070C0"/>
              </a:solidFill>
            </a:endParaRPr>
          </a:p>
        </p:txBody>
      </p:sp>
      <p:graphicFrame>
        <p:nvGraphicFramePr>
          <p:cNvPr id="4" name="Table 3"/>
          <p:cNvGraphicFramePr>
            <a:graphicFrameLocks noGrp="1"/>
          </p:cNvGraphicFramePr>
          <p:nvPr>
            <p:extLst/>
          </p:nvPr>
        </p:nvGraphicFramePr>
        <p:xfrm>
          <a:off x="462810" y="1345921"/>
          <a:ext cx="5373220" cy="5108664"/>
        </p:xfrm>
        <a:graphic>
          <a:graphicData uri="http://schemas.openxmlformats.org/drawingml/2006/table">
            <a:tbl>
              <a:tblPr>
                <a:tableStyleId>{5C22544A-7EE6-4342-B048-85BDC9FD1C3A}</a:tableStyleId>
              </a:tblPr>
              <a:tblGrid>
                <a:gridCol w="3021582">
                  <a:extLst>
                    <a:ext uri="{9D8B030D-6E8A-4147-A177-3AD203B41FA5}">
                      <a16:colId xmlns:a16="http://schemas.microsoft.com/office/drawing/2014/main" val="1356431335"/>
                    </a:ext>
                  </a:extLst>
                </a:gridCol>
                <a:gridCol w="1175819">
                  <a:extLst>
                    <a:ext uri="{9D8B030D-6E8A-4147-A177-3AD203B41FA5}">
                      <a16:colId xmlns:a16="http://schemas.microsoft.com/office/drawing/2014/main" val="4074852346"/>
                    </a:ext>
                  </a:extLst>
                </a:gridCol>
                <a:gridCol w="1175819">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u="none" strike="noStrike">
                          <a:effectLst/>
                        </a:rPr>
                        <a:t>Pediatric Diabetic Ketoacidosis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u="none" strike="noStrike">
                          <a:effectLst/>
                        </a:rPr>
                        <a:t>Obesity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u="none" strike="noStrike">
                          <a:effectLst/>
                        </a:rPr>
                        <a:t>Avulsion Fractures (Tibia &amp; Fibula)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u="none" strike="noStrike">
                          <a:effectLst/>
                        </a:rPr>
                        <a:t>STI Screening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Infectious Disease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u="none" strike="noStrike">
                          <a:effectLst/>
                        </a:rPr>
                        <a:t>Pharmacist-Led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Pharmacy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u="none" strike="noStrike">
                          <a:effectLst/>
                        </a:rPr>
                        <a:t>POPS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Allen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u="none" strike="noStrike">
                          <a:effectLst/>
                        </a:rPr>
                        <a:t>NAMCS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u="none" strike="noStrike">
                          <a:effectLst/>
                        </a:rPr>
                        <a:t>Psychology Consults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u="none" strike="noStrike" dirty="0">
                          <a:effectLst/>
                        </a:rPr>
                        <a:t>Chronic Hypertension in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u="none" strike="noStrike" dirty="0">
                          <a:effectLst/>
                        </a:rPr>
                        <a:t>High Blood Pressure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u="none" strike="noStrike" dirty="0">
                          <a:effectLst/>
                        </a:rPr>
                        <a:t>Sickle Cell Disease Transition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u="none" strike="noStrike" dirty="0" smtClean="0">
                          <a:effectLst/>
                        </a:rPr>
                        <a:t>Molecular Alterations</a:t>
                      </a:r>
                      <a:r>
                        <a:rPr lang="en-US" sz="1100" u="none" strike="noStrike" baseline="0" dirty="0" smtClean="0">
                          <a:effectLst/>
                        </a:rPr>
                        <a:t> in </a:t>
                      </a:r>
                      <a:r>
                        <a:rPr lang="en-US" sz="1100" u="none" strike="noStrike" dirty="0" smtClean="0">
                          <a:effectLst/>
                        </a:rPr>
                        <a:t>Brain </a:t>
                      </a:r>
                      <a:r>
                        <a:rPr lang="en-US" sz="1100" u="none" strike="noStrike" dirty="0">
                          <a:effectLst/>
                        </a:rPr>
                        <a:t>Tumors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u="none" strike="noStrike" dirty="0">
                          <a:effectLst/>
                        </a:rPr>
                        <a:t>Pelvic Floor Disorders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u="none" strike="noStrike">
                          <a:effectLst/>
                        </a:rPr>
                        <a:t>Cancer Patient Navigation Program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5" name="Table 4"/>
          <p:cNvGraphicFramePr>
            <a:graphicFrameLocks noGrp="1"/>
          </p:cNvGraphicFramePr>
          <p:nvPr>
            <p:extLst/>
          </p:nvPr>
        </p:nvGraphicFramePr>
        <p:xfrm>
          <a:off x="6182294" y="1338171"/>
          <a:ext cx="5400116" cy="5116419"/>
        </p:xfrm>
        <a:graphic>
          <a:graphicData uri="http://schemas.openxmlformats.org/drawingml/2006/table">
            <a:tbl>
              <a:tblPr>
                <a:tableStyleId>{5C22544A-7EE6-4342-B048-85BDC9FD1C3A}</a:tableStyleId>
              </a:tblPr>
              <a:tblGrid>
                <a:gridCol w="3036706">
                  <a:extLst>
                    <a:ext uri="{9D8B030D-6E8A-4147-A177-3AD203B41FA5}">
                      <a16:colId xmlns:a16="http://schemas.microsoft.com/office/drawing/2014/main" val="1022886225"/>
                    </a:ext>
                  </a:extLst>
                </a:gridCol>
                <a:gridCol w="1181705">
                  <a:extLst>
                    <a:ext uri="{9D8B030D-6E8A-4147-A177-3AD203B41FA5}">
                      <a16:colId xmlns:a16="http://schemas.microsoft.com/office/drawing/2014/main" val="2020208361"/>
                    </a:ext>
                  </a:extLst>
                </a:gridCol>
                <a:gridCol w="1181705">
                  <a:extLst>
                    <a:ext uri="{9D8B030D-6E8A-4147-A177-3AD203B41FA5}">
                      <a16:colId xmlns:a16="http://schemas.microsoft.com/office/drawing/2014/main" val="2629210063"/>
                    </a:ext>
                  </a:extLst>
                </a:gridCol>
              </a:tblGrid>
              <a:tr h="222453">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Cardiovasular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132500"/>
                  </a:ext>
                </a:extLst>
              </a:tr>
              <a:tr h="222453">
                <a:tc>
                  <a:txBody>
                    <a:bodyPr/>
                    <a:lstStyle/>
                    <a:p>
                      <a:pPr algn="l" fontAlgn="b"/>
                      <a:r>
                        <a:rPr lang="en-US" sz="1100" u="none" strike="noStrike">
                          <a:effectLst/>
                        </a:rPr>
                        <a:t>Pelvis &amp; Acetabulum Fractures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9237673"/>
                  </a:ext>
                </a:extLst>
              </a:tr>
              <a:tr h="222453">
                <a:tc>
                  <a:txBody>
                    <a:bodyPr/>
                    <a:lstStyle/>
                    <a:p>
                      <a:pPr algn="l" fontAlgn="b"/>
                      <a:r>
                        <a:rPr lang="en-US" sz="1100" u="none" strike="noStrike">
                          <a:effectLst/>
                        </a:rPr>
                        <a:t>Fragile X Syndrome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1726148"/>
                  </a:ext>
                </a:extLst>
              </a:tr>
              <a:tr h="222453">
                <a:tc>
                  <a:txBody>
                    <a:bodyPr/>
                    <a:lstStyle/>
                    <a:p>
                      <a:pPr algn="l" fontAlgn="b"/>
                      <a:r>
                        <a:rPr lang="en-US" sz="1100" u="none" strike="noStrike" dirty="0" smtClean="0">
                          <a:effectLst/>
                        </a:rPr>
                        <a:t>Humeral </a:t>
                      </a:r>
                      <a:r>
                        <a:rPr lang="en-US" sz="1100" u="none" strike="noStrike" dirty="0">
                          <a:effectLst/>
                        </a:rPr>
                        <a:t>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1138859"/>
                  </a:ext>
                </a:extLst>
              </a:tr>
              <a:tr h="222453">
                <a:tc>
                  <a:txBody>
                    <a:bodyPr/>
                    <a:lstStyle/>
                    <a:p>
                      <a:pPr algn="l" fontAlgn="b"/>
                      <a:r>
                        <a:rPr lang="en-US" sz="1100" u="none" strike="noStrike">
                          <a:effectLst/>
                        </a:rPr>
                        <a:t>Humeral Fractures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8729639"/>
                  </a:ext>
                </a:extLst>
              </a:tr>
              <a:tr h="222453">
                <a:tc>
                  <a:txBody>
                    <a:bodyPr/>
                    <a:lstStyle/>
                    <a:p>
                      <a:pPr algn="l" fontAlgn="b"/>
                      <a:r>
                        <a:rPr lang="en-US" sz="1100" u="none" strike="noStrike" dirty="0" smtClean="0">
                          <a:effectLst/>
                        </a:rPr>
                        <a:t>Asthma </a:t>
                      </a:r>
                      <a:r>
                        <a:rPr lang="en-US" sz="1100" u="none" strike="noStrike" dirty="0">
                          <a:effectLst/>
                        </a:rPr>
                        <a:t>Population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3913370"/>
                  </a:ext>
                </a:extLst>
              </a:tr>
              <a:tr h="222453">
                <a:tc>
                  <a:txBody>
                    <a:bodyPr/>
                    <a:lstStyle/>
                    <a:p>
                      <a:pPr algn="l" fontAlgn="b"/>
                      <a:r>
                        <a:rPr lang="en-US" sz="1100" u="none" strike="noStrike" dirty="0">
                          <a:effectLst/>
                        </a:rPr>
                        <a:t>Tobacco Exposure in Pediatrics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6013325"/>
                  </a:ext>
                </a:extLst>
              </a:tr>
              <a:tr h="222453">
                <a:tc>
                  <a:txBody>
                    <a:bodyPr/>
                    <a:lstStyle/>
                    <a:p>
                      <a:pPr algn="l" fontAlgn="b"/>
                      <a:r>
                        <a:rPr lang="en-US" sz="1100" u="none" strike="noStrike">
                          <a:effectLst/>
                        </a:rPr>
                        <a:t>Utility of Chest X-Rays for Asthma in the ED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1206225"/>
                  </a:ext>
                </a:extLst>
              </a:tr>
              <a:tr h="222453">
                <a:tc>
                  <a:txBody>
                    <a:bodyPr/>
                    <a:lstStyle/>
                    <a:p>
                      <a:pPr algn="l" fontAlgn="b"/>
                      <a:r>
                        <a:rPr lang="en-US" sz="1100" u="none" strike="noStrike">
                          <a:effectLst/>
                        </a:rPr>
                        <a:t>OxyContin Study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3049777"/>
                  </a:ext>
                </a:extLst>
              </a:tr>
              <a:tr h="222453">
                <a:tc>
                  <a:txBody>
                    <a:bodyPr/>
                    <a:lstStyle/>
                    <a:p>
                      <a:pPr algn="l" fontAlgn="b"/>
                      <a:r>
                        <a:rPr lang="en-US" sz="1100" u="none" strike="noStrike">
                          <a:effectLst/>
                        </a:rPr>
                        <a:t>Transition of Care Clinic</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Pharmacy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8139637"/>
                  </a:ext>
                </a:extLst>
              </a:tr>
              <a:tr h="222453">
                <a:tc>
                  <a:txBody>
                    <a:bodyPr/>
                    <a:lstStyle/>
                    <a:p>
                      <a:pPr algn="l" fontAlgn="b"/>
                      <a:r>
                        <a:rPr lang="en-US" sz="1100" u="none" strike="noStrike">
                          <a:effectLst/>
                        </a:rPr>
                        <a:t>Lipid Screening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9276156"/>
                  </a:ext>
                </a:extLst>
              </a:tr>
              <a:tr h="222453">
                <a:tc>
                  <a:txBody>
                    <a:bodyPr/>
                    <a:lstStyle/>
                    <a:p>
                      <a:pPr algn="l" fontAlgn="b"/>
                      <a:r>
                        <a:rPr lang="en-US" sz="1100" u="none" strike="noStrike">
                          <a:effectLst/>
                        </a:rPr>
                        <a:t>Sickle Cell Port Placement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1763618"/>
                  </a:ext>
                </a:extLst>
              </a:tr>
              <a:tr h="222453">
                <a:tc>
                  <a:txBody>
                    <a:bodyPr/>
                    <a:lstStyle/>
                    <a:p>
                      <a:pPr algn="l" fontAlgn="b"/>
                      <a:r>
                        <a:rPr lang="en-US" sz="1100" u="none" strike="noStrike">
                          <a:effectLst/>
                        </a:rPr>
                        <a:t>Tranexamic Acid in Ankle Replacement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454722"/>
                  </a:ext>
                </a:extLst>
              </a:tr>
              <a:tr h="222453">
                <a:tc>
                  <a:txBody>
                    <a:bodyPr/>
                    <a:lstStyle/>
                    <a:p>
                      <a:pPr algn="l" fontAlgn="b"/>
                      <a:r>
                        <a:rPr lang="en-US" sz="1100" u="none" strike="noStrike">
                          <a:effectLst/>
                        </a:rPr>
                        <a:t>Newborn Metabolic Screenings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8362082"/>
                  </a:ext>
                </a:extLst>
              </a:tr>
              <a:tr h="222453">
                <a:tc>
                  <a:txBody>
                    <a:bodyPr/>
                    <a:lstStyle/>
                    <a:p>
                      <a:pPr algn="l" fontAlgn="b"/>
                      <a:r>
                        <a:rPr lang="en-US" sz="1100" u="none" strike="noStrike">
                          <a:effectLst/>
                        </a:rPr>
                        <a:t>Scapula Fractures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0069665"/>
                  </a:ext>
                </a:extLst>
              </a:tr>
              <a:tr h="222453">
                <a:tc>
                  <a:txBody>
                    <a:bodyPr/>
                    <a:lstStyle/>
                    <a:p>
                      <a:pPr algn="l" fontAlgn="b"/>
                      <a:r>
                        <a:rPr lang="en-US" sz="1100" u="none" strike="noStrike">
                          <a:effectLst/>
                        </a:rPr>
                        <a:t>Adrenal Insufficiency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Endocrinology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474525"/>
                  </a:ext>
                </a:extLst>
              </a:tr>
              <a:tr h="222453">
                <a:tc>
                  <a:txBody>
                    <a:bodyPr/>
                    <a:lstStyle/>
                    <a:p>
                      <a:pPr algn="l" fontAlgn="b"/>
                      <a:r>
                        <a:rPr lang="en-US" sz="1100" u="none" strike="noStrike">
                          <a:effectLst/>
                        </a:rPr>
                        <a:t>Brain Metastases with Ovarian Cancer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4109591"/>
                  </a:ext>
                </a:extLst>
              </a:tr>
              <a:tr h="222453">
                <a:tc>
                  <a:txBody>
                    <a:bodyPr/>
                    <a:lstStyle/>
                    <a:p>
                      <a:pPr algn="l" fontAlgn="b"/>
                      <a:r>
                        <a:rPr lang="en-US" sz="1100" u="none" strike="noStrike">
                          <a:effectLst/>
                        </a:rPr>
                        <a:t>Sever's Disease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1307175"/>
                  </a:ext>
                </a:extLst>
              </a:tr>
            </a:tbl>
          </a:graphicData>
        </a:graphic>
      </p:graphicFrame>
    </p:spTree>
    <p:extLst>
      <p:ext uri="{BB962C8B-B14F-4D97-AF65-F5344CB8AC3E}">
        <p14:creationId xmlns:p14="http://schemas.microsoft.com/office/powerpoint/2010/main" val="1558114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r>
              <a:rPr lang="en-US" sz="3200" b="1" i="1" dirty="0">
                <a:solidFill>
                  <a:srgbClr val="0070C0"/>
                </a:solidFill>
              </a:rPr>
              <a:t>Clinical Trials &amp; Other Research Studies Supported by the </a:t>
            </a:r>
            <a:r>
              <a:rPr lang="en-US" sz="3200" b="1" i="1" dirty="0" smtClean="0">
                <a:solidFill>
                  <a:srgbClr val="0070C0"/>
                </a:solidFill>
              </a:rPr>
              <a:t>CDW</a:t>
            </a:r>
            <a:br>
              <a:rPr lang="en-US" sz="3200" b="1" i="1" dirty="0" smtClean="0">
                <a:solidFill>
                  <a:srgbClr val="0070C0"/>
                </a:solidFill>
              </a:rPr>
            </a:br>
            <a:r>
              <a:rPr lang="en-US" sz="3200" dirty="0">
                <a:solidFill>
                  <a:schemeClr val="bg1">
                    <a:lumMod val="50000"/>
                  </a:schemeClr>
                </a:solidFill>
              </a:rPr>
              <a:t>s</a:t>
            </a:r>
            <a:r>
              <a:rPr lang="en-US" sz="3200" dirty="0" smtClean="0">
                <a:solidFill>
                  <a:schemeClr val="bg1">
                    <a:lumMod val="50000"/>
                  </a:schemeClr>
                </a:solidFill>
              </a:rPr>
              <a:t>ince 2017; page 2</a:t>
            </a:r>
            <a:endParaRPr lang="en-US" sz="3200" dirty="0">
              <a:solidFill>
                <a:schemeClr val="bg1">
                  <a:lumMod val="50000"/>
                </a:schemeClr>
              </a:solidFill>
            </a:endParaRPr>
          </a:p>
        </p:txBody>
      </p:sp>
      <p:graphicFrame>
        <p:nvGraphicFramePr>
          <p:cNvPr id="4" name="Table 3"/>
          <p:cNvGraphicFramePr>
            <a:graphicFrameLocks noGrp="1"/>
          </p:cNvGraphicFramePr>
          <p:nvPr>
            <p:extLst/>
          </p:nvPr>
        </p:nvGraphicFramePr>
        <p:xfrm>
          <a:off x="462810" y="1345921"/>
          <a:ext cx="5373220" cy="5108664"/>
        </p:xfrm>
        <a:graphic>
          <a:graphicData uri="http://schemas.openxmlformats.org/drawingml/2006/table">
            <a:tbl>
              <a:tblPr>
                <a:tableStyleId>{5C22544A-7EE6-4342-B048-85BDC9FD1C3A}</a:tableStyleId>
              </a:tblPr>
              <a:tblGrid>
                <a:gridCol w="3284597">
                  <a:extLst>
                    <a:ext uri="{9D8B030D-6E8A-4147-A177-3AD203B41FA5}">
                      <a16:colId xmlns:a16="http://schemas.microsoft.com/office/drawing/2014/main" val="1356431335"/>
                    </a:ext>
                  </a:extLst>
                </a:gridCol>
                <a:gridCol w="912804">
                  <a:extLst>
                    <a:ext uri="{9D8B030D-6E8A-4147-A177-3AD203B41FA5}">
                      <a16:colId xmlns:a16="http://schemas.microsoft.com/office/drawing/2014/main" val="4074852346"/>
                    </a:ext>
                  </a:extLst>
                </a:gridCol>
                <a:gridCol w="1175819">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smtClean="0">
                          <a:effectLst/>
                        </a:rPr>
                        <a:t>Brain Tumor Database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S. Sung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Immunization</a:t>
                      </a:r>
                      <a:r>
                        <a:rPr lang="en-US" sz="1100" b="0" i="0" u="none" strike="noStrike" baseline="0" dirty="0" smtClean="0">
                          <a:solidFill>
                            <a:srgbClr val="000000"/>
                          </a:solidFill>
                          <a:effectLst/>
                          <a:latin typeface="Calibri" panose="020F0502020204030204" pitchFamily="34" charset="0"/>
                        </a:rPr>
                        <a:t> Data Restructure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Bratzler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OUP</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Off-Label</a:t>
                      </a:r>
                      <a:r>
                        <a:rPr lang="en-US" sz="1100" b="0" i="0" u="none" strike="noStrike" baseline="0" dirty="0" smtClean="0">
                          <a:solidFill>
                            <a:srgbClr val="000000"/>
                          </a:solidFill>
                          <a:effectLst/>
                          <a:latin typeface="Calibri" panose="020F0502020204030204" pitchFamily="34" charset="0"/>
                        </a:rPr>
                        <a:t> Drug Use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Continuity of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Darden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Prescribing Practices</a:t>
                      </a:r>
                      <a:r>
                        <a:rPr lang="en-US" sz="1100" b="0" i="0" u="none" strike="noStrike" baseline="0" dirty="0" smtClean="0">
                          <a:solidFill>
                            <a:srgbClr val="000000"/>
                          </a:solidFill>
                          <a:effectLst/>
                          <a:latin typeface="Calibri" panose="020F0502020204030204" pitchFamily="34" charset="0"/>
                        </a:rPr>
                        <a:t> for Psychotropic Medications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Gillaspy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Lactation Services</a:t>
                      </a:r>
                      <a:r>
                        <a:rPr lang="en-US" sz="1100" b="0" i="0" u="none" strike="noStrike" baseline="0" dirty="0" smtClean="0">
                          <a:solidFill>
                            <a:srgbClr val="000000"/>
                          </a:solidFill>
                          <a:effectLst/>
                          <a:latin typeface="Calibri" panose="020F0502020204030204" pitchFamily="34" charset="0"/>
                        </a:rPr>
                        <a:t> for Diabetic Mothers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Mannel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Supplementation</a:t>
                      </a:r>
                      <a:r>
                        <a:rPr lang="en-US" sz="1100" b="0" i="0" u="none" strike="noStrike" baseline="0" dirty="0" smtClean="0">
                          <a:solidFill>
                            <a:srgbClr val="000000"/>
                          </a:solidFill>
                          <a:effectLst/>
                          <a:latin typeface="Calibri" panose="020F0502020204030204" pitchFamily="34" charset="0"/>
                        </a:rPr>
                        <a:t> of LPI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Dilley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PCOS</a:t>
                      </a:r>
                      <a:r>
                        <a:rPr lang="en-US" sz="1100" b="0" i="0" u="none" strike="noStrike" baseline="0" dirty="0" smtClean="0">
                          <a:solidFill>
                            <a:srgbClr val="000000"/>
                          </a:solidFill>
                          <a:effectLst/>
                          <a:latin typeface="Calibri" panose="020F0502020204030204" pitchFamily="34" charset="0"/>
                        </a:rPr>
                        <a:t> in Psoriasis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Assessment</a:t>
                      </a:r>
                      <a:r>
                        <a:rPr lang="en-US" sz="1100" b="0" i="0" u="none" strike="noStrike" baseline="0" dirty="0" smtClean="0">
                          <a:solidFill>
                            <a:srgbClr val="000000"/>
                          </a:solidFill>
                          <a:effectLst/>
                          <a:latin typeface="Calibri" panose="020F0502020204030204" pitchFamily="34" charset="0"/>
                        </a:rPr>
                        <a:t> of </a:t>
                      </a:r>
                      <a:r>
                        <a:rPr lang="en-US" sz="1100" b="0" i="0" u="none" strike="noStrike" dirty="0" smtClean="0">
                          <a:solidFill>
                            <a:srgbClr val="000000"/>
                          </a:solidFill>
                          <a:effectLst/>
                          <a:latin typeface="Calibri" panose="020F0502020204030204" pitchFamily="34" charset="0"/>
                        </a:rPr>
                        <a:t>Medication</a:t>
                      </a:r>
                      <a:r>
                        <a:rPr lang="en-US" sz="1100" b="0" i="0" u="none" strike="noStrike" baseline="0" dirty="0" smtClean="0">
                          <a:solidFill>
                            <a:srgbClr val="000000"/>
                          </a:solidFill>
                          <a:effectLst/>
                          <a:latin typeface="Calibri" panose="020F0502020204030204" pitchFamily="34" charset="0"/>
                        </a:rPr>
                        <a:t> Problems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a:t>
                      </a:r>
                      <a:r>
                        <a:rPr lang="en-US" sz="1100" b="0" i="0" u="none" strike="noStrike" baseline="0" dirty="0" smtClean="0">
                          <a:solidFill>
                            <a:srgbClr val="000000"/>
                          </a:solidFill>
                          <a:effectLst/>
                          <a:latin typeface="Calibri" panose="020F0502020204030204" pitchFamily="34" charset="0"/>
                        </a:rPr>
                        <a: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Cancer Genetic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Maternal Depression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Dunlap</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PROSpect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 Henry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Behavioral</a:t>
                      </a:r>
                      <a:r>
                        <a:rPr lang="en-US" sz="1100" b="0" i="0" u="none" strike="noStrike" baseline="0" dirty="0" smtClean="0">
                          <a:solidFill>
                            <a:srgbClr val="000000"/>
                          </a:solidFill>
                          <a:effectLst/>
                          <a:latin typeface="Calibri" panose="020F0502020204030204" pitchFamily="34" charset="0"/>
                        </a:rPr>
                        <a:t> Health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a:t>
                      </a:r>
                      <a:r>
                        <a:rPr lang="en-US" sz="1100" b="0" i="0" u="none" strike="noStrike" baseline="0" dirty="0" smtClean="0">
                          <a:solidFill>
                            <a:srgbClr val="000000"/>
                          </a:solidFill>
                          <a:effectLst/>
                          <a:latin typeface="Calibri" panose="020F0502020204030204" pitchFamily="34" charset="0"/>
                        </a:rPr>
                        <a:t>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Stem Cell Transplant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Shah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a:t>
                      </a:r>
                      <a:r>
                        <a:rPr lang="en-US" sz="1100" b="0" i="0" u="none" strike="noStrike" baseline="0" dirty="0" err="1" smtClean="0">
                          <a:solidFill>
                            <a:srgbClr val="000000"/>
                          </a:solidFill>
                          <a:effectLst/>
                          <a:latin typeface="Calibri" panose="020F0502020204030204" pitchFamily="34" charset="0"/>
                        </a:rPr>
                        <a:t>Adalilumab</a:t>
                      </a:r>
                      <a:r>
                        <a:rPr lang="en-US" sz="1100" b="0" i="0" u="none" strike="noStrike" baseline="0" dirty="0" smtClean="0">
                          <a:solidFill>
                            <a:srgbClr val="000000"/>
                          </a:solidFill>
                          <a:effectLst/>
                          <a:latin typeface="Calibri" panose="020F0502020204030204" pitchFamily="34" charset="0"/>
                        </a:rPr>
                        <a:t> in Colitis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Mohs Surgery for High Risk </a:t>
                      </a:r>
                      <a:r>
                        <a:rPr lang="en-US" sz="1100" b="0" i="0" u="none" strike="noStrike" dirty="0" err="1" smtClean="0">
                          <a:solidFill>
                            <a:srgbClr val="000000"/>
                          </a:solidFill>
                          <a:effectLst/>
                          <a:latin typeface="Calibri" panose="020F0502020204030204" pitchFamily="34" charset="0"/>
                        </a:rPr>
                        <a:t>cSCC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L. Collins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Electronic Cigarettes in Youth with Asthma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Wagener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Vasoplegic</a:t>
                      </a:r>
                      <a:r>
                        <a:rPr lang="en-US" sz="1100" b="0" i="0" u="none" strike="noStrike" baseline="0" dirty="0" smtClean="0">
                          <a:solidFill>
                            <a:srgbClr val="000000"/>
                          </a:solidFill>
                          <a:effectLst/>
                          <a:latin typeface="Calibri" panose="020F0502020204030204" pitchFamily="34" charset="0"/>
                        </a:rPr>
                        <a:t>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Patterns of Care Among Children with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Janitz</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Epidemiology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Preoperative Airway Evaluation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a:t>
                      </a:r>
                      <a:r>
                        <a:rPr lang="en-US" sz="1100" b="0" i="0" u="none" strike="noStrike" baseline="0" dirty="0" smtClean="0">
                          <a:solidFill>
                            <a:srgbClr val="000000"/>
                          </a:solidFill>
                          <a:effectLst/>
                          <a:latin typeface="Calibri" panose="020F0502020204030204" pitchFamily="34" charset="0"/>
                        </a:rPr>
                        <a:t> Mann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Osteoporosis Prevention in Cancer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a:t>
                      </a:r>
                      <a:r>
                        <a:rPr lang="en-US" sz="1100" b="0" i="0" u="none" strike="noStrike" baseline="0" dirty="0" smtClean="0">
                          <a:solidFill>
                            <a:srgbClr val="000000"/>
                          </a:solidFill>
                          <a:effectLst/>
                          <a:latin typeface="Calibri" panose="020F0502020204030204" pitchFamily="34" charset="0"/>
                        </a:rPr>
                        <a:t>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6" name="Table 5"/>
          <p:cNvGraphicFramePr>
            <a:graphicFrameLocks noGrp="1"/>
          </p:cNvGraphicFramePr>
          <p:nvPr>
            <p:extLst/>
          </p:nvPr>
        </p:nvGraphicFramePr>
        <p:xfrm>
          <a:off x="6326335" y="1345921"/>
          <a:ext cx="5373220" cy="5108660"/>
        </p:xfrm>
        <a:graphic>
          <a:graphicData uri="http://schemas.openxmlformats.org/drawingml/2006/table">
            <a:tbl>
              <a:tblPr>
                <a:tableStyleId>{5C22544A-7EE6-4342-B048-85BDC9FD1C3A}</a:tableStyleId>
              </a:tblPr>
              <a:tblGrid>
                <a:gridCol w="3568779">
                  <a:extLst>
                    <a:ext uri="{9D8B030D-6E8A-4147-A177-3AD203B41FA5}">
                      <a16:colId xmlns:a16="http://schemas.microsoft.com/office/drawing/2014/main" val="1356431335"/>
                    </a:ext>
                  </a:extLst>
                </a:gridCol>
                <a:gridCol w="751115">
                  <a:extLst>
                    <a:ext uri="{9D8B030D-6E8A-4147-A177-3AD203B41FA5}">
                      <a16:colId xmlns:a16="http://schemas.microsoft.com/office/drawing/2014/main" val="4074852346"/>
                    </a:ext>
                  </a:extLst>
                </a:gridCol>
                <a:gridCol w="1053326">
                  <a:extLst>
                    <a:ext uri="{9D8B030D-6E8A-4147-A177-3AD203B41FA5}">
                      <a16:colId xmlns:a16="http://schemas.microsoft.com/office/drawing/2014/main" val="715510892"/>
                    </a:ext>
                  </a:extLst>
                </a:gridCol>
              </a:tblGrid>
              <a:tr h="237804">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Radial Neck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TR Lewis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High Grade VAIN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E-Cigarette and Tobacco</a:t>
                      </a:r>
                      <a:r>
                        <a:rPr lang="en-US" sz="1100" b="0" i="0" u="none" strike="noStrike" baseline="0" dirty="0" smtClean="0">
                          <a:solidFill>
                            <a:srgbClr val="000000"/>
                          </a:solidFill>
                          <a:effectLst/>
                          <a:latin typeface="Calibri" panose="020F0502020204030204" pitchFamily="34" charset="0"/>
                        </a:rPr>
                        <a:t> Use During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Cohn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Analysis of C. Diff</a:t>
                      </a:r>
                      <a:r>
                        <a:rPr lang="en-US" sz="1100" b="0" i="0" u="none" strike="noStrike" baseline="0" dirty="0" smtClean="0">
                          <a:solidFill>
                            <a:srgbClr val="000000"/>
                          </a:solidFill>
                          <a:effectLst/>
                          <a:latin typeface="Calibri" panose="020F0502020204030204" pitchFamily="34" charset="0"/>
                        </a:rPr>
                        <a:t> Toxins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Lang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Immunology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Inpatient</a:t>
                      </a:r>
                      <a:r>
                        <a:rPr lang="en-US" sz="1100" b="0" i="0" u="none" strike="noStrike" baseline="0" dirty="0" smtClean="0">
                          <a:solidFill>
                            <a:srgbClr val="000000"/>
                          </a:solidFill>
                          <a:effectLst/>
                          <a:latin typeface="Calibri" panose="020F0502020204030204" pitchFamily="34" charset="0"/>
                        </a:rPr>
                        <a:t> Transition of Care Pharmacist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Children</a:t>
                      </a:r>
                      <a:r>
                        <a:rPr lang="en-US" sz="1100" b="0" i="0" u="none" strike="noStrike" baseline="0" dirty="0" smtClean="0">
                          <a:solidFill>
                            <a:srgbClr val="000000"/>
                          </a:solidFill>
                          <a:effectLst/>
                          <a:latin typeface="Calibri" panose="020F0502020204030204" pitchFamily="34" charset="0"/>
                        </a:rPr>
                        <a:t> with Medical Complexity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Patients with Merkel Cell Carcinoma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Glucocorticoid Receptor Antagonism in the Treatment of Cushing Syndrome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Lim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Influenza A and </a:t>
                      </a:r>
                      <a:r>
                        <a:rPr lang="en-US" sz="1100" b="0" i="0" u="none" strike="noStrike" dirty="0" err="1" smtClean="0">
                          <a:solidFill>
                            <a:srgbClr val="000000"/>
                          </a:solidFill>
                          <a:effectLst/>
                          <a:latin typeface="Calibri" panose="020F0502020204030204" pitchFamily="34" charset="0"/>
                        </a:rPr>
                        <a:t>Sialadenitis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Surgical Complications in Patients with Spinal Muscular Atrophy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Chong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Tissue Eosinophil</a:t>
                      </a:r>
                      <a:r>
                        <a:rPr lang="en-US" sz="1100" b="0" i="0" u="none" strike="noStrike" baseline="0" dirty="0" smtClean="0">
                          <a:solidFill>
                            <a:srgbClr val="000000"/>
                          </a:solidFill>
                          <a:effectLst/>
                          <a:latin typeface="Calibri" panose="020F0502020204030204" pitchFamily="34" charset="0"/>
                        </a:rPr>
                        <a:t> Count in IBD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Bone Health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Krishnan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Association between Urinary Parameters and Urological Issues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Pal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351158">
                <a:tc>
                  <a:txBody>
                    <a:bodyPr/>
                    <a:lstStyle/>
                    <a:p>
                      <a:pPr algn="l" fontAlgn="b"/>
                      <a:r>
                        <a:rPr lang="en-US" sz="1100" b="0" i="0" u="none" strike="noStrike" dirty="0" smtClean="0">
                          <a:solidFill>
                            <a:srgbClr val="000000"/>
                          </a:solidFill>
                          <a:effectLst/>
                          <a:latin typeface="Calibri" panose="020F0502020204030204" pitchFamily="34" charset="0"/>
                        </a:rPr>
                        <a:t>Synthetic Cartilage Implant vs </a:t>
                      </a:r>
                      <a:r>
                        <a:rPr lang="en-US" sz="1100" b="0" i="0" u="none" strike="noStrike" dirty="0" err="1" smtClean="0">
                          <a:solidFill>
                            <a:srgbClr val="000000"/>
                          </a:solidFill>
                          <a:effectLst/>
                          <a:latin typeface="Calibri" panose="020F0502020204030204" pitchFamily="34" charset="0"/>
                        </a:rPr>
                        <a:t>Osteochondral</a:t>
                      </a:r>
                      <a:r>
                        <a:rPr lang="en-US" sz="1100" b="0" i="0" u="none" strike="noStrike" dirty="0" smtClean="0">
                          <a:solidFill>
                            <a:srgbClr val="000000"/>
                          </a:solidFill>
                          <a:effectLst/>
                          <a:latin typeface="Calibri" panose="020F0502020204030204" pitchFamily="34" charset="0"/>
                        </a:rPr>
                        <a:t> Autologous</a:t>
                      </a:r>
                      <a:r>
                        <a:rPr lang="en-US" sz="1100" b="0" i="0" u="none" strike="noStrike" baseline="0" dirty="0" smtClean="0">
                          <a:solidFill>
                            <a:srgbClr val="000000"/>
                          </a:solidFill>
                          <a:effectLst/>
                          <a:latin typeface="Calibri" panose="020F0502020204030204" pitchFamily="34" charset="0"/>
                        </a:rPr>
                        <a:t> Transfer for Advanced Hallux </a:t>
                      </a:r>
                      <a:r>
                        <a:rPr lang="en-US" sz="1100" b="0" i="0" u="none" strike="noStrike" baseline="0" dirty="0" err="1" smtClean="0">
                          <a:solidFill>
                            <a:srgbClr val="000000"/>
                          </a:solidFill>
                          <a:effectLst/>
                          <a:latin typeface="Calibri" panose="020F0502020204030204" pitchFamily="34" charset="0"/>
                        </a:rPr>
                        <a:t>Rigidus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dirty="0" smtClean="0">
                          <a:solidFill>
                            <a:srgbClr val="000000"/>
                          </a:solidFill>
                          <a:effectLst/>
                          <a:latin typeface="Calibri" panose="020F0502020204030204" pitchFamily="34" charset="0"/>
                        </a:rPr>
                        <a:t>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Outcomes of External Fixation with the </a:t>
                      </a:r>
                      <a:r>
                        <a:rPr lang="en-US" sz="1100" b="0" i="0" u="none" strike="noStrike" kern="1200" dirty="0" err="1" smtClean="0">
                          <a:solidFill>
                            <a:srgbClr val="000000"/>
                          </a:solidFill>
                          <a:effectLst/>
                          <a:latin typeface="Calibri" panose="020F0502020204030204" pitchFamily="34" charset="0"/>
                          <a:ea typeface="+mn-ea"/>
                          <a:cs typeface="+mn-cs"/>
                        </a:rPr>
                        <a:t>Ilizarov</a:t>
                      </a:r>
                      <a:r>
                        <a:rPr lang="en-US" sz="1100" b="0" i="0" u="none" strike="noStrike" kern="1200" dirty="0" smtClean="0">
                          <a:solidFill>
                            <a:srgbClr val="000000"/>
                          </a:solidFill>
                          <a:effectLst/>
                          <a:latin typeface="Calibri" panose="020F0502020204030204" pitchFamily="34" charset="0"/>
                          <a:ea typeface="+mn-ea"/>
                          <a:cs typeface="+mn-cs"/>
                        </a:rPr>
                        <a:t> Frame in Complex Ankle and </a:t>
                      </a:r>
                      <a:r>
                        <a:rPr lang="en-US" sz="1100" b="0" i="0" u="none" strike="noStrike" kern="1200" dirty="0" err="1" smtClean="0">
                          <a:solidFill>
                            <a:srgbClr val="000000"/>
                          </a:solidFill>
                          <a:effectLst/>
                          <a:latin typeface="Calibri" panose="020F0502020204030204" pitchFamily="34" charset="0"/>
                          <a:ea typeface="+mn-ea"/>
                          <a:cs typeface="+mn-cs"/>
                        </a:rPr>
                        <a:t>Hindfoot</a:t>
                      </a:r>
                      <a:r>
                        <a:rPr lang="en-US" sz="1100" b="0" i="0" u="none" strike="noStrike" kern="1200" dirty="0" smtClean="0">
                          <a:solidFill>
                            <a:srgbClr val="000000"/>
                          </a:solidFill>
                          <a:effectLst/>
                          <a:latin typeface="Calibri" panose="020F0502020204030204" pitchFamily="34" charset="0"/>
                          <a:ea typeface="+mn-ea"/>
                          <a:cs typeface="+mn-cs"/>
                        </a:rPr>
                        <a:t> Fusions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dirty="0" smtClean="0">
                          <a:solidFill>
                            <a:srgbClr val="000000"/>
                          </a:solidFill>
                          <a:effectLst/>
                          <a:latin typeface="Calibri" panose="020F0502020204030204" pitchFamily="34" charset="0"/>
                        </a:rPr>
                        <a:t>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612576">
                <a:tc>
                  <a:txBody>
                    <a:bodyPr/>
                    <a:lstStyle/>
                    <a:p>
                      <a:r>
                        <a:rPr lang="en-US" sz="1100" b="0" i="0" u="none" strike="noStrike" kern="1200" dirty="0" smtClean="0">
                          <a:solidFill>
                            <a:srgbClr val="000000"/>
                          </a:solidFill>
                          <a:effectLst/>
                          <a:latin typeface="Calibri" panose="020F0502020204030204" pitchFamily="34" charset="0"/>
                          <a:ea typeface="+mn-ea"/>
                          <a:cs typeface="+mn-cs"/>
                        </a:rPr>
                        <a:t>Effect </a:t>
                      </a:r>
                      <a:r>
                        <a:rPr lang="en-US" sz="1100" b="0" i="0" u="none" strike="noStrike" kern="1200" dirty="0">
                          <a:solidFill>
                            <a:srgbClr val="000000"/>
                          </a:solidFill>
                          <a:effectLst/>
                          <a:latin typeface="Calibri" panose="020F0502020204030204" pitchFamily="34" charset="0"/>
                          <a:ea typeface="+mn-ea"/>
                          <a:cs typeface="+mn-cs"/>
                        </a:rPr>
                        <a:t>of Surgical Treatment of Vesicoureteral Reflux on Stone Passage Rates</a:t>
                      </a:r>
                    </a:p>
                  </a:txBody>
                  <a:tcPr marL="47625" marR="47625" marT="47625" marB="47625" anchor="ctr"/>
                </a:tc>
                <a:tc>
                  <a:txBody>
                    <a:bodyPr/>
                    <a:lstStyle/>
                    <a:p>
                      <a:pPr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Rensing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Tobacco and Marijuana Exposure</a:t>
                      </a:r>
                      <a:r>
                        <a:rPr lang="en-US" sz="1100" b="0" i="0" u="none" strike="noStrike" baseline="0" dirty="0" smtClean="0">
                          <a:solidFill>
                            <a:srgbClr val="000000"/>
                          </a:solidFill>
                          <a:effectLst/>
                          <a:latin typeface="Calibri" panose="020F0502020204030204" pitchFamily="34" charset="0"/>
                        </a:rPr>
                        <a:t> Among Youth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spTree>
    <p:extLst>
      <p:ext uri="{BB962C8B-B14F-4D97-AF65-F5344CB8AC3E}">
        <p14:creationId xmlns:p14="http://schemas.microsoft.com/office/powerpoint/2010/main" val="67798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r>
              <a:rPr lang="en-US" sz="3200" b="1" i="1" dirty="0">
                <a:solidFill>
                  <a:srgbClr val="0070C0"/>
                </a:solidFill>
              </a:rPr>
              <a:t>Clinical Trials &amp; Other Research Studies Supported by the </a:t>
            </a:r>
            <a:r>
              <a:rPr lang="en-US" sz="3200" b="1" i="1" dirty="0" smtClean="0">
                <a:solidFill>
                  <a:srgbClr val="0070C0"/>
                </a:solidFill>
              </a:rPr>
              <a:t>CDW</a:t>
            </a:r>
            <a:br>
              <a:rPr lang="en-US" sz="3200" b="1" i="1" dirty="0" smtClean="0">
                <a:solidFill>
                  <a:srgbClr val="0070C0"/>
                </a:solidFill>
              </a:rPr>
            </a:br>
            <a:r>
              <a:rPr lang="en-US" sz="3200" dirty="0">
                <a:solidFill>
                  <a:schemeClr val="bg1">
                    <a:lumMod val="50000"/>
                  </a:schemeClr>
                </a:solidFill>
              </a:rPr>
              <a:t>s</a:t>
            </a:r>
            <a:r>
              <a:rPr lang="en-US" sz="3200" dirty="0" smtClean="0">
                <a:solidFill>
                  <a:schemeClr val="bg1">
                    <a:lumMod val="50000"/>
                  </a:schemeClr>
                </a:solidFill>
              </a:rPr>
              <a:t>ince 2017; page 3</a:t>
            </a:r>
            <a:endParaRPr lang="en-US" sz="3200" dirty="0">
              <a:solidFill>
                <a:schemeClr val="bg1">
                  <a:lumMod val="50000"/>
                </a:schemeClr>
              </a:solidFill>
            </a:endParaRPr>
          </a:p>
        </p:txBody>
      </p:sp>
      <p:graphicFrame>
        <p:nvGraphicFramePr>
          <p:cNvPr id="4" name="Table 3"/>
          <p:cNvGraphicFramePr>
            <a:graphicFrameLocks noGrp="1"/>
          </p:cNvGraphicFramePr>
          <p:nvPr>
            <p:extLst/>
          </p:nvPr>
        </p:nvGraphicFramePr>
        <p:xfrm>
          <a:off x="462810" y="1345919"/>
          <a:ext cx="5373220" cy="4752316"/>
        </p:xfrm>
        <a:graphic>
          <a:graphicData uri="http://schemas.openxmlformats.org/drawingml/2006/table">
            <a:tbl>
              <a:tblPr>
                <a:tableStyleId>{5C22544A-7EE6-4342-B048-85BDC9FD1C3A}</a:tableStyleId>
              </a:tblPr>
              <a:tblGrid>
                <a:gridCol w="3333583">
                  <a:extLst>
                    <a:ext uri="{9D8B030D-6E8A-4147-A177-3AD203B41FA5}">
                      <a16:colId xmlns:a16="http://schemas.microsoft.com/office/drawing/2014/main" val="1356431335"/>
                    </a:ext>
                  </a:extLst>
                </a:gridCol>
                <a:gridCol w="869736">
                  <a:extLst>
                    <a:ext uri="{9D8B030D-6E8A-4147-A177-3AD203B41FA5}">
                      <a16:colId xmlns:a16="http://schemas.microsoft.com/office/drawing/2014/main" val="4074852346"/>
                    </a:ext>
                  </a:extLst>
                </a:gridCol>
                <a:gridCol w="1169901">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Hereditary thrombotic thrombocytopenic purpura (HTTP)</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Neonatal Venous Thromboembolism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Evaluation of Hematologic Parameters in Patients on </a:t>
                      </a:r>
                      <a:r>
                        <a:rPr lang="en-US" sz="1100" b="0" i="0" u="none" strike="noStrike" kern="1200" dirty="0" err="1" smtClean="0">
                          <a:solidFill>
                            <a:srgbClr val="000000"/>
                          </a:solidFill>
                          <a:effectLst/>
                          <a:latin typeface="Calibri" panose="020F0502020204030204" pitchFamily="34" charset="0"/>
                          <a:ea typeface="+mn-ea"/>
                          <a:cs typeface="+mn-cs"/>
                        </a:rPr>
                        <a:t>PARPi</a:t>
                      </a:r>
                      <a:r>
                        <a:rPr lang="en-US" sz="1100" b="0" i="0" u="none" strike="noStrike" kern="1200" dirty="0" smtClean="0">
                          <a:solidFill>
                            <a:srgbClr val="000000"/>
                          </a:solidFill>
                          <a:effectLst/>
                          <a:latin typeface="Calibri" panose="020F0502020204030204" pitchFamily="34" charset="0"/>
                          <a:ea typeface="+mn-ea"/>
                          <a:cs typeface="+mn-cs"/>
                        </a:rPr>
                        <a:t> Therapy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Moore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err="1" smtClean="0">
                          <a:solidFill>
                            <a:srgbClr val="000000"/>
                          </a:solidFill>
                          <a:effectLst/>
                          <a:latin typeface="Calibri" panose="020F0502020204030204" pitchFamily="34" charset="0"/>
                        </a:rPr>
                        <a:t>Gyn</a:t>
                      </a:r>
                      <a:r>
                        <a:rPr lang="en-US" sz="1100" b="0" i="0" u="none" strike="noStrike" dirty="0" smtClean="0">
                          <a:solidFill>
                            <a:srgbClr val="000000"/>
                          </a:solidFill>
                          <a:effectLst/>
                          <a:latin typeface="Calibri" panose="020F0502020204030204" pitchFamily="34" charset="0"/>
                        </a:rPr>
                        <a:t> </a:t>
                      </a:r>
                      <a:r>
                        <a:rPr lang="en-US" sz="1100" b="0" i="0" u="none" strike="noStrike" dirty="0" err="1" smtClean="0">
                          <a:solidFill>
                            <a:srgbClr val="000000"/>
                          </a:solidFill>
                          <a:effectLst/>
                          <a:latin typeface="Calibri" panose="020F0502020204030204" pitchFamily="34" charset="0"/>
                        </a:rPr>
                        <a:t>Onc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Hip Fracture Repair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Teague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Anterior Cruciate Ligament Reconstruction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Algan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Bone-Grafting for Glenoid Deficiency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White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Hospital Admission Rates for Children Living with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Hearing Screens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Butcher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Cesarean Scar Ectopic Pregnancy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 Burks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Reproductive Medicine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Urologic Trauma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Oral Cavity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a:t>
                      </a:r>
                      <a:r>
                        <a:rPr lang="en-US" sz="1100" b="0" i="0" u="none" strike="noStrike" baseline="0" dirty="0" smtClean="0">
                          <a:solidFill>
                            <a:srgbClr val="000000"/>
                          </a:solidFill>
                          <a:effectLst/>
                          <a:latin typeface="Calibri" panose="020F0502020204030204" pitchFamily="34" charset="0"/>
                        </a:rPr>
                        <a:t>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Moberg</a:t>
                      </a:r>
                      <a:r>
                        <a:rPr lang="en-US" sz="1100" b="0" i="0" u="none" strike="noStrike" kern="1200" dirty="0" smtClean="0">
                          <a:solidFill>
                            <a:srgbClr val="000000"/>
                          </a:solidFill>
                          <a:effectLst/>
                          <a:latin typeface="Calibri" panose="020F0502020204030204" pitchFamily="34" charset="0"/>
                          <a:ea typeface="+mn-ea"/>
                          <a:cs typeface="+mn-cs"/>
                        </a:rPr>
                        <a:t> Advancement Flap for Soft-Tissue Loss of the Thumb</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Lehman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Reduce Postoperative Hemorrhage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Sanclement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Anti-Incontinence Procedures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Acute Anosmia in Patients with COVID-19</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 </a:t>
                      </a:r>
                      <a:r>
                        <a:rPr lang="en-US" sz="1100" b="0" i="0" u="none" strike="noStrike" dirty="0" err="1" smtClean="0">
                          <a:solidFill>
                            <a:srgbClr val="000000"/>
                          </a:solidFill>
                          <a:effectLst/>
                          <a:latin typeface="Calibri" panose="020F0502020204030204" pitchFamily="34" charset="0"/>
                        </a:rPr>
                        <a:t>Krempl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Cervical </a:t>
                      </a:r>
                      <a:r>
                        <a:rPr lang="en-US" sz="1100" b="0" i="0" u="none" strike="noStrike" kern="1200" dirty="0" err="1" smtClean="0">
                          <a:solidFill>
                            <a:srgbClr val="000000"/>
                          </a:solidFill>
                          <a:effectLst/>
                          <a:latin typeface="Calibri" panose="020F0502020204030204" pitchFamily="34" charset="0"/>
                          <a:ea typeface="+mn-ea"/>
                          <a:cs typeface="+mn-cs"/>
                        </a:rPr>
                        <a:t>Spondylotic</a:t>
                      </a:r>
                      <a:r>
                        <a:rPr lang="en-US" sz="1100" b="0" i="0" u="none" strike="noStrike" kern="1200" dirty="0" smtClean="0">
                          <a:solidFill>
                            <a:srgbClr val="000000"/>
                          </a:solidFill>
                          <a:effectLst/>
                          <a:latin typeface="Calibri" panose="020F0502020204030204" pitchFamily="34" charset="0"/>
                          <a:ea typeface="+mn-ea"/>
                          <a:cs typeface="+mn-cs"/>
                        </a:rPr>
                        <a:t> Myelopathy (CSM)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Z.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Sellar</a:t>
                      </a:r>
                      <a:r>
                        <a:rPr lang="en-US" sz="1100" b="0" i="0" u="none" strike="noStrike" kern="1200" dirty="0" smtClean="0">
                          <a:solidFill>
                            <a:srgbClr val="000000"/>
                          </a:solidFill>
                          <a:effectLst/>
                          <a:latin typeface="Calibri" panose="020F0502020204030204" pitchFamily="34" charset="0"/>
                          <a:ea typeface="+mn-ea"/>
                          <a:cs typeface="+mn-cs"/>
                        </a:rPr>
                        <a:t> and </a:t>
                      </a:r>
                      <a:r>
                        <a:rPr lang="en-US" sz="1100" b="0" i="0" u="none" strike="noStrike" kern="1200" dirty="0" err="1" smtClean="0">
                          <a:solidFill>
                            <a:srgbClr val="000000"/>
                          </a:solidFill>
                          <a:effectLst/>
                          <a:latin typeface="Calibri" panose="020F0502020204030204" pitchFamily="34" charset="0"/>
                          <a:ea typeface="+mn-ea"/>
                          <a:cs typeface="+mn-cs"/>
                        </a:rPr>
                        <a:t>Parasellar</a:t>
                      </a:r>
                      <a:r>
                        <a:rPr lang="en-US" sz="1100" b="0" i="0" u="none" strike="noStrike" kern="1200" dirty="0" smtClean="0">
                          <a:solidFill>
                            <a:srgbClr val="000000"/>
                          </a:solidFill>
                          <a:effectLst/>
                          <a:latin typeface="Calibri" panose="020F0502020204030204" pitchFamily="34" charset="0"/>
                          <a:ea typeface="+mn-ea"/>
                          <a:cs typeface="+mn-cs"/>
                        </a:rPr>
                        <a:t> Tumors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Calibri" panose="020F0502020204030204" pitchFamily="34" charset="0"/>
                        </a:rPr>
                        <a:t>Neurosurgery</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12294336"/>
              </p:ext>
            </p:extLst>
          </p:nvPr>
        </p:nvGraphicFramePr>
        <p:xfrm>
          <a:off x="6326335" y="1345921"/>
          <a:ext cx="5373220" cy="4752312"/>
        </p:xfrm>
        <a:graphic>
          <a:graphicData uri="http://schemas.openxmlformats.org/drawingml/2006/table">
            <a:tbl>
              <a:tblPr>
                <a:tableStyleId>{5C22544A-7EE6-4342-B048-85BDC9FD1C3A}</a:tableStyleId>
              </a:tblPr>
              <a:tblGrid>
                <a:gridCol w="3021582">
                  <a:extLst>
                    <a:ext uri="{9D8B030D-6E8A-4147-A177-3AD203B41FA5}">
                      <a16:colId xmlns:a16="http://schemas.microsoft.com/office/drawing/2014/main" val="1356431335"/>
                    </a:ext>
                  </a:extLst>
                </a:gridCol>
                <a:gridCol w="1175819">
                  <a:extLst>
                    <a:ext uri="{9D8B030D-6E8A-4147-A177-3AD203B41FA5}">
                      <a16:colId xmlns:a16="http://schemas.microsoft.com/office/drawing/2014/main" val="4074852346"/>
                    </a:ext>
                  </a:extLst>
                </a:gridCol>
                <a:gridCol w="1175819">
                  <a:extLst>
                    <a:ext uri="{9D8B030D-6E8A-4147-A177-3AD203B41FA5}">
                      <a16:colId xmlns:a16="http://schemas.microsoft.com/office/drawing/2014/main" val="715510892"/>
                    </a:ext>
                  </a:extLst>
                </a:gridCol>
              </a:tblGrid>
              <a:tr h="260946">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Detection and Management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Patel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362315">
                <a:tc>
                  <a:txBody>
                    <a:bodyPr/>
                    <a:lstStyle/>
                    <a:p>
                      <a:pPr algn="l" fontAlgn="b"/>
                      <a:r>
                        <a:rPr lang="en-US" sz="1100" b="0" i="0" u="none" strike="noStrike" dirty="0" smtClean="0">
                          <a:solidFill>
                            <a:srgbClr val="000000"/>
                          </a:solidFill>
                          <a:effectLst/>
                          <a:latin typeface="Calibri" panose="020F0502020204030204" pitchFamily="34" charset="0"/>
                        </a:rPr>
                        <a:t>Survey of Patients</a:t>
                      </a:r>
                      <a:r>
                        <a:rPr lang="en-US" sz="1100" b="0" i="0" u="none" strike="noStrike" baseline="0" dirty="0" smtClean="0">
                          <a:solidFill>
                            <a:srgbClr val="000000"/>
                          </a:solidFill>
                          <a:effectLst/>
                          <a:latin typeface="Calibri" panose="020F0502020204030204" pitchFamily="34" charset="0"/>
                        </a:rPr>
                        <a:t> Regarding Care Utilization During COVID-19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Hahn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62315">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Circumcision Complications Requiring Surgical Revision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kern="1200" dirty="0" smtClean="0">
                          <a:solidFill>
                            <a:srgbClr val="000000"/>
                          </a:solidFill>
                          <a:effectLst/>
                          <a:latin typeface="Calibri" panose="020F0502020204030204" pitchFamily="34" charset="0"/>
                          <a:ea typeface="+mn-ea"/>
                          <a:cs typeface="+mn-cs"/>
                        </a:rPr>
                        <a:t>D. </a:t>
                      </a:r>
                      <a:r>
                        <a:rPr lang="en-US" sz="1100" b="0" i="0" u="none" strike="noStrike" kern="1200" dirty="0" err="1" smtClean="0">
                          <a:solidFill>
                            <a:srgbClr val="000000"/>
                          </a:solidFill>
                          <a:effectLst/>
                          <a:latin typeface="Calibri" panose="020F0502020204030204" pitchFamily="34" charset="0"/>
                          <a:ea typeface="+mn-ea"/>
                          <a:cs typeface="+mn-cs"/>
                        </a:rPr>
                        <a:t>Frimberger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35441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Counseling Services for Children with Neurodevelopmental Disorders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kern="1200" baseline="0" dirty="0" smtClean="0">
                          <a:solidFill>
                            <a:srgbClr val="000000"/>
                          </a:solidFill>
                          <a:effectLst/>
                          <a:latin typeface="Calibri" panose="020F0502020204030204" pitchFamily="34" charset="0"/>
                          <a:ea typeface="+mn-ea"/>
                          <a:cs typeface="+mn-cs"/>
                        </a:rPr>
                        <a:t> </a:t>
                      </a:r>
                      <a:r>
                        <a:rPr lang="en-US" sz="1100" b="0" i="0" u="none" strike="noStrike" kern="1200" dirty="0" smtClean="0">
                          <a:solidFill>
                            <a:srgbClr val="000000"/>
                          </a:solidFill>
                          <a:effectLst/>
                          <a:latin typeface="Calibri" panose="020F0502020204030204" pitchFamily="34" charset="0"/>
                          <a:ea typeface="+mn-ea"/>
                          <a:cs typeface="+mn-cs"/>
                        </a:rPr>
                        <a:t>Wadley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ECO-RESET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 </a:t>
                      </a:r>
                      <a:r>
                        <a:rPr lang="en-US" sz="1100" b="0" i="0" u="none" strike="noStrike" kern="1200" dirty="0" err="1" smtClean="0">
                          <a:solidFill>
                            <a:srgbClr val="000000"/>
                          </a:solidFill>
                          <a:effectLst/>
                          <a:latin typeface="Calibri" panose="020F0502020204030204" pitchFamily="34" charset="0"/>
                          <a:ea typeface="+mn-ea"/>
                          <a:cs typeface="+mn-cs"/>
                        </a:rPr>
                        <a:t>Harty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362315">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Vasopressor Use in Microvascular Free-Flap Reconstruction of the Head and Neck</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 </a:t>
                      </a:r>
                      <a:r>
                        <a:rPr lang="en-US" sz="1100" b="0" i="0" u="none" strike="noStrike" kern="1200" dirty="0" err="1" smtClean="0">
                          <a:solidFill>
                            <a:srgbClr val="000000"/>
                          </a:solidFill>
                          <a:effectLst/>
                          <a:latin typeface="Calibri" panose="020F0502020204030204" pitchFamily="34" charset="0"/>
                          <a:ea typeface="+mn-ea"/>
                          <a:cs typeface="+mn-cs"/>
                        </a:rPr>
                        <a:t>Vasan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Testing for the BRCA gene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 Shim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Bronchiolitis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 Sparkman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362315">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Mirikizumab</a:t>
                      </a:r>
                      <a:r>
                        <a:rPr lang="en-US" sz="1100" b="0" i="0" u="none" strike="noStrike" kern="1200" dirty="0" smtClean="0">
                          <a:solidFill>
                            <a:srgbClr val="000000"/>
                          </a:solidFill>
                          <a:effectLst/>
                          <a:latin typeface="Calibri" panose="020F0502020204030204" pitchFamily="34" charset="0"/>
                          <a:ea typeface="+mn-ea"/>
                          <a:cs typeface="+mn-cs"/>
                        </a:rPr>
                        <a:t> in Patients with Moderately to Severely Active Crohn's Disease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 </a:t>
                      </a:r>
                      <a:r>
                        <a:rPr lang="en-US" sz="1100" b="0" i="0" u="none" strike="noStrike" kern="1200" dirty="0" err="1" smtClean="0">
                          <a:solidFill>
                            <a:srgbClr val="000000"/>
                          </a:solidFill>
                          <a:effectLst/>
                          <a:latin typeface="Calibri" panose="020F0502020204030204" pitchFamily="34" charset="0"/>
                          <a:ea typeface="+mn-ea"/>
                          <a:cs typeface="+mn-cs"/>
                        </a:rPr>
                        <a:t>Bitar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319724">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J. </a:t>
                      </a:r>
                      <a:r>
                        <a:rPr lang="en-US" sz="1100" b="0" i="0" u="none" strike="noStrike" kern="1200" dirty="0" err="1" smtClean="0">
                          <a:solidFill>
                            <a:srgbClr val="000000"/>
                          </a:solidFill>
                          <a:effectLst/>
                          <a:latin typeface="Calibri" panose="020F0502020204030204" pitchFamily="34" charset="0"/>
                          <a:ea typeface="+mn-ea"/>
                          <a:cs typeface="+mn-cs"/>
                        </a:rPr>
                        <a:t>Heinlen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35441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Stress Hydrocortisone in Pediatric Septic Shock (SHIPSS)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441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Severe Neurologic Injury Outcomes during COVID 19 Crisis (NCC COVID 19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Masoom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35441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Implementation of pain protocol and outcome of sickle cell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L. Rooms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60946">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ORIEN Project; Total Cancer Care Protocol</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A. </a:t>
                      </a:r>
                      <a:r>
                        <a:rPr lang="en-US" sz="1100" b="0" i="0" u="none" strike="noStrike" dirty="0" err="1" smtClean="0">
                          <a:solidFill>
                            <a:srgbClr val="000000"/>
                          </a:solidFill>
                          <a:effectLst/>
                          <a:latin typeface="Calibri" panose="020F0502020204030204" pitchFamily="34" charset="0"/>
                        </a:rPr>
                        <a:t>Tripathi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bl>
          </a:graphicData>
        </a:graphic>
      </p:graphicFrame>
    </p:spTree>
    <p:extLst>
      <p:ext uri="{BB962C8B-B14F-4D97-AF65-F5344CB8AC3E}">
        <p14:creationId xmlns:p14="http://schemas.microsoft.com/office/powerpoint/2010/main" val="1418667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r>
              <a:rPr lang="en-US" sz="3200" b="1" i="1" dirty="0">
                <a:solidFill>
                  <a:srgbClr val="0070C0"/>
                </a:solidFill>
              </a:rPr>
              <a:t>Clinical Trials &amp; Other Research Studies Supported by the </a:t>
            </a:r>
            <a:r>
              <a:rPr lang="en-US" sz="3200" b="1" i="1" dirty="0" smtClean="0">
                <a:solidFill>
                  <a:srgbClr val="0070C0"/>
                </a:solidFill>
              </a:rPr>
              <a:t>CDW</a:t>
            </a:r>
            <a:br>
              <a:rPr lang="en-US" sz="3200" b="1" i="1" dirty="0" smtClean="0">
                <a:solidFill>
                  <a:srgbClr val="0070C0"/>
                </a:solidFill>
              </a:rPr>
            </a:br>
            <a:r>
              <a:rPr lang="en-US" sz="3200" dirty="0">
                <a:solidFill>
                  <a:schemeClr val="bg1">
                    <a:lumMod val="50000"/>
                  </a:schemeClr>
                </a:solidFill>
              </a:rPr>
              <a:t>s</a:t>
            </a:r>
            <a:r>
              <a:rPr lang="en-US" sz="3200" dirty="0" smtClean="0">
                <a:solidFill>
                  <a:schemeClr val="bg1">
                    <a:lumMod val="50000"/>
                  </a:schemeClr>
                </a:solidFill>
              </a:rPr>
              <a:t>ince 2017; page </a:t>
            </a:r>
            <a:r>
              <a:rPr lang="en-US" sz="3200" dirty="0" smtClean="0">
                <a:solidFill>
                  <a:schemeClr val="bg1">
                    <a:lumMod val="50000"/>
                  </a:schemeClr>
                </a:solidFill>
              </a:rPr>
              <a:t>4</a:t>
            </a:r>
            <a:endParaRPr lang="en-US" sz="3200" dirty="0">
              <a:solidFill>
                <a:schemeClr val="bg1">
                  <a:lumMod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323827819"/>
              </p:ext>
            </p:extLst>
          </p:nvPr>
        </p:nvGraphicFramePr>
        <p:xfrm>
          <a:off x="462810" y="1345919"/>
          <a:ext cx="5373220" cy="4149452"/>
        </p:xfrm>
        <a:graphic>
          <a:graphicData uri="http://schemas.openxmlformats.org/drawingml/2006/table">
            <a:tbl>
              <a:tblPr>
                <a:tableStyleId>{5C22544A-7EE6-4342-B048-85BDC9FD1C3A}</a:tableStyleId>
              </a:tblPr>
              <a:tblGrid>
                <a:gridCol w="3333583">
                  <a:extLst>
                    <a:ext uri="{9D8B030D-6E8A-4147-A177-3AD203B41FA5}">
                      <a16:colId xmlns:a16="http://schemas.microsoft.com/office/drawing/2014/main" val="1356431335"/>
                    </a:ext>
                  </a:extLst>
                </a:gridCol>
                <a:gridCol w="869736">
                  <a:extLst>
                    <a:ext uri="{9D8B030D-6E8A-4147-A177-3AD203B41FA5}">
                      <a16:colId xmlns:a16="http://schemas.microsoft.com/office/drawing/2014/main" val="4074852346"/>
                    </a:ext>
                  </a:extLst>
                </a:gridCol>
                <a:gridCol w="1169901">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Predictors of Sever Sepsis in Patients with Intestinal Failure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Knoles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Relationship</a:t>
                      </a:r>
                      <a:r>
                        <a:rPr lang="en-US" sz="1100" b="0" i="0" u="none" strike="noStrike" kern="1200" baseline="0" dirty="0" smtClean="0">
                          <a:solidFill>
                            <a:srgbClr val="000000"/>
                          </a:solidFill>
                          <a:effectLst/>
                          <a:latin typeface="Calibri" panose="020F0502020204030204" pitchFamily="34" charset="0"/>
                          <a:ea typeface="+mn-ea"/>
                          <a:cs typeface="+mn-cs"/>
                        </a:rPr>
                        <a:t> Between Pretreatment Anxiety/Depression &amp; Patient Decision-Making in Prostate Cancer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Heinlen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Quality</a:t>
                      </a:r>
                      <a:r>
                        <a:rPr lang="en-US" sz="1100" b="0" i="0" u="none" strike="noStrike" kern="1200" baseline="0" dirty="0" smtClean="0">
                          <a:solidFill>
                            <a:srgbClr val="000000"/>
                          </a:solidFill>
                          <a:effectLst/>
                          <a:latin typeface="Calibri" panose="020F0502020204030204" pitchFamily="34" charset="0"/>
                          <a:ea typeface="+mn-ea"/>
                          <a:cs typeface="+mn-cs"/>
                        </a:rPr>
                        <a:t> of Life of Ethnically Diverse Black Prostate Cancer Survivors: Development of a Conceptual Model Using Grounded Theory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t>
                      </a:r>
                      <a:r>
                        <a:rPr lang="en-US" sz="1100" b="0" i="0" u="none" strike="noStrike" dirty="0" err="1" smtClean="0">
                          <a:solidFill>
                            <a:srgbClr val="000000"/>
                          </a:solidFill>
                          <a:effectLst/>
                          <a:latin typeface="Calibri" panose="020F0502020204030204" pitchFamily="34" charset="0"/>
                        </a:rPr>
                        <a:t>Ogunsanya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Clinical Presentations,</a:t>
                      </a:r>
                      <a:r>
                        <a:rPr lang="en-US" sz="1100" b="0" i="0" u="none" strike="noStrike" kern="1200" baseline="0" dirty="0" smtClean="0">
                          <a:solidFill>
                            <a:srgbClr val="000000"/>
                          </a:solidFill>
                          <a:effectLst/>
                          <a:latin typeface="Calibri" panose="020F0502020204030204" pitchFamily="34" charset="0"/>
                          <a:ea typeface="+mn-ea"/>
                          <a:cs typeface="+mn-cs"/>
                        </a:rPr>
                        <a:t> Laboratory Findings, Treatment, and Outcomes of Pediatric COVID-19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PEMCRC Anaphylaxis</a:t>
                      </a:r>
                      <a:r>
                        <a:rPr lang="en-US" sz="1100" b="0" i="0" u="none" strike="noStrike" kern="1200" baseline="0" dirty="0" smtClean="0">
                          <a:solidFill>
                            <a:srgbClr val="000000"/>
                          </a:solidFill>
                          <a:effectLst/>
                          <a:latin typeface="Calibri" panose="020F0502020204030204" pitchFamily="34" charset="0"/>
                          <a:ea typeface="+mn-ea"/>
                          <a:cs typeface="+mn-cs"/>
                        </a:rPr>
                        <a:t>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Analysis of Pediatric Migraine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Impact of COVID-19 on Distress Levels in Cancer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Funk-Lawler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Psychiatry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Pituitary</a:t>
                      </a:r>
                      <a:r>
                        <a:rPr lang="en-US" sz="1100" b="0" i="0" u="none" strike="noStrike" kern="1200" baseline="0" dirty="0" smtClean="0">
                          <a:solidFill>
                            <a:srgbClr val="000000"/>
                          </a:solidFill>
                          <a:effectLst/>
                          <a:latin typeface="Calibri" panose="020F0502020204030204" pitchFamily="34" charset="0"/>
                          <a:ea typeface="+mn-ea"/>
                          <a:cs typeface="+mn-cs"/>
                        </a:rPr>
                        <a:t> Adenoma Patient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Oncologic Outcomes</a:t>
                      </a:r>
                      <a:r>
                        <a:rPr lang="en-US" sz="1100" b="0" i="0" u="none" strike="noStrike" kern="1200" baseline="0" dirty="0" smtClean="0">
                          <a:solidFill>
                            <a:srgbClr val="000000"/>
                          </a:solidFill>
                          <a:effectLst/>
                          <a:latin typeface="Calibri" panose="020F0502020204030204" pitchFamily="34" charset="0"/>
                          <a:ea typeface="+mn-ea"/>
                          <a:cs typeface="+mn-cs"/>
                        </a:rPr>
                        <a:t> in 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Cross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Using ML to Quantify Molecular Phenotypes</a:t>
                      </a:r>
                      <a:r>
                        <a:rPr lang="en-US" sz="1100" b="0" i="0" u="none" strike="noStrike" kern="1200" baseline="0" dirty="0" smtClean="0">
                          <a:solidFill>
                            <a:srgbClr val="000000"/>
                          </a:solidFill>
                          <a:effectLst/>
                          <a:latin typeface="Calibri" panose="020F0502020204030204" pitchFamily="34" charset="0"/>
                          <a:ea typeface="+mn-ea"/>
                          <a:cs typeface="+mn-cs"/>
                        </a:rPr>
                        <a:t>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Jones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Harold Hamm Diabetes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Improving Detection &amp; Management</a:t>
                      </a:r>
                      <a:r>
                        <a:rPr lang="en-US" sz="1100" b="0" i="0" u="none" strike="noStrike" kern="1200" baseline="0" dirty="0" smtClean="0">
                          <a:solidFill>
                            <a:srgbClr val="000000"/>
                          </a:solidFill>
                          <a:effectLst/>
                          <a:latin typeface="Calibri" panose="020F0502020204030204" pitchFamily="34" charset="0"/>
                          <a:ea typeface="+mn-ea"/>
                          <a:cs typeface="+mn-cs"/>
                        </a:rPr>
                        <a: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Parker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Neuromodulation</a:t>
                      </a:r>
                      <a:r>
                        <a:rPr lang="en-US" sz="1100" b="0" i="0" u="none" strike="noStrike" kern="1200" dirty="0" smtClean="0">
                          <a:solidFill>
                            <a:srgbClr val="000000"/>
                          </a:solidFill>
                          <a:effectLst/>
                          <a:latin typeface="Calibri" panose="020F0502020204030204" pitchFamily="34" charset="0"/>
                          <a:ea typeface="+mn-ea"/>
                          <a:cs typeface="+mn-cs"/>
                        </a:rPr>
                        <a:t> of Inflammation to Treat Heart Failure</a:t>
                      </a:r>
                      <a:r>
                        <a:rPr lang="en-US" sz="1100" b="0" i="0" u="none" strike="noStrike" kern="1200" baseline="0" dirty="0" smtClean="0">
                          <a:solidFill>
                            <a:srgbClr val="000000"/>
                          </a:solidFill>
                          <a:effectLst/>
                          <a:latin typeface="Calibri" panose="020F0502020204030204" pitchFamily="34" charset="0"/>
                          <a:ea typeface="+mn-ea"/>
                          <a:cs typeface="+mn-cs"/>
                        </a:rPr>
                        <a:t> with Preserved Ejection Fraction (TIN HF)</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t>
                      </a:r>
                      <a:r>
                        <a:rPr lang="en-US" sz="1100" b="0" i="0" u="none" strike="noStrike" dirty="0" err="1" smtClean="0">
                          <a:solidFill>
                            <a:srgbClr val="000000"/>
                          </a:solidFill>
                          <a:effectLst/>
                          <a:latin typeface="Calibri" panose="020F0502020204030204" pitchFamily="34" charset="0"/>
                        </a:rPr>
                        <a:t>Stavrakis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Cardiology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Management of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bl>
          </a:graphicData>
        </a:graphic>
      </p:graphicFrame>
    </p:spTree>
    <p:extLst>
      <p:ext uri="{BB962C8B-B14F-4D97-AF65-F5344CB8AC3E}">
        <p14:creationId xmlns:p14="http://schemas.microsoft.com/office/powerpoint/2010/main" val="459713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463176" y="1720312"/>
            <a:ext cx="4699442" cy="2582351"/>
          </a:xfrm>
          <a:prstGeom prst="rect">
            <a:avLst/>
          </a:prstGeom>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smtClean="0"/>
              <a:t>Feasibility assessment in preparation for research</a:t>
            </a:r>
            <a:br>
              <a:rPr lang="en-US" dirty="0" smtClean="0"/>
            </a:br>
            <a:r>
              <a:rPr lang="en-US" dirty="0" smtClean="0">
                <a:solidFill>
                  <a:schemeClr val="bg1">
                    <a:lumMod val="50000"/>
                  </a:schemeClr>
                </a:solidFill>
              </a:rPr>
              <a:t>(20% of projects; 10% of CDW staff time)</a:t>
            </a:r>
            <a:endParaRPr lang="en-US" dirty="0">
              <a:solidFill>
                <a:schemeClr val="bg1">
                  <a:lumMod val="50000"/>
                </a:schemeClr>
              </a:solidFill>
            </a:endParaRPr>
          </a:p>
          <a:p>
            <a:endParaRPr lang="en-US" dirty="0" smtClean="0"/>
          </a:p>
          <a:p>
            <a:r>
              <a:rPr lang="en-US" dirty="0" smtClean="0"/>
              <a:t>Static </a:t>
            </a:r>
            <a:r>
              <a:rPr lang="en-US" dirty="0"/>
              <a:t>eligibility</a:t>
            </a:r>
            <a:br>
              <a:rPr lang="en-US" dirty="0"/>
            </a:br>
            <a:r>
              <a:rPr lang="en-US" dirty="0" smtClean="0">
                <a:solidFill>
                  <a:schemeClr val="bg1">
                    <a:lumMod val="50000"/>
                  </a:schemeClr>
                </a:solidFill>
              </a:rPr>
              <a:t>(70% </a:t>
            </a:r>
            <a:r>
              <a:rPr lang="en-US" dirty="0">
                <a:solidFill>
                  <a:schemeClr val="bg1">
                    <a:lumMod val="50000"/>
                  </a:schemeClr>
                </a:solidFill>
              </a:rPr>
              <a:t>of projects; </a:t>
            </a:r>
            <a:r>
              <a:rPr lang="en-US" dirty="0" smtClean="0">
                <a:solidFill>
                  <a:schemeClr val="bg1">
                    <a:lumMod val="50000"/>
                  </a:schemeClr>
                </a:solidFill>
              </a:rPr>
              <a:t>20</a:t>
            </a:r>
            <a:r>
              <a:rPr lang="en-US" dirty="0">
                <a:solidFill>
                  <a:schemeClr val="bg1">
                    <a:lumMod val="50000"/>
                  </a:schemeClr>
                </a:solidFill>
              </a:rPr>
              <a:t>% of CDW staff time)</a:t>
            </a:r>
          </a:p>
          <a:p>
            <a:pPr lvl="1"/>
            <a:r>
              <a:rPr lang="en-US" dirty="0"/>
              <a:t>Virtually all projects require  identification of a patient pool</a:t>
            </a:r>
          </a:p>
          <a:p>
            <a:endParaRPr lang="en-US" dirty="0"/>
          </a:p>
          <a:p>
            <a:r>
              <a:rPr lang="en-US" dirty="0" smtClean="0"/>
              <a:t>Rolling  eligibility</a:t>
            </a:r>
            <a:r>
              <a:rPr lang="en-US" dirty="0"/>
              <a:t/>
            </a:r>
            <a:br>
              <a:rPr lang="en-US" dirty="0"/>
            </a:br>
            <a:r>
              <a:rPr lang="en-US" dirty="0" smtClean="0">
                <a:solidFill>
                  <a:schemeClr val="bg1">
                    <a:lumMod val="50000"/>
                  </a:schemeClr>
                </a:solidFill>
              </a:rPr>
              <a:t>(30% </a:t>
            </a:r>
            <a:r>
              <a:rPr lang="en-US" dirty="0">
                <a:solidFill>
                  <a:schemeClr val="bg1">
                    <a:lumMod val="50000"/>
                  </a:schemeClr>
                </a:solidFill>
              </a:rPr>
              <a:t>of projects; </a:t>
            </a:r>
            <a:r>
              <a:rPr lang="en-US" dirty="0" smtClean="0">
                <a:solidFill>
                  <a:schemeClr val="bg1">
                    <a:lumMod val="50000"/>
                  </a:schemeClr>
                </a:solidFill>
              </a:rPr>
              <a:t>30</a:t>
            </a:r>
            <a:r>
              <a:rPr lang="en-US" dirty="0">
                <a:solidFill>
                  <a:schemeClr val="bg1">
                    <a:lumMod val="50000"/>
                  </a:schemeClr>
                </a:solidFill>
              </a:rPr>
              <a:t>% of CDW staff time)</a:t>
            </a:r>
          </a:p>
          <a:p>
            <a:pPr lvl="1"/>
            <a:r>
              <a:rPr lang="en-US" dirty="0" smtClean="0"/>
              <a:t>Remember study team’s assessment of eligibility as well as the participant’s response</a:t>
            </a:r>
          </a:p>
          <a:p>
            <a:pPr lvl="1"/>
            <a:r>
              <a:rPr lang="en-US" dirty="0" smtClean="0"/>
              <a:t>Daily automation requires stability &amp; good logging;</a:t>
            </a:r>
            <a:br>
              <a:rPr lang="en-US" dirty="0" smtClean="0"/>
            </a:br>
            <a:r>
              <a:rPr lang="en-US" i="1" dirty="0" smtClean="0"/>
              <a:t>e.g.</a:t>
            </a:r>
            <a:r>
              <a:rPr lang="en-US" dirty="0" smtClean="0"/>
              <a:t>, a 3 hour delay might mean zero subjects are enrolled</a:t>
            </a:r>
          </a:p>
          <a:p>
            <a:endParaRPr lang="en-US" dirty="0" smtClean="0"/>
          </a:p>
          <a:p>
            <a:r>
              <a:rPr lang="en-US" dirty="0" smtClean="0"/>
              <a:t>Clinical outcomes for retrospective investigations</a:t>
            </a:r>
            <a:br>
              <a:rPr lang="en-US" dirty="0" smtClean="0"/>
            </a:br>
            <a:r>
              <a:rPr lang="en-US" dirty="0" smtClean="0">
                <a:solidFill>
                  <a:schemeClr val="bg1">
                    <a:lumMod val="50000"/>
                  </a:schemeClr>
                </a:solidFill>
              </a:rPr>
              <a:t>(50% of projects; 30% of CDW staff time)</a:t>
            </a:r>
          </a:p>
          <a:p>
            <a:endParaRPr lang="en-US" dirty="0" smtClean="0"/>
          </a:p>
          <a:p>
            <a:r>
              <a:rPr lang="en-US" dirty="0" smtClean="0"/>
              <a:t>Administrative outcomes for quality improvement </a:t>
            </a:r>
            <a:br>
              <a:rPr lang="en-US" dirty="0" smtClean="0"/>
            </a:br>
            <a:r>
              <a:rPr lang="en-US" dirty="0" smtClean="0">
                <a:solidFill>
                  <a:schemeClr val="bg1">
                    <a:lumMod val="50000"/>
                  </a:schemeClr>
                </a:solidFill>
              </a:rPr>
              <a:t>(10% of projects; 2% of CDW staff time)</a:t>
            </a:r>
          </a:p>
          <a:p>
            <a:endParaRPr lang="en-US" dirty="0" smtClean="0">
              <a:solidFill>
                <a:schemeClr val="bg1">
                  <a:lumMod val="50000"/>
                </a:schemeClr>
              </a:solidFill>
            </a:endParaRPr>
          </a:p>
          <a:p>
            <a:r>
              <a:rPr lang="en-US" dirty="0" smtClean="0"/>
              <a:t>Program </a:t>
            </a:r>
            <a:r>
              <a:rPr lang="en-US" dirty="0"/>
              <a:t>evaluation</a:t>
            </a:r>
            <a:br>
              <a:rPr lang="en-US" dirty="0"/>
            </a:br>
            <a:r>
              <a:rPr lang="en-US" dirty="0" smtClean="0">
                <a:solidFill>
                  <a:schemeClr val="bg1">
                    <a:lumMod val="50000"/>
                  </a:schemeClr>
                </a:solidFill>
              </a:rPr>
              <a:t>(20</a:t>
            </a:r>
            <a:r>
              <a:rPr lang="en-US" dirty="0">
                <a:solidFill>
                  <a:schemeClr val="bg1">
                    <a:lumMod val="50000"/>
                  </a:schemeClr>
                </a:solidFill>
              </a:rPr>
              <a:t>% of projects; </a:t>
            </a:r>
            <a:r>
              <a:rPr lang="en-US" dirty="0" smtClean="0">
                <a:solidFill>
                  <a:schemeClr val="bg1">
                    <a:lumMod val="50000"/>
                  </a:schemeClr>
                </a:solidFill>
              </a:rPr>
              <a:t>8% </a:t>
            </a:r>
            <a:r>
              <a:rPr lang="en-US" dirty="0">
                <a:solidFill>
                  <a:schemeClr val="bg1">
                    <a:lumMod val="50000"/>
                  </a:schemeClr>
                </a:solidFill>
              </a:rPr>
              <a:t>of CDW staff time</a:t>
            </a:r>
            <a:r>
              <a:rPr lang="en-US" dirty="0" smtClean="0">
                <a:solidFill>
                  <a:schemeClr val="bg1">
                    <a:lumMod val="50000"/>
                  </a:schemeClr>
                </a:solidFill>
              </a:rPr>
              <a: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CDW 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11296</TotalTime>
  <Words>2960</Words>
  <Application>Microsoft Office PowerPoint</Application>
  <PresentationFormat>Widescreen</PresentationFormat>
  <Paragraphs>522</Paragraphs>
  <Slides>13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Leveraging OUHSC Clinical Data Warehouse to Inform Research &amp; Practice</vt:lpstr>
      <vt:lpstr>Ecosystem Architecture</vt:lpstr>
      <vt:lpstr>HSC Data Sources</vt:lpstr>
      <vt:lpstr>PowerPoint Presentation</vt:lpstr>
      <vt:lpstr>Clinical Trials &amp; Other Research Studies Supported by the CDW since 2017; page 1</vt:lpstr>
      <vt:lpstr>Clinical Trials &amp; Other Research Studies Supported by the CDW since 2017; page 2</vt:lpstr>
      <vt:lpstr>Clinical Trials &amp; Other Research Studies Supported by the CDW since 2017; page 3</vt:lpstr>
      <vt:lpstr>Clinical Trials &amp; Other Research Studies Supported by the CDW since 2017; page 4</vt:lpstr>
      <vt:lpstr>PowerPoint Presentation</vt:lpstr>
      <vt:lpstr>IRB and Privacy Review Guidance</vt:lpstr>
      <vt:lpstr>CDW Faculty &amp; Staff</vt:lpstr>
      <vt:lpstr>Thank you</vt:lpstr>
      <vt:lpstr>Extra Slides</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Thumann, Ashley T (HSC)</cp:lastModifiedBy>
  <cp:revision>240</cp:revision>
  <dcterms:created xsi:type="dcterms:W3CDTF">2019-06-04T17:44:43Z</dcterms:created>
  <dcterms:modified xsi:type="dcterms:W3CDTF">2020-12-15T20:24:17Z</dcterms:modified>
</cp:coreProperties>
</file>