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2" r:id="rId2"/>
    <p:sldId id="257" r:id="rId3"/>
    <p:sldId id="384" r:id="rId4"/>
    <p:sldId id="289" r:id="rId5"/>
    <p:sldId id="276" r:id="rId6"/>
    <p:sldId id="400" r:id="rId7"/>
    <p:sldId id="393" r:id="rId8"/>
    <p:sldId id="424" r:id="rId9"/>
    <p:sldId id="425" r:id="rId10"/>
    <p:sldId id="421" r:id="rId11"/>
    <p:sldId id="426" r:id="rId12"/>
    <p:sldId id="391" r:id="rId13"/>
    <p:sldId id="427" r:id="rId14"/>
    <p:sldId id="428" r:id="rId15"/>
    <p:sldId id="423" r:id="rId16"/>
    <p:sldId id="401" r:id="rId17"/>
    <p:sldId id="429" r:id="rId18"/>
    <p:sldId id="430" r:id="rId19"/>
    <p:sldId id="390" r:id="rId20"/>
    <p:sldId id="367" r:id="rId21"/>
    <p:sldId id="296" r:id="rId22"/>
    <p:sldId id="34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D9D9"/>
    <a:srgbClr val="FF9966"/>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2350" autoAdjust="0"/>
  </p:normalViewPr>
  <p:slideViewPr>
    <p:cSldViewPr snapToGrid="0">
      <p:cViewPr varScale="1">
        <p:scale>
          <a:sx n="151" d="100"/>
          <a:sy n="151" d="100"/>
        </p:scale>
        <p:origin x="468" y="156"/>
      </p:cViewPr>
      <p:guideLst/>
    </p:cSldViewPr>
  </p:slideViewPr>
  <p:notesTextViewPr>
    <p:cViewPr>
      <p:scale>
        <a:sx n="150" d="100"/>
        <a:sy n="150" d="100"/>
      </p:scale>
      <p:origin x="0" y="0"/>
    </p:cViewPr>
  </p:notesTextViewPr>
  <p:sorterViewPr>
    <p:cViewPr>
      <p:scale>
        <a:sx n="150" d="100"/>
        <a:sy n="150" d="100"/>
      </p:scale>
      <p:origin x="0" y="-22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48084926192711"/>
          <c:y val="0.12267684590741547"/>
          <c:w val="0.44599540810286575"/>
          <c:h val="0.74261089754311782"/>
        </c:manualLayout>
      </c:layout>
      <c:pieChart>
        <c:varyColors val="1"/>
        <c:ser>
          <c:idx val="0"/>
          <c:order val="0"/>
          <c:tx>
            <c:strRef>
              <c:f>Sheet1!$B$1</c:f>
              <c:strCache>
                <c:ptCount val="1"/>
                <c:pt idx="0">
                  <c:v>Perecent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46-4D98-B237-5DC8A24BC178}"/>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B46-4D98-B237-5DC8A24BC178}"/>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BB46-4D98-B237-5DC8A24BC178}"/>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BB46-4D98-B237-5DC8A24BC178}"/>
              </c:ext>
            </c:extLst>
          </c:dPt>
          <c:dLbls>
            <c:dLbl>
              <c:idx val="0"/>
              <c:layout>
                <c:manualLayout>
                  <c:x val="-0.1004531567300775"/>
                  <c:y val="-0.36186357435585675"/>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B46-4D98-B237-5DC8A24BC178}"/>
                </c:ext>
              </c:extLst>
            </c:dLbl>
            <c:dLbl>
              <c:idx val="1"/>
              <c:layout>
                <c:manualLayout>
                  <c:x val="1.1132895851759297E-2"/>
                  <c:y val="-3.9252970590479046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B46-4D98-B237-5DC8A24BC178}"/>
                </c:ext>
              </c:extLst>
            </c:dLbl>
            <c:dLbl>
              <c:idx val="2"/>
              <c:layout>
                <c:manualLayout>
                  <c:x val="-1.0700577345123077E-2"/>
                  <c:y val="-5.0487126138211054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BB46-4D98-B237-5DC8A24BC178}"/>
                </c:ext>
              </c:extLst>
            </c:dLbl>
            <c:dLbl>
              <c:idx val="3"/>
              <c:layout>
                <c:manualLayout>
                  <c:x val="-2.6023501315873367E-2"/>
                  <c:y val="-1.990770640610792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BB46-4D98-B237-5DC8A24BC17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Complete</c:v>
                </c:pt>
                <c:pt idx="1">
                  <c:v>Withdrawn</c:v>
                </c:pt>
                <c:pt idx="2">
                  <c:v>Ongoing</c:v>
                </c:pt>
                <c:pt idx="3">
                  <c:v>In Process</c:v>
                </c:pt>
              </c:strCache>
            </c:strRef>
          </c:cat>
          <c:val>
            <c:numRef>
              <c:f>Sheet1!$B$2:$B$5</c:f>
              <c:numCache>
                <c:formatCode>General</c:formatCode>
                <c:ptCount val="4"/>
                <c:pt idx="0">
                  <c:v>52</c:v>
                </c:pt>
                <c:pt idx="1">
                  <c:v>14</c:v>
                </c:pt>
                <c:pt idx="2">
                  <c:v>10</c:v>
                </c:pt>
                <c:pt idx="3">
                  <c:v>24</c:v>
                </c:pt>
              </c:numCache>
            </c:numRef>
          </c:val>
          <c:extLst>
            <c:ext xmlns:c16="http://schemas.microsoft.com/office/drawing/2014/chart" uri="{C3380CC4-5D6E-409C-BE32-E72D297353CC}">
              <c16:uniqueId val="{00000008-BB46-4D98-B237-5DC8A24BC178}"/>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44697283312895"/>
          <c:y val="0.36624861464891528"/>
          <c:w val="0.21938140106869261"/>
          <c:h val="0.2675025133813270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a:latin typeface="+mj-lt"/>
            </a:rPr>
            <a:t>Intake via BBMC request form</a:t>
          </a: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a:latin typeface="+mj-lt"/>
            </a:rPr>
            <a:t>Meet with investigator to determine data needs, feasibility</a:t>
          </a: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a:latin typeface="+mj-lt"/>
            </a:rPr>
            <a:t>Back and forth with investigator</a:t>
          </a: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a:latin typeface="+mj-lt"/>
            </a:rPr>
            <a:t>Develop Pipeline</a:t>
          </a: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a:latin typeface="+mj-lt"/>
            </a:rPr>
            <a:t>Review with investigator and distribute via approved method</a:t>
          </a: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a:latin typeface="+mj-lt"/>
            </a:rPr>
            <a:t>Structured vs. unstructured?</a:t>
          </a: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a:latin typeface="+mj-lt"/>
            </a:rPr>
            <a:t>How well meet project needs with what’s available?</a:t>
          </a: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a:latin typeface="+mj-lt"/>
            </a:rPr>
            <a:t>Metadata files (such as identifying ICD codes, medications)</a:t>
          </a: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a:latin typeface="+mj-lt"/>
            </a:rPr>
            <a:t>Verifying data formats</a:t>
          </a: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a:latin typeface="+mj-lt"/>
            </a:rPr>
            <a:t>Automated daily data pulls </a:t>
          </a: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a:latin typeface="+mj-lt"/>
            </a:rPr>
            <a:t>CSV tables via SFT</a:t>
          </a: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a:latin typeface="+mj-lt"/>
            </a:rPr>
            <a:t>Push to REDCap</a:t>
          </a: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a:latin typeface="+mj-lt"/>
            </a:rPr>
            <a:t>Dashboards</a:t>
          </a: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a:latin typeface="+mj-lt"/>
            </a:rPr>
            <a:t>Assign project to BBMC analyst based on skills, workload, &amp; interests</a:t>
          </a: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a:latin typeface="+mj-lt"/>
            </a:rPr>
            <a:t>Some projects may involve multiple analysts</a:t>
          </a: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a:latin typeface="+mj-lt"/>
            </a:rPr>
            <a:t>Identifying locations and sources of data</a:t>
          </a: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a:latin typeface="+mj-lt"/>
            </a:rPr>
            <a:t>SQL, R, &amp; Python</a:t>
          </a: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a:latin typeface="+mj-lt"/>
            </a:rPr>
            <a:t>Follows HIPAA &amp; least privileges principles</a:t>
          </a: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a:latin typeface="+mj-lt"/>
            </a:rPr>
            <a:t>BBMC Triage to services:</a:t>
          </a: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a:latin typeface="+mj-lt"/>
            </a:rPr>
            <a:t>Feasibility</a:t>
          </a: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a:latin typeface="+mj-lt"/>
            </a:rPr>
            <a:t>Program Evaluation</a:t>
          </a: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a:latin typeface="+mj-lt"/>
            </a:rPr>
            <a:t>Recruitment</a:t>
          </a: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a:latin typeface="+mj-lt"/>
            </a:rPr>
            <a:t>Retrospective Analysis</a:t>
          </a: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a:latin typeface="+mj-lt"/>
            </a:rPr>
            <a:t>Facilitate Abstraction</a:t>
          </a: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a:latin typeface="+mj-lt"/>
            </a:rPr>
            <a:t>Preparatory to Research</a:t>
          </a: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a:latin typeface="+mj-lt"/>
            </a:rPr>
            <a:t>QI</a:t>
          </a: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a:latin typeface="+mj-lt"/>
            </a:rPr>
            <a:t>Registry</a:t>
          </a: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pt>
  </dgm:ptLst>
  <dgm:cxnLst>
    <dgm:cxn modelId="{C5E55304-620F-404E-82A8-9A6F75606ECF}" type="presOf" srcId="{9299490E-690A-47A2-BF79-343CFAE5FE79}" destId="{170748FF-6039-443C-8193-92C430D0DFAA}" srcOrd="0" destOrd="0" presId="urn:microsoft.com/office/officeart/2009/3/layout/StepUpProcess"/>
    <dgm:cxn modelId="{B3134007-4773-4C24-B20E-F02605591D9D}" srcId="{6474E90C-A3F5-4C40-8CEB-46B153A00DEE}" destId="{CE924409-C179-4A2D-B64D-C1667C924238}" srcOrd="5" destOrd="0" parTransId="{75A1A668-D881-42BC-92F5-74B80995D5C7}" sibTransId="{FB48574C-4914-4B07-BE09-AF8B154B2CB4}"/>
    <dgm:cxn modelId="{86B4FB07-3C60-4EBD-8E76-5E72C2E0AB90}" srcId="{037EC5A9-860F-45A9-97E8-A8AEEA9BB793}" destId="{266FBCAC-8055-4D37-AE88-C83AA214ACFC}" srcOrd="1" destOrd="0" parTransId="{EF20783E-2A4A-4E1F-8E4B-60244D876521}" sibTransId="{39F87B8E-0C0E-4761-B82F-E2DDCD7410C5}"/>
    <dgm:cxn modelId="{0BF5620A-B547-450F-9BA4-3A5421A8E374}" srcId="{9F2B29A3-676C-48AE-825C-3DC60DBF2AE2}" destId="{E8E0BA16-10CE-416E-9136-84998F596AE2}" srcOrd="0" destOrd="0" parTransId="{6D3E105B-45E6-424E-B1D5-A553183D47AE}" sibTransId="{B7C06EB8-35FC-4988-9A19-996AFBDCA4DB}"/>
    <dgm:cxn modelId="{44E7C80A-C63B-4697-BEEC-F40FE819AFB5}" type="presOf" srcId="{1DD8B8D3-226B-49C2-8005-4A91E508846C}" destId="{C5F5F110-BA5D-47A9-BE05-32B627697E7C}" srcOrd="0" destOrd="4" presId="urn:microsoft.com/office/officeart/2009/3/layout/StepUpProcess"/>
    <dgm:cxn modelId="{0258DA0D-C91C-443D-81F4-7B6A5C31306D}" type="presOf" srcId="{9F2B29A3-676C-48AE-825C-3DC60DBF2AE2}" destId="{BE86AFED-F9A0-4F8A-8A27-B836B6B098D1}" srcOrd="0" destOrd="0" presId="urn:microsoft.com/office/officeart/2009/3/layout/StepUpProcess"/>
    <dgm:cxn modelId="{796A9A11-4EE8-4CB6-A640-23509BC79688}" srcId="{BD10A304-1F73-43DD-9545-9D1E21226479}" destId="{A1286503-101C-4D1A-BFA0-02F11B235340}" srcOrd="3" destOrd="0" parTransId="{A09C0865-2C33-4203-A575-3FB8B0463913}" sibTransId="{26949491-263A-4D5F-B058-36C67CBF157A}"/>
    <dgm:cxn modelId="{4A47BA19-6F43-48D7-808A-4FFD39949DC7}" type="presOf" srcId="{B97F914E-93D2-4D63-AE6C-21B1DB78616D}" destId="{C5F5F110-BA5D-47A9-BE05-32B627697E7C}" srcOrd="0" destOrd="2"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61DE9222-ED43-4411-A227-A9576786E346}" srcId="{6474E90C-A3F5-4C40-8CEB-46B153A00DEE}" destId="{9F2B29A3-676C-48AE-825C-3DC60DBF2AE2}" srcOrd="3" destOrd="0" parTransId="{3B7E9C7A-3EA1-4A88-A8B1-9E17FD1DBB3E}" sibTransId="{05F740F7-02EF-46A6-BCD4-1932D8C87C34}"/>
    <dgm:cxn modelId="{3FDD9922-917A-4B8C-8227-A2B10608F731}" type="presOf" srcId="{25953BB6-850A-47EF-A2B2-98ACD9BBD186}" destId="{074DB80F-68BF-4581-AF84-D0386B780F14}" srcOrd="0" destOrd="1"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082AE83C-0F42-43B0-BB02-A36D712BAF7A}" srcId="{BD10A304-1F73-43DD-9545-9D1E21226479}" destId="{0CD4120B-D47E-4785-9E77-E9C10337775D}" srcOrd="5" destOrd="0" parTransId="{775394F6-A4A9-4424-A0E8-6D46946F5B58}" sibTransId="{5E9CC7AC-8D8C-4DFA-A2B9-17F05C5AB103}"/>
    <dgm:cxn modelId="{C896745D-32AB-4630-A4C9-46AE35CAEA16}" type="presOf" srcId="{CE924409-C179-4A2D-B64D-C1667C924238}" destId="{C5F5F110-BA5D-47A9-BE05-32B627697E7C}" srcOrd="0" destOrd="0" presId="urn:microsoft.com/office/officeart/2009/3/layout/StepUpProcess"/>
    <dgm:cxn modelId="{26B98641-5BB7-468A-A496-259B5263EB31}" srcId="{037EC5A9-860F-45A9-97E8-A8AEEA9BB793}" destId="{922EFE4D-47F8-46C3-B467-3FB1F4D3DAE7}" srcOrd="0" destOrd="0" parTransId="{B562972B-83BB-4C51-AE66-6611FC0484BC}" sibTransId="{A1353CEC-4052-4C7C-A1D4-61FF73AD4BF3}"/>
    <dgm:cxn modelId="{C3A44365-9B22-4CD9-9BF5-55706FA57043}" type="presOf" srcId="{01F32B2A-131E-4E9C-A1D5-1461015E0B2C}" destId="{12426410-9ECE-4540-990B-004F5AD61A12}" srcOrd="0" destOrd="0" presId="urn:microsoft.com/office/officeart/2009/3/layout/StepUpProcess"/>
    <dgm:cxn modelId="{CF4C2B66-FD39-45E9-BE5C-B464C37250E9}" type="presOf" srcId="{266FBCAC-8055-4D37-AE88-C83AA214ACFC}" destId="{7577EDBA-79C8-47EE-9C48-8258D6199F02}" srcOrd="0" destOrd="2" presId="urn:microsoft.com/office/officeart/2009/3/layout/StepUpProcess"/>
    <dgm:cxn modelId="{D5D9D066-03C7-499E-BC25-10844D15C44B}" type="presOf" srcId="{8E0C9345-2A16-4BE3-8E86-AA4D49067A7F}" destId="{12426410-9ECE-4540-990B-004F5AD61A12}" srcOrd="0" destOrd="2"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63E1B369-A07A-4AF4-8ACA-6D0289E80719}" srcId="{6474E90C-A3F5-4C40-8CEB-46B153A00DEE}" destId="{037EC5A9-860F-45A9-97E8-A8AEEA9BB793}" srcOrd="6" destOrd="0" parTransId="{965C5703-C172-43BA-A947-D2654C3E41F8}" sibTransId="{C02B8F31-CDDD-4163-8613-368B89AB05F2}"/>
    <dgm:cxn modelId="{323DD34C-9266-49AD-83BA-374612208AEC}" srcId="{037EC5A9-860F-45A9-97E8-A8AEEA9BB793}" destId="{4BE9C7D6-461A-44C8-B607-EDEF2EA077EC}" srcOrd="3" destOrd="0" parTransId="{21ED4C84-2CAB-47DE-B1D0-EEEEB48B552F}" sibTransId="{A31ACD74-4C55-4E1B-8BF0-1A889A0EBBCF}"/>
    <dgm:cxn modelId="{6CD03455-961E-4C9D-A840-748AA20E2BAB}" srcId="{BD10A304-1F73-43DD-9545-9D1E21226479}" destId="{EE6CC463-806B-49F1-9D27-85973620214C}" srcOrd="2" destOrd="0" parTransId="{EDB78E5F-2374-4BE3-9191-627E4C1A88C2}" sibTransId="{CD35F4D9-030E-448B-8470-FAEF90CD08CD}"/>
    <dgm:cxn modelId="{40F0A875-0765-4769-8E84-FF710BEDC598}" srcId="{9F2B29A3-676C-48AE-825C-3DC60DBF2AE2}" destId="{2E844D7E-8FE8-4447-9546-5BF641386BE4}" srcOrd="2" destOrd="0" parTransId="{59DF7492-F831-4A41-9DBF-A863285816D7}" sibTransId="{EB6B44AC-7AB4-40A2-AC5F-711AEE692A6B}"/>
    <dgm:cxn modelId="{F1BAA056-6CB8-42B2-A552-47FF74E31AB2}" type="presOf" srcId="{4BE9C7D6-461A-44C8-B607-EDEF2EA077EC}" destId="{7577EDBA-79C8-47EE-9C48-8258D6199F02}" srcOrd="0" destOrd="4" presId="urn:microsoft.com/office/officeart/2009/3/layout/StepUpProcess"/>
    <dgm:cxn modelId="{5B05E056-4355-4C9E-8588-F0CD70C6A39D}" type="presOf" srcId="{EE6CC463-806B-49F1-9D27-85973620214C}" destId="{074DB80F-68BF-4581-AF84-D0386B780F14}" srcOrd="0" destOrd="3"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B99C4A80-4DB8-405B-9732-4BE6FAECA59E}" type="presOf" srcId="{97A95825-49E0-4C73-8F5F-F18D87E69E6C}" destId="{C5F5F110-BA5D-47A9-BE05-32B627697E7C}" srcOrd="0" destOrd="3"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FE883C88-B8CC-4A57-A60C-7CBE3578F379}" type="presOf" srcId="{FCE84D98-F65E-4313-A996-C9B3D7EBDD34}" destId="{170748FF-6039-443C-8193-92C430D0DFAA}" srcOrd="0" destOrd="1" presId="urn:microsoft.com/office/officeart/2009/3/layout/StepUpProcess"/>
    <dgm:cxn modelId="{A4597088-4B87-4820-81FE-B0BAE363DB15}" type="presOf" srcId="{0CD4120B-D47E-4785-9E77-E9C10337775D}" destId="{074DB80F-68BF-4581-AF84-D0386B780F14}" srcOrd="0" destOrd="6" presId="urn:microsoft.com/office/officeart/2009/3/layout/StepUpProcess"/>
    <dgm:cxn modelId="{AE93B38B-123E-4548-AF4E-284A6E7104D1}" srcId="{6474E90C-A3F5-4C40-8CEB-46B153A00DEE}" destId="{0010D89C-854E-448B-8127-DA3929F939E8}" srcOrd="0" destOrd="0" parTransId="{0A053686-71FD-4CB5-9AAD-451389B5416F}" sibTransId="{815CBACE-0264-47A5-A415-F84E67CE62D1}"/>
    <dgm:cxn modelId="{9136108E-BD9C-441B-B53A-14CF87E18AF7}" type="presOf" srcId="{BD10A304-1F73-43DD-9545-9D1E21226479}" destId="{074DB80F-68BF-4581-AF84-D0386B780F14}" srcOrd="0" destOrd="0"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F73E479E-5383-4652-83E4-6AAC254B8592}" type="presOf" srcId="{751AAAA0-FD1A-474D-A8CA-BF7C3BFEE3B9}" destId="{12426410-9ECE-4540-990B-004F5AD61A12}" srcOrd="0" destOrd="1" presId="urn:microsoft.com/office/officeart/2009/3/layout/StepUpProcess"/>
    <dgm:cxn modelId="{FBFD0AA0-9810-4D8B-90EB-308D7010E43E}" type="presOf" srcId="{7E4FA352-9615-4E98-B8A3-FD4448E55B02}" destId="{074DB80F-68BF-4581-AF84-D0386B780F14}" srcOrd="0" destOrd="7" presId="urn:microsoft.com/office/officeart/2009/3/layout/StepUpProcess"/>
    <dgm:cxn modelId="{D273A2A0-0911-405A-BBA4-F8AC2D4015CC}" type="presOf" srcId="{FA66AFF8-B7BF-47D8-920B-4AE5F5CCB30A}" destId="{074DB80F-68BF-4581-AF84-D0386B780F14}"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19BE8CA6-AC47-47AF-B71E-521FD4CFFA24}" srcId="{CE924409-C179-4A2D-B64D-C1667C924238}" destId="{97A95825-49E0-4C73-8F5F-F18D87E69E6C}" srcOrd="2" destOrd="0" parTransId="{043D2A7A-B426-42D5-8E97-E57ABA5CD506}" sibTransId="{ADF8E347-7E86-4DF6-B9F1-F5F0B780096C}"/>
    <dgm:cxn modelId="{B970CDA8-6C09-486D-87F3-10BA87CC10C3}" srcId="{9F2B29A3-676C-48AE-825C-3DC60DBF2AE2}" destId="{E951F7F4-3E2F-40F5-BC80-BFE018C1F4DB}" srcOrd="1" destOrd="0" parTransId="{F1248C2D-57B5-4C80-A1CE-5E7E6F471B15}" sibTransId="{4CAFAB52-14FC-433C-948B-9D2D22B128B3}"/>
    <dgm:cxn modelId="{BD74EBA8-41FF-4F7A-A9BA-3F7D1C992210}" srcId="{BD10A304-1F73-43DD-9545-9D1E21226479}" destId="{CF4F6786-0163-44E8-A7A2-DFEB228CDE01}" srcOrd="4" destOrd="0" parTransId="{E840309A-1748-4175-8942-B0F4A5C27DCF}" sibTransId="{96706024-6147-4AE0-A8D3-2D288121A0CD}"/>
    <dgm:cxn modelId="{E3A269AE-4240-4AC0-80AC-44E8AA301791}" srcId="{01F32B2A-131E-4E9C-A1D5-1461015E0B2C}" destId="{751AAAA0-FD1A-474D-A8CA-BF7C3BFEE3B9}" srcOrd="0" destOrd="0" parTransId="{53846A0A-0F2A-438C-9E20-486F2C404199}" sibTransId="{80BAE9E0-019A-4BA0-849D-AF902A506F59}"/>
    <dgm:cxn modelId="{27ACC6B0-7789-4841-9A6F-B22539B9A744}" srcId="{01F32B2A-131E-4E9C-A1D5-1461015E0B2C}" destId="{DA143095-1394-4517-9AD3-54285DD8A43B}" srcOrd="2" destOrd="0" parTransId="{6210CABA-2451-4C98-9705-462D0DB659AE}" sibTransId="{36D015D5-5AD9-461D-832A-6EA994E789B8}"/>
    <dgm:cxn modelId="{15D482B8-ABBF-4B83-9697-86A32B42E76C}" type="presOf" srcId="{6474E90C-A3F5-4C40-8CEB-46B153A00DEE}" destId="{B8CD9E79-3CCF-4E7E-8116-56B764458029}" srcOrd="0" destOrd="0"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8DFF85C7-89BF-4185-A1A8-802B62F42F9F}" type="presOf" srcId="{CF4F6786-0163-44E8-A7A2-DFEB228CDE01}" destId="{074DB80F-68BF-4581-AF84-D0386B780F14}" srcOrd="0" destOrd="5" presId="urn:microsoft.com/office/officeart/2009/3/layout/StepUpProcess"/>
    <dgm:cxn modelId="{C14F12D1-CD57-46AA-A6D1-2F64C42F76B3}" srcId="{6474E90C-A3F5-4C40-8CEB-46B153A00DEE}" destId="{9299490E-690A-47A2-BF79-343CFAE5FE79}" srcOrd="4" destOrd="0" parTransId="{5519E34E-0331-4FED-B2C5-80A87D5E3315}" sibTransId="{CA92195C-701C-44C3-9ABA-F4B7BC75B593}"/>
    <dgm:cxn modelId="{15B38CD7-8A1E-468F-8DE6-5AEE996A15FA}" srcId="{6474E90C-A3F5-4C40-8CEB-46B153A00DEE}" destId="{01F32B2A-131E-4E9C-A1D5-1461015E0B2C}" srcOrd="2" destOrd="0" parTransId="{C513A95C-F65A-45F8-BA4C-B38C763C8C9C}" sibTransId="{86B05AE7-D473-4F37-BE51-3CE8676E20FC}"/>
    <dgm:cxn modelId="{E22326DC-AAAD-429A-BBB8-9CAFD1F3E29A}" srcId="{6474E90C-A3F5-4C40-8CEB-46B153A00DEE}" destId="{BD10A304-1F73-43DD-9545-9D1E21226479}" srcOrd="1" destOrd="0" parTransId="{FF06F63D-4F49-40CC-B0EE-81F5A9E5E354}" sibTransId="{BD5CE1BD-F027-429D-A35F-548BC446F45F}"/>
    <dgm:cxn modelId="{D6E0EDDD-0A64-4261-A6DE-CF6D90E87EB7}" srcId="{037EC5A9-860F-45A9-97E8-A8AEEA9BB793}" destId="{5461AE26-F7D0-458B-AEB1-88F36C1DCC9B}" srcOrd="2" destOrd="0" parTransId="{395CF524-AC1D-4E72-A1BD-16D8B39E7530}" sibTransId="{47B01F7C-6179-4482-8701-9A07A89D779E}"/>
    <dgm:cxn modelId="{D0D5B7E0-C92C-4B9E-9816-357ED6E27279}" type="presOf" srcId="{13FBA582-C461-4BAD-99B9-26AE7DA54835}" destId="{074DB80F-68BF-4581-AF84-D0386B780F14}" srcOrd="0" destOrd="8" presId="urn:microsoft.com/office/officeart/2009/3/layout/StepUpProcess"/>
    <dgm:cxn modelId="{88F9E9EF-7EC7-41F2-B426-2BA2B98415A5}" srcId="{9299490E-690A-47A2-BF79-343CFAE5FE79}" destId="{FCE84D98-F65E-4313-A996-C9B3D7EBDD34}" srcOrd="0" destOrd="0" parTransId="{87D56A33-4A12-4823-BB95-BF0B8AD83D55}" sibTransId="{D77242C3-146A-4E7E-896D-2903DB57AA5F}"/>
    <dgm:cxn modelId="{43B400F0-125B-45F3-9730-F32F17E195DA}" srcId="{BD10A304-1F73-43DD-9545-9D1E21226479}" destId="{7E4FA352-9615-4E98-B8A3-FD4448E55B02}" srcOrd="6" destOrd="0" parTransId="{E9B88198-E08C-4D72-9544-96832FE5773B}" sibTransId="{DFA308B2-D334-4058-86F6-4B030916BD87}"/>
    <dgm:cxn modelId="{F4F9CAF1-01F4-4AB6-9EC0-6D602469B096}" srcId="{CE924409-C179-4A2D-B64D-C1667C924238}" destId="{B97F914E-93D2-4D63-AE6C-21B1DB78616D}" srcOrd="1" destOrd="0" parTransId="{0665C497-B18A-4EDC-93C5-AC6876B09A17}" sibTransId="{8189EBEF-3309-4294-8D03-6642E2CD037A}"/>
    <dgm:cxn modelId="{CD848CF2-E4A3-45DB-B9BB-FBC287BDE59C}" type="presOf" srcId="{2EBE0A9F-2B2E-4C90-ACF1-A3020FD7B251}" destId="{C5F5F110-BA5D-47A9-BE05-32B627697E7C}" srcOrd="0" destOrd="1" presId="urn:microsoft.com/office/officeart/2009/3/layout/StepUpProcess"/>
    <dgm:cxn modelId="{8E4ADBF6-7252-48FC-8390-A3990FA1EF4B}" srcId="{01F32B2A-131E-4E9C-A1D5-1461015E0B2C}" destId="{8E0C9345-2A16-4BE3-8E86-AA4D49067A7F}" srcOrd="1" destOrd="0" parTransId="{14FAA190-32F9-42BB-A65D-2307C322D396}" sibTransId="{927B7B74-25E4-436C-ADF8-AEE73E6E8340}"/>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Intake via BBMC request form</a:t>
          </a: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BBMC Triage to services:</a:t>
          </a:r>
        </a:p>
        <a:p>
          <a:pPr marL="57150" lvl="1" indent="-57150" algn="l" defTabSz="488950">
            <a:lnSpc>
              <a:spcPct val="90000"/>
            </a:lnSpc>
            <a:spcBef>
              <a:spcPct val="0"/>
            </a:spcBef>
            <a:spcAft>
              <a:spcPct val="15000"/>
            </a:spcAft>
            <a:buChar char="•"/>
          </a:pPr>
          <a:r>
            <a:rPr lang="en-US" sz="1100" b="0" kern="1200" dirty="0">
              <a:latin typeface="+mj-lt"/>
            </a:rPr>
            <a:t>Feasibility</a:t>
          </a:r>
        </a:p>
        <a:p>
          <a:pPr marL="57150" lvl="1" indent="-57150" algn="l" defTabSz="488950">
            <a:lnSpc>
              <a:spcPct val="90000"/>
            </a:lnSpc>
            <a:spcBef>
              <a:spcPct val="0"/>
            </a:spcBef>
            <a:spcAft>
              <a:spcPct val="15000"/>
            </a:spcAft>
            <a:buChar char="•"/>
          </a:pPr>
          <a:r>
            <a:rPr lang="en-US" sz="1100" b="0" kern="1200" dirty="0">
              <a:latin typeface="+mj-lt"/>
            </a:rPr>
            <a:t>Preparatory to Research</a:t>
          </a:r>
        </a:p>
        <a:p>
          <a:pPr marL="57150" lvl="1" indent="-57150" algn="l" defTabSz="488950">
            <a:lnSpc>
              <a:spcPct val="90000"/>
            </a:lnSpc>
            <a:spcBef>
              <a:spcPct val="0"/>
            </a:spcBef>
            <a:spcAft>
              <a:spcPct val="15000"/>
            </a:spcAft>
            <a:buChar char="•"/>
          </a:pPr>
          <a:r>
            <a:rPr lang="en-US" sz="1100" b="0" kern="1200" dirty="0">
              <a:latin typeface="+mj-lt"/>
            </a:rPr>
            <a:t>Program Evaluation</a:t>
          </a:r>
        </a:p>
        <a:p>
          <a:pPr marL="57150" lvl="1" indent="-57150" algn="l" defTabSz="488950">
            <a:lnSpc>
              <a:spcPct val="90000"/>
            </a:lnSpc>
            <a:spcBef>
              <a:spcPct val="0"/>
            </a:spcBef>
            <a:spcAft>
              <a:spcPct val="15000"/>
            </a:spcAft>
            <a:buChar char="•"/>
          </a:pPr>
          <a:r>
            <a:rPr lang="en-US" sz="1100" b="0" kern="1200" dirty="0">
              <a:latin typeface="+mj-lt"/>
            </a:rPr>
            <a:t>QI</a:t>
          </a:r>
        </a:p>
        <a:p>
          <a:pPr marL="57150" lvl="1" indent="-57150" algn="l" defTabSz="488950">
            <a:lnSpc>
              <a:spcPct val="90000"/>
            </a:lnSpc>
            <a:spcBef>
              <a:spcPct val="0"/>
            </a:spcBef>
            <a:spcAft>
              <a:spcPct val="15000"/>
            </a:spcAft>
            <a:buChar char="•"/>
          </a:pPr>
          <a:r>
            <a:rPr lang="en-US" sz="1100" b="0" kern="1200" dirty="0">
              <a:latin typeface="+mj-lt"/>
            </a:rPr>
            <a:t>Recruitment</a:t>
          </a:r>
        </a:p>
        <a:p>
          <a:pPr marL="57150" lvl="1" indent="-57150" algn="l" defTabSz="488950">
            <a:lnSpc>
              <a:spcPct val="90000"/>
            </a:lnSpc>
            <a:spcBef>
              <a:spcPct val="0"/>
            </a:spcBef>
            <a:spcAft>
              <a:spcPct val="15000"/>
            </a:spcAft>
            <a:buChar char="•"/>
          </a:pPr>
          <a:r>
            <a:rPr lang="en-US" sz="1100" b="0" kern="1200" dirty="0">
              <a:latin typeface="+mj-lt"/>
            </a:rPr>
            <a:t>Retrospective Analysis</a:t>
          </a:r>
        </a:p>
        <a:p>
          <a:pPr marL="57150" lvl="1" indent="-57150" algn="l" defTabSz="488950">
            <a:lnSpc>
              <a:spcPct val="90000"/>
            </a:lnSpc>
            <a:spcBef>
              <a:spcPct val="0"/>
            </a:spcBef>
            <a:spcAft>
              <a:spcPct val="15000"/>
            </a:spcAft>
            <a:buChar char="•"/>
          </a:pPr>
          <a:r>
            <a:rPr lang="en-US" sz="1100" b="0" kern="1200" dirty="0">
              <a:latin typeface="+mj-lt"/>
            </a:rPr>
            <a:t>Registry</a:t>
          </a:r>
        </a:p>
        <a:p>
          <a:pPr marL="57150" lvl="1" indent="-57150" algn="l" defTabSz="488950">
            <a:lnSpc>
              <a:spcPct val="90000"/>
            </a:lnSpc>
            <a:spcBef>
              <a:spcPct val="0"/>
            </a:spcBef>
            <a:spcAft>
              <a:spcPct val="15000"/>
            </a:spcAft>
            <a:buChar char="•"/>
          </a:pPr>
          <a:r>
            <a:rPr lang="en-US" sz="1100" b="0" kern="1200" dirty="0">
              <a:latin typeface="+mj-lt"/>
            </a:rPr>
            <a:t>Facilitate Abstraction</a:t>
          </a: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Meet with investigator to determine data needs, feasibility</a:t>
          </a:r>
        </a:p>
        <a:p>
          <a:pPr marL="57150" lvl="1" indent="-57150" algn="l" defTabSz="488950">
            <a:lnSpc>
              <a:spcPct val="90000"/>
            </a:lnSpc>
            <a:spcBef>
              <a:spcPct val="0"/>
            </a:spcBef>
            <a:spcAft>
              <a:spcPct val="15000"/>
            </a:spcAft>
            <a:buChar char="•"/>
          </a:pPr>
          <a:r>
            <a:rPr lang="en-US" sz="1100" b="0" kern="1200" dirty="0">
              <a:latin typeface="+mj-lt"/>
            </a:rPr>
            <a:t>Structured vs. unstructured?</a:t>
          </a:r>
        </a:p>
        <a:p>
          <a:pPr marL="57150" lvl="1" indent="-57150" algn="l" defTabSz="488950">
            <a:lnSpc>
              <a:spcPct val="90000"/>
            </a:lnSpc>
            <a:spcBef>
              <a:spcPct val="0"/>
            </a:spcBef>
            <a:spcAft>
              <a:spcPct val="15000"/>
            </a:spcAft>
            <a:buChar char="•"/>
          </a:pPr>
          <a:r>
            <a:rPr lang="en-US" sz="1100" b="0" kern="1200" dirty="0">
              <a:latin typeface="+mj-lt"/>
            </a:rPr>
            <a:t>How well meet project needs with what’s available?</a:t>
          </a:r>
        </a:p>
        <a:p>
          <a:pPr marL="57150" lvl="1" indent="-57150" algn="l" defTabSz="488950">
            <a:lnSpc>
              <a:spcPct val="90000"/>
            </a:lnSpc>
            <a:spcBef>
              <a:spcPct val="0"/>
            </a:spcBef>
            <a:spcAft>
              <a:spcPct val="15000"/>
            </a:spcAft>
            <a:buChar char="•"/>
          </a:pPr>
          <a:r>
            <a:rPr lang="en-US" sz="1100" b="0" kern="120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Back and forth with investigator</a:t>
          </a:r>
        </a:p>
        <a:p>
          <a:pPr marL="57150" lvl="1" indent="-57150" algn="l" defTabSz="488950">
            <a:lnSpc>
              <a:spcPct val="90000"/>
            </a:lnSpc>
            <a:spcBef>
              <a:spcPct val="0"/>
            </a:spcBef>
            <a:spcAft>
              <a:spcPct val="15000"/>
            </a:spcAft>
            <a:buChar char="•"/>
          </a:pPr>
          <a:r>
            <a:rPr lang="en-US" sz="1100" b="0" kern="1200" dirty="0">
              <a:latin typeface="+mj-lt"/>
            </a:rPr>
            <a:t>Metadata files (such as identifying ICD codes, medications)</a:t>
          </a:r>
        </a:p>
        <a:p>
          <a:pPr marL="57150" lvl="1" indent="-57150" algn="l" defTabSz="488950">
            <a:lnSpc>
              <a:spcPct val="90000"/>
            </a:lnSpc>
            <a:spcBef>
              <a:spcPct val="0"/>
            </a:spcBef>
            <a:spcAft>
              <a:spcPct val="15000"/>
            </a:spcAft>
            <a:buChar char="•"/>
          </a:pPr>
          <a:r>
            <a:rPr lang="en-US" sz="1100" b="0" kern="1200" dirty="0">
              <a:latin typeface="+mj-lt"/>
            </a:rPr>
            <a:t>Verifying data formats</a:t>
          </a:r>
        </a:p>
        <a:p>
          <a:pPr marL="57150" lvl="1" indent="-57150" algn="l" defTabSz="488950">
            <a:lnSpc>
              <a:spcPct val="90000"/>
            </a:lnSpc>
            <a:spcBef>
              <a:spcPct val="0"/>
            </a:spcBef>
            <a:spcAft>
              <a:spcPct val="15000"/>
            </a:spcAft>
            <a:buChar char="•"/>
          </a:pPr>
          <a:r>
            <a:rPr lang="en-US" sz="1100" b="0" kern="1200" dirty="0">
              <a:latin typeface="+mj-lt"/>
            </a:rPr>
            <a:t>Identifying locations and sources of data</a:t>
          </a: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Assign project to BBMC analyst based on skills, workload, &amp; interests</a:t>
          </a:r>
        </a:p>
        <a:p>
          <a:pPr marL="57150" lvl="1" indent="-57150" algn="l" defTabSz="488950">
            <a:lnSpc>
              <a:spcPct val="90000"/>
            </a:lnSpc>
            <a:spcBef>
              <a:spcPct val="0"/>
            </a:spcBef>
            <a:spcAft>
              <a:spcPct val="15000"/>
            </a:spcAft>
            <a:buChar char="•"/>
          </a:pPr>
          <a:r>
            <a:rPr lang="en-US" sz="1100" b="0" kern="1200" dirty="0">
              <a:latin typeface="+mj-lt"/>
            </a:rPr>
            <a:t>Some projects may involve multiple analysts</a:t>
          </a: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Develop Pipeline</a:t>
          </a:r>
        </a:p>
        <a:p>
          <a:pPr marL="57150" lvl="1" indent="-57150" algn="l" defTabSz="488950">
            <a:lnSpc>
              <a:spcPct val="90000"/>
            </a:lnSpc>
            <a:spcBef>
              <a:spcPct val="0"/>
            </a:spcBef>
            <a:spcAft>
              <a:spcPct val="15000"/>
            </a:spcAft>
            <a:buChar char="•"/>
          </a:pPr>
          <a:r>
            <a:rPr lang="en-US" sz="1100" b="0" kern="1200" dirty="0">
              <a:latin typeface="+mj-lt"/>
            </a:rPr>
            <a:t>SQL, R, &amp; Python</a:t>
          </a:r>
        </a:p>
        <a:p>
          <a:pPr marL="57150" lvl="1" indent="-57150" algn="l" defTabSz="488950">
            <a:lnSpc>
              <a:spcPct val="90000"/>
            </a:lnSpc>
            <a:spcBef>
              <a:spcPct val="0"/>
            </a:spcBef>
            <a:spcAft>
              <a:spcPct val="15000"/>
            </a:spcAft>
            <a:buChar char="•"/>
          </a:pPr>
          <a:r>
            <a:rPr lang="en-US" sz="1100" b="0" kern="1200" dirty="0">
              <a:latin typeface="+mj-lt"/>
            </a:rPr>
            <a:t>Automated daily data pulls </a:t>
          </a:r>
        </a:p>
        <a:p>
          <a:pPr marL="57150" lvl="1" indent="-57150" algn="l" defTabSz="488950">
            <a:lnSpc>
              <a:spcPct val="90000"/>
            </a:lnSpc>
            <a:spcBef>
              <a:spcPct val="0"/>
            </a:spcBef>
            <a:spcAft>
              <a:spcPct val="15000"/>
            </a:spcAft>
            <a:buChar char="•"/>
          </a:pPr>
          <a:r>
            <a:rPr lang="en-US" sz="1100" b="0" kern="120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Review with investigator and distribute via approved method</a:t>
          </a:r>
        </a:p>
        <a:p>
          <a:pPr marL="57150" lvl="1" indent="-57150" algn="l" defTabSz="488950">
            <a:lnSpc>
              <a:spcPct val="90000"/>
            </a:lnSpc>
            <a:spcBef>
              <a:spcPct val="0"/>
            </a:spcBef>
            <a:spcAft>
              <a:spcPct val="15000"/>
            </a:spcAft>
            <a:buChar char="•"/>
          </a:pPr>
          <a:r>
            <a:rPr lang="en-US" sz="1100" b="0" kern="1200" dirty="0">
              <a:latin typeface="+mj-lt"/>
            </a:rPr>
            <a:t>CSV tables via SFT</a:t>
          </a:r>
        </a:p>
        <a:p>
          <a:pPr marL="57150" lvl="1" indent="-57150" algn="l" defTabSz="488950">
            <a:lnSpc>
              <a:spcPct val="90000"/>
            </a:lnSpc>
            <a:spcBef>
              <a:spcPct val="0"/>
            </a:spcBef>
            <a:spcAft>
              <a:spcPct val="15000"/>
            </a:spcAft>
            <a:buChar char="•"/>
          </a:pPr>
          <a:r>
            <a:rPr lang="en-US" sz="1100" b="0" kern="1200" dirty="0">
              <a:latin typeface="+mj-lt"/>
            </a:rPr>
            <a:t>Push to REDCap</a:t>
          </a:r>
        </a:p>
        <a:p>
          <a:pPr marL="57150" lvl="1" indent="-57150" algn="l" defTabSz="488950">
            <a:lnSpc>
              <a:spcPct val="90000"/>
            </a:lnSpc>
            <a:spcBef>
              <a:spcPct val="0"/>
            </a:spcBef>
            <a:spcAft>
              <a:spcPct val="15000"/>
            </a:spcAft>
            <a:buChar char="•"/>
          </a:pPr>
          <a:r>
            <a:rPr lang="en-US" sz="1100" b="0" kern="1200" dirty="0">
              <a:latin typeface="+mj-lt"/>
            </a:rPr>
            <a:t>Dashboards</a:t>
          </a:r>
        </a:p>
        <a:p>
          <a:pPr marL="57150" lvl="1" indent="-57150" algn="l" defTabSz="488950">
            <a:lnSpc>
              <a:spcPct val="90000"/>
            </a:lnSpc>
            <a:spcBef>
              <a:spcPct val="0"/>
            </a:spcBef>
            <a:spcAft>
              <a:spcPct val="15000"/>
            </a:spcAft>
            <a:buChar char="•"/>
          </a:pPr>
          <a:r>
            <a:rPr lang="en-US" sz="1100" b="0" kern="1200" dirty="0">
              <a:latin typeface="+mj-lt"/>
            </a:rPr>
            <a:t>Follows HIPAA &amp; least privileges principles</a:t>
          </a: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4/12/2021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Will, and part of the Clinical Research Data Warehouse effort on</a:t>
            </a:r>
            <a:r>
              <a:rPr lang="en-US" baseline="0" dirty="0"/>
              <a:t> campus.  I started as a conventional statistician and researcher, and based on experience with integrating our investigations with state agency data , our group moved into the world of EMRs and warehouses.</a:t>
            </a:r>
          </a:p>
          <a:p>
            <a:endParaRPr lang="en-US" baseline="0" dirty="0"/>
          </a:p>
          <a:p>
            <a:r>
              <a:rPr lang="en-US" baseline="0" dirty="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17</a:t>
            </a:fld>
            <a:endParaRPr lang="en-US"/>
          </a:p>
        </p:txBody>
      </p:sp>
    </p:spTree>
    <p:extLst>
      <p:ext uri="{BB962C8B-B14F-4D97-AF65-F5344CB8AC3E}">
        <p14:creationId xmlns:p14="http://schemas.microsoft.com/office/powerpoint/2010/main" val="3372492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18</a:t>
            </a:fld>
            <a:endParaRPr lang="en-US"/>
          </a:p>
        </p:txBody>
      </p:sp>
    </p:spTree>
    <p:extLst>
      <p:ext uri="{BB962C8B-B14F-4D97-AF65-F5344CB8AC3E}">
        <p14:creationId xmlns:p14="http://schemas.microsoft.com/office/powerpoint/2010/main" val="2711185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short, we work closely with the oversight boards to</a:t>
            </a:r>
            <a:r>
              <a:rPr lang="en-US" baseline="0" dirty="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a:p>
          <a:p>
            <a:r>
              <a:rPr lang="en-US" baseline="0" dirty="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22</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 investigation is approved by the IRB, we can develop a tiny database in </a:t>
            </a:r>
            <a:r>
              <a:rPr lang="en-US" baseline="0" dirty="0" err="1"/>
              <a:t>REDCap</a:t>
            </a:r>
            <a:r>
              <a:rPr lang="en-US" baseline="0" dirty="0"/>
              <a:t>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the BBMC, is a core of ~6 faculty statisticians and</a:t>
            </a:r>
            <a:r>
              <a:rPr lang="en-US" baseline="0" dirty="0"/>
              <a:t> another ~10 staff with skills in health administration, analysis, research, and data science.</a:t>
            </a:r>
          </a:p>
          <a:p>
            <a:endParaRPr lang="en-US" baseline="0" dirty="0"/>
          </a:p>
          <a:p>
            <a:r>
              <a:rPr lang="en-US" baseline="0" dirty="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a:p>
          <a:p>
            <a:r>
              <a:rPr lang="en-US" baseline="0" dirty="0"/>
              <a:t>For a one-time retrospective research project, the output is usually a secured CSV.  For a project requiring rolling enrollment, we deploy updates every morning with REDCap and dynamic html reports.</a:t>
            </a:r>
          </a:p>
          <a:p>
            <a:endParaRPr lang="en-US" baseline="0" dirty="0"/>
          </a:p>
          <a:p>
            <a:r>
              <a:rPr lang="en-US" baseline="0" dirty="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services we provide.  This roughly reflects</a:t>
            </a:r>
            <a:r>
              <a:rPr lang="en-US" baseline="0" dirty="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a:p>
          <a:p>
            <a:pPr marL="228600" indent="-228600">
              <a:buAutoNum type="arabicPeriod"/>
            </a:pPr>
            <a:r>
              <a:rPr lang="en-US" baseline="0" dirty="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a:t>One-time eligibility is</a:t>
            </a:r>
            <a:r>
              <a:rPr lang="en-US" baseline="0" dirty="0"/>
              <a:t> requested </a:t>
            </a:r>
            <a:r>
              <a:rPr lang="en-US" dirty="0"/>
              <a:t>a lot, partly because we’ve built</a:t>
            </a:r>
            <a:r>
              <a:rPr lang="en-US" baseline="0" dirty="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a:t>Clinical outcomes is what I thought would soak up the majority of our time, but that’s been fairly manageable so far.</a:t>
            </a:r>
          </a:p>
          <a:p>
            <a:pPr marL="228600" indent="-228600">
              <a:buAutoNum type="arabicPeriod"/>
            </a:pPr>
            <a:r>
              <a:rPr lang="en-US" baseline="0" dirty="0"/>
              <a:t>And occasionally we get administrative and program </a:t>
            </a:r>
            <a:r>
              <a:rPr lang="en-US" baseline="0" dirty="0" err="1"/>
              <a:t>eval</a:t>
            </a:r>
            <a:r>
              <a:rPr lang="en-US" baseline="0" dirty="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projects have been spread across several research groups.  We</a:t>
            </a:r>
            <a:r>
              <a:rPr lang="en-US" baseline="0" dirty="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 investigation is approved by the IRB, we can develop a tiny database in </a:t>
            </a:r>
            <a:r>
              <a:rPr lang="en-US" baseline="0" dirty="0" err="1"/>
              <a:t>REDCap</a:t>
            </a:r>
            <a:r>
              <a:rPr lang="en-US" baseline="0" dirty="0"/>
              <a:t>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11</a:t>
            </a:fld>
            <a:endParaRPr lang="en-US"/>
          </a:p>
        </p:txBody>
      </p:sp>
    </p:spTree>
    <p:extLst>
      <p:ext uri="{BB962C8B-B14F-4D97-AF65-F5344CB8AC3E}">
        <p14:creationId xmlns:p14="http://schemas.microsoft.com/office/powerpoint/2010/main" val="3277291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14</a:t>
            </a:fld>
            <a:endParaRPr lang="en-US"/>
          </a:p>
        </p:txBody>
      </p:sp>
    </p:spTree>
    <p:extLst>
      <p:ext uri="{BB962C8B-B14F-4D97-AF65-F5344CB8AC3E}">
        <p14:creationId xmlns:p14="http://schemas.microsoft.com/office/powerpoint/2010/main" val="3059933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16</a:t>
            </a:fld>
            <a:endParaRPr lang="en-US"/>
          </a:p>
        </p:txBody>
      </p:sp>
    </p:spTree>
    <p:extLst>
      <p:ext uri="{BB962C8B-B14F-4D97-AF65-F5344CB8AC3E}">
        <p14:creationId xmlns:p14="http://schemas.microsoft.com/office/powerpoint/2010/main" val="3988755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D8CAB9-F02B-405D-B26E-A393DAA55285}"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D8CAB9-F02B-405D-B26E-A393DAA55285}"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D8CAB9-F02B-405D-B26E-A393DAA55285}" type="datetimeFigureOut">
              <a:rPr lang="en-US" smtClean="0"/>
              <a:t>4/12/2021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D8CAB9-F02B-405D-B26E-A393DAA55285}" type="datetimeFigureOut">
              <a:rPr lang="en-US" smtClean="0"/>
              <a:t>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4/12/2021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4/12/2021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redcap.link/bbmcrequest"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hyperlink" Target="https://trinetx.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ohdsi.org/atlas-a-unified-interface-for-the-ohdsi-tools/" TargetMode="External"/><Relationship Id="rId4" Type="http://schemas.openxmlformats.org/officeDocument/2006/relationships/hyperlink" Target="https://spark.apache.or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a:solidFill>
                  <a:srgbClr val="0070C0"/>
                </a:solidFill>
              </a:rPr>
              <a:t>Leveraging OUHSC</a:t>
            </a:r>
            <a:br>
              <a:rPr lang="en-US" sz="4800" dirty="0">
                <a:solidFill>
                  <a:srgbClr val="0070C0"/>
                </a:solidFill>
              </a:rPr>
            </a:br>
            <a:r>
              <a:rPr lang="en-US" sz="4800" dirty="0">
                <a:solidFill>
                  <a:srgbClr val="0070C0"/>
                </a:solidFill>
              </a:rPr>
              <a:t>Clinical Research Data Warehouse</a:t>
            </a:r>
            <a:br>
              <a:rPr lang="en-US" sz="4800" dirty="0">
                <a:solidFill>
                  <a:srgbClr val="0070C0"/>
                </a:solidFill>
              </a:rPr>
            </a:br>
            <a:r>
              <a:rPr lang="en-US" sz="4800" dirty="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a:t>Will Beasley, PhD</a:t>
            </a:r>
          </a:p>
          <a:p>
            <a:r>
              <a:rPr lang="en-US" sz="2200" dirty="0"/>
              <a:t>Ashley Thumann, MHA</a:t>
            </a:r>
          </a:p>
          <a:p>
            <a:r>
              <a:rPr lang="en-US" sz="2200" dirty="0"/>
              <a:t>Geneva Marshall, MA</a:t>
            </a:r>
          </a:p>
          <a:p>
            <a:r>
              <a:rPr lang="en-US" sz="2200" dirty="0"/>
              <a:t>Lise DeShea, PhD</a:t>
            </a:r>
          </a:p>
          <a:p>
            <a:r>
              <a:rPr lang="en-US" sz="2200" dirty="0"/>
              <a:t>David Bard, PhD</a:t>
            </a:r>
          </a:p>
          <a:p>
            <a:r>
              <a:rPr lang="en-US" sz="2200" dirty="0"/>
              <a:t>University of Oklahoma HSC</a:t>
            </a:r>
          </a:p>
          <a:p>
            <a:r>
              <a:rPr lang="en-US" sz="2200" dirty="0"/>
              <a:t>Biomedical &amp; Behavioral Methodology Core (BBMC)</a:t>
            </a:r>
          </a:p>
          <a:p>
            <a:r>
              <a:rPr lang="en-US" sz="2200" dirty="0"/>
              <a:t>April 2021</a:t>
            </a:r>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1" y="131763"/>
            <a:ext cx="10515600" cy="871538"/>
          </a:xfrm>
        </p:spPr>
        <p:txBody>
          <a:bodyPr>
            <a:normAutofit/>
          </a:bodyPr>
          <a:lstStyle/>
          <a:p>
            <a:r>
              <a:rPr lang="en-US" sz="3200" b="1" i="1" dirty="0">
                <a:solidFill>
                  <a:srgbClr val="0070C0"/>
                </a:solidFill>
              </a:rPr>
              <a:t>CRDW Active Projects</a:t>
            </a:r>
          </a:p>
        </p:txBody>
      </p:sp>
      <p:sp>
        <p:nvSpPr>
          <p:cNvPr id="3" name="Content Placeholder 2"/>
          <p:cNvSpPr>
            <a:spLocks noGrp="1"/>
          </p:cNvSpPr>
          <p:nvPr>
            <p:ph idx="1"/>
          </p:nvPr>
        </p:nvSpPr>
        <p:spPr>
          <a:xfrm>
            <a:off x="247651" y="850901"/>
            <a:ext cx="11703048" cy="936625"/>
          </a:xfrm>
        </p:spPr>
        <p:txBody>
          <a:bodyPr/>
          <a:lstStyle/>
          <a:p>
            <a:pPr marL="0" indent="0">
              <a:buNone/>
            </a:pPr>
            <a:r>
              <a:rPr lang="en-US" dirty="0"/>
              <a:t>At this committee’s request, we surveyed 42 PIs or study contacts associated with our active requests. Those results are below.</a:t>
            </a:r>
          </a:p>
        </p:txBody>
      </p:sp>
      <p:graphicFrame>
        <p:nvGraphicFramePr>
          <p:cNvPr id="4" name="Table 3"/>
          <p:cNvGraphicFramePr>
            <a:graphicFrameLocks noGrp="1"/>
          </p:cNvGraphicFramePr>
          <p:nvPr>
            <p:extLst>
              <p:ext uri="{D42A27DB-BD31-4B8C-83A1-F6EECF244321}">
                <p14:modId xmlns:p14="http://schemas.microsoft.com/office/powerpoint/2010/main" val="3804726592"/>
              </p:ext>
            </p:extLst>
          </p:nvPr>
        </p:nvGraphicFramePr>
        <p:xfrm>
          <a:off x="1577976" y="1897065"/>
          <a:ext cx="7854949" cy="4785360"/>
        </p:xfrm>
        <a:graphic>
          <a:graphicData uri="http://schemas.openxmlformats.org/drawingml/2006/table">
            <a:tbl>
              <a:tblPr firstRow="1" bandRow="1">
                <a:tableStyleId>{5C22544A-7EE6-4342-B048-85BDC9FD1C3A}</a:tableStyleId>
              </a:tblPr>
              <a:tblGrid>
                <a:gridCol w="4023370">
                  <a:extLst>
                    <a:ext uri="{9D8B030D-6E8A-4147-A177-3AD203B41FA5}">
                      <a16:colId xmlns:a16="http://schemas.microsoft.com/office/drawing/2014/main" val="4226571191"/>
                    </a:ext>
                  </a:extLst>
                </a:gridCol>
                <a:gridCol w="1275704">
                  <a:extLst>
                    <a:ext uri="{9D8B030D-6E8A-4147-A177-3AD203B41FA5}">
                      <a16:colId xmlns:a16="http://schemas.microsoft.com/office/drawing/2014/main" val="4041921744"/>
                    </a:ext>
                  </a:extLst>
                </a:gridCol>
                <a:gridCol w="2555875">
                  <a:extLst>
                    <a:ext uri="{9D8B030D-6E8A-4147-A177-3AD203B41FA5}">
                      <a16:colId xmlns:a16="http://schemas.microsoft.com/office/drawing/2014/main" val="3773181563"/>
                    </a:ext>
                  </a:extLst>
                </a:gridCol>
              </a:tblGrid>
              <a:tr h="487256">
                <a:tc>
                  <a:txBody>
                    <a:bodyPr/>
                    <a:lstStyle/>
                    <a:p>
                      <a:r>
                        <a:rPr lang="en-US" dirty="0"/>
                        <a:t>Category</a:t>
                      </a:r>
                    </a:p>
                  </a:txBody>
                  <a:tcPr/>
                </a:tc>
                <a:tc>
                  <a:txBody>
                    <a:bodyPr/>
                    <a:lstStyle/>
                    <a:p>
                      <a:r>
                        <a:rPr lang="en-US" dirty="0"/>
                        <a:t>Responses</a:t>
                      </a:r>
                    </a:p>
                  </a:txBody>
                  <a:tcPr/>
                </a:tc>
                <a:tc>
                  <a:txBody>
                    <a:bodyPr/>
                    <a:lstStyle/>
                    <a:p>
                      <a:r>
                        <a:rPr lang="en-US" dirty="0"/>
                        <a:t>Count</a:t>
                      </a:r>
                      <a:r>
                        <a:rPr lang="en-US" baseline="0" dirty="0"/>
                        <a:t> (Proportion) Responded </a:t>
                      </a:r>
                      <a:r>
                        <a:rPr lang="en-US" dirty="0"/>
                        <a:t>‘Yes’ </a:t>
                      </a:r>
                    </a:p>
                  </a:txBody>
                  <a:tcPr/>
                </a:tc>
                <a:extLst>
                  <a:ext uri="{0D108BD9-81ED-4DB2-BD59-A6C34878D82A}">
                    <a16:rowId xmlns:a16="http://schemas.microsoft.com/office/drawing/2014/main" val="2544945098"/>
                  </a:ext>
                </a:extLst>
              </a:tr>
              <a:tr h="370840">
                <a:tc>
                  <a:txBody>
                    <a:bodyPr/>
                    <a:lstStyle/>
                    <a:p>
                      <a:r>
                        <a:rPr lang="en-US" dirty="0"/>
                        <a:t>Quality</a:t>
                      </a:r>
                      <a:r>
                        <a:rPr lang="en-US" baseline="0" dirty="0"/>
                        <a:t> Improvement</a:t>
                      </a:r>
                      <a:endParaRPr lang="en-US" dirty="0"/>
                    </a:p>
                  </a:txBody>
                  <a:tcPr/>
                </a:tc>
                <a:tc>
                  <a:txBody>
                    <a:bodyPr/>
                    <a:lstStyle/>
                    <a:p>
                      <a:r>
                        <a:rPr lang="en-US" dirty="0"/>
                        <a:t>22</a:t>
                      </a:r>
                    </a:p>
                  </a:txBody>
                  <a:tcPr/>
                </a:tc>
                <a:tc>
                  <a:txBody>
                    <a:bodyPr/>
                    <a:lstStyle/>
                    <a:p>
                      <a:r>
                        <a:rPr lang="en-US" dirty="0"/>
                        <a:t>6 (27.3%)</a:t>
                      </a:r>
                    </a:p>
                  </a:txBody>
                  <a:tcPr/>
                </a:tc>
                <a:extLst>
                  <a:ext uri="{0D108BD9-81ED-4DB2-BD59-A6C34878D82A}">
                    <a16:rowId xmlns:a16="http://schemas.microsoft.com/office/drawing/2014/main" val="648128615"/>
                  </a:ext>
                </a:extLst>
              </a:tr>
              <a:tr h="370840">
                <a:tc>
                  <a:txBody>
                    <a:bodyPr/>
                    <a:lstStyle/>
                    <a:p>
                      <a:r>
                        <a:rPr lang="en-US" dirty="0"/>
                        <a:t>Scientific research</a:t>
                      </a:r>
                      <a:r>
                        <a:rPr lang="en-US" baseline="0" dirty="0"/>
                        <a:t> that should produce 1 or more publications</a:t>
                      </a:r>
                      <a:endParaRPr lang="en-US" dirty="0"/>
                    </a:p>
                  </a:txBody>
                  <a:tcPr/>
                </a:tc>
                <a:tc>
                  <a:txBody>
                    <a:bodyPr/>
                    <a:lstStyle/>
                    <a:p>
                      <a:r>
                        <a:rPr lang="en-US" dirty="0"/>
                        <a:t>22</a:t>
                      </a:r>
                    </a:p>
                  </a:txBody>
                  <a:tcPr/>
                </a:tc>
                <a:tc>
                  <a:txBody>
                    <a:bodyPr/>
                    <a:lstStyle/>
                    <a:p>
                      <a:r>
                        <a:rPr lang="en-US" dirty="0"/>
                        <a:t>21 (95.5%)</a:t>
                      </a:r>
                    </a:p>
                  </a:txBody>
                  <a:tcPr/>
                </a:tc>
                <a:extLst>
                  <a:ext uri="{0D108BD9-81ED-4DB2-BD59-A6C34878D82A}">
                    <a16:rowId xmlns:a16="http://schemas.microsoft.com/office/drawing/2014/main" val="412660690"/>
                  </a:ext>
                </a:extLst>
              </a:tr>
              <a:tr h="370840">
                <a:tc>
                  <a:txBody>
                    <a:bodyPr/>
                    <a:lstStyle/>
                    <a:p>
                      <a:r>
                        <a:rPr lang="en-US" dirty="0"/>
                        <a:t>Involves</a:t>
                      </a:r>
                      <a:r>
                        <a:rPr lang="en-US" baseline="0" dirty="0"/>
                        <a:t> other scholarly activity for future publication</a:t>
                      </a:r>
                      <a:endParaRPr lang="en-US" dirty="0"/>
                    </a:p>
                  </a:txBody>
                  <a:tcPr/>
                </a:tc>
                <a:tc>
                  <a:txBody>
                    <a:bodyPr/>
                    <a:lstStyle/>
                    <a:p>
                      <a:r>
                        <a:rPr lang="en-US" dirty="0"/>
                        <a:t>22</a:t>
                      </a:r>
                    </a:p>
                  </a:txBody>
                  <a:tcPr/>
                </a:tc>
                <a:tc>
                  <a:txBody>
                    <a:bodyPr/>
                    <a:lstStyle/>
                    <a:p>
                      <a:r>
                        <a:rPr lang="en-US" dirty="0"/>
                        <a:t>10 (45.5%)</a:t>
                      </a:r>
                    </a:p>
                  </a:txBody>
                  <a:tcPr/>
                </a:tc>
                <a:extLst>
                  <a:ext uri="{0D108BD9-81ED-4DB2-BD59-A6C34878D82A}">
                    <a16:rowId xmlns:a16="http://schemas.microsoft.com/office/drawing/2014/main" val="1726171080"/>
                  </a:ext>
                </a:extLst>
              </a:tr>
              <a:tr h="370840">
                <a:tc>
                  <a:txBody>
                    <a:bodyPr/>
                    <a:lstStyle/>
                    <a:p>
                      <a:r>
                        <a:rPr lang="en-US" dirty="0"/>
                        <a:t>Involves program evaluation</a:t>
                      </a:r>
                    </a:p>
                  </a:txBody>
                  <a:tcPr/>
                </a:tc>
                <a:tc>
                  <a:txBody>
                    <a:bodyPr/>
                    <a:lstStyle/>
                    <a:p>
                      <a:r>
                        <a:rPr lang="en-US" dirty="0"/>
                        <a:t>22</a:t>
                      </a:r>
                    </a:p>
                  </a:txBody>
                  <a:tcPr/>
                </a:tc>
                <a:tc>
                  <a:txBody>
                    <a:bodyPr/>
                    <a:lstStyle/>
                    <a:p>
                      <a:r>
                        <a:rPr lang="en-US" dirty="0"/>
                        <a:t>4 (18.2%)</a:t>
                      </a:r>
                    </a:p>
                  </a:txBody>
                  <a:tcPr/>
                </a:tc>
                <a:extLst>
                  <a:ext uri="{0D108BD9-81ED-4DB2-BD59-A6C34878D82A}">
                    <a16:rowId xmlns:a16="http://schemas.microsoft.com/office/drawing/2014/main" val="1770810480"/>
                  </a:ext>
                </a:extLst>
              </a:tr>
              <a:tr h="370840">
                <a:tc>
                  <a:txBody>
                    <a:bodyPr/>
                    <a:lstStyle/>
                    <a:p>
                      <a:r>
                        <a:rPr lang="en-US" dirty="0"/>
                        <a:t>Focuses on academic</a:t>
                      </a:r>
                      <a:r>
                        <a:rPr lang="en-US" baseline="0" dirty="0"/>
                        <a:t> activities</a:t>
                      </a:r>
                      <a:endParaRPr lang="en-US" dirty="0"/>
                    </a:p>
                  </a:txBody>
                  <a:tcPr/>
                </a:tc>
                <a:tc>
                  <a:txBody>
                    <a:bodyPr/>
                    <a:lstStyle/>
                    <a:p>
                      <a:r>
                        <a:rPr lang="en-US" dirty="0"/>
                        <a:t>22</a:t>
                      </a:r>
                    </a:p>
                  </a:txBody>
                  <a:tcPr/>
                </a:tc>
                <a:tc>
                  <a:txBody>
                    <a:bodyPr/>
                    <a:lstStyle/>
                    <a:p>
                      <a:r>
                        <a:rPr lang="en-US" dirty="0"/>
                        <a:t>4 (18.2%)</a:t>
                      </a:r>
                    </a:p>
                  </a:txBody>
                  <a:tcPr/>
                </a:tc>
                <a:extLst>
                  <a:ext uri="{0D108BD9-81ED-4DB2-BD59-A6C34878D82A}">
                    <a16:rowId xmlns:a16="http://schemas.microsoft.com/office/drawing/2014/main" val="1300294969"/>
                  </a:ext>
                </a:extLst>
              </a:tr>
              <a:tr h="370840">
                <a:tc>
                  <a:txBody>
                    <a:bodyPr/>
                    <a:lstStyle/>
                    <a:p>
                      <a:r>
                        <a:rPr lang="en-US" dirty="0"/>
                        <a:t>In</a:t>
                      </a:r>
                      <a:r>
                        <a:rPr lang="en-US" baseline="0" dirty="0"/>
                        <a:t> the area of health economics</a:t>
                      </a:r>
                      <a:endParaRPr lang="en-US" dirty="0"/>
                    </a:p>
                  </a:txBody>
                  <a:tcPr/>
                </a:tc>
                <a:tc>
                  <a:txBody>
                    <a:bodyPr/>
                    <a:lstStyle/>
                    <a:p>
                      <a:r>
                        <a:rPr lang="en-US" dirty="0"/>
                        <a:t>22</a:t>
                      </a:r>
                    </a:p>
                  </a:txBody>
                  <a:tcPr/>
                </a:tc>
                <a:tc>
                  <a:txBody>
                    <a:bodyPr/>
                    <a:lstStyle/>
                    <a:p>
                      <a:r>
                        <a:rPr lang="en-US" dirty="0"/>
                        <a:t>1 (4.5%)</a:t>
                      </a:r>
                    </a:p>
                  </a:txBody>
                  <a:tcPr/>
                </a:tc>
                <a:extLst>
                  <a:ext uri="{0D108BD9-81ED-4DB2-BD59-A6C34878D82A}">
                    <a16:rowId xmlns:a16="http://schemas.microsoft.com/office/drawing/2014/main" val="2526149966"/>
                  </a:ext>
                </a:extLst>
              </a:tr>
              <a:tr h="370840">
                <a:tc>
                  <a:txBody>
                    <a:bodyPr/>
                    <a:lstStyle/>
                    <a:p>
                      <a:r>
                        <a:rPr lang="en-US" dirty="0"/>
                        <a:t>Research on health systems</a:t>
                      </a:r>
                    </a:p>
                  </a:txBody>
                  <a:tcPr/>
                </a:tc>
                <a:tc>
                  <a:txBody>
                    <a:bodyPr/>
                    <a:lstStyle/>
                    <a:p>
                      <a:r>
                        <a:rPr lang="en-US" dirty="0"/>
                        <a:t>22</a:t>
                      </a:r>
                    </a:p>
                  </a:txBody>
                  <a:tcPr/>
                </a:tc>
                <a:tc>
                  <a:txBody>
                    <a:bodyPr/>
                    <a:lstStyle/>
                    <a:p>
                      <a:r>
                        <a:rPr lang="en-US" dirty="0"/>
                        <a:t>6 (27.3%)</a:t>
                      </a:r>
                    </a:p>
                  </a:txBody>
                  <a:tcPr/>
                </a:tc>
                <a:extLst>
                  <a:ext uri="{0D108BD9-81ED-4DB2-BD59-A6C34878D82A}">
                    <a16:rowId xmlns:a16="http://schemas.microsoft.com/office/drawing/2014/main" val="1569227553"/>
                  </a:ext>
                </a:extLst>
              </a:tr>
              <a:tr h="370840">
                <a:tc>
                  <a:txBody>
                    <a:bodyPr/>
                    <a:lstStyle/>
                    <a:p>
                      <a:r>
                        <a:rPr lang="en-US" dirty="0"/>
                        <a:t>In the area of dissemination/implementation science</a:t>
                      </a:r>
                    </a:p>
                  </a:txBody>
                  <a:tcPr/>
                </a:tc>
                <a:tc>
                  <a:txBody>
                    <a:bodyPr/>
                    <a:lstStyle/>
                    <a:p>
                      <a:r>
                        <a:rPr lang="en-US" dirty="0"/>
                        <a:t>22</a:t>
                      </a:r>
                    </a:p>
                  </a:txBody>
                  <a:tcPr/>
                </a:tc>
                <a:tc>
                  <a:txBody>
                    <a:bodyPr/>
                    <a:lstStyle/>
                    <a:p>
                      <a:r>
                        <a:rPr lang="en-US" dirty="0"/>
                        <a:t>4 (18.2%)</a:t>
                      </a:r>
                    </a:p>
                  </a:txBody>
                  <a:tcPr/>
                </a:tc>
                <a:extLst>
                  <a:ext uri="{0D108BD9-81ED-4DB2-BD59-A6C34878D82A}">
                    <a16:rowId xmlns:a16="http://schemas.microsoft.com/office/drawing/2014/main" val="782794487"/>
                  </a:ext>
                </a:extLst>
              </a:tr>
              <a:tr h="370840">
                <a:tc>
                  <a:txBody>
                    <a:bodyPr/>
                    <a:lstStyle/>
                    <a:p>
                      <a:r>
                        <a:rPr lang="en-US" dirty="0"/>
                        <a:t>Focuses on outcomes research</a:t>
                      </a:r>
                    </a:p>
                  </a:txBody>
                  <a:tcPr/>
                </a:tc>
                <a:tc>
                  <a:txBody>
                    <a:bodyPr/>
                    <a:lstStyle/>
                    <a:p>
                      <a:r>
                        <a:rPr lang="en-US" dirty="0"/>
                        <a:t>22</a:t>
                      </a:r>
                    </a:p>
                  </a:txBody>
                  <a:tcPr/>
                </a:tc>
                <a:tc>
                  <a:txBody>
                    <a:bodyPr/>
                    <a:lstStyle/>
                    <a:p>
                      <a:r>
                        <a:rPr lang="en-US" dirty="0"/>
                        <a:t>11 (50%)</a:t>
                      </a:r>
                    </a:p>
                  </a:txBody>
                  <a:tcPr/>
                </a:tc>
                <a:extLst>
                  <a:ext uri="{0D108BD9-81ED-4DB2-BD59-A6C34878D82A}">
                    <a16:rowId xmlns:a16="http://schemas.microsoft.com/office/drawing/2014/main" val="2155337292"/>
                  </a:ext>
                </a:extLst>
              </a:tr>
            </a:tbl>
          </a:graphicData>
        </a:graphic>
      </p:graphicFrame>
    </p:spTree>
    <p:extLst>
      <p:ext uri="{BB962C8B-B14F-4D97-AF65-F5344CB8AC3E}">
        <p14:creationId xmlns:p14="http://schemas.microsoft.com/office/powerpoint/2010/main" val="205619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510883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a:bodyPr>
          <a:lstStyle/>
          <a:p>
            <a:r>
              <a:rPr lang="en-US" dirty="0"/>
              <a:t>Pipeline</a:t>
            </a:r>
          </a:p>
          <a:p>
            <a:pPr lvl="1"/>
            <a:r>
              <a:rPr lang="en-US" dirty="0"/>
              <a:t>Text files are saved to OUM’s ftp server around 1am.</a:t>
            </a:r>
          </a:p>
          <a:p>
            <a:pPr lvl="1"/>
            <a:r>
              <a:rPr lang="en-US" dirty="0"/>
              <a:t>CRDW downloads, grooms, &amp; ingests them into the warehouse.</a:t>
            </a:r>
          </a:p>
          <a:p>
            <a:pPr lvl="1"/>
            <a:r>
              <a:rPr lang="en-US" dirty="0">
                <a:solidFill>
                  <a:srgbClr val="0070C0"/>
                </a:solidFill>
              </a:rPr>
              <a:t>NEW: Data available by 4:30am every morning.</a:t>
            </a:r>
          </a:p>
          <a:p>
            <a:r>
              <a:rPr lang="en-US" dirty="0"/>
              <a:t>Tables/views available: patient, </a:t>
            </a:r>
            <a:r>
              <a:rPr lang="en-US" dirty="0">
                <a:solidFill>
                  <a:srgbClr val="0070C0"/>
                </a:solidFill>
              </a:rPr>
              <a:t>visit, visit event, </a:t>
            </a:r>
            <a:r>
              <a:rPr lang="en-US" dirty="0"/>
              <a:t>diagnosis, lab, operation, procedure, blood product, </a:t>
            </a:r>
            <a:r>
              <a:rPr lang="en-US" dirty="0" err="1"/>
              <a:t>obs</a:t>
            </a:r>
            <a:r>
              <a:rPr lang="en-US" dirty="0"/>
              <a:t>, </a:t>
            </a:r>
            <a:r>
              <a:rPr lang="en-US" dirty="0">
                <a:solidFill>
                  <a:srgbClr val="0070C0"/>
                </a:solidFill>
              </a:rPr>
              <a:t>order entry,</a:t>
            </a:r>
            <a:r>
              <a:rPr lang="en-US" dirty="0"/>
              <a:t> &amp; medication (from pharmacy).</a:t>
            </a:r>
          </a:p>
          <a:p>
            <a:r>
              <a:rPr lang="en-US" dirty="0"/>
              <a:t>Tables to develop: images, room history, &amp; medication (from ‘</a:t>
            </a:r>
            <a:r>
              <a:rPr lang="en-US" dirty="0" err="1"/>
              <a:t>rxm</a:t>
            </a:r>
            <a:r>
              <a:rPr lang="en-US" dirty="0"/>
              <a:t>’)</a:t>
            </a:r>
          </a:p>
          <a:p>
            <a:r>
              <a:rPr lang="en-US" dirty="0"/>
              <a:t>Role in the future Data Lake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pic>
        <p:nvPicPr>
          <p:cNvPr id="5" name="Picture 4"/>
          <p:cNvPicPr>
            <a:picLocks noChangeAspect="1"/>
          </p:cNvPicPr>
          <p:nvPr/>
        </p:nvPicPr>
        <p:blipFill>
          <a:blip r:embed="rId2"/>
          <a:stretch>
            <a:fillRect/>
          </a:stretch>
        </p:blipFill>
        <p:spPr>
          <a:xfrm>
            <a:off x="9252703" y="116500"/>
            <a:ext cx="2043947" cy="6635750"/>
          </a:xfrm>
          <a:prstGeom prst="rect">
            <a:avLst/>
          </a:prstGeom>
        </p:spPr>
      </p:pic>
    </p:spTree>
    <p:extLst>
      <p:ext uri="{BB962C8B-B14F-4D97-AF65-F5344CB8AC3E}">
        <p14:creationId xmlns:p14="http://schemas.microsoft.com/office/powerpoint/2010/main" val="2708229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41" y="98561"/>
            <a:ext cx="4949929" cy="806214"/>
          </a:xfrm>
        </p:spPr>
        <p:txBody>
          <a:bodyPr>
            <a:normAutofit/>
          </a:bodyPr>
          <a:lstStyle/>
          <a:p>
            <a:r>
              <a:rPr lang="en-US" sz="3600" b="1" i="1" dirty="0">
                <a:solidFill>
                  <a:srgbClr val="0070C0"/>
                </a:solidFill>
              </a:rPr>
              <a:t>Meditech Warehouse ETL</a:t>
            </a:r>
          </a:p>
        </p:txBody>
      </p:sp>
      <p:pic>
        <p:nvPicPr>
          <p:cNvPr id="5" name="Picture 4"/>
          <p:cNvPicPr>
            <a:picLocks noChangeAspect="1"/>
          </p:cNvPicPr>
          <p:nvPr/>
        </p:nvPicPr>
        <p:blipFill>
          <a:blip r:embed="rId2"/>
          <a:stretch>
            <a:fillRect/>
          </a:stretch>
        </p:blipFill>
        <p:spPr>
          <a:xfrm>
            <a:off x="5460870" y="44450"/>
            <a:ext cx="6673980" cy="6813550"/>
          </a:xfrm>
          <a:prstGeom prst="rect">
            <a:avLst/>
          </a:prstGeom>
        </p:spPr>
      </p:pic>
      <p:pic>
        <p:nvPicPr>
          <p:cNvPr id="6" name="Picture 5"/>
          <p:cNvPicPr>
            <a:picLocks noChangeAspect="1"/>
          </p:cNvPicPr>
          <p:nvPr/>
        </p:nvPicPr>
        <p:blipFill>
          <a:blip r:embed="rId3"/>
          <a:stretch>
            <a:fillRect/>
          </a:stretch>
        </p:blipFill>
        <p:spPr>
          <a:xfrm>
            <a:off x="0" y="958886"/>
            <a:ext cx="5249365" cy="5238750"/>
          </a:xfrm>
          <a:prstGeom prst="rect">
            <a:avLst/>
          </a:prstGeom>
        </p:spPr>
      </p:pic>
    </p:spTree>
    <p:extLst>
      <p:ext uri="{BB962C8B-B14F-4D97-AF65-F5344CB8AC3E}">
        <p14:creationId xmlns:p14="http://schemas.microsoft.com/office/powerpoint/2010/main" val="70468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3926"/>
          </a:xfrm>
        </p:spPr>
        <p:txBody>
          <a:bodyPr>
            <a:normAutofit/>
          </a:bodyPr>
          <a:lstStyle/>
          <a:p>
            <a:pPr algn="ctr"/>
            <a:r>
              <a:rPr lang="en-US" b="1" i="1" dirty="0">
                <a:solidFill>
                  <a:srgbClr val="0070C0"/>
                </a:solidFill>
              </a:rPr>
              <a:t>OUM BI Team</a:t>
            </a:r>
          </a:p>
        </p:txBody>
      </p:sp>
      <p:sp>
        <p:nvSpPr>
          <p:cNvPr id="3" name="Content Placeholder 2"/>
          <p:cNvSpPr>
            <a:spLocks noGrp="1"/>
          </p:cNvSpPr>
          <p:nvPr>
            <p:ph idx="1"/>
          </p:nvPr>
        </p:nvSpPr>
        <p:spPr>
          <a:xfrm>
            <a:off x="42713" y="360229"/>
            <a:ext cx="9233634" cy="6493698"/>
          </a:xfrm>
        </p:spPr>
        <p:txBody>
          <a:bodyPr>
            <a:normAutofit/>
          </a:bodyPr>
          <a:lstStyle/>
          <a:p>
            <a:pPr marL="0" indent="0">
              <a:buNone/>
            </a:pPr>
            <a:r>
              <a:rPr lang="en-US" dirty="0"/>
              <a:t>Jimmie Hackworth</a:t>
            </a:r>
          </a:p>
          <a:p>
            <a:pPr lvl="1"/>
            <a:r>
              <a:rPr lang="en-US" dirty="0"/>
              <a:t>Sr. Meditech Reporting Analyst in the Business Intelligence area of the Information Technology Department.</a:t>
            </a:r>
          </a:p>
          <a:p>
            <a:pPr lvl="1"/>
            <a:r>
              <a:rPr lang="en-US" dirty="0"/>
              <a:t>Meditech expert hired a few months ago to support Meditech while campus’s focus is pulled toward Epic.</a:t>
            </a:r>
          </a:p>
          <a:p>
            <a:pPr lvl="1"/>
            <a:r>
              <a:rPr lang="en-US" dirty="0"/>
              <a:t>Works with Ashley, Will, &amp; Geneva to design daily extracts that populated the Meditech portion of the CRDW warehouse.</a:t>
            </a:r>
          </a:p>
          <a:p>
            <a:pPr lvl="1"/>
            <a:r>
              <a:rPr lang="en-US" dirty="0"/>
              <a:t>Since October, meets with us weekly to review our progress and discuss the upcoming week’s enhancements (</a:t>
            </a:r>
            <a:r>
              <a:rPr lang="en-US" dirty="0" err="1"/>
              <a:t>eg</a:t>
            </a:r>
            <a:r>
              <a:rPr lang="en-US" dirty="0"/>
              <a:t>, adding columns or tables)</a:t>
            </a:r>
          </a:p>
          <a:p>
            <a:pPr lvl="1"/>
            <a:r>
              <a:rPr lang="en-US" dirty="0"/>
              <a:t>For every 1 problem that he solves, there are probably another 10 that he anticipates that the CRDW team is never aware of.</a:t>
            </a:r>
          </a:p>
          <a:p>
            <a:pPr lvl="1"/>
            <a:endParaRPr lang="en-US" dirty="0"/>
          </a:p>
          <a:p>
            <a:pPr lvl="1"/>
            <a:r>
              <a:rPr lang="en-US" dirty="0"/>
              <a:t>His approach has become our model for how we want to ingest future data sources.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8747" y="1"/>
            <a:ext cx="2843253" cy="3607077"/>
          </a:xfrm>
          <a:prstGeom prst="rect">
            <a:avLst/>
          </a:prstGeom>
        </p:spPr>
      </p:pic>
    </p:spTree>
    <p:extLst>
      <p:ext uri="{BB962C8B-B14F-4D97-AF65-F5344CB8AC3E}">
        <p14:creationId xmlns:p14="http://schemas.microsoft.com/office/powerpoint/2010/main" val="3225442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30175"/>
            <a:ext cx="10515600" cy="644525"/>
          </a:xfrm>
        </p:spPr>
        <p:txBody>
          <a:bodyPr>
            <a:normAutofit/>
          </a:bodyPr>
          <a:lstStyle/>
          <a:p>
            <a:r>
              <a:rPr lang="en-US" sz="3200" b="1" i="1" dirty="0">
                <a:solidFill>
                  <a:srgbClr val="0070C0"/>
                </a:solidFill>
              </a:rPr>
              <a:t>BBMC Research Support Request Form (Proposed Update)</a:t>
            </a:r>
          </a:p>
        </p:txBody>
      </p:sp>
      <p:sp>
        <p:nvSpPr>
          <p:cNvPr id="6" name="Content Placeholder 5"/>
          <p:cNvSpPr>
            <a:spLocks noGrp="1"/>
          </p:cNvSpPr>
          <p:nvPr>
            <p:ph idx="1"/>
          </p:nvPr>
        </p:nvSpPr>
        <p:spPr>
          <a:xfrm>
            <a:off x="165100" y="714375"/>
            <a:ext cx="4978400" cy="536575"/>
          </a:xfrm>
        </p:spPr>
        <p:txBody>
          <a:bodyPr/>
          <a:lstStyle/>
          <a:p>
            <a:pPr marL="0" indent="0">
              <a:buNone/>
            </a:pPr>
            <a:r>
              <a:rPr lang="en-US" dirty="0">
                <a:hlinkClick r:id="rId2"/>
              </a:rPr>
              <a:t>https://redcap.link/bbmcrequest</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p:cNvPicPr>
            <a:picLocks noChangeAspect="1"/>
          </p:cNvPicPr>
          <p:nvPr/>
        </p:nvPicPr>
        <p:blipFill>
          <a:blip r:embed="rId3"/>
          <a:stretch>
            <a:fillRect/>
          </a:stretch>
        </p:blipFill>
        <p:spPr>
          <a:xfrm>
            <a:off x="257174" y="1250950"/>
            <a:ext cx="6173403" cy="4743450"/>
          </a:xfrm>
          <a:prstGeom prst="rect">
            <a:avLst/>
          </a:prstGeom>
        </p:spPr>
      </p:pic>
      <p:pic>
        <p:nvPicPr>
          <p:cNvPr id="8" name="Picture 7"/>
          <p:cNvPicPr>
            <a:picLocks noChangeAspect="1"/>
          </p:cNvPicPr>
          <p:nvPr/>
        </p:nvPicPr>
        <p:blipFill>
          <a:blip r:embed="rId4"/>
          <a:stretch>
            <a:fillRect/>
          </a:stretch>
        </p:blipFill>
        <p:spPr>
          <a:xfrm>
            <a:off x="6522651" y="730250"/>
            <a:ext cx="4926399" cy="6090162"/>
          </a:xfrm>
          <a:prstGeom prst="rect">
            <a:avLst/>
          </a:prstGeom>
        </p:spPr>
      </p:pic>
    </p:spTree>
    <p:extLst>
      <p:ext uri="{BB962C8B-B14F-4D97-AF65-F5344CB8AC3E}">
        <p14:creationId xmlns:p14="http://schemas.microsoft.com/office/powerpoint/2010/main" val="1692879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CRDW Requests</a:t>
            </a:r>
          </a:p>
        </p:txBody>
      </p:sp>
      <p:sp>
        <p:nvSpPr>
          <p:cNvPr id="3" name="Content Placeholder 2"/>
          <p:cNvSpPr>
            <a:spLocks noGrp="1"/>
          </p:cNvSpPr>
          <p:nvPr>
            <p:ph idx="1"/>
          </p:nvPr>
        </p:nvSpPr>
        <p:spPr>
          <a:xfrm>
            <a:off x="565151" y="768351"/>
            <a:ext cx="10814050" cy="5918200"/>
          </a:xfrm>
        </p:spPr>
        <p:txBody>
          <a:bodyPr>
            <a:noAutofit/>
          </a:bodyPr>
          <a:lstStyle/>
          <a:p>
            <a:pPr marL="0" lvl="1" indent="0">
              <a:buNone/>
            </a:pPr>
            <a:r>
              <a:rPr lang="en-US" sz="2800" dirty="0"/>
              <a:t>February 2021:</a:t>
            </a:r>
          </a:p>
          <a:p>
            <a:pPr marL="457200" lvl="1" indent="-457200">
              <a:buFontTx/>
              <a:buChar char="-"/>
            </a:pPr>
            <a:r>
              <a:rPr lang="en-US" sz="2200" dirty="0"/>
              <a:t>Ideally, IRB would implement a procedure to allow for CDRW upon initial approval without adding staff to KSP (e.g., a check-box on the application indicating use of CDRW to obtain data)</a:t>
            </a:r>
          </a:p>
          <a:p>
            <a:pPr marL="457200" lvl="1" indent="-457200">
              <a:buFontTx/>
              <a:buChar char="-"/>
            </a:pPr>
            <a:r>
              <a:rPr lang="en-US" sz="2200" dirty="0"/>
              <a:t>We would like read-only access to the other Meditech warehouse (being developed by </a:t>
            </a:r>
            <a:r>
              <a:rPr lang="en-US" sz="2200" dirty="0" err="1"/>
              <a:t>CereCore</a:t>
            </a:r>
            <a:r>
              <a:rPr lang="en-US" sz="2200" dirty="0"/>
              <a:t>).  This would help validate our version of the warehouse, and occasionally fill-in holes for requests not covered by our research-focused warehouse.</a:t>
            </a:r>
          </a:p>
          <a:p>
            <a:pPr marL="457200" lvl="1" indent="-457200">
              <a:buFontTx/>
              <a:buChar char="-"/>
            </a:pPr>
            <a:r>
              <a:rPr lang="en-US" sz="2200" dirty="0" err="1"/>
              <a:t>TriNetX</a:t>
            </a:r>
            <a:r>
              <a:rPr lang="en-US" sz="2200" dirty="0"/>
              <a:t> (</a:t>
            </a:r>
            <a:r>
              <a:rPr lang="en-US" sz="2200" dirty="0">
                <a:hlinkClick r:id="rId3"/>
              </a:rPr>
              <a:t>https://trinetx.com/</a:t>
            </a:r>
            <a:r>
              <a:rPr lang="en-US" sz="2200" dirty="0"/>
              <a:t>)</a:t>
            </a:r>
          </a:p>
          <a:p>
            <a:pPr marL="0" lvl="1" indent="0">
              <a:buNone/>
            </a:pPr>
            <a:endParaRPr lang="en-US" sz="1600" dirty="0"/>
          </a:p>
          <a:p>
            <a:pPr marL="0" lvl="1" indent="0">
              <a:buNone/>
            </a:pPr>
            <a:r>
              <a:rPr lang="en-US" sz="2800" dirty="0"/>
              <a:t>March 2021:</a:t>
            </a:r>
          </a:p>
          <a:p>
            <a:pPr marL="457200" lvl="1" indent="-457200">
              <a:buFontTx/>
              <a:buChar char="-"/>
            </a:pPr>
            <a:r>
              <a:rPr lang="en-US" sz="2200" dirty="0"/>
              <a:t>Weekly ~1-hour meetings with an OUM Clinical Information Specialist / Application Analyst (someone like Megan Posada)</a:t>
            </a:r>
          </a:p>
          <a:p>
            <a:pPr marL="457200" lvl="1" indent="-457200">
              <a:buFontTx/>
              <a:buChar char="-"/>
            </a:pPr>
            <a:r>
              <a:rPr lang="en-US" sz="2200" dirty="0" err="1"/>
              <a:t>Meditech</a:t>
            </a:r>
            <a:r>
              <a:rPr lang="en-US" sz="2200" dirty="0"/>
              <a:t> Compiled HTML Help</a:t>
            </a:r>
          </a:p>
          <a:p>
            <a:pPr marL="457200" lvl="1" indent="-457200">
              <a:buFontTx/>
              <a:buChar char="-"/>
            </a:pPr>
            <a:r>
              <a:rPr lang="en-US" sz="2200" dirty="0"/>
              <a:t>Ticketing system to manage incoming CRDW requests</a:t>
            </a:r>
          </a:p>
          <a:p>
            <a:pPr marL="457200" lvl="1" indent="-457200">
              <a:buFontTx/>
              <a:buChar char="-"/>
            </a:pPr>
            <a:r>
              <a:rPr lang="en-US" sz="2200" dirty="0"/>
              <a:t>Spark (</a:t>
            </a:r>
            <a:r>
              <a:rPr lang="en-US" sz="2200" dirty="0">
                <a:hlinkClick r:id="rId4"/>
              </a:rPr>
              <a:t>https://spark.apache.org/</a:t>
            </a:r>
            <a:r>
              <a:rPr lang="en-US" sz="2200" dirty="0"/>
              <a:t>)</a:t>
            </a:r>
          </a:p>
          <a:p>
            <a:pPr marL="457200" lvl="1" indent="-457200">
              <a:buFontTx/>
              <a:buChar char="-"/>
            </a:pPr>
            <a:r>
              <a:rPr lang="en-US" sz="2200" dirty="0"/>
              <a:t>OMOP’s Atlas Reporting Tool (</a:t>
            </a:r>
            <a:r>
              <a:rPr lang="en-US" sz="2200" dirty="0">
                <a:hlinkClick r:id="rId5"/>
              </a:rPr>
              <a:t>https://www.ohdsi.org/atlas-a-unified-interface-for-the-ohdsi-tools/</a:t>
            </a:r>
            <a:r>
              <a:rPr lang="en-US" sz="2200" dirty="0"/>
              <a:t>)</a:t>
            </a:r>
          </a:p>
          <a:p>
            <a:pPr marL="457200" lvl="1" indent="-457200">
              <a:buFontTx/>
              <a:buChar char="-"/>
            </a:pPr>
            <a:endParaRPr lang="en-US" sz="2800" dirty="0"/>
          </a:p>
          <a:p>
            <a:pPr marL="457200" lvl="1" indent="-457200">
              <a:buFontTx/>
              <a:buChar char="-"/>
            </a:pPr>
            <a:endParaRPr lang="en-US" sz="2800" dirty="0"/>
          </a:p>
          <a:p>
            <a:pPr marL="457200" lvl="1" indent="-457200">
              <a:buFontTx/>
              <a:buChar char="-"/>
            </a:pPr>
            <a:endParaRPr lang="en-US" sz="2800" dirty="0"/>
          </a:p>
          <a:p>
            <a:pPr marL="457200" lvl="1" indent="-457200">
              <a:buFontTx/>
              <a:buChar char="-"/>
            </a:pPr>
            <a:endParaRPr lang="en-US" sz="2800" dirty="0"/>
          </a:p>
        </p:txBody>
      </p:sp>
    </p:spTree>
    <p:extLst>
      <p:ext uri="{BB962C8B-B14F-4D97-AF65-F5344CB8AC3E}">
        <p14:creationId xmlns:p14="http://schemas.microsoft.com/office/powerpoint/2010/main" val="3479593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Health Economics</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Tx/>
              <a:buChar char="-"/>
            </a:pPr>
            <a:r>
              <a:rPr lang="en-US" sz="2800" dirty="0"/>
              <a:t>Recent increase research demand</a:t>
            </a:r>
          </a:p>
          <a:p>
            <a:pPr marL="457200" lvl="1" indent="-457200">
              <a:buFontTx/>
              <a:buChar char="-"/>
            </a:pPr>
            <a:endParaRPr lang="en-US" sz="2800" dirty="0"/>
          </a:p>
          <a:p>
            <a:pPr marL="457200" lvl="1" indent="-457200">
              <a:buFontTx/>
              <a:buChar char="-"/>
            </a:pPr>
            <a:r>
              <a:rPr lang="en-US" sz="2800" dirty="0"/>
              <a:t>Especially with the new program in COPH</a:t>
            </a:r>
          </a:p>
          <a:p>
            <a:pPr marL="457200" lvl="1" indent="-457200">
              <a:buFontTx/>
              <a:buChar char="-"/>
            </a:pPr>
            <a:endParaRPr lang="en-US" sz="2800" dirty="0"/>
          </a:p>
          <a:p>
            <a:pPr marL="457200" lvl="1" indent="-457200">
              <a:buFontTx/>
              <a:buChar char="-"/>
            </a:pPr>
            <a:r>
              <a:rPr lang="en-US" sz="2800" dirty="0"/>
              <a:t>We’re currently identifying what pieces we have and need</a:t>
            </a:r>
          </a:p>
          <a:p>
            <a:pPr marL="914400" lvl="2" indent="-457200">
              <a:buFontTx/>
              <a:buChar char="-"/>
            </a:pPr>
            <a:r>
              <a:rPr lang="en-US" sz="2800" dirty="0"/>
              <a:t>Please tell us if you’re interested</a:t>
            </a:r>
          </a:p>
        </p:txBody>
      </p:sp>
    </p:spTree>
    <p:extLst>
      <p:ext uri="{BB962C8B-B14F-4D97-AF65-F5344CB8AC3E}">
        <p14:creationId xmlns:p14="http://schemas.microsoft.com/office/powerpoint/2010/main" val="3121077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N3C: National COVID Cohort Collaborative</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Tx/>
              <a:buChar char="-"/>
            </a:pPr>
            <a:r>
              <a:rPr lang="en-US" sz="2800" dirty="0"/>
              <a:t>60+ Institutions contribute EMR data in an OMOP model</a:t>
            </a:r>
          </a:p>
          <a:p>
            <a:pPr marL="457200" lvl="1" indent="-457200">
              <a:buFontTx/>
              <a:buChar char="-"/>
            </a:pPr>
            <a:endParaRPr lang="en-US" sz="2800" dirty="0"/>
          </a:p>
          <a:p>
            <a:pPr marL="457200" lvl="1" indent="-457200">
              <a:buFontTx/>
              <a:buChar char="-"/>
            </a:pPr>
            <a:r>
              <a:rPr lang="en-US" sz="2800" dirty="0"/>
              <a:t>Datasets are accessible only through a browser to NIH’s cluster</a:t>
            </a:r>
          </a:p>
          <a:p>
            <a:pPr marL="914400" lvl="2" indent="-457200">
              <a:buFontTx/>
              <a:buChar char="-"/>
            </a:pPr>
            <a:r>
              <a:rPr lang="en-US" sz="2400" dirty="0"/>
              <a:t>Spark, Python, R</a:t>
            </a:r>
          </a:p>
          <a:p>
            <a:pPr marL="914400" lvl="2" indent="-457200">
              <a:buFontTx/>
              <a:buChar char="-"/>
            </a:pPr>
            <a:r>
              <a:rPr lang="en-US" sz="2400" dirty="0"/>
              <a:t>Lots of governance steps, but not as many as you’d think</a:t>
            </a:r>
          </a:p>
          <a:p>
            <a:pPr marL="914400" lvl="2" indent="-457200">
              <a:buFontTx/>
              <a:buChar char="-"/>
            </a:pPr>
            <a:endParaRPr lang="en-US" sz="2400" dirty="0"/>
          </a:p>
          <a:p>
            <a:pPr marL="457200" lvl="1" indent="-457200">
              <a:buFontTx/>
              <a:buChar char="-"/>
            </a:pPr>
            <a:r>
              <a:rPr lang="en-US" sz="2800" dirty="0"/>
              <a:t>We believe this type of collaboration will be important in the future</a:t>
            </a:r>
          </a:p>
          <a:p>
            <a:pPr marL="457200" lvl="1" indent="-457200">
              <a:buFontTx/>
              <a:buChar char="-"/>
            </a:pPr>
            <a:endParaRPr lang="en-US" sz="2800" dirty="0"/>
          </a:p>
          <a:p>
            <a:pPr marL="457200" lvl="1" indent="-457200">
              <a:buFontTx/>
              <a:buChar char="-"/>
            </a:pPr>
            <a:r>
              <a:rPr lang="en-US" sz="2800" dirty="0"/>
              <a:t>We’re recruiting OU collaborators</a:t>
            </a:r>
          </a:p>
          <a:p>
            <a:pPr marL="914400" lvl="2" indent="-457200">
              <a:buFontTx/>
              <a:buChar char="-"/>
            </a:pPr>
            <a:r>
              <a:rPr lang="en-US" sz="2400" dirty="0"/>
              <a:t>particularly statisticians and clinicians </a:t>
            </a:r>
          </a:p>
        </p:txBody>
      </p:sp>
    </p:spTree>
    <p:extLst>
      <p:ext uri="{BB962C8B-B14F-4D97-AF65-F5344CB8AC3E}">
        <p14:creationId xmlns:p14="http://schemas.microsoft.com/office/powerpoint/2010/main" val="1806386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latin typeface="+mj-lt"/>
                <a:ea typeface="+mj-ea"/>
                <a:cs typeface="+mj-cs"/>
              </a:rPr>
              <a:t>David Bard, PhD, Chief Research Information Officer</a:t>
            </a:r>
          </a:p>
          <a:p>
            <a:pPr marL="231775" indent="-231775">
              <a:buNone/>
            </a:pPr>
            <a:r>
              <a:rPr lang="en-US" sz="2200" b="1" dirty="0">
                <a:latin typeface="+mj-lt"/>
                <a:ea typeface="+mj-ea"/>
                <a:cs typeface="+mj-cs"/>
              </a:rPr>
              <a:t>Will Beasley, PhD, BBMC Director of Informatics</a:t>
            </a:r>
          </a:p>
          <a:p>
            <a:pPr marL="231775" indent="-231775">
              <a:buNone/>
            </a:pPr>
            <a:r>
              <a:rPr lang="en-US" sz="2200" b="1" dirty="0">
                <a:latin typeface="+mj-lt"/>
                <a:ea typeface="+mj-ea"/>
                <a:cs typeface="+mj-cs"/>
              </a:rPr>
              <a:t>Lise DeShea, PhD </a:t>
            </a:r>
            <a:r>
              <a:rPr lang="en-US" sz="2100" dirty="0">
                <a:solidFill>
                  <a:schemeClr val="bg1">
                    <a:lumMod val="50000"/>
                  </a:schemeClr>
                </a:solidFill>
              </a:rPr>
              <a:t>is a senior research biostatistician who has worked on the OUHSC campus for more than 10 years, following her employment with OHCA as a statistician analyzing claims data in Quality Assurance. She has authored 3 statistics textbooks, has years of teaching experience, and expertise related to manuscript writing and presentation development. Lise joined the CDW team in July 2020.</a:t>
            </a:r>
          </a:p>
          <a:p>
            <a:pPr marL="231775" indent="-231775">
              <a:buNone/>
            </a:pPr>
            <a:r>
              <a:rPr lang="en-US" sz="2200" b="1" dirty="0">
                <a:latin typeface="+mj-lt"/>
                <a:ea typeface="+mj-ea"/>
                <a:cs typeface="+mj-cs"/>
              </a:rPr>
              <a:t>Geneva Marshall, MA </a:t>
            </a:r>
            <a:r>
              <a:rPr lang="en-US" sz="2100" dirty="0">
                <a:solidFill>
                  <a:schemeClr val="bg1">
                    <a:lumMod val="50000"/>
                  </a:schemeClr>
                </a:solidFill>
              </a:rPr>
              <a:t>joined the CRDW team in August 2020 after spending 8 years supporting academic research led by Drs. Bard and Beasley. Her experience includes the expansion and upkeep of a data pipeline using R and SQL to combine datasets for programs evaluation, as well as creating and streamlining a common set of procedures in R for data analysis. Geneva anticipates graduating OSU in May with a MS in Business Analytics specializing in Data Science.</a:t>
            </a:r>
          </a:p>
          <a:p>
            <a:pPr marL="231775" indent="-231775">
              <a:buNone/>
            </a:pPr>
            <a:r>
              <a:rPr lang="en-US" sz="2200" b="1" dirty="0">
                <a:latin typeface="+mj-lt"/>
                <a:ea typeface="+mj-ea"/>
                <a:cs typeface="+mj-cs"/>
              </a:rPr>
              <a:t>Ashley Thumann, MHA </a:t>
            </a:r>
            <a:r>
              <a:rPr lang="en-US" sz="2100" dirty="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p>
        </p:txBody>
      </p:sp>
    </p:spTree>
    <p:extLst>
      <p:ext uri="{BB962C8B-B14F-4D97-AF65-F5344CB8AC3E}">
        <p14:creationId xmlns:p14="http://schemas.microsoft.com/office/powerpoint/2010/main" val="1348329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a:t>Thank you</a:t>
            </a:r>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MA</a:t>
            </a:r>
          </a:p>
          <a:p>
            <a:r>
              <a:rPr lang="en-US" sz="2200" dirty="0"/>
              <a:t>Lise DeShea, PhD</a:t>
            </a:r>
          </a:p>
          <a:p>
            <a:r>
              <a:rPr lang="en-US" sz="2200" dirty="0"/>
              <a:t>David Bard, PhD</a:t>
            </a:r>
          </a:p>
          <a:p>
            <a:r>
              <a:rPr lang="en-US" sz="2200" dirty="0"/>
              <a:t>University of Oklahoma HSC</a:t>
            </a:r>
          </a:p>
          <a:p>
            <a:r>
              <a:rPr lang="en-US" sz="2200" dirty="0"/>
              <a:t>Biomedical &amp; Behavioral Methodology 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Extra Slides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a:t>Requests that are preparatory to research must be submitted to the IRB/University Privacy Board for review and approval.</a:t>
            </a:r>
          </a:p>
          <a:p>
            <a:endParaRPr lang="en-US" sz="2400" dirty="0"/>
          </a:p>
          <a:p>
            <a:r>
              <a:rPr lang="en-US" sz="2400" dirty="0"/>
              <a:t>Program Evaluation, CQI, &amp; Feasibility Assessments:</a:t>
            </a:r>
          </a:p>
          <a:p>
            <a:pPr lvl="1"/>
            <a:r>
              <a:rPr lang="en-US" sz="2000" dirty="0"/>
              <a:t>If PHI is </a:t>
            </a:r>
            <a:r>
              <a:rPr lang="en-US" sz="2000" b="1" u="sng" dirty="0"/>
              <a:t>NOT</a:t>
            </a:r>
            <a:r>
              <a:rPr lang="en-US" sz="2000" dirty="0"/>
              <a:t> included, it is generally not considered human subjects research.</a:t>
            </a:r>
          </a:p>
          <a:p>
            <a:pPr lvl="1"/>
            <a:r>
              <a:rPr lang="en-US" sz="2000" dirty="0"/>
              <a:t>A determination of human subjects research (DHSR) may be submitted to the IRB.</a:t>
            </a:r>
          </a:p>
          <a:p>
            <a:pPr lvl="1"/>
            <a:r>
              <a:rPr lang="en-US" sz="2000" dirty="0"/>
              <a:t>Aggregate data may be provided without an IRB submission.</a:t>
            </a:r>
          </a:p>
          <a:p>
            <a:endParaRPr lang="en-US" sz="2400" dirty="0"/>
          </a:p>
          <a:p>
            <a:r>
              <a:rPr lang="en-US" sz="2400" dirty="0">
                <a:solidFill>
                  <a:schemeClr val="bg1">
                    <a:lumMod val="50000"/>
                  </a:schemeClr>
                </a:solidFill>
              </a:rPr>
              <a:t>The following activities are </a:t>
            </a:r>
            <a:r>
              <a:rPr lang="en-US" sz="2400" b="1" u="sng" dirty="0">
                <a:solidFill>
                  <a:schemeClr val="bg1">
                    <a:lumMod val="50000"/>
                  </a:schemeClr>
                </a:solidFill>
              </a:rPr>
              <a:t>NOT</a:t>
            </a:r>
            <a:r>
              <a:rPr lang="en-US" sz="2400" dirty="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instructor</a:t>
            </a: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University</a:t>
            </a:r>
          </a:p>
          <a:p>
            <a:pPr lvl="1"/>
            <a:r>
              <a:rPr lang="en-US" sz="2000" dirty="0">
                <a:solidFill>
                  <a:schemeClr val="bg1">
                    <a:lumMod val="50000"/>
                  </a:schemeClr>
                </a:solidFill>
              </a:rPr>
              <a:t>Program evaluations</a:t>
            </a:r>
          </a:p>
          <a:p>
            <a:pPr lvl="1"/>
            <a:r>
              <a:rPr lang="en-US" sz="2000" dirty="0">
                <a:solidFill>
                  <a:schemeClr val="bg1">
                    <a:lumMod val="50000"/>
                  </a:schemeClr>
                </a:solidFill>
              </a:rPr>
              <a:t>Public health practice surveillance activities</a:t>
            </a:r>
          </a:p>
        </p:txBody>
      </p:sp>
    </p:spTree>
    <p:extLst>
      <p:ext uri="{BB962C8B-B14F-4D97-AF65-F5344CB8AC3E}">
        <p14:creationId xmlns:p14="http://schemas.microsoft.com/office/powerpoint/2010/main" val="1045530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Data Sources</a:t>
            </a: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a:t>Patient</a:t>
            </a:r>
          </a:p>
          <a:p>
            <a:pPr lvl="1"/>
            <a:r>
              <a:rPr lang="en-US" dirty="0"/>
              <a:t>Outpatient (Centricity)</a:t>
            </a:r>
          </a:p>
          <a:p>
            <a:pPr lvl="1"/>
            <a:r>
              <a:rPr lang="en-US" dirty="0"/>
              <a:t>Billing and Claims Data</a:t>
            </a:r>
          </a:p>
          <a:p>
            <a:pPr lvl="1"/>
            <a:r>
              <a:rPr lang="en-US" dirty="0"/>
              <a:t>Inpatient (Meditech) </a:t>
            </a:r>
          </a:p>
          <a:p>
            <a:pPr lvl="1"/>
            <a:r>
              <a:rPr lang="en-US" dirty="0"/>
              <a:t>Dozens of departmental sources</a:t>
            </a:r>
          </a:p>
          <a:p>
            <a:pPr lvl="1"/>
            <a:r>
              <a:rPr lang="en-US" dirty="0"/>
              <a:t>Biomedical Research Data</a:t>
            </a:r>
          </a:p>
          <a:p>
            <a:pPr lvl="1"/>
            <a:r>
              <a:rPr lang="en-US" dirty="0"/>
              <a:t>Epic (in ~1 year)</a:t>
            </a:r>
          </a:p>
          <a:p>
            <a:pPr marL="228600" lvl="1">
              <a:spcBef>
                <a:spcPts val="1000"/>
              </a:spcBef>
            </a:pPr>
            <a:r>
              <a:rPr lang="en-US" sz="2800" dirty="0"/>
              <a:t>Provider</a:t>
            </a:r>
          </a:p>
          <a:p>
            <a:pPr marL="228600" lvl="1">
              <a:spcBef>
                <a:spcPts val="1000"/>
              </a:spcBef>
            </a:pPr>
            <a:r>
              <a:rPr lang="en-US" sz="2800" dirty="0"/>
              <a:t>External Agencies</a:t>
            </a:r>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a:t>Child Protective Services (Oklahoma </a:t>
            </a:r>
            <a:r>
              <a:rPr lang="en-US" dirty="0" err="1"/>
              <a:t>Dept</a:t>
            </a:r>
            <a:r>
              <a:rPr lang="en-US" dirty="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a:t>Vital Records (Health </a:t>
            </a:r>
            <a:r>
              <a:rPr lang="en-US" dirty="0" err="1"/>
              <a:t>Dept</a:t>
            </a:r>
            <a:r>
              <a:rPr lang="en-US" dirty="0"/>
              <a:t> of Oklahoma)</a:t>
            </a:r>
            <a:endParaRPr lang="en-US" sz="2800" dirty="0"/>
          </a:p>
          <a:p>
            <a:pPr marL="685800" lvl="2">
              <a:spcBef>
                <a:spcPts val="1000"/>
              </a:spcBef>
            </a:pPr>
            <a:r>
              <a:rPr lang="en-US" dirty="0"/>
              <a:t>…</a:t>
            </a:r>
          </a:p>
          <a:p>
            <a:pPr marL="685800" lvl="2">
              <a:spcBef>
                <a:spcPts val="1000"/>
              </a:spcBef>
            </a:pPr>
            <a:r>
              <a:rPr lang="en-US" dirty="0"/>
              <a:t>Multi-state collaborations (in the future)</a:t>
            </a:r>
          </a:p>
          <a:p>
            <a:pPr marL="228600" lvl="1">
              <a:spcBef>
                <a:spcPts val="1000"/>
              </a:spcBef>
            </a:pPr>
            <a:r>
              <a:rPr lang="en-US" sz="2800" dirty="0"/>
              <a:t>Administrative Cost</a:t>
            </a:r>
          </a:p>
          <a:p>
            <a:pPr marL="228600" lvl="1">
              <a:spcBef>
                <a:spcPts val="1000"/>
              </a:spcBef>
            </a:pPr>
            <a:r>
              <a:rPr lang="en-US" sz="2800" dirty="0">
                <a:solidFill>
                  <a:schemeClr val="bg1">
                    <a:lumMod val="50000"/>
                  </a:schemeClr>
                </a:solidFill>
              </a:rPr>
              <a:t>Employee &amp; Student</a:t>
            </a:r>
          </a:p>
        </p:txBody>
      </p:sp>
    </p:spTree>
    <p:extLst>
      <p:ext uri="{BB962C8B-B14F-4D97-AF65-F5344CB8AC3E}">
        <p14:creationId xmlns:p14="http://schemas.microsoft.com/office/powerpoint/2010/main" val="212468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a:solidFill>
                  <a:srgbClr val="0070C0"/>
                </a:solidFill>
              </a:rPr>
              <a:t>Typical Workflow for a</a:t>
            </a:r>
          </a:p>
          <a:p>
            <a:pPr algn="ctr"/>
            <a:r>
              <a:rPr lang="en-US" b="1" i="1" dirty="0">
                <a:solidFill>
                  <a:srgbClr val="0070C0"/>
                </a:solidFill>
              </a:rPr>
              <a:t>CRDW Research project</a:t>
            </a:r>
          </a:p>
          <a:p>
            <a:pPr algn="ctr"/>
            <a:r>
              <a:rPr lang="en-US" b="1" i="1" dirty="0">
                <a:solidFill>
                  <a:srgbClr val="0070C0"/>
                </a:solidFill>
              </a:rPr>
              <a:t>by the BBMC</a:t>
            </a: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a:t>
            </a:r>
          </a:p>
          <a:p>
            <a:pPr algn="r"/>
            <a:r>
              <a:rPr lang="en-US" sz="3200" dirty="0">
                <a:hlinkClick r:id="rId4"/>
              </a:rPr>
              <a:t>ouhsc.edu/</a:t>
            </a:r>
            <a:r>
              <a:rPr lang="en-US" sz="3200" dirty="0" err="1">
                <a:hlinkClick r:id="rId4"/>
              </a:rPr>
              <a:t>bbmc</a:t>
            </a:r>
            <a:r>
              <a:rPr lang="en-US" sz="3200" dirty="0">
                <a:hlinkClick r:id="rId4"/>
              </a:rPr>
              <a:t>/</a:t>
            </a:r>
            <a:endParaRPr lang="en-US" sz="3200" dirty="0"/>
          </a:p>
          <a:p>
            <a:pPr algn="r"/>
            <a:r>
              <a:rPr lang="en-US" sz="3200" dirty="0"/>
              <a:t>then ‘Request Support’</a:t>
            </a:r>
          </a:p>
        </p:txBody>
      </p:sp>
    </p:spTree>
    <p:extLst>
      <p:ext uri="{BB962C8B-B14F-4D97-AF65-F5344CB8AC3E}">
        <p14:creationId xmlns:p14="http://schemas.microsoft.com/office/powerpoint/2010/main" val="336967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a:t>Feasibility assessment in preparation for research</a:t>
            </a:r>
            <a:br>
              <a:rPr lang="en-US" dirty="0"/>
            </a:br>
            <a:r>
              <a:rPr lang="en-US" dirty="0">
                <a:solidFill>
                  <a:schemeClr val="bg1">
                    <a:lumMod val="50000"/>
                  </a:schemeClr>
                </a:solidFill>
              </a:rPr>
              <a:t>(20% of projects; 10% of CRDW staff time)</a:t>
            </a:r>
          </a:p>
          <a:p>
            <a:endParaRPr lang="en-US" dirty="0"/>
          </a:p>
          <a:p>
            <a:r>
              <a:rPr lang="en-US" dirty="0"/>
              <a:t>Static eligibility</a:t>
            </a:r>
            <a:br>
              <a:rPr lang="en-US" dirty="0"/>
            </a:br>
            <a:r>
              <a:rPr lang="en-US" dirty="0">
                <a:solidFill>
                  <a:schemeClr val="bg1">
                    <a:lumMod val="50000"/>
                  </a:schemeClr>
                </a:solidFill>
              </a:rPr>
              <a:t>(70% of projects; 20% of CRDW staff time)</a:t>
            </a:r>
          </a:p>
          <a:p>
            <a:pPr lvl="1"/>
            <a:r>
              <a:rPr lang="en-US" dirty="0"/>
              <a:t>Virtually all projects require  identification of a patient pool</a:t>
            </a:r>
          </a:p>
          <a:p>
            <a:endParaRPr lang="en-US" dirty="0"/>
          </a:p>
          <a:p>
            <a:r>
              <a:rPr lang="en-US" dirty="0"/>
              <a:t>Rolling  eligibility</a:t>
            </a:r>
            <a:br>
              <a:rPr lang="en-US" dirty="0"/>
            </a:br>
            <a:r>
              <a:rPr lang="en-US" dirty="0">
                <a:solidFill>
                  <a:schemeClr val="bg1">
                    <a:lumMod val="50000"/>
                  </a:schemeClr>
                </a:solidFill>
              </a:rPr>
              <a:t>(30% of projects; 30% of CRDW staff time)</a:t>
            </a:r>
          </a:p>
          <a:p>
            <a:pPr lvl="1"/>
            <a:r>
              <a:rPr lang="en-US" dirty="0"/>
              <a:t>Remember study team’s assessment of eligibility as well as the participant’s response</a:t>
            </a:r>
          </a:p>
          <a:p>
            <a:pPr lvl="1"/>
            <a:r>
              <a:rPr lang="en-US" dirty="0"/>
              <a:t>Daily automation requires stability &amp; good logging;</a:t>
            </a:r>
            <a:br>
              <a:rPr lang="en-US" dirty="0"/>
            </a:br>
            <a:r>
              <a:rPr lang="en-US" i="1" dirty="0"/>
              <a:t>e.g.</a:t>
            </a:r>
            <a:r>
              <a:rPr lang="en-US" dirty="0"/>
              <a:t>, a 3 hour delay might mean zero subjects are enrolled</a:t>
            </a:r>
          </a:p>
          <a:p>
            <a:endParaRPr lang="en-US" dirty="0"/>
          </a:p>
          <a:p>
            <a:r>
              <a:rPr lang="en-US" dirty="0"/>
              <a:t>Clinical outcomes for retrospective investigations</a:t>
            </a:r>
            <a:br>
              <a:rPr lang="en-US" dirty="0"/>
            </a:br>
            <a:r>
              <a:rPr lang="en-US" dirty="0">
                <a:solidFill>
                  <a:schemeClr val="bg1">
                    <a:lumMod val="50000"/>
                  </a:schemeClr>
                </a:solidFill>
              </a:rPr>
              <a:t>(50% of projects; 30% of CRDW staff time)</a:t>
            </a:r>
          </a:p>
          <a:p>
            <a:endParaRPr lang="en-US" dirty="0"/>
          </a:p>
          <a:p>
            <a:r>
              <a:rPr lang="en-US" dirty="0"/>
              <a:t>Administrative outcomes for quality improvement </a:t>
            </a:r>
            <a:br>
              <a:rPr lang="en-US" dirty="0"/>
            </a:br>
            <a:r>
              <a:rPr lang="en-US" dirty="0">
                <a:solidFill>
                  <a:schemeClr val="bg1">
                    <a:lumMod val="50000"/>
                  </a:schemeClr>
                </a:solidFill>
              </a:rPr>
              <a:t>(10% of projects; 2% of CRDW staff time)</a:t>
            </a:r>
          </a:p>
          <a:p>
            <a:endParaRPr lang="en-US" dirty="0">
              <a:solidFill>
                <a:schemeClr val="bg1">
                  <a:lumMod val="50000"/>
                </a:schemeClr>
              </a:solidFill>
            </a:endParaRPr>
          </a:p>
          <a:p>
            <a:r>
              <a:rPr lang="en-US" dirty="0"/>
              <a:t>Program evaluation</a:t>
            </a:r>
            <a:br>
              <a:rPr lang="en-US" dirty="0"/>
            </a:br>
            <a:r>
              <a:rPr lang="en-US" dirty="0">
                <a:solidFill>
                  <a:schemeClr val="bg1">
                    <a:lumMod val="50000"/>
                  </a:schemeClr>
                </a:solidFill>
              </a:rPr>
              <a:t>(20% of projects; 8% of CRDW staff time)</a:t>
            </a:r>
            <a:endParaRPr lang="en-US" dirty="0"/>
          </a:p>
          <a:p>
            <a:endParaRPr lang="en-US" dirty="0"/>
          </a:p>
          <a:p>
            <a:endParaRPr lang="en-US" dirty="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CRDW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a:solidFill>
                  <a:schemeClr val="tx1"/>
                </a:solidFill>
              </a:rPr>
              <a:t>Investigators are asked to add CRDW team to IRB application as KSP</a:t>
            </a:r>
          </a:p>
          <a:p>
            <a:pPr marL="285750">
              <a:buFont typeface="Arial" panose="020B0604020202020204" pitchFamily="34" charset="0"/>
              <a:buChar char="•"/>
            </a:pPr>
            <a:r>
              <a:rPr lang="en-US" sz="1050" dirty="0">
                <a:solidFill>
                  <a:schemeClr val="tx1"/>
                </a:solidFill>
              </a:rPr>
              <a:t>CRDW team reviews &amp; evaluates protocol to ensure data requested are authorized</a:t>
            </a:r>
          </a:p>
          <a:p>
            <a:pPr marL="742950" lvl="1">
              <a:buFont typeface="Arial" panose="020B0604020202020204" pitchFamily="34" charset="0"/>
              <a:buChar char="•"/>
            </a:pPr>
            <a:r>
              <a:rPr lang="en-US" sz="1050" dirty="0">
                <a:solidFill>
                  <a:schemeClr val="tx1"/>
                </a:solidFill>
              </a:rPr>
              <a:t>Some have required modifications prior to release of data</a:t>
            </a:r>
          </a:p>
          <a:p>
            <a:pPr marL="285750">
              <a:buFont typeface="Arial" panose="020B0604020202020204" pitchFamily="34" charset="0"/>
              <a:buChar char="•"/>
            </a:pPr>
            <a:r>
              <a:rPr lang="en-US" sz="1050" dirty="0">
                <a:solidFill>
                  <a:schemeClr val="tx1"/>
                </a:solidFill>
              </a:rPr>
              <a:t>This occasionally causes delays</a:t>
            </a:r>
          </a:p>
          <a:p>
            <a:pPr marL="742950" lvl="1">
              <a:buFont typeface="Arial" panose="020B0604020202020204" pitchFamily="34" charset="0"/>
              <a:buChar char="•"/>
            </a:pPr>
            <a:r>
              <a:rPr lang="en-US" sz="1050" dirty="0">
                <a:solidFill>
                  <a:schemeClr val="tx1"/>
                </a:solidFill>
              </a:rPr>
              <a:t>Ideally, the IRB would implement a procedure to allow investigators to indicate utilization of CDRW upon initial approval without adding team as KSP (e.g., a check-box on the application indicating use of CDRW to extract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a:t>CRDW Typical Workflow</a:t>
            </a:r>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9788" y="365125"/>
            <a:ext cx="10703628" cy="1325563"/>
          </a:xfrm>
        </p:spPr>
        <p:txBody>
          <a:bodyPr>
            <a:normAutofit/>
          </a:bodyPr>
          <a:lstStyle/>
          <a:p>
            <a:r>
              <a:rPr lang="en-US" sz="3600" b="1" i="1" dirty="0">
                <a:solidFill>
                  <a:srgbClr val="0070C0"/>
                </a:solidFill>
              </a:rPr>
              <a:t>Since 2017, the CRDW has provided support for more than 120 projects.</a:t>
            </a:r>
          </a:p>
        </p:txBody>
      </p:sp>
      <p:sp>
        <p:nvSpPr>
          <p:cNvPr id="11" name="Text Placeholder 10"/>
          <p:cNvSpPr>
            <a:spLocks noGrp="1"/>
          </p:cNvSpPr>
          <p:nvPr>
            <p:ph type="body" sz="quarter" idx="3"/>
          </p:nvPr>
        </p:nvSpPr>
        <p:spPr>
          <a:xfrm>
            <a:off x="677310" y="2203508"/>
            <a:ext cx="5761246" cy="653157"/>
          </a:xfrm>
        </p:spPr>
        <p:txBody>
          <a:bodyPr>
            <a:normAutofit fontScale="92500"/>
          </a:bodyPr>
          <a:lstStyle/>
          <a:p>
            <a:r>
              <a:rPr lang="en-US" sz="2000" b="0" dirty="0"/>
              <a:t>There are 47 active projects, to include 5 </a:t>
            </a:r>
            <a:r>
              <a:rPr lang="en-US" sz="2000" b="0" u="sng" dirty="0"/>
              <a:t>new</a:t>
            </a:r>
            <a:r>
              <a:rPr lang="en-US" sz="2000" b="0" dirty="0"/>
              <a:t> projects since mid-February (shown in blue on slide 6).</a:t>
            </a:r>
          </a:p>
        </p:txBody>
      </p:sp>
      <p:graphicFrame>
        <p:nvGraphicFramePr>
          <p:cNvPr id="13" name="Content Placeholder 12"/>
          <p:cNvGraphicFramePr>
            <a:graphicFrameLocks noGrp="1"/>
          </p:cNvGraphicFramePr>
          <p:nvPr>
            <p:ph sz="quarter" idx="4"/>
            <p:extLst>
              <p:ext uri="{D42A27DB-BD31-4B8C-83A1-F6EECF244321}">
                <p14:modId xmlns:p14="http://schemas.microsoft.com/office/powerpoint/2010/main" val="300370918"/>
              </p:ext>
            </p:extLst>
          </p:nvPr>
        </p:nvGraphicFramePr>
        <p:xfrm>
          <a:off x="430357" y="2688304"/>
          <a:ext cx="5761245" cy="3886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56126589"/>
              </p:ext>
            </p:extLst>
          </p:nvPr>
        </p:nvGraphicFramePr>
        <p:xfrm>
          <a:off x="7081595" y="2948440"/>
          <a:ext cx="4359899" cy="3365928"/>
        </p:xfrm>
        <a:graphic>
          <a:graphicData uri="http://schemas.openxmlformats.org/drawingml/2006/table">
            <a:tbl>
              <a:tblPr firstRow="1" bandRow="1">
                <a:tableStyleId>{5C22544A-7EE6-4342-B048-85BDC9FD1C3A}</a:tableStyleId>
              </a:tblPr>
              <a:tblGrid>
                <a:gridCol w="2513867">
                  <a:extLst>
                    <a:ext uri="{9D8B030D-6E8A-4147-A177-3AD203B41FA5}">
                      <a16:colId xmlns:a16="http://schemas.microsoft.com/office/drawing/2014/main" val="2087967675"/>
                    </a:ext>
                  </a:extLst>
                </a:gridCol>
                <a:gridCol w="1846032">
                  <a:extLst>
                    <a:ext uri="{9D8B030D-6E8A-4147-A177-3AD203B41FA5}">
                      <a16:colId xmlns:a16="http://schemas.microsoft.com/office/drawing/2014/main" val="1141967365"/>
                    </a:ext>
                  </a:extLst>
                </a:gridCol>
              </a:tblGrid>
              <a:tr h="560988">
                <a:tc>
                  <a:txBody>
                    <a:bodyPr/>
                    <a:lstStyle/>
                    <a:p>
                      <a:r>
                        <a:rPr lang="en-US" sz="1600" dirty="0"/>
                        <a:t>Department/Specialty</a:t>
                      </a:r>
                    </a:p>
                  </a:txBody>
                  <a:tcPr/>
                </a:tc>
                <a:tc>
                  <a:txBody>
                    <a:bodyPr/>
                    <a:lstStyle/>
                    <a:p>
                      <a:r>
                        <a:rPr lang="en-US" dirty="0"/>
                        <a:t>Request</a:t>
                      </a:r>
                      <a:r>
                        <a:rPr lang="en-US" baseline="0" dirty="0"/>
                        <a:t> Count</a:t>
                      </a:r>
                      <a:endParaRPr lang="en-US" dirty="0"/>
                    </a:p>
                  </a:txBody>
                  <a:tcPr/>
                </a:tc>
                <a:extLst>
                  <a:ext uri="{0D108BD9-81ED-4DB2-BD59-A6C34878D82A}">
                    <a16:rowId xmlns:a16="http://schemas.microsoft.com/office/drawing/2014/main" val="2916202414"/>
                  </a:ext>
                </a:extLst>
              </a:tr>
              <a:tr h="560988">
                <a:tc>
                  <a:txBody>
                    <a:bodyPr/>
                    <a:lstStyle/>
                    <a:p>
                      <a:r>
                        <a:rPr lang="en-US" dirty="0"/>
                        <a:t>Pediatrics</a:t>
                      </a:r>
                    </a:p>
                  </a:txBody>
                  <a:tcPr/>
                </a:tc>
                <a:tc>
                  <a:txBody>
                    <a:bodyPr/>
                    <a:lstStyle/>
                    <a:p>
                      <a:r>
                        <a:rPr lang="en-US" dirty="0"/>
                        <a:t>54</a:t>
                      </a:r>
                    </a:p>
                  </a:txBody>
                  <a:tcPr/>
                </a:tc>
                <a:extLst>
                  <a:ext uri="{0D108BD9-81ED-4DB2-BD59-A6C34878D82A}">
                    <a16:rowId xmlns:a16="http://schemas.microsoft.com/office/drawing/2014/main" val="2811568330"/>
                  </a:ext>
                </a:extLst>
              </a:tr>
              <a:tr h="560988">
                <a:tc>
                  <a:txBody>
                    <a:bodyPr/>
                    <a:lstStyle/>
                    <a:p>
                      <a:r>
                        <a:rPr lang="en-US" dirty="0"/>
                        <a:t>Orthopedics</a:t>
                      </a:r>
                    </a:p>
                  </a:txBody>
                  <a:tcPr/>
                </a:tc>
                <a:tc>
                  <a:txBody>
                    <a:bodyPr/>
                    <a:lstStyle/>
                    <a:p>
                      <a:r>
                        <a:rPr lang="en-US" dirty="0"/>
                        <a:t>19</a:t>
                      </a:r>
                    </a:p>
                  </a:txBody>
                  <a:tcPr/>
                </a:tc>
                <a:extLst>
                  <a:ext uri="{0D108BD9-81ED-4DB2-BD59-A6C34878D82A}">
                    <a16:rowId xmlns:a16="http://schemas.microsoft.com/office/drawing/2014/main" val="477271748"/>
                  </a:ext>
                </a:extLst>
              </a:tr>
              <a:tr h="560988">
                <a:tc>
                  <a:txBody>
                    <a:bodyPr/>
                    <a:lstStyle/>
                    <a:p>
                      <a:r>
                        <a:rPr lang="en-US" dirty="0"/>
                        <a:t>Cancer Center</a:t>
                      </a:r>
                    </a:p>
                  </a:txBody>
                  <a:tcPr/>
                </a:tc>
                <a:tc>
                  <a:txBody>
                    <a:bodyPr/>
                    <a:lstStyle/>
                    <a:p>
                      <a:r>
                        <a:rPr lang="en-US" dirty="0"/>
                        <a:t>10</a:t>
                      </a:r>
                    </a:p>
                  </a:txBody>
                  <a:tcPr/>
                </a:tc>
                <a:extLst>
                  <a:ext uri="{0D108BD9-81ED-4DB2-BD59-A6C34878D82A}">
                    <a16:rowId xmlns:a16="http://schemas.microsoft.com/office/drawing/2014/main" val="2964716984"/>
                  </a:ext>
                </a:extLst>
              </a:tr>
              <a:tr h="560988">
                <a:tc>
                  <a:txBody>
                    <a:bodyPr/>
                    <a:lstStyle/>
                    <a:p>
                      <a:r>
                        <a:rPr lang="en-US" dirty="0"/>
                        <a:t>Urology</a:t>
                      </a:r>
                    </a:p>
                  </a:txBody>
                  <a:tcPr/>
                </a:tc>
                <a:tc>
                  <a:txBody>
                    <a:bodyPr/>
                    <a:lstStyle/>
                    <a:p>
                      <a:r>
                        <a:rPr lang="en-US" dirty="0"/>
                        <a:t>9</a:t>
                      </a:r>
                    </a:p>
                  </a:txBody>
                  <a:tcPr/>
                </a:tc>
                <a:extLst>
                  <a:ext uri="{0D108BD9-81ED-4DB2-BD59-A6C34878D82A}">
                    <a16:rowId xmlns:a16="http://schemas.microsoft.com/office/drawing/2014/main" val="495214021"/>
                  </a:ext>
                </a:extLst>
              </a:tr>
              <a:tr h="560988">
                <a:tc>
                  <a:txBody>
                    <a:bodyPr/>
                    <a:lstStyle/>
                    <a:p>
                      <a:r>
                        <a:rPr lang="en-US" dirty="0"/>
                        <a:t>Obstetrics &amp; Gynecology</a:t>
                      </a:r>
                    </a:p>
                  </a:txBody>
                  <a:tcPr/>
                </a:tc>
                <a:tc>
                  <a:txBody>
                    <a:bodyPr/>
                    <a:lstStyle/>
                    <a:p>
                      <a:r>
                        <a:rPr lang="en-US" dirty="0"/>
                        <a:t>6</a:t>
                      </a:r>
                    </a:p>
                  </a:txBody>
                  <a:tcPr/>
                </a:tc>
                <a:extLst>
                  <a:ext uri="{0D108BD9-81ED-4DB2-BD59-A6C34878D82A}">
                    <a16:rowId xmlns:a16="http://schemas.microsoft.com/office/drawing/2014/main" val="3298070872"/>
                  </a:ext>
                </a:extLst>
              </a:tr>
            </a:tbl>
          </a:graphicData>
        </a:graphic>
      </p:graphicFrame>
      <p:sp>
        <p:nvSpPr>
          <p:cNvPr id="10" name="Text Placeholder 10"/>
          <p:cNvSpPr>
            <a:spLocks noGrp="1"/>
          </p:cNvSpPr>
          <p:nvPr>
            <p:ph type="body" sz="quarter" idx="3"/>
          </p:nvPr>
        </p:nvSpPr>
        <p:spPr>
          <a:xfrm>
            <a:off x="7081595" y="2203508"/>
            <a:ext cx="4090343" cy="653157"/>
          </a:xfrm>
        </p:spPr>
        <p:txBody>
          <a:bodyPr>
            <a:normAutofit/>
          </a:bodyPr>
          <a:lstStyle/>
          <a:p>
            <a:r>
              <a:rPr lang="en-US" sz="2000" b="0" dirty="0"/>
              <a:t>Most requests are submitted by the below departments or specialties.</a:t>
            </a:r>
          </a:p>
        </p:txBody>
      </p:sp>
      <p:sp>
        <p:nvSpPr>
          <p:cNvPr id="7" name="TextBox 6"/>
          <p:cNvSpPr txBox="1"/>
          <p:nvPr/>
        </p:nvSpPr>
        <p:spPr>
          <a:xfrm>
            <a:off x="9420139" y="6550223"/>
            <a:ext cx="2838213" cy="307777"/>
          </a:xfrm>
          <a:prstGeom prst="rect">
            <a:avLst/>
          </a:prstGeom>
          <a:noFill/>
        </p:spPr>
        <p:txBody>
          <a:bodyPr wrap="none" rtlCol="0">
            <a:spAutoFit/>
          </a:bodyPr>
          <a:lstStyle/>
          <a:p>
            <a:pPr latinLnBrk="1"/>
            <a:r>
              <a:rPr lang="en-US" sz="1400" i="1" dirty="0">
                <a:solidFill>
                  <a:schemeClr val="bg1">
                    <a:lumMod val="85000"/>
                  </a:schemeClr>
                </a:solidFill>
              </a:rPr>
              <a:t>Chart &amp; table last updated Feb 2021</a:t>
            </a:r>
          </a:p>
        </p:txBody>
      </p:sp>
    </p:spTree>
    <p:extLst>
      <p:ext uri="{BB962C8B-B14F-4D97-AF65-F5344CB8AC3E}">
        <p14:creationId xmlns:p14="http://schemas.microsoft.com/office/powerpoint/2010/main" val="229977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Practices (Slide 1 of 2)</a:t>
            </a:r>
          </a:p>
        </p:txBody>
      </p:sp>
      <p:sp>
        <p:nvSpPr>
          <p:cNvPr id="6" name="Content Placeholder 5"/>
          <p:cNvSpPr>
            <a:spLocks noGrp="1"/>
          </p:cNvSpPr>
          <p:nvPr>
            <p:ph idx="1"/>
          </p:nvPr>
        </p:nvSpPr>
        <p:spPr>
          <a:xfrm>
            <a:off x="139700" y="1060449"/>
            <a:ext cx="11722100" cy="5727701"/>
          </a:xfrm>
        </p:spPr>
        <p:txBody>
          <a:bodyPr>
            <a:normAutofit lnSpcReduction="10000"/>
          </a:bodyPr>
          <a:lstStyle/>
          <a:p>
            <a:pPr marL="0" indent="0">
              <a:buNone/>
            </a:pPr>
            <a:r>
              <a:rPr lang="en-US" dirty="0">
                <a:solidFill>
                  <a:srgbClr val="000000"/>
                </a:solidFill>
              </a:rPr>
              <a:t>Our goal is to deliver the data extracts to researchers in a way that makes it easy for them to follow best practices.</a:t>
            </a:r>
          </a:p>
          <a:p>
            <a:endParaRPr lang="en-US" dirty="0">
              <a:solidFill>
                <a:srgbClr val="000000"/>
              </a:solidFill>
            </a:endParaRPr>
          </a:p>
          <a:p>
            <a:pPr marL="0" indent="0">
              <a:buNone/>
            </a:pPr>
            <a:r>
              <a:rPr lang="en-US" dirty="0">
                <a:solidFill>
                  <a:srgbClr val="000000"/>
                </a:solidFill>
              </a:rPr>
              <a:t>Delivery of PHI, depending on the dataset and researcher</a:t>
            </a:r>
          </a:p>
          <a:p>
            <a:pPr lvl="1"/>
            <a:r>
              <a:rPr lang="en-US" u="sng" dirty="0">
                <a:solidFill>
                  <a:srgbClr val="000000"/>
                </a:solidFill>
              </a:rPr>
              <a:t>SFT</a:t>
            </a:r>
            <a:r>
              <a:rPr lang="en-US" dirty="0">
                <a:solidFill>
                  <a:srgbClr val="000000"/>
                </a:solidFill>
              </a:rPr>
              <a:t> for one-time transfers</a:t>
            </a:r>
          </a:p>
          <a:p>
            <a:pPr lvl="1"/>
            <a:r>
              <a:rPr lang="en-US" u="sng" dirty="0">
                <a:solidFill>
                  <a:srgbClr val="000000"/>
                </a:solidFill>
              </a:rPr>
              <a:t>HSC file servers</a:t>
            </a:r>
            <a:r>
              <a:rPr lang="en-US" dirty="0">
                <a:solidFill>
                  <a:srgbClr val="000000"/>
                </a:solidFill>
              </a:rPr>
              <a:t> for recurring transfers</a:t>
            </a:r>
          </a:p>
          <a:p>
            <a:pPr lvl="1"/>
            <a:r>
              <a:rPr lang="en-US" u="sng" dirty="0">
                <a:solidFill>
                  <a:srgbClr val="000000"/>
                </a:solidFill>
              </a:rPr>
              <a:t>REDCap</a:t>
            </a:r>
            <a:r>
              <a:rPr lang="en-US" dirty="0">
                <a:solidFill>
                  <a:srgbClr val="000000"/>
                </a:solidFill>
              </a:rPr>
              <a:t> for recruiting projects (users manually enter data as we refresh info daily)</a:t>
            </a:r>
          </a:p>
          <a:p>
            <a:pPr lvl="1"/>
            <a:r>
              <a:rPr lang="en-US" dirty="0">
                <a:solidFill>
                  <a:srgbClr val="000000"/>
                </a:solidFill>
              </a:rPr>
              <a:t>Never email</a:t>
            </a:r>
          </a:p>
          <a:p>
            <a:endParaRPr lang="en-US" dirty="0">
              <a:solidFill>
                <a:srgbClr val="000000"/>
              </a:solidFill>
            </a:endParaRPr>
          </a:p>
          <a:p>
            <a:pPr marL="0" indent="0">
              <a:buNone/>
            </a:pPr>
            <a:r>
              <a:rPr lang="en-US" dirty="0">
                <a:solidFill>
                  <a:srgbClr val="000000"/>
                </a:solidFill>
              </a:rPr>
              <a:t>Common mitigations include</a:t>
            </a:r>
          </a:p>
          <a:p>
            <a:pPr lvl="1"/>
            <a:r>
              <a:rPr lang="en-US" dirty="0">
                <a:solidFill>
                  <a:srgbClr val="000000"/>
                </a:solidFill>
              </a:rPr>
              <a:t>Withholding PHI fields</a:t>
            </a:r>
          </a:p>
          <a:p>
            <a:pPr lvl="1"/>
            <a:r>
              <a:rPr lang="en-US" dirty="0">
                <a:solidFill>
                  <a:srgbClr val="000000"/>
                </a:solidFill>
              </a:rPr>
              <a:t>Obfuscating PHI fields (</a:t>
            </a:r>
            <a:r>
              <a:rPr lang="en-US" i="1" dirty="0">
                <a:solidFill>
                  <a:srgbClr val="000000"/>
                </a:solidFill>
              </a:rPr>
              <a:t>e.g.</a:t>
            </a:r>
            <a:r>
              <a:rPr lang="en-US" dirty="0">
                <a:solidFill>
                  <a:srgbClr val="000000"/>
                </a:solidFill>
              </a:rPr>
              <a:t>, birth year instead of birth date)</a:t>
            </a:r>
          </a:p>
          <a:p>
            <a:pPr lvl="1"/>
            <a:r>
              <a:rPr lang="en-US" dirty="0">
                <a:solidFill>
                  <a:srgbClr val="000000"/>
                </a:solidFill>
              </a:rPr>
              <a:t>Pre-calculating fields to avoid PHI (</a:t>
            </a:r>
            <a:r>
              <a:rPr lang="en-US" i="1" dirty="0">
                <a:solidFill>
                  <a:srgbClr val="000000"/>
                </a:solidFill>
              </a:rPr>
              <a:t>e.g.</a:t>
            </a:r>
            <a:r>
              <a:rPr lang="en-US" dirty="0">
                <a:solidFill>
                  <a:srgbClr val="000000"/>
                </a:solidFill>
              </a:rPr>
              <a:t>, we calculate the age at visit, instead of sending visit &amp; birth dates)</a:t>
            </a:r>
          </a:p>
        </p:txBody>
      </p:sp>
    </p:spTree>
    <p:extLst>
      <p:ext uri="{BB962C8B-B14F-4D97-AF65-F5344CB8AC3E}">
        <p14:creationId xmlns:p14="http://schemas.microsoft.com/office/powerpoint/2010/main" val="414760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Practices (Slide 2 of 2)</a:t>
            </a:r>
          </a:p>
        </p:txBody>
      </p:sp>
      <p:sp>
        <p:nvSpPr>
          <p:cNvPr id="6" name="Content Placeholder 5"/>
          <p:cNvSpPr>
            <a:spLocks noGrp="1"/>
          </p:cNvSpPr>
          <p:nvPr>
            <p:ph idx="1"/>
          </p:nvPr>
        </p:nvSpPr>
        <p:spPr>
          <a:xfrm>
            <a:off x="139700" y="1060449"/>
            <a:ext cx="11722100" cy="5727701"/>
          </a:xfrm>
        </p:spPr>
        <p:txBody>
          <a:bodyPr>
            <a:normAutofit fontScale="92500" lnSpcReduction="10000"/>
          </a:bodyPr>
          <a:lstStyle/>
          <a:p>
            <a:pPr marL="0" indent="0">
              <a:buNone/>
            </a:pPr>
            <a:r>
              <a:rPr lang="en-US" dirty="0">
                <a:solidFill>
                  <a:srgbClr val="000000"/>
                </a:solidFill>
              </a:rPr>
              <a:t>Roughly half of CRDW clients are barely comfortable with csv/Excel files.  Increasing delivery through REDCap would require extensive training (1+ hour per person) as well as 2+ hours of CRDW staff time to establish projects and support users.</a:t>
            </a:r>
          </a:p>
          <a:p>
            <a:pPr marL="0" indent="0">
              <a:buNone/>
            </a:pPr>
            <a:endParaRPr lang="en-US" dirty="0">
              <a:solidFill>
                <a:srgbClr val="000000"/>
              </a:solidFill>
            </a:endParaRPr>
          </a:p>
          <a:p>
            <a:pPr marL="0" indent="0">
              <a:buNone/>
            </a:pPr>
            <a:r>
              <a:rPr lang="en-US" dirty="0">
                <a:solidFill>
                  <a:srgbClr val="000000"/>
                </a:solidFill>
              </a:rPr>
              <a:t>We delivered through REDCap exclusively in 2016.  But most investigators just requested help exporting it to a csv, and never touched REDCap again.  </a:t>
            </a:r>
          </a:p>
          <a:p>
            <a:r>
              <a:rPr lang="en-US" dirty="0" err="1">
                <a:solidFill>
                  <a:srgbClr val="000000"/>
                </a:solidFill>
              </a:rPr>
              <a:t>REDCap’s</a:t>
            </a:r>
            <a:r>
              <a:rPr lang="en-US" dirty="0">
                <a:solidFill>
                  <a:srgbClr val="000000"/>
                </a:solidFill>
              </a:rPr>
              <a:t> audit logs are uninformative at that point (because the PHI was in </a:t>
            </a:r>
            <a:r>
              <a:rPr lang="en-US" dirty="0" err="1">
                <a:solidFill>
                  <a:srgbClr val="000000"/>
                </a:solidFill>
              </a:rPr>
              <a:t>csvs</a:t>
            </a:r>
            <a:r>
              <a:rPr lang="en-US" dirty="0">
                <a:solidFill>
                  <a:srgbClr val="000000"/>
                </a:solidFill>
              </a:rPr>
              <a:t>).</a:t>
            </a:r>
          </a:p>
          <a:p>
            <a:r>
              <a:rPr lang="en-US" dirty="0">
                <a:solidFill>
                  <a:srgbClr val="000000"/>
                </a:solidFill>
              </a:rPr>
              <a:t>We didn’t know where the loose </a:t>
            </a:r>
            <a:r>
              <a:rPr lang="en-US" dirty="0" err="1">
                <a:solidFill>
                  <a:srgbClr val="000000"/>
                </a:solidFill>
              </a:rPr>
              <a:t>csvs</a:t>
            </a:r>
            <a:r>
              <a:rPr lang="en-US" dirty="0">
                <a:solidFill>
                  <a:srgbClr val="000000"/>
                </a:solidFill>
              </a:rPr>
              <a:t> were going.</a:t>
            </a:r>
          </a:p>
          <a:p>
            <a:r>
              <a:rPr lang="en-US" dirty="0">
                <a:solidFill>
                  <a:srgbClr val="000000"/>
                </a:solidFill>
              </a:rPr>
              <a:t>We decided that it was better to directly &amp; securely deliver the csv to an HSC file server (for recurring transfers).</a:t>
            </a:r>
          </a:p>
          <a:p>
            <a:r>
              <a:rPr lang="en-US" dirty="0">
                <a:solidFill>
                  <a:srgbClr val="000000"/>
                </a:solidFill>
              </a:rPr>
              <a:t>Only study personnel can access their study-specific file folders.</a:t>
            </a:r>
          </a:p>
          <a:p>
            <a:pPr marL="0" indent="0">
              <a:buNone/>
            </a:pPr>
            <a:endParaRPr lang="en-US" dirty="0">
              <a:solidFill>
                <a:srgbClr val="000000"/>
              </a:solidFill>
            </a:endParaRPr>
          </a:p>
          <a:p>
            <a:pPr marL="0" indent="0">
              <a:buNone/>
            </a:pPr>
            <a:r>
              <a:rPr lang="en-US" dirty="0">
                <a:solidFill>
                  <a:srgbClr val="000000"/>
                </a:solidFill>
              </a:rPr>
              <a:t>If HSC offered a secure &amp; isolated virtual environment, IT would need to develop and maintain the server and to train researchers.</a:t>
            </a:r>
          </a:p>
          <a:p>
            <a:endParaRPr lang="en-US" dirty="0">
              <a:solidFill>
                <a:srgbClr val="000000"/>
              </a:solidFill>
            </a:endParaRPr>
          </a:p>
        </p:txBody>
      </p:sp>
    </p:spTree>
    <p:extLst>
      <p:ext uri="{BB962C8B-B14F-4D97-AF65-F5344CB8AC3E}">
        <p14:creationId xmlns:p14="http://schemas.microsoft.com/office/powerpoint/2010/main" val="4225355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13825</TotalTime>
  <Words>3319</Words>
  <Application>Microsoft Office PowerPoint</Application>
  <PresentationFormat>Widescreen</PresentationFormat>
  <Paragraphs>303</Paragraphs>
  <Slides>22</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Leveraging OUHSC Clinical Research Data Warehouse to Inform Research &amp; Practice</vt:lpstr>
      <vt:lpstr>Ecosystem Architecture</vt:lpstr>
      <vt:lpstr>HSC Data Sources</vt:lpstr>
      <vt:lpstr>PowerPoint Presentation</vt:lpstr>
      <vt:lpstr>PowerPoint Presentation</vt:lpstr>
      <vt:lpstr>PowerPoint Presentation</vt:lpstr>
      <vt:lpstr>Since 2017, the CRDW has provided support for more than 120 projects.</vt:lpstr>
      <vt:lpstr>Encouraging Secure Data Practices (Slide 1 of 2)</vt:lpstr>
      <vt:lpstr>Encouraging Secure Data Practices (Slide 2 of 2)</vt:lpstr>
      <vt:lpstr>CRDW Active Projects</vt:lpstr>
      <vt:lpstr>Ecosystem Architecture</vt:lpstr>
      <vt:lpstr>PowerPoint Presentation</vt:lpstr>
      <vt:lpstr>Meditech Warehouse ETL</vt:lpstr>
      <vt:lpstr>OUM BI Team</vt:lpstr>
      <vt:lpstr>BBMC Research Support Request Form (Proposed Update)</vt:lpstr>
      <vt:lpstr>CRDW Requests</vt:lpstr>
      <vt:lpstr>Health Economics</vt:lpstr>
      <vt:lpstr>N3C: National COVID Cohort Collaborative</vt:lpstr>
      <vt:lpstr>CDW Faculty &amp; Staff</vt:lpstr>
      <vt:lpstr>Thank you</vt:lpstr>
      <vt:lpstr>Extra Slides</vt:lpstr>
      <vt:lpstr>IRB and Privacy Review Guidance</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Beasley, William H.</cp:lastModifiedBy>
  <cp:revision>365</cp:revision>
  <dcterms:created xsi:type="dcterms:W3CDTF">2019-06-04T17:44:43Z</dcterms:created>
  <dcterms:modified xsi:type="dcterms:W3CDTF">2021-04-12T21:10:02Z</dcterms:modified>
</cp:coreProperties>
</file>