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2" r:id="rId2"/>
    <p:sldId id="257" r:id="rId3"/>
    <p:sldId id="384" r:id="rId4"/>
    <p:sldId id="289" r:id="rId5"/>
    <p:sldId id="445" r:id="rId6"/>
    <p:sldId id="276" r:id="rId7"/>
    <p:sldId id="443" r:id="rId8"/>
    <p:sldId id="444" r:id="rId9"/>
    <p:sldId id="400" r:id="rId10"/>
    <p:sldId id="442" r:id="rId11"/>
    <p:sldId id="424" r:id="rId12"/>
    <p:sldId id="430" r:id="rId13"/>
    <p:sldId id="393" r:id="rId14"/>
    <p:sldId id="367" r:id="rId15"/>
    <p:sldId id="441" r:id="rId16"/>
    <p:sldId id="426" r:id="rId17"/>
    <p:sldId id="296" r:id="rId18"/>
    <p:sldId id="434" r:id="rId19"/>
    <p:sldId id="435" r:id="rId20"/>
    <p:sldId id="436" r:id="rId21"/>
    <p:sldId id="437" r:id="rId22"/>
    <p:sldId id="340" r:id="rId23"/>
    <p:sldId id="390" r:id="rId24"/>
    <p:sldId id="428" r:id="rId25"/>
    <p:sldId id="427" r:id="rId26"/>
    <p:sldId id="433" r:id="rId27"/>
    <p:sldId id="391" r:id="rId28"/>
    <p:sldId id="438" r:id="rId29"/>
    <p:sldId id="439" r:id="rId30"/>
    <p:sldId id="440" r:id="rId31"/>
    <p:sldId id="40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5645" autoAdjust="0"/>
  </p:normalViewPr>
  <p:slideViewPr>
    <p:cSldViewPr snapToGrid="0">
      <p:cViewPr varScale="1">
        <p:scale>
          <a:sx n="141" d="100"/>
          <a:sy n="141" d="100"/>
        </p:scale>
        <p:origin x="912" y="150"/>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15</a:t>
            </a:fld>
            <a:endParaRPr lang="en-US"/>
          </a:p>
        </p:txBody>
      </p:sp>
    </p:spTree>
    <p:extLst>
      <p:ext uri="{BB962C8B-B14F-4D97-AF65-F5344CB8AC3E}">
        <p14:creationId xmlns:p14="http://schemas.microsoft.com/office/powerpoint/2010/main" val="3354213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16</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18</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24</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28</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29</a:t>
            </a:fld>
            <a:endParaRPr lang="en-US"/>
          </a:p>
        </p:txBody>
      </p:sp>
    </p:spTree>
    <p:extLst>
      <p:ext uri="{BB962C8B-B14F-4D97-AF65-F5344CB8AC3E}">
        <p14:creationId xmlns:p14="http://schemas.microsoft.com/office/powerpoint/2010/main" val="2167329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31</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5</a:t>
            </a:fld>
            <a:endParaRPr lang="en-US"/>
          </a:p>
        </p:txBody>
      </p:sp>
    </p:spTree>
    <p:extLst>
      <p:ext uri="{BB962C8B-B14F-4D97-AF65-F5344CB8AC3E}">
        <p14:creationId xmlns:p14="http://schemas.microsoft.com/office/powerpoint/2010/main" val="252653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13</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ouhealth.service-now.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604963" y="1213004"/>
            <a:ext cx="9144000" cy="2061898"/>
          </a:xfrm>
        </p:spPr>
        <p:txBody>
          <a:bodyPr>
            <a:noAutofit/>
          </a:bodyPr>
          <a:lstStyle/>
          <a:p>
            <a:r>
              <a:rPr lang="en-US" sz="4800" dirty="0">
                <a:solidFill>
                  <a:srgbClr val="0070C0"/>
                </a:solidFill>
              </a:rPr>
              <a:t>Leveraging the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p>
          <a:p>
            <a:r>
              <a:rPr lang="en-US" sz="2200" dirty="0"/>
              <a:t>January 2024</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361434"/>
            <a:ext cx="2185744" cy="471922"/>
          </a:xfrm>
          <a:prstGeom prst="rect">
            <a:avLst/>
          </a:prstGeom>
        </p:spPr>
      </p:pic>
      <p:pic>
        <p:nvPicPr>
          <p:cNvPr id="11" name="Picture 10"/>
          <p:cNvPicPr>
            <a:picLocks noChangeAspect="1"/>
          </p:cNvPicPr>
          <p:nvPr/>
        </p:nvPicPr>
        <p:blipFill>
          <a:blip r:embed="rId5"/>
          <a:stretch>
            <a:fillRect/>
          </a:stretch>
        </p:blipFill>
        <p:spPr>
          <a:xfrm>
            <a:off x="9314916" y="6281859"/>
            <a:ext cx="2766593" cy="574663"/>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245706" cy="12457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6993" y="90095"/>
            <a:ext cx="2425007" cy="9911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333" y="92075"/>
            <a:ext cx="4252054" cy="1243726"/>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2" y="5243531"/>
            <a:ext cx="1171377" cy="98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6221" y="1042587"/>
            <a:ext cx="10705682" cy="5708865"/>
          </a:xfrm>
          <a:prstGeom prst="rect">
            <a:avLst/>
          </a:prstGeom>
        </p:spPr>
      </p:pic>
      <p:sp>
        <p:nvSpPr>
          <p:cNvPr id="6"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rgbClr val="0070C0"/>
                </a:solidFill>
              </a:rPr>
              <a:t>Sample Rolling Eligibility Report</a:t>
            </a:r>
          </a:p>
        </p:txBody>
      </p:sp>
    </p:spTree>
    <p:extLst>
      <p:ext uri="{BB962C8B-B14F-4D97-AF65-F5344CB8AC3E}">
        <p14:creationId xmlns:p14="http://schemas.microsoft.com/office/powerpoint/2010/main" val="394202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1239139"/>
            <a:ext cx="10814050" cy="5447411"/>
          </a:xfrm>
        </p:spPr>
        <p:txBody>
          <a:bodyPr>
            <a:noAutofit/>
          </a:bodyPr>
          <a:lstStyle/>
          <a:p>
            <a:pPr marL="457200" lvl="1" indent="-457200">
              <a:buFontTx/>
              <a:buChar char="-"/>
            </a:pPr>
            <a:r>
              <a:rPr lang="en-US" sz="2800" dirty="0"/>
              <a:t>60+ US institutions from 20+ statues contribute EHR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194 projects.</a:t>
            </a:r>
          </a:p>
        </p:txBody>
      </p:sp>
      <p:sp>
        <p:nvSpPr>
          <p:cNvPr id="11" name="Text Placeholder 10"/>
          <p:cNvSpPr>
            <a:spLocks noGrp="1"/>
          </p:cNvSpPr>
          <p:nvPr>
            <p:ph type="body" sz="quarter" idx="3"/>
          </p:nvPr>
        </p:nvSpPr>
        <p:spPr>
          <a:xfrm>
            <a:off x="324326" y="2006580"/>
            <a:ext cx="5761246" cy="465898"/>
          </a:xfrm>
        </p:spPr>
        <p:txBody>
          <a:bodyPr>
            <a:normAutofit/>
          </a:bodyPr>
          <a:lstStyle/>
          <a:p>
            <a:r>
              <a:rPr lang="en-US" sz="2000" b="0" dirty="0"/>
              <a:t>We currently 44 active projects.</a:t>
            </a:r>
          </a:p>
        </p:txBody>
      </p:sp>
      <p:sp>
        <p:nvSpPr>
          <p:cNvPr id="10" name="Text Placeholder 10"/>
          <p:cNvSpPr>
            <a:spLocks noGrp="1"/>
          </p:cNvSpPr>
          <p:nvPr>
            <p:ph type="body" sz="quarter" idx="3"/>
          </p:nvPr>
        </p:nvSpPr>
        <p:spPr>
          <a:xfrm>
            <a:off x="7007362" y="2006580"/>
            <a:ext cx="4785834"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3" name="Picture 2"/>
          <p:cNvPicPr>
            <a:picLocks noChangeAspect="1"/>
          </p:cNvPicPr>
          <p:nvPr/>
        </p:nvPicPr>
        <p:blipFill>
          <a:blip r:embed="rId3"/>
          <a:stretch>
            <a:fillRect/>
          </a:stretch>
        </p:blipFill>
        <p:spPr>
          <a:xfrm>
            <a:off x="6085572" y="2722801"/>
            <a:ext cx="5766808" cy="2983734"/>
          </a:xfrm>
          <a:prstGeom prst="rect">
            <a:avLst/>
          </a:prstGeom>
        </p:spPr>
      </p:pic>
      <p:pic>
        <p:nvPicPr>
          <p:cNvPr id="5" name="Picture 4"/>
          <p:cNvPicPr>
            <a:picLocks noChangeAspect="1"/>
          </p:cNvPicPr>
          <p:nvPr/>
        </p:nvPicPr>
        <p:blipFill>
          <a:blip r:embed="rId4"/>
          <a:stretch>
            <a:fillRect/>
          </a:stretch>
        </p:blipFill>
        <p:spPr>
          <a:xfrm>
            <a:off x="324326" y="2687509"/>
            <a:ext cx="5512267" cy="3019026"/>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a:bodyPr>
          <a:lstStyle/>
          <a:p>
            <a:r>
              <a:rPr lang="en-US" sz="2200" dirty="0"/>
              <a:t>Will Beasley, PhD</a:t>
            </a:r>
          </a:p>
          <a:p>
            <a:r>
              <a:rPr lang="en-US" sz="2200" dirty="0"/>
              <a:t>Ashley Thumann, MHA</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Contributing to </a:t>
            </a:r>
            <a:r>
              <a:rPr lang="en-US" b="1" i="1">
                <a:solidFill>
                  <a:srgbClr val="0070C0"/>
                </a:solidFill>
              </a:rPr>
              <a:t>External Registries</a:t>
            </a:r>
            <a:endParaRPr lang="en-US" b="1" i="1" dirty="0">
              <a:solidFill>
                <a:srgbClr val="0070C0"/>
              </a:solidFill>
            </a:endParaRPr>
          </a:p>
        </p:txBody>
      </p:sp>
      <p:sp>
        <p:nvSpPr>
          <p:cNvPr id="3" name="Content Placeholder 2"/>
          <p:cNvSpPr>
            <a:spLocks noGrp="1"/>
          </p:cNvSpPr>
          <p:nvPr>
            <p:ph idx="1"/>
          </p:nvPr>
        </p:nvSpPr>
        <p:spPr>
          <a:xfrm>
            <a:off x="128187" y="989350"/>
            <a:ext cx="11998295" cy="5761969"/>
          </a:xfrm>
        </p:spPr>
        <p:txBody>
          <a:bodyPr>
            <a:normAutofit/>
          </a:bodyPr>
          <a:lstStyle/>
          <a:p>
            <a:pPr marL="0" indent="0">
              <a:buNone/>
            </a:pPr>
            <a:r>
              <a:rPr lang="en-US" dirty="0"/>
              <a:t>Regarding decisions around data that leave OU …should there be policies involving</a:t>
            </a:r>
          </a:p>
          <a:p>
            <a:pPr marL="0" indent="0">
              <a:buNone/>
            </a:pPr>
            <a:endParaRPr lang="en-US" dirty="0"/>
          </a:p>
          <a:p>
            <a:pPr lvl="0"/>
            <a:r>
              <a:rPr lang="en-US" dirty="0"/>
              <a:t>Only for a clearly defined research purpose (combined QI + research registry participation – e.g. NSQIP, TQIP, etc. -  should be handled by OUH)</a:t>
            </a:r>
          </a:p>
          <a:p>
            <a:pPr lvl="0"/>
            <a:r>
              <a:rPr lang="en-US" dirty="0" err="1"/>
              <a:t>Deidentification</a:t>
            </a:r>
            <a:r>
              <a:rPr lang="en-US" dirty="0"/>
              <a:t> or limited data set</a:t>
            </a:r>
          </a:p>
          <a:p>
            <a:pPr lvl="0"/>
            <a:r>
              <a:rPr lang="en-US" dirty="0"/>
              <a:t>Not-for-profit requirement of the business associate </a:t>
            </a:r>
            <a:r>
              <a:rPr lang="en-US" dirty="0">
                <a:solidFill>
                  <a:schemeClr val="accent6"/>
                </a:solidFill>
              </a:rPr>
              <a:t>(Beasley doesn’t like this restriction)</a:t>
            </a:r>
          </a:p>
          <a:p>
            <a:pPr marL="0" indent="0">
              <a:buNone/>
            </a:pPr>
            <a:r>
              <a:rPr lang="en-US" dirty="0"/>
              <a:t> </a:t>
            </a:r>
          </a:p>
          <a:p>
            <a:pPr marL="0" indent="0">
              <a:buNone/>
            </a:pPr>
            <a:r>
              <a:rPr lang="en-US" dirty="0"/>
              <a:t>Anything outside the stated review purview can still come to committee for recommendation before be passed to the OUH Leadership and data governance bodies </a:t>
            </a:r>
            <a:endParaRPr lang="en-US" sz="2800" dirty="0"/>
          </a:p>
        </p:txBody>
      </p:sp>
    </p:spTree>
    <p:extLst>
      <p:ext uri="{BB962C8B-B14F-4D97-AF65-F5344CB8AC3E}">
        <p14:creationId xmlns:p14="http://schemas.microsoft.com/office/powerpoint/2010/main" val="156903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289622" y="1188739"/>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682952"/>
            <a:ext cx="11540691" cy="11750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2335717" y="160242"/>
            <a:ext cx="6869253" cy="769441"/>
          </a:xfrm>
          <a:prstGeom prst="rect">
            <a:avLst/>
          </a:prstGeom>
        </p:spPr>
        <p:txBody>
          <a:bodyPr wrap="none">
            <a:spAutoFit/>
          </a:bodyPr>
          <a:lstStyle/>
          <a:p>
            <a:pPr algn="ctr"/>
            <a:r>
              <a:rPr lang="en-US" sz="4400" dirty="0"/>
              <a:t>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87" y="0"/>
            <a:ext cx="11998295" cy="1199213"/>
          </a:xfrm>
        </p:spPr>
        <p:txBody>
          <a:bodyPr>
            <a:normAutofit/>
          </a:bodyPr>
          <a:lstStyle/>
          <a:p>
            <a:pPr algn="ctr"/>
            <a:r>
              <a:rPr lang="en-US" b="1" i="1" dirty="0">
                <a:solidFill>
                  <a:srgbClr val="0070C0"/>
                </a:solidFill>
              </a:rPr>
              <a:t>Establish Thresholds for Tier 2 Governance Review</a:t>
            </a:r>
          </a:p>
        </p:txBody>
      </p:sp>
      <p:sp>
        <p:nvSpPr>
          <p:cNvPr id="3" name="Content Placeholder 2"/>
          <p:cNvSpPr>
            <a:spLocks noGrp="1"/>
          </p:cNvSpPr>
          <p:nvPr>
            <p:ph idx="1"/>
          </p:nvPr>
        </p:nvSpPr>
        <p:spPr>
          <a:xfrm>
            <a:off x="128187" y="1199213"/>
            <a:ext cx="11998295" cy="5552106"/>
          </a:xfrm>
        </p:spPr>
        <p:txBody>
          <a:bodyPr>
            <a:normAutofit fontScale="92500" lnSpcReduction="20000"/>
          </a:bodyPr>
          <a:lstStyle/>
          <a:p>
            <a:pPr marL="0" indent="0">
              <a:buNone/>
            </a:pPr>
            <a:r>
              <a:rPr lang="en-US" dirty="0"/>
              <a:t>All CRDW requests must be submitted to the IRB, but some may warrant additional review by this board. Our proposed thresholds are:</a:t>
            </a:r>
          </a:p>
          <a:p>
            <a:pPr marL="0" indent="0">
              <a:buNone/>
            </a:pPr>
            <a:endParaRPr lang="en-US" dirty="0"/>
          </a:p>
          <a:p>
            <a:pPr marL="514350" indent="-514350">
              <a:buFont typeface="+mj-lt"/>
              <a:buAutoNum type="arabicPeriod"/>
            </a:pPr>
            <a:r>
              <a:rPr lang="en-US" dirty="0"/>
              <a:t>Count of included patients exceeds 10,000, or</a:t>
            </a:r>
          </a:p>
          <a:p>
            <a:pPr marL="514350" indent="-514350">
              <a:buFont typeface="+mj-lt"/>
              <a:buAutoNum type="arabicPeriod"/>
            </a:pPr>
            <a:r>
              <a:rPr lang="en-US" sz="2800" dirty="0"/>
              <a:t>PI requests a new method for delivery of PHI </a:t>
            </a:r>
            <a:br>
              <a:rPr lang="en-US" sz="2800" dirty="0"/>
            </a:br>
            <a:r>
              <a:rPr lang="en-US" sz="2800" dirty="0"/>
              <a:t>(</a:t>
            </a:r>
            <a:r>
              <a:rPr lang="en-US" sz="2800" i="1" dirty="0"/>
              <a:t>e.g.</a:t>
            </a:r>
            <a:r>
              <a:rPr lang="en-US" sz="2800" dirty="0"/>
              <a:t>, automated exports to a new OSDH FTP server), or</a:t>
            </a:r>
          </a:p>
          <a:p>
            <a:pPr marL="514350" indent="-514350">
              <a:buFont typeface="+mj-lt"/>
              <a:buAutoNum type="arabicPeriod"/>
            </a:pPr>
            <a:r>
              <a:rPr lang="en-US" sz="2800" dirty="0"/>
              <a:t>Recipients of PHI are external to OUHSC, or</a:t>
            </a:r>
          </a:p>
          <a:p>
            <a:pPr marL="514350" indent="-514350">
              <a:buFont typeface="+mj-lt"/>
              <a:buAutoNum type="arabicPeriod"/>
            </a:pPr>
            <a:r>
              <a:rPr lang="en-US" sz="2800" dirty="0"/>
              <a:t>CRDW team has concerns about broad language in the protocol or study application (</a:t>
            </a:r>
            <a:r>
              <a:rPr lang="en-US" sz="2800" i="1" dirty="0"/>
              <a:t>e.g.</a:t>
            </a:r>
            <a:r>
              <a:rPr lang="en-US" sz="2800" dirty="0"/>
              <a:t>, “relevant medical history”, “clinical documentation”, “outcomes”), or</a:t>
            </a:r>
          </a:p>
          <a:p>
            <a:pPr marL="514350" indent="-514350">
              <a:buFont typeface="+mj-lt"/>
              <a:buAutoNum type="arabicPeriod"/>
            </a:pPr>
            <a:r>
              <a:rPr lang="en-US" sz="2800" dirty="0"/>
              <a:t>Extracted CRDW dataset contributes to a registry (internal or multi-site).</a:t>
            </a:r>
          </a:p>
          <a:p>
            <a:pPr marL="514350" indent="-514350">
              <a:buFont typeface="+mj-lt"/>
              <a:buAutoNum type="arabicPeriod"/>
            </a:pPr>
            <a:r>
              <a:rPr lang="en-US" sz="2800" dirty="0">
                <a:solidFill>
                  <a:srgbClr val="0070C0"/>
                </a:solidFill>
              </a:rPr>
              <a:t>Does this board want to review sensitive &amp; confidential fields beyond IRB’s?</a:t>
            </a:r>
          </a:p>
          <a:p>
            <a:pPr marL="0" lvl="1" indent="0">
              <a:spcBef>
                <a:spcPts val="1000"/>
              </a:spcBef>
              <a:buNone/>
            </a:pPr>
            <a:endParaRPr lang="en-US" sz="2800" dirty="0">
              <a:solidFill>
                <a:srgbClr val="0070C0"/>
              </a:solidFill>
            </a:endParaRPr>
          </a:p>
          <a:p>
            <a:pPr marL="0" lvl="1" indent="0">
              <a:spcBef>
                <a:spcPts val="1000"/>
              </a:spcBef>
              <a:buNone/>
            </a:pPr>
            <a:r>
              <a:rPr lang="en-US" sz="2800" dirty="0"/>
              <a:t>If so, how can organize these additional reviews to avoid delays post-IRB approval?</a:t>
            </a:r>
          </a:p>
          <a:p>
            <a:pPr marL="457200" lvl="1" indent="-457200">
              <a:spcBef>
                <a:spcPts val="1000"/>
              </a:spcBef>
            </a:pPr>
            <a:r>
              <a:rPr lang="en-US" sz="2800" dirty="0"/>
              <a:t>For example, a checkbox in </a:t>
            </a:r>
            <a:r>
              <a:rPr lang="en-US" sz="2800" dirty="0" err="1"/>
              <a:t>iRIS</a:t>
            </a:r>
            <a:r>
              <a:rPr lang="en-US" sz="2800" dirty="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17170" y="260430"/>
            <a:ext cx="11757660" cy="6597570"/>
          </a:xfrm>
        </p:spPr>
        <p:txBody>
          <a:bodyPr>
            <a:normAutofit fontScale="92500" lnSpcReduction="10000"/>
          </a:bodyPr>
          <a:lstStyle/>
          <a:p>
            <a:r>
              <a:rPr lang="en-US" dirty="0"/>
              <a:t>Patient</a:t>
            </a:r>
          </a:p>
          <a:p>
            <a:pPr lvl="1"/>
            <a:r>
              <a:rPr lang="en-US" dirty="0"/>
              <a:t>Epic (we have the basics, and will be adding for a while)</a:t>
            </a:r>
          </a:p>
          <a:p>
            <a:pPr lvl="1"/>
            <a:r>
              <a:rPr lang="en-US" dirty="0"/>
              <a:t>Legacy Outpatient (Centricity)</a:t>
            </a:r>
          </a:p>
          <a:p>
            <a:pPr lvl="1"/>
            <a:r>
              <a:rPr lang="en-US" dirty="0"/>
              <a:t>Legacy Billing and Claims Data (GECB)</a:t>
            </a:r>
          </a:p>
          <a:p>
            <a:pPr lvl="1"/>
            <a:r>
              <a:rPr lang="en-US" dirty="0"/>
              <a:t>Legacy Inpatient (Meditech) </a:t>
            </a:r>
          </a:p>
          <a:p>
            <a:pPr lvl="1"/>
            <a:r>
              <a:rPr lang="en-US" dirty="0"/>
              <a:t>Dozens of departmental sources</a:t>
            </a:r>
          </a:p>
          <a:p>
            <a:pPr lvl="1"/>
            <a:r>
              <a:rPr lang="en-US" dirty="0"/>
              <a:t>Biomedical Research Data</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Requested Resources to Further Develop the CRDW</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p>
          <a:p>
            <a:pPr marL="457200" lvl="1" indent="-457200">
              <a:buFont typeface="+mj-lt"/>
              <a:buAutoNum type="arabicPeriod"/>
            </a:pPr>
            <a:r>
              <a:rPr lang="en-US" sz="2200" dirty="0"/>
              <a:t>Routine meetings with an OUM Clinical Information Specialist / Application Analyst (someone like Megan Posada). </a:t>
            </a:r>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 </a:t>
            </a:r>
          </a:p>
          <a:p>
            <a:pPr marL="457200" lvl="1" indent="-457200">
              <a:buFont typeface="+mj-lt"/>
              <a:buAutoNum type="arabicPeriod"/>
            </a:pPr>
            <a:r>
              <a:rPr lang="en-US" sz="2200" dirty="0"/>
              <a:t>Ticketing system to manage incoming CRDW requests</a:t>
            </a:r>
          </a:p>
          <a:p>
            <a:pPr marL="457200" lvl="1" indent="-457200">
              <a:buFont typeface="+mj-lt"/>
              <a:buAutoNum type="arabicPeriod"/>
            </a:pPr>
            <a:r>
              <a:rPr lang="en-US" sz="2200" dirty="0"/>
              <a:t>OMOP’s Atlas Reporting Tool (</a:t>
            </a:r>
            <a:r>
              <a:rPr lang="en-US" sz="2200" dirty="0">
                <a:hlinkClick r:id="rId3"/>
              </a:rPr>
              <a:t>https://www.ohdsi.org/atlas-a-unified-interface-for-the-ohdsi-tools/</a:t>
            </a:r>
            <a:r>
              <a:rPr lang="en-US" sz="2200" dirty="0"/>
              <a:t>) </a:t>
            </a:r>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a:t>)</a:t>
            </a:r>
          </a:p>
          <a:p>
            <a:pPr marL="457200" lvl="1" indent="-457200">
              <a:buFont typeface="+mj-lt"/>
              <a:buAutoNum type="arabicPeriod"/>
            </a:pPr>
            <a:r>
              <a:rPr lang="en-US" sz="2200" dirty="0"/>
              <a:t>Spark (</a:t>
            </a:r>
            <a:r>
              <a:rPr lang="en-US" sz="2200" dirty="0">
                <a:hlinkClick r:id="rId5"/>
              </a:rPr>
              <a:t>https://spark.apache.org/</a:t>
            </a:r>
            <a:r>
              <a:rPr lang="en-US" sz="2200" dirty="0"/>
              <a:t>)</a:t>
            </a:r>
          </a:p>
          <a:p>
            <a:pPr marL="457200" lvl="1" indent="-457200">
              <a:buFontTx/>
              <a:buChar char="-"/>
            </a:pPr>
            <a:endParaRPr lang="en-US" sz="2200" dirty="0"/>
          </a:p>
          <a:p>
            <a:pPr marL="457200" lvl="1" indent="-457200">
              <a:buFontTx/>
              <a:buChar char="-"/>
            </a:pPr>
            <a:r>
              <a:rPr lang="en-US" sz="2200" dirty="0"/>
              <a:t>Completed:</a:t>
            </a:r>
          </a:p>
          <a:p>
            <a:pPr marL="914400" lvl="2" indent="-457200">
              <a:buFontTx/>
              <a:buChar char="-"/>
            </a:pPr>
            <a:r>
              <a:rPr lang="en-US" dirty="0">
                <a:solidFill>
                  <a:schemeClr val="bg1">
                    <a:lumMod val="50000"/>
                  </a:schemeClr>
                </a:solidFill>
              </a:rPr>
              <a:t>Meditech Compiled HTML 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fontScale="90000"/>
          </a:bodyPr>
          <a:lstStyle/>
          <a:p>
            <a:pPr algn="ctr"/>
            <a:r>
              <a:rPr lang="en-US" b="1" i="1" dirty="0">
                <a:solidFill>
                  <a:srgbClr val="0070C0"/>
                </a:solidFill>
              </a:rPr>
              <a:t>Two Definitions of “QI” –depends on your audience</a:t>
            </a:r>
          </a:p>
        </p:txBody>
      </p:sp>
      <p:sp>
        <p:nvSpPr>
          <p:cNvPr id="3" name="Content Placeholder 2"/>
          <p:cNvSpPr>
            <a:spLocks noGrp="1"/>
          </p:cNvSpPr>
          <p:nvPr>
            <p:ph idx="1"/>
          </p:nvPr>
        </p:nvSpPr>
        <p:spPr>
          <a:xfrm>
            <a:off x="217170" y="780176"/>
            <a:ext cx="11757660" cy="6077823"/>
          </a:xfrm>
        </p:spPr>
        <p:txBody>
          <a:bodyPr>
            <a:normAutofit lnSpcReduction="10000"/>
          </a:bodyPr>
          <a:lstStyle/>
          <a:p>
            <a:r>
              <a:rPr lang="en-US" dirty="0"/>
              <a:t>There are two campus groups who query Epic &amp; the EMRs</a:t>
            </a:r>
          </a:p>
          <a:p>
            <a:pPr lvl="1"/>
            <a:r>
              <a:rPr lang="en-US" dirty="0"/>
              <a:t>OUHSC has the BBMC (</a:t>
            </a:r>
            <a:r>
              <a:rPr lang="en-US" dirty="0" err="1"/>
              <a:t>ie</a:t>
            </a:r>
            <a:r>
              <a:rPr lang="en-US" dirty="0"/>
              <a:t>, us)</a:t>
            </a:r>
          </a:p>
          <a:p>
            <a:pPr lvl="1"/>
            <a:r>
              <a:rPr lang="en-US" dirty="0"/>
              <a:t>OUH has the </a:t>
            </a:r>
            <a:r>
              <a:rPr lang="en-US" dirty="0" err="1"/>
              <a:t>DnA</a:t>
            </a:r>
            <a:r>
              <a:rPr lang="en-US" dirty="0"/>
              <a:t> group (“Data and Analytics”, also known as “Health Informatics”)</a:t>
            </a:r>
          </a:p>
          <a:p>
            <a:endParaRPr lang="en-US" dirty="0"/>
          </a:p>
          <a:p>
            <a:r>
              <a:rPr lang="en-US" dirty="0"/>
              <a:t>“QI with intent to publish or present”</a:t>
            </a:r>
          </a:p>
          <a:p>
            <a:pPr lvl="1"/>
            <a:r>
              <a:rPr lang="en-US" dirty="0"/>
              <a:t>Routes to the OUHSC group</a:t>
            </a:r>
          </a:p>
          <a:p>
            <a:pPr lvl="2"/>
            <a:r>
              <a:rPr lang="en-US" dirty="0"/>
              <a:t>Go to </a:t>
            </a:r>
            <a:r>
              <a:rPr lang="en-US" dirty="0">
                <a:hlinkClick r:id="rId3"/>
              </a:rPr>
              <a:t>https://ouhsc.edu/bbmc/</a:t>
            </a:r>
            <a:r>
              <a:rPr lang="en-US" dirty="0"/>
              <a:t> and click “Request BBMC Services”</a:t>
            </a:r>
          </a:p>
          <a:p>
            <a:pPr lvl="1"/>
            <a:r>
              <a:rPr lang="en-US" dirty="0"/>
              <a:t>Applies to most of your resident research projects</a:t>
            </a:r>
          </a:p>
          <a:p>
            <a:pPr lvl="1"/>
            <a:r>
              <a:rPr lang="en-US" dirty="0"/>
              <a:t>Typically has an IRB approval or IRB exemption letter </a:t>
            </a:r>
          </a:p>
          <a:p>
            <a:pPr lvl="1"/>
            <a:endParaRPr lang="en-US" dirty="0"/>
          </a:p>
          <a:p>
            <a:r>
              <a:rPr lang="en-US" dirty="0"/>
              <a:t>“QI to improve an internal process (with no intent to publish)”</a:t>
            </a:r>
          </a:p>
          <a:p>
            <a:pPr lvl="1"/>
            <a:r>
              <a:rPr lang="en-US" dirty="0"/>
              <a:t>Routes to the OUH group</a:t>
            </a:r>
          </a:p>
          <a:p>
            <a:pPr lvl="2"/>
            <a:r>
              <a:rPr lang="en-US" dirty="0"/>
              <a:t>Go to </a:t>
            </a:r>
            <a:r>
              <a:rPr lang="en-US" dirty="0">
                <a:hlinkClick r:id="rId4"/>
              </a:rPr>
              <a:t>https://ouhealth.service-now.com/</a:t>
            </a:r>
            <a:r>
              <a:rPr lang="en-US" dirty="0"/>
              <a:t> (with your OUH account)</a:t>
            </a:r>
          </a:p>
          <a:p>
            <a:pPr lvl="1"/>
            <a:r>
              <a:rPr lang="en-US" dirty="0">
                <a:solidFill>
                  <a:schemeClr val="accent6"/>
                </a:solidFill>
              </a:rPr>
              <a:t>&lt;-- Kacey, what would you like here? --&gt;</a:t>
            </a:r>
          </a:p>
          <a:p>
            <a:pPr lvl="1"/>
            <a:r>
              <a:rPr lang="en-US" dirty="0"/>
              <a:t>No IRB approval is required for internal QI</a:t>
            </a:r>
          </a:p>
          <a:p>
            <a:pPr lvl="2"/>
            <a:r>
              <a:rPr lang="en-US" dirty="0"/>
              <a:t>Human subjects aren’t involved; data will not be shared outside OU</a:t>
            </a:r>
          </a:p>
          <a:p>
            <a:pPr lvl="1"/>
            <a:endParaRPr lang="en-US" dirty="0">
              <a:solidFill>
                <a:schemeClr val="bg1">
                  <a:lumMod val="50000"/>
                </a:schemeClr>
              </a:solidFill>
            </a:endParaRPr>
          </a:p>
        </p:txBody>
      </p:sp>
    </p:spTree>
    <p:extLst>
      <p:ext uri="{BB962C8B-B14F-4D97-AF65-F5344CB8AC3E}">
        <p14:creationId xmlns:p14="http://schemas.microsoft.com/office/powerpoint/2010/main" val="328647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4617B-F810-4707-8A3E-5C7621460491}"/>
              </a:ext>
            </a:extLst>
          </p:cNvPr>
          <p:cNvPicPr>
            <a:picLocks noChangeAspect="1"/>
          </p:cNvPicPr>
          <p:nvPr/>
        </p:nvPicPr>
        <p:blipFill>
          <a:blip r:embed="rId2"/>
          <a:stretch>
            <a:fillRect/>
          </a:stretch>
        </p:blipFill>
        <p:spPr>
          <a:xfrm>
            <a:off x="965199" y="159418"/>
            <a:ext cx="10004325" cy="6539163"/>
          </a:xfrm>
          <a:prstGeom prst="rect">
            <a:avLst/>
          </a:prstGeom>
        </p:spPr>
      </p:pic>
    </p:spTree>
    <p:extLst>
      <p:ext uri="{BB962C8B-B14F-4D97-AF65-F5344CB8AC3E}">
        <p14:creationId xmlns:p14="http://schemas.microsoft.com/office/powerpoint/2010/main" val="227588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42927-45DF-11F1-6DF8-CC541BC27689}"/>
              </a:ext>
            </a:extLst>
          </p:cNvPr>
          <p:cNvPicPr>
            <a:picLocks noChangeAspect="1"/>
          </p:cNvPicPr>
          <p:nvPr/>
        </p:nvPicPr>
        <p:blipFill>
          <a:blip r:embed="rId2"/>
          <a:stretch>
            <a:fillRect/>
          </a:stretch>
        </p:blipFill>
        <p:spPr>
          <a:xfrm>
            <a:off x="1729696" y="0"/>
            <a:ext cx="3618739" cy="6858000"/>
          </a:xfrm>
          <a:prstGeom prst="rect">
            <a:avLst/>
          </a:prstGeom>
        </p:spPr>
      </p:pic>
      <p:pic>
        <p:nvPicPr>
          <p:cNvPr id="5" name="Picture 4">
            <a:extLst>
              <a:ext uri="{FF2B5EF4-FFF2-40B4-BE49-F238E27FC236}">
                <a16:creationId xmlns:a16="http://schemas.microsoft.com/office/drawing/2014/main" id="{AFF81709-42DF-FD7E-F40E-71B72243A728}"/>
              </a:ext>
            </a:extLst>
          </p:cNvPr>
          <p:cNvPicPr>
            <a:picLocks noChangeAspect="1"/>
          </p:cNvPicPr>
          <p:nvPr/>
        </p:nvPicPr>
        <p:blipFill>
          <a:blip r:embed="rId3"/>
          <a:stretch>
            <a:fillRect/>
          </a:stretch>
        </p:blipFill>
        <p:spPr>
          <a:xfrm>
            <a:off x="5705324" y="0"/>
            <a:ext cx="3592286" cy="6858000"/>
          </a:xfrm>
          <a:prstGeom prst="rect">
            <a:avLst/>
          </a:prstGeom>
        </p:spPr>
      </p:pic>
    </p:spTree>
    <p:extLst>
      <p:ext uri="{BB962C8B-B14F-4D97-AF65-F5344CB8AC3E}">
        <p14:creationId xmlns:p14="http://schemas.microsoft.com/office/powerpoint/2010/main" val="80322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14239</TotalTime>
  <Words>5072</Words>
  <Application>Microsoft Office PowerPoint</Application>
  <PresentationFormat>Widescreen</PresentationFormat>
  <Paragraphs>751</Paragraphs>
  <Slides>31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Leveraging the OUHSC Clinical Research Data Warehouse to Inform Research &amp; Practice</vt:lpstr>
      <vt:lpstr>Ecosystem Architecture</vt:lpstr>
      <vt:lpstr>HSC Data Sources</vt:lpstr>
      <vt:lpstr>PowerPoint Presentation</vt:lpstr>
      <vt:lpstr>Two Definitions of “QI” –depends on your audience</vt:lpstr>
      <vt:lpstr>PowerPoint Presentation</vt:lpstr>
      <vt:lpstr>PowerPoint Presentation</vt:lpstr>
      <vt:lpstr>PowerPoint Presentation</vt:lpstr>
      <vt:lpstr>PowerPoint Presentation</vt:lpstr>
      <vt:lpstr>PowerPoint Presentation</vt:lpstr>
      <vt:lpstr>Encouraging Secure Data Practices</vt:lpstr>
      <vt:lpstr>N3C: National COVID Cohort Collaborative</vt:lpstr>
      <vt:lpstr>Since 2017, the CRDW has provided support for more than 194 projects.</vt:lpstr>
      <vt:lpstr>Thank you</vt:lpstr>
      <vt:lpstr>Contributing to External Registries</vt:lpstr>
      <vt:lpstr>Ecosystem Architecture</vt:lpstr>
      <vt:lpstr>Extra Slides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IRB and Privacy Review Guidance</vt:lpstr>
      <vt:lpstr>CRDW Faculty &amp; Staff</vt:lpstr>
      <vt:lpstr>OUM BI Team</vt:lpstr>
      <vt:lpstr>Meditech Warehouse ETL</vt:lpstr>
      <vt:lpstr>PowerPoint Presentation</vt:lpstr>
      <vt:lpstr>PowerPoint Presentation</vt:lpstr>
      <vt:lpstr>Establish Thresholds for Tier 2 Governance Review</vt:lpstr>
      <vt:lpstr>Development of CRDW Policies &amp; Procedures</vt:lpstr>
      <vt:lpstr>CRDW Documentation</vt:lpstr>
      <vt:lpstr>Requested Resources to Further Develop the CRDW</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403</cp:revision>
  <dcterms:created xsi:type="dcterms:W3CDTF">2019-06-04T17:44:43Z</dcterms:created>
  <dcterms:modified xsi:type="dcterms:W3CDTF">2024-01-22T15:57:53Z</dcterms:modified>
</cp:coreProperties>
</file>