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2" r:id="rId2"/>
    <p:sldId id="257" r:id="rId3"/>
    <p:sldId id="384" r:id="rId4"/>
    <p:sldId id="289" r:id="rId5"/>
    <p:sldId id="276" r:id="rId6"/>
    <p:sldId id="400" r:id="rId7"/>
    <p:sldId id="393" r:id="rId8"/>
    <p:sldId id="424" r:id="rId9"/>
    <p:sldId id="434" r:id="rId10"/>
    <p:sldId id="435" r:id="rId11"/>
    <p:sldId id="436" r:id="rId12"/>
    <p:sldId id="437" r:id="rId13"/>
    <p:sldId id="391" r:id="rId14"/>
    <p:sldId id="426" r:id="rId15"/>
    <p:sldId id="433" r:id="rId16"/>
    <p:sldId id="427" r:id="rId17"/>
    <p:sldId id="428" r:id="rId18"/>
    <p:sldId id="423" r:id="rId19"/>
    <p:sldId id="431" r:id="rId20"/>
    <p:sldId id="430" r:id="rId21"/>
    <p:sldId id="390" r:id="rId22"/>
    <p:sldId id="367" r:id="rId23"/>
    <p:sldId id="296" r:id="rId24"/>
    <p:sldId id="429" r:id="rId25"/>
    <p:sldId id="340" r:id="rId26"/>
    <p:sldId id="432" r:id="rId27"/>
    <p:sldId id="4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4386" autoAdjust="0"/>
  </p:normalViewPr>
  <p:slideViewPr>
    <p:cSldViewPr snapToGrid="0">
      <p:cViewPr varScale="1">
        <p:scale>
          <a:sx n="106" d="100"/>
          <a:sy n="106" d="100"/>
        </p:scale>
        <p:origin x="2190" y="11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B46-4D98-B237-5DC8A24BC178}"/>
                </c:ext>
                <c:ext xmlns:c15="http://schemas.microsoft.com/office/drawing/2012/chart" uri="{CE6537A1-D6FC-4f65-9D91-7224C49458BB}"/>
              </c:extLst>
            </c:dLbl>
            <c:dLbl>
              <c:idx val="1"/>
              <c:layout>
                <c:manualLayout>
                  <c:x val="1.1132895851759297E-2"/>
                  <c:y val="-3.9252970590479046E-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B46-4D98-B237-5DC8A24BC178}"/>
                </c:ext>
                <c:ext xmlns:c15="http://schemas.microsoft.com/office/drawing/2012/chart" uri="{CE6537A1-D6FC-4f65-9D91-7224C49458BB}"/>
              </c:extLst>
            </c:dLbl>
            <c:dLbl>
              <c:idx val="2"/>
              <c:layout>
                <c:manualLayout>
                  <c:x val="-1.0700577345123077E-2"/>
                  <c:y val="-5.0487126138211054E-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BB46-4D98-B237-5DC8A24BC178}"/>
                </c:ext>
                <c:ext xmlns:c15="http://schemas.microsoft.com/office/drawing/2012/chart" uri="{CE6537A1-D6FC-4f65-9D91-7224C49458BB}"/>
              </c:extLst>
            </c:dLbl>
            <c:dLbl>
              <c:idx val="3"/>
              <c:layout>
                <c:manualLayout>
                  <c:x val="-2.6023501315873367E-2"/>
                  <c:y val="-1.9907706406107922E-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BB46-4D98-B237-5DC8A24BC178}"/>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xmlns:c16r2="http://schemas.microsoft.com/office/drawing/2015/06/char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20</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24</a:t>
            </a:fld>
            <a:endParaRPr lang="en-US"/>
          </a:p>
        </p:txBody>
      </p:sp>
    </p:spTree>
    <p:extLst>
      <p:ext uri="{BB962C8B-B14F-4D97-AF65-F5344CB8AC3E}">
        <p14:creationId xmlns:p14="http://schemas.microsoft.com/office/powerpoint/2010/main" val="337249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25</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27</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14</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17</a:t>
            </a:fld>
            <a:endParaRPr lang="en-US"/>
          </a:p>
        </p:txBody>
      </p:sp>
    </p:spTree>
    <p:extLst>
      <p:ext uri="{BB962C8B-B14F-4D97-AF65-F5344CB8AC3E}">
        <p14:creationId xmlns:p14="http://schemas.microsoft.com/office/powerpoint/2010/main" val="3059933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edcap.link/bbmcreques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N3C: National COVID Cohort Collaborative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92500" lnSpcReduction="20000"/>
          </a:bodyPr>
          <a:lstStyle/>
          <a:p>
            <a:r>
              <a:rPr lang="en-US" sz="2200" dirty="0"/>
              <a:t>Will Beasley, </a:t>
            </a:r>
            <a:r>
              <a:rPr lang="en-US" sz="2200" dirty="0" smtClean="0"/>
              <a:t>PhD</a:t>
            </a:r>
            <a:endParaRPr lang="en-US" sz="2200" dirty="0"/>
          </a:p>
          <a:p>
            <a:r>
              <a:rPr lang="en-US" sz="2200" dirty="0"/>
              <a:t>David Bard, PhD</a:t>
            </a:r>
          </a:p>
          <a:p>
            <a:r>
              <a:rPr lang="en-US" sz="1900" dirty="0">
                <a:solidFill>
                  <a:schemeClr val="bg1">
                    <a:lumMod val="50000"/>
                  </a:schemeClr>
                </a:solidFill>
              </a:rPr>
              <a:t>University of Oklahoma </a:t>
            </a:r>
            <a:r>
              <a:rPr lang="en-US" sz="1900" dirty="0">
                <a:solidFill>
                  <a:schemeClr val="bg1">
                    <a:lumMod val="50000"/>
                  </a:schemeClr>
                </a:solidFill>
              </a:rPr>
              <a:t>HSC, </a:t>
            </a:r>
            <a:r>
              <a:rPr lang="en-US" sz="1900" dirty="0" smtClean="0">
                <a:solidFill>
                  <a:schemeClr val="bg1">
                    <a:lumMod val="50000"/>
                  </a:schemeClr>
                </a:solidFill>
              </a:rPr>
              <a:t> Biomedical </a:t>
            </a:r>
            <a:r>
              <a:rPr lang="en-US" sz="1900" dirty="0">
                <a:solidFill>
                  <a:schemeClr val="bg1">
                    <a:lumMod val="50000"/>
                  </a:schemeClr>
                </a:solidFill>
              </a:rPr>
              <a:t>&amp; Behavioral Methodology Core (BBMC)</a:t>
            </a:r>
          </a:p>
          <a:p>
            <a:endParaRPr lang="en-US" sz="2200" dirty="0" smtClean="0"/>
          </a:p>
          <a:p>
            <a:r>
              <a:rPr lang="en-US" sz="2200" dirty="0" smtClean="0"/>
              <a:t>Jerrod Anzalone, MS</a:t>
            </a:r>
          </a:p>
          <a:p>
            <a:r>
              <a:rPr lang="en-US" sz="1900" dirty="0" smtClean="0">
                <a:solidFill>
                  <a:schemeClr val="bg1">
                    <a:lumMod val="50000"/>
                  </a:schemeClr>
                </a:solidFill>
              </a:rPr>
              <a:t>University of Nebraska </a:t>
            </a:r>
            <a:r>
              <a:rPr lang="en-US" sz="1900" dirty="0">
                <a:solidFill>
                  <a:schemeClr val="bg1">
                    <a:lumMod val="50000"/>
                  </a:schemeClr>
                </a:solidFill>
              </a:rPr>
              <a:t>Medical Center, </a:t>
            </a:r>
            <a:r>
              <a:rPr lang="en-US" sz="1900" dirty="0" err="1">
                <a:solidFill>
                  <a:schemeClr val="bg1">
                    <a:lumMod val="50000"/>
                  </a:schemeClr>
                </a:solidFill>
              </a:rPr>
              <a:t>Dept</a:t>
            </a:r>
            <a:r>
              <a:rPr lang="en-US" sz="1900" dirty="0">
                <a:solidFill>
                  <a:schemeClr val="bg1">
                    <a:lumMod val="50000"/>
                  </a:schemeClr>
                </a:solidFill>
              </a:rPr>
              <a:t> of Neurological Sciences</a:t>
            </a:r>
            <a:endParaRPr lang="en-US" sz="1900" dirty="0" smtClean="0">
              <a:solidFill>
                <a:schemeClr val="bg1">
                  <a:lumMod val="50000"/>
                </a:schemeClr>
              </a:solidFill>
            </a:endParaRPr>
          </a:p>
          <a:p>
            <a:r>
              <a:rPr lang="en-US" sz="2200" dirty="0" smtClean="0"/>
              <a:t>April 2022</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xmlns="" val="1356431335"/>
                    </a:ext>
                  </a:extLst>
                </a:gridCol>
                <a:gridCol w="822622">
                  <a:extLst>
                    <a:ext uri="{9D8B030D-6E8A-4147-A177-3AD203B41FA5}">
                      <a16:colId xmlns:a16="http://schemas.microsoft.com/office/drawing/2014/main" xmlns="" val="4074852346"/>
                    </a:ext>
                  </a:extLst>
                </a:gridCol>
                <a:gridCol w="1310283">
                  <a:extLst>
                    <a:ext uri="{9D8B030D-6E8A-4147-A177-3AD203B41FA5}">
                      <a16:colId xmlns:a16="http://schemas.microsoft.com/office/drawing/2014/main" xmlns=""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xmlns=""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xmlns=""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xmlns=""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xmlns="" val="3615318075"/>
                  </a:ext>
                </a:extLst>
              </a:tr>
              <a:tr h="232212">
                <a:tc>
                  <a:txBody>
                    <a:bodyPr/>
                    <a:lstStyle/>
                    <a:p>
                      <a:pPr algn="l" fontAlgn="b"/>
                      <a:r>
                        <a:rPr lang="en-US" sz="1100" b="1" i="0" u="none" strike="noStrike" dirty="0">
                          <a:solidFill>
                            <a:srgbClr val="7030A0"/>
                          </a:solidFill>
                          <a:effectLst/>
                          <a:latin typeface="Calibri" panose="020F0502020204030204" pitchFamily="34" charset="0"/>
                        </a:rPr>
                        <a:t>Assessment</a:t>
                      </a:r>
                      <a:r>
                        <a:rPr lang="en-US" sz="1100" b="1" i="0" u="none" strike="noStrike" baseline="0" dirty="0">
                          <a:solidFill>
                            <a:srgbClr val="7030A0"/>
                          </a:solidFill>
                          <a:effectLst/>
                          <a:latin typeface="Calibri" panose="020F0502020204030204" pitchFamily="34" charset="0"/>
                        </a:rPr>
                        <a:t> of </a:t>
                      </a:r>
                      <a:r>
                        <a:rPr lang="en-US" sz="1100" b="1" i="0" u="none" strike="noStrike" dirty="0">
                          <a:solidFill>
                            <a:srgbClr val="7030A0"/>
                          </a:solidFill>
                          <a:effectLst/>
                          <a:latin typeface="Calibri" panose="020F0502020204030204" pitchFamily="34" charset="0"/>
                        </a:rPr>
                        <a:t>Medication</a:t>
                      </a:r>
                      <a:r>
                        <a:rPr lang="en-US" sz="1100" b="1" i="0" u="none" strike="noStrike" baseline="0" dirty="0">
                          <a:solidFill>
                            <a:srgbClr val="7030A0"/>
                          </a:solidFill>
                          <a:effectLst/>
                          <a:latin typeface="Calibri" panose="020F0502020204030204" pitchFamily="34" charset="0"/>
                        </a:rPr>
                        <a:t> Problems</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a:solidFill>
                            <a:srgbClr val="7030A0"/>
                          </a:solidFill>
                          <a:effectLst/>
                          <a:latin typeface="Calibri" panose="020F0502020204030204" pitchFamily="34" charset="0"/>
                        </a:rPr>
                        <a:t>T.</a:t>
                      </a:r>
                      <a:r>
                        <a:rPr lang="en-US" sz="1100" b="1" i="0" u="none" strike="noStrike" baseline="0" dirty="0">
                          <a:solidFill>
                            <a:srgbClr val="7030A0"/>
                          </a:solidFill>
                          <a:effectLst/>
                          <a:latin typeface="Calibri" panose="020F0502020204030204" pitchFamily="34" charset="0"/>
                        </a:rPr>
                        <a: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a:solidFill>
                            <a:srgbClr val="7030A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xmlns=""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xmlns=""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xmlns=""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xmlns=""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xmlns=""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xmlns="" val="2842433311"/>
                  </a:ext>
                </a:extLst>
              </a:tr>
            </a:tbl>
          </a:graphicData>
        </a:graphic>
      </p:graphicFrame>
      <p:graphicFrame>
        <p:nvGraphicFramePr>
          <p:cNvPr id="6" name="Table 5"/>
          <p:cNvGraphicFramePr>
            <a:graphicFrameLocks noGrp="1"/>
          </p:cNvGraphicFramePr>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xmlns="" val="1356431335"/>
                    </a:ext>
                  </a:extLst>
                </a:gridCol>
                <a:gridCol w="692150">
                  <a:extLst>
                    <a:ext uri="{9D8B030D-6E8A-4147-A177-3AD203B41FA5}">
                      <a16:colId xmlns:a16="http://schemas.microsoft.com/office/drawing/2014/main" xmlns="" val="4074852346"/>
                    </a:ext>
                  </a:extLst>
                </a:gridCol>
                <a:gridCol w="1346200">
                  <a:extLst>
                    <a:ext uri="{9D8B030D-6E8A-4147-A177-3AD203B41FA5}">
                      <a16:colId xmlns:a16="http://schemas.microsoft.com/office/drawing/2014/main" xmlns=""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xmlns=""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xmlns=""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xmlns=""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xmlns="" val="1661099666"/>
                  </a:ext>
                </a:extLst>
              </a:tr>
              <a:tr h="237804">
                <a:tc>
                  <a:txBody>
                    <a:bodyPr/>
                    <a:lstStyle/>
                    <a:p>
                      <a:pPr algn="l" fontAlgn="b"/>
                      <a:r>
                        <a:rPr lang="en-US" sz="1100" b="1" i="0" u="none" strike="noStrike" dirty="0">
                          <a:solidFill>
                            <a:srgbClr val="7030A0"/>
                          </a:solidFill>
                          <a:effectLst/>
                          <a:latin typeface="Calibri" panose="020F0502020204030204" pitchFamily="34" charset="0"/>
                        </a:rPr>
                        <a:t>Inpatient</a:t>
                      </a:r>
                      <a:r>
                        <a:rPr lang="en-US" sz="1100" b="1" i="0" u="none" strike="noStrike" baseline="0" dirty="0">
                          <a:solidFill>
                            <a:srgbClr val="7030A0"/>
                          </a:solidFill>
                          <a:effectLst/>
                          <a:latin typeface="Calibri" panose="020F0502020204030204" pitchFamily="34" charset="0"/>
                        </a:rPr>
                        <a:t> Transition of Care Pharmacist</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a:solidFill>
                            <a:srgbClr val="7030A0"/>
                          </a:solidFill>
                          <a:effectLst/>
                          <a:latin typeface="Calibri" panose="020F0502020204030204" pitchFamily="34" charset="0"/>
                        </a:rPr>
                        <a:t>T. Truong</a:t>
                      </a:r>
                    </a:p>
                  </a:txBody>
                  <a:tcPr marL="7620" marR="7620" marT="7620" marB="0" anchor="b"/>
                </a:tc>
                <a:tc>
                  <a:txBody>
                    <a:bodyPr/>
                    <a:lstStyle/>
                    <a:p>
                      <a:pPr algn="l" fontAlgn="b"/>
                      <a:r>
                        <a:rPr lang="en-US" sz="1100" b="1" i="0" u="none" strike="noStrike" dirty="0">
                          <a:solidFill>
                            <a:srgbClr val="7030A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xmlns=""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xmlns=""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xmlns=""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xmlns=""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xmlns=""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xmlns=""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xmlns="" val="1356431335"/>
                    </a:ext>
                  </a:extLst>
                </a:gridCol>
                <a:gridCol w="809407">
                  <a:extLst>
                    <a:ext uri="{9D8B030D-6E8A-4147-A177-3AD203B41FA5}">
                      <a16:colId xmlns:a16="http://schemas.microsoft.com/office/drawing/2014/main" xmlns="" val="4074852346"/>
                    </a:ext>
                  </a:extLst>
                </a:gridCol>
                <a:gridCol w="1314450">
                  <a:extLst>
                    <a:ext uri="{9D8B030D-6E8A-4147-A177-3AD203B41FA5}">
                      <a16:colId xmlns:a16="http://schemas.microsoft.com/office/drawing/2014/main" xmlns=""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xmlns=""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xmlns=""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xmlns=""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xmlns=""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xmlns=""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xmlns=""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xmlns=""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xmlns=""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xmlns="" val="1356431335"/>
                    </a:ext>
                  </a:extLst>
                </a:gridCol>
                <a:gridCol w="997483">
                  <a:extLst>
                    <a:ext uri="{9D8B030D-6E8A-4147-A177-3AD203B41FA5}">
                      <a16:colId xmlns:a16="http://schemas.microsoft.com/office/drawing/2014/main" xmlns="" val="4074852346"/>
                    </a:ext>
                  </a:extLst>
                </a:gridCol>
                <a:gridCol w="1466851">
                  <a:extLst>
                    <a:ext uri="{9D8B030D-6E8A-4147-A177-3AD203B41FA5}">
                      <a16:colId xmlns:a16="http://schemas.microsoft.com/office/drawing/2014/main" xmlns=""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xmlns=""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xmlns=""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xmlns=""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xmlns=""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xmlns=""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xmlns=""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xmlns=""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xmlns="" val="1356431335"/>
                    </a:ext>
                  </a:extLst>
                </a:gridCol>
                <a:gridCol w="875914">
                  <a:extLst>
                    <a:ext uri="{9D8B030D-6E8A-4147-A177-3AD203B41FA5}">
                      <a16:colId xmlns:a16="http://schemas.microsoft.com/office/drawing/2014/main" xmlns="" val="4074852346"/>
                    </a:ext>
                  </a:extLst>
                </a:gridCol>
                <a:gridCol w="1327536">
                  <a:extLst>
                    <a:ext uri="{9D8B030D-6E8A-4147-A177-3AD203B41FA5}">
                      <a16:colId xmlns:a16="http://schemas.microsoft.com/office/drawing/2014/main" xmlns=""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xmlns=""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xmlns=""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xmlns=""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xmlns=""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xmlns=""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xmlns=""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xmlns=""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xmlns="" val="1356431335"/>
                    </a:ext>
                  </a:extLst>
                </a:gridCol>
                <a:gridCol w="697764">
                  <a:extLst>
                    <a:ext uri="{9D8B030D-6E8A-4147-A177-3AD203B41FA5}">
                      <a16:colId xmlns:a16="http://schemas.microsoft.com/office/drawing/2014/main" xmlns="" val="4074852346"/>
                    </a:ext>
                  </a:extLst>
                </a:gridCol>
                <a:gridCol w="1414012">
                  <a:extLst>
                    <a:ext uri="{9D8B030D-6E8A-4147-A177-3AD203B41FA5}">
                      <a16:colId xmlns:a16="http://schemas.microsoft.com/office/drawing/2014/main" xmlns=""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xmlns=""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xmlns=""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xmlns=""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xmlns=""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xmlns=""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xmlns=""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xmlns=""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0175"/>
            <a:ext cx="10515600" cy="644525"/>
          </a:xfrm>
        </p:spPr>
        <p:txBody>
          <a:bodyPr>
            <a:normAutofit/>
          </a:bodyPr>
          <a:lstStyle/>
          <a:p>
            <a:r>
              <a:rPr lang="en-US" sz="3200" b="1" i="1" dirty="0">
                <a:solidFill>
                  <a:srgbClr val="0070C0"/>
                </a:solidFill>
              </a:rPr>
              <a:t>BBMC Research Support Request Form (Proposed Update)</a:t>
            </a:r>
          </a:p>
        </p:txBody>
      </p:sp>
      <p:sp>
        <p:nvSpPr>
          <p:cNvPr id="6" name="Content Placeholder 5"/>
          <p:cNvSpPr>
            <a:spLocks noGrp="1"/>
          </p:cNvSpPr>
          <p:nvPr>
            <p:ph idx="1"/>
          </p:nvPr>
        </p:nvSpPr>
        <p:spPr>
          <a:xfrm>
            <a:off x="165100" y="714375"/>
            <a:ext cx="4978400" cy="536575"/>
          </a:xfrm>
        </p:spPr>
        <p:txBody>
          <a:bodyPr/>
          <a:lstStyle/>
          <a:p>
            <a:pPr marL="0" indent="0">
              <a:buNone/>
            </a:pPr>
            <a:r>
              <a:rPr lang="en-US" dirty="0">
                <a:hlinkClick r:id="rId2"/>
              </a:rPr>
              <a:t>https://redcap.link/bbmcrequest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165100" y="1250950"/>
            <a:ext cx="6173403" cy="4743450"/>
          </a:xfrm>
          <a:prstGeom prst="rect">
            <a:avLst/>
          </a:prstGeom>
        </p:spPr>
      </p:pic>
      <p:pic>
        <p:nvPicPr>
          <p:cNvPr id="8" name="Picture 7"/>
          <p:cNvPicPr>
            <a:picLocks noChangeAspect="1"/>
          </p:cNvPicPr>
          <p:nvPr/>
        </p:nvPicPr>
        <p:blipFill>
          <a:blip r:embed="rId4"/>
          <a:stretch>
            <a:fillRect/>
          </a:stretch>
        </p:blipFill>
        <p:spPr>
          <a:xfrm>
            <a:off x="6522651" y="730250"/>
            <a:ext cx="4926399" cy="6090162"/>
          </a:xfrm>
          <a:prstGeom prst="rect">
            <a:avLst/>
          </a:prstGeom>
        </p:spPr>
      </p:pic>
    </p:spTree>
    <p:extLst>
      <p:ext uri="{BB962C8B-B14F-4D97-AF65-F5344CB8AC3E}">
        <p14:creationId xmlns:p14="http://schemas.microsoft.com/office/powerpoint/2010/main" val="169287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025900" cy="68492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4952532" y="3574856"/>
            <a:ext cx="6706536" cy="278168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4821743" y="1063717"/>
            <a:ext cx="7944571" cy="1253249"/>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p:nvPr/>
        </p:nvCxnSpPr>
        <p:spPr>
          <a:xfrm flipV="1">
            <a:off x="4025900" y="1063718"/>
            <a:ext cx="795843" cy="180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026" idx="3"/>
          </p:cNvCxnSpPr>
          <p:nvPr/>
        </p:nvCxnSpPr>
        <p:spPr>
          <a:xfrm flipV="1">
            <a:off x="4025900" y="2316966"/>
            <a:ext cx="795843" cy="110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025900" y="3708400"/>
            <a:ext cx="926632" cy="2057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025900" y="5359400"/>
            <a:ext cx="926632" cy="8382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00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60+ US institutions contribute EMR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 MHR </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Health Economics</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Recent increase research demand</a:t>
            </a:r>
          </a:p>
          <a:p>
            <a:pPr marL="457200" lvl="1" indent="-457200">
              <a:buFontTx/>
              <a:buChar char="-"/>
            </a:pPr>
            <a:endParaRPr lang="en-US" sz="2800" dirty="0"/>
          </a:p>
          <a:p>
            <a:pPr marL="457200" lvl="1" indent="-457200">
              <a:buFontTx/>
              <a:buChar char="-"/>
            </a:pPr>
            <a:r>
              <a:rPr lang="en-US" sz="2800" dirty="0"/>
              <a:t>Especially with the new program in COPH</a:t>
            </a:r>
          </a:p>
          <a:p>
            <a:pPr marL="457200" lvl="1" indent="-457200">
              <a:buFontTx/>
              <a:buChar char="-"/>
            </a:pPr>
            <a:endParaRPr lang="en-US" sz="2800" dirty="0"/>
          </a:p>
          <a:p>
            <a:pPr marL="457200" lvl="1" indent="-457200">
              <a:buFontTx/>
              <a:buChar char="-"/>
            </a:pPr>
            <a:r>
              <a:rPr lang="en-US" sz="2800" dirty="0"/>
              <a:t>We’re currently identifying what pieces we have and need</a:t>
            </a:r>
          </a:p>
          <a:p>
            <a:pPr marL="914400" lvl="2" indent="-457200">
              <a:buFontTx/>
              <a:buChar char="-"/>
            </a:pPr>
            <a:r>
              <a:rPr lang="en-US" sz="2800" dirty="0"/>
              <a:t>Please tell us if you’re interested</a:t>
            </a:r>
          </a:p>
          <a:p>
            <a:pPr marL="914400" lvl="2" indent="-457200">
              <a:buFontTx/>
              <a:buChar char="-"/>
            </a:pPr>
            <a:endParaRPr lang="en-US" sz="2800" dirty="0"/>
          </a:p>
          <a:p>
            <a:pPr marL="457200" lvl="1" indent="-457200">
              <a:buFontTx/>
              <a:buChar char="-"/>
            </a:pPr>
            <a:r>
              <a:rPr lang="en-US" sz="3200" dirty="0"/>
              <a:t>Cost analytics tool already developed for the hospitals</a:t>
            </a:r>
          </a:p>
        </p:txBody>
      </p:sp>
    </p:spTree>
    <p:extLst>
      <p:ext uri="{BB962C8B-B14F-4D97-AF65-F5344CB8AC3E}">
        <p14:creationId xmlns:p14="http://schemas.microsoft.com/office/powerpoint/2010/main" val="312107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 (Slide 2 of 2)</a:t>
            </a:r>
          </a:p>
        </p:txBody>
      </p:sp>
      <p:sp>
        <p:nvSpPr>
          <p:cNvPr id="6" name="Content Placeholder 5"/>
          <p:cNvSpPr>
            <a:spLocks noGrp="1"/>
          </p:cNvSpPr>
          <p:nvPr>
            <p:ph idx="1"/>
          </p:nvPr>
        </p:nvSpPr>
        <p:spPr>
          <a:xfrm>
            <a:off x="139700" y="1060449"/>
            <a:ext cx="11722100" cy="5727701"/>
          </a:xfrm>
        </p:spPr>
        <p:txBody>
          <a:bodyPr>
            <a:normAutofit fontScale="92500" lnSpcReduction="10000"/>
          </a:bodyPr>
          <a:lstStyle/>
          <a:p>
            <a:pPr marL="0" indent="0">
              <a:buNone/>
            </a:pPr>
            <a:r>
              <a:rPr lang="en-US" dirty="0">
                <a:solidFill>
                  <a:srgbClr val="000000"/>
                </a:solidFill>
              </a:rPr>
              <a:t>Roughly half of CRDW clients are barely comfortable with csv/Excel files.  Increasing delivery through REDCap would require extensive training (1+ hour per person) as well as 2+ hours of CRDW staff time to establish projects and support users.</a:t>
            </a:r>
          </a:p>
          <a:p>
            <a:pPr marL="0" indent="0">
              <a:buNone/>
            </a:pPr>
            <a:endParaRPr lang="en-US" dirty="0">
              <a:solidFill>
                <a:srgbClr val="000000"/>
              </a:solidFill>
            </a:endParaRPr>
          </a:p>
          <a:p>
            <a:pPr marL="0" indent="0">
              <a:buNone/>
            </a:pPr>
            <a:r>
              <a:rPr lang="en-US" dirty="0">
                <a:solidFill>
                  <a:srgbClr val="000000"/>
                </a:solidFill>
              </a:rPr>
              <a:t>We delivered through REDCap exclusively in 2016.  But most investigators just requested help exporting it to a csv, and never touched REDCap again.  </a:t>
            </a:r>
          </a:p>
          <a:p>
            <a:r>
              <a:rPr lang="en-US" dirty="0" err="1">
                <a:solidFill>
                  <a:srgbClr val="000000"/>
                </a:solidFill>
              </a:rPr>
              <a:t>REDCap’s</a:t>
            </a:r>
            <a:r>
              <a:rPr lang="en-US" dirty="0">
                <a:solidFill>
                  <a:srgbClr val="000000"/>
                </a:solidFill>
              </a:rPr>
              <a:t> audit logs are uninformative at that point (because the PHI was in </a:t>
            </a:r>
            <a:r>
              <a:rPr lang="en-US" dirty="0" err="1">
                <a:solidFill>
                  <a:srgbClr val="000000"/>
                </a:solidFill>
              </a:rPr>
              <a:t>csvs</a:t>
            </a:r>
            <a:r>
              <a:rPr lang="en-US" dirty="0">
                <a:solidFill>
                  <a:srgbClr val="000000"/>
                </a:solidFill>
              </a:rPr>
              <a:t>).</a:t>
            </a:r>
          </a:p>
          <a:p>
            <a:r>
              <a:rPr lang="en-US" dirty="0">
                <a:solidFill>
                  <a:srgbClr val="000000"/>
                </a:solidFill>
              </a:rPr>
              <a:t>We didn’t know where the loose </a:t>
            </a:r>
            <a:r>
              <a:rPr lang="en-US" dirty="0" err="1">
                <a:solidFill>
                  <a:srgbClr val="000000"/>
                </a:solidFill>
              </a:rPr>
              <a:t>csvs</a:t>
            </a:r>
            <a:r>
              <a:rPr lang="en-US" dirty="0">
                <a:solidFill>
                  <a:srgbClr val="000000"/>
                </a:solidFill>
              </a:rPr>
              <a:t> were going.</a:t>
            </a:r>
          </a:p>
          <a:p>
            <a:r>
              <a:rPr lang="en-US" dirty="0">
                <a:solidFill>
                  <a:srgbClr val="000000"/>
                </a:solidFill>
              </a:rPr>
              <a:t>We decided that it was better to directly &amp; securely deliver the csv to an HSC file server (for recurring transfers).</a:t>
            </a:r>
          </a:p>
          <a:p>
            <a:r>
              <a:rPr lang="en-US" dirty="0">
                <a:solidFill>
                  <a:srgbClr val="000000"/>
                </a:solidFill>
              </a:rPr>
              <a:t>Only study personnel can access their study-specific file folders.</a:t>
            </a:r>
          </a:p>
          <a:p>
            <a:pPr marL="0" indent="0">
              <a:buNone/>
            </a:pPr>
            <a:endParaRPr lang="en-US" dirty="0">
              <a:solidFill>
                <a:srgbClr val="000000"/>
              </a:solidFill>
            </a:endParaRPr>
          </a:p>
          <a:p>
            <a:pPr marL="0" indent="0">
              <a:buNone/>
            </a:pPr>
            <a:r>
              <a:rPr lang="en-US" dirty="0">
                <a:solidFill>
                  <a:srgbClr val="000000"/>
                </a:solidFill>
              </a:rPr>
              <a:t>If HSC offered a secure &amp; isolated virtual environment, IT would need to develop and maintain the server and to train researchers.</a:t>
            </a:r>
          </a:p>
          <a:p>
            <a:endParaRPr lang="en-US" dirty="0">
              <a:solidFill>
                <a:srgbClr val="000000"/>
              </a:solidFill>
            </a:endParaRPr>
          </a:p>
        </p:txBody>
      </p:sp>
    </p:spTree>
    <p:extLst>
      <p:ext uri="{BB962C8B-B14F-4D97-AF65-F5344CB8AC3E}">
        <p14:creationId xmlns:p14="http://schemas.microsoft.com/office/powerpoint/2010/main" val="1646189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CRDW Requests</a:t>
            </a:r>
          </a:p>
        </p:txBody>
      </p:sp>
      <p:sp>
        <p:nvSpPr>
          <p:cNvPr id="3" name="Content Placeholder 2"/>
          <p:cNvSpPr>
            <a:spLocks noGrp="1"/>
          </p:cNvSpPr>
          <p:nvPr>
            <p:ph idx="1"/>
          </p:nvPr>
        </p:nvSpPr>
        <p:spPr>
          <a:xfrm>
            <a:off x="565151" y="768351"/>
            <a:ext cx="10814050" cy="5918200"/>
          </a:xfrm>
        </p:spPr>
        <p:txBody>
          <a:bodyPr>
            <a:noAutofit/>
          </a:bodyPr>
          <a:lstStyle/>
          <a:p>
            <a:pPr marL="0" lvl="1" indent="0">
              <a:buNone/>
            </a:pPr>
            <a:r>
              <a:rPr lang="en-US" sz="2800" dirty="0"/>
              <a:t>February 2021:</a:t>
            </a:r>
          </a:p>
          <a:p>
            <a:pPr marL="457200" lvl="1" indent="-457200">
              <a:buFontTx/>
              <a:buChar char="-"/>
            </a:pPr>
            <a:r>
              <a:rPr lang="en-US" sz="2200" dirty="0"/>
              <a:t>Ideally, IRB would implement a procedure to allow for CDRW upon initial approval without adding staff to KSP (e.g., a check-box on the application indicating use of CDRW to obtain data)</a:t>
            </a:r>
          </a:p>
          <a:p>
            <a:pPr marL="457200" lvl="1" indent="-457200">
              <a:buFontTx/>
              <a:buChar char="-"/>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p>
          <a:p>
            <a:pPr marL="457200" lvl="1" indent="-457200">
              <a:buFontTx/>
              <a:buChar char="-"/>
            </a:pPr>
            <a:r>
              <a:rPr lang="en-US" sz="2200" dirty="0" err="1"/>
              <a:t>TriNetX</a:t>
            </a:r>
            <a:r>
              <a:rPr lang="en-US" sz="2200" dirty="0"/>
              <a:t> (</a:t>
            </a:r>
            <a:r>
              <a:rPr lang="en-US" sz="2200" dirty="0">
                <a:hlinkClick r:id="rId3"/>
              </a:rPr>
              <a:t>https://trinetx.com/</a:t>
            </a:r>
            <a:r>
              <a:rPr lang="en-US" sz="2200" dirty="0"/>
              <a:t>)</a:t>
            </a:r>
          </a:p>
          <a:p>
            <a:pPr marL="0" lvl="1" indent="0">
              <a:buNone/>
            </a:pPr>
            <a:endParaRPr lang="en-US" sz="1600" dirty="0"/>
          </a:p>
          <a:p>
            <a:pPr marL="0" lvl="1" indent="0">
              <a:buNone/>
            </a:pPr>
            <a:r>
              <a:rPr lang="en-US" sz="2800" dirty="0"/>
              <a:t>March 2021:</a:t>
            </a:r>
          </a:p>
          <a:p>
            <a:pPr marL="457200" lvl="1" indent="-457200">
              <a:buFontTx/>
              <a:buChar char="-"/>
            </a:pPr>
            <a:r>
              <a:rPr lang="en-US" sz="2200" dirty="0"/>
              <a:t>Weekly ~1-hour meetings with an OUM Clinical Information Specialist / Application Analyst (someone like Megan Posada)</a:t>
            </a:r>
          </a:p>
          <a:p>
            <a:pPr marL="457200" lvl="1" indent="-457200">
              <a:buFontTx/>
              <a:buChar char="-"/>
            </a:pPr>
            <a:r>
              <a:rPr lang="en-US" sz="2200" dirty="0" err="1"/>
              <a:t>Meditech</a:t>
            </a:r>
            <a:r>
              <a:rPr lang="en-US" sz="2200" dirty="0"/>
              <a:t> Compiled HTML Help</a:t>
            </a:r>
          </a:p>
          <a:p>
            <a:pPr marL="457200" lvl="1" indent="-457200">
              <a:buFontTx/>
              <a:buChar char="-"/>
            </a:pPr>
            <a:r>
              <a:rPr lang="en-US" sz="2200" dirty="0"/>
              <a:t>Ticketing system to manage incoming CRDW requests</a:t>
            </a:r>
          </a:p>
          <a:p>
            <a:pPr marL="457200" lvl="1" indent="-457200">
              <a:buFontTx/>
              <a:buChar char="-"/>
            </a:pPr>
            <a:r>
              <a:rPr lang="en-US" sz="2200" dirty="0"/>
              <a:t>Spark (</a:t>
            </a:r>
            <a:r>
              <a:rPr lang="en-US" sz="2200" dirty="0">
                <a:hlinkClick r:id="rId4"/>
              </a:rPr>
              <a:t>https://spark.apache.org/</a:t>
            </a:r>
            <a:r>
              <a:rPr lang="en-US" sz="2200" dirty="0"/>
              <a:t>)</a:t>
            </a:r>
          </a:p>
          <a:p>
            <a:pPr marL="457200" lvl="1" indent="-457200">
              <a:buFontTx/>
              <a:buChar char="-"/>
            </a:pPr>
            <a:r>
              <a:rPr lang="en-US" sz="2200" dirty="0"/>
              <a:t>OMOP’s Atlas Reporting Tool (</a:t>
            </a:r>
            <a:r>
              <a:rPr lang="en-US" sz="2200" dirty="0">
                <a:hlinkClick r:id="rId5"/>
              </a:rPr>
              <a:t>https://www.ohdsi.org/atlas-a-unified-interface-for-the-ohdsi-tools/</a:t>
            </a:r>
            <a:r>
              <a:rPr lang="en-US" sz="2200" dirty="0"/>
              <a:t>)</a:t>
            </a:r>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~9 months)</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120 projects.</a:t>
            </a:r>
          </a:p>
        </p:txBody>
      </p:sp>
      <p:sp>
        <p:nvSpPr>
          <p:cNvPr id="11" name="Text Placeholder 10"/>
          <p:cNvSpPr>
            <a:spLocks noGrp="1"/>
          </p:cNvSpPr>
          <p:nvPr>
            <p:ph type="body" sz="quarter" idx="3"/>
          </p:nvPr>
        </p:nvSpPr>
        <p:spPr>
          <a:xfrm>
            <a:off x="677310" y="2203508"/>
            <a:ext cx="5761246" cy="653157"/>
          </a:xfrm>
        </p:spPr>
        <p:txBody>
          <a:bodyPr>
            <a:normAutofit fontScale="92500"/>
          </a:bodyPr>
          <a:lstStyle/>
          <a:p>
            <a:r>
              <a:rPr lang="en-US" sz="2000" b="0" dirty="0"/>
              <a:t>There are 47 active projects, to include 5 </a:t>
            </a:r>
            <a:r>
              <a:rPr lang="en-US" sz="2000" b="0" u="sng" dirty="0"/>
              <a:t>new</a:t>
            </a:r>
            <a:r>
              <a:rPr lang="en-US" sz="2000" b="0" dirty="0"/>
              <a:t> projects since mid-February (shown in blue on slide 6).</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xmlns="" val="2087967675"/>
                    </a:ext>
                  </a:extLst>
                </a:gridCol>
                <a:gridCol w="1846032">
                  <a:extLst>
                    <a:ext uri="{9D8B030D-6E8A-4147-A177-3AD203B41FA5}">
                      <a16:colId xmlns:a16="http://schemas.microsoft.com/office/drawing/2014/main" xmlns="" val="1141967365"/>
                    </a:ext>
                  </a:extLst>
                </a:gridCol>
              </a:tblGrid>
              <a:tr h="560988">
                <a:tc>
                  <a:txBody>
                    <a:bodyPr/>
                    <a:lstStyle/>
                    <a:p>
                      <a:r>
                        <a:rPr lang="en-US" sz="1600" dirty="0"/>
                        <a:t>Department/Specialty</a:t>
                      </a:r>
                    </a:p>
                  </a:txBody>
                  <a:tcPr/>
                </a:tc>
                <a:tc>
                  <a:txBody>
                    <a:bodyPr/>
                    <a:lstStyle/>
                    <a:p>
                      <a:r>
                        <a:rPr lang="en-US" dirty="0"/>
                        <a:t>Request</a:t>
                      </a:r>
                      <a:r>
                        <a:rPr lang="en-US" baseline="0" dirty="0"/>
                        <a:t> Count</a:t>
                      </a:r>
                      <a:endParaRPr lang="en-US" dirty="0"/>
                    </a:p>
                  </a:txBody>
                  <a:tcPr/>
                </a:tc>
                <a:extLst>
                  <a:ext uri="{0D108BD9-81ED-4DB2-BD59-A6C34878D82A}">
                    <a16:rowId xmlns:a16="http://schemas.microsoft.com/office/drawing/2014/main" xmlns="" val="2916202414"/>
                  </a:ext>
                </a:extLst>
              </a:tr>
              <a:tr h="560988">
                <a:tc>
                  <a:txBody>
                    <a:bodyPr/>
                    <a:lstStyle/>
                    <a:p>
                      <a:r>
                        <a:rPr lang="en-US" dirty="0"/>
                        <a:t>Pediatrics</a:t>
                      </a:r>
                    </a:p>
                  </a:txBody>
                  <a:tcPr/>
                </a:tc>
                <a:tc>
                  <a:txBody>
                    <a:bodyPr/>
                    <a:lstStyle/>
                    <a:p>
                      <a:r>
                        <a:rPr lang="en-US" dirty="0"/>
                        <a:t>54</a:t>
                      </a:r>
                    </a:p>
                  </a:txBody>
                  <a:tcPr/>
                </a:tc>
                <a:extLst>
                  <a:ext uri="{0D108BD9-81ED-4DB2-BD59-A6C34878D82A}">
                    <a16:rowId xmlns:a16="http://schemas.microsoft.com/office/drawing/2014/main" xmlns="" val="2811568330"/>
                  </a:ext>
                </a:extLst>
              </a:tr>
              <a:tr h="560988">
                <a:tc>
                  <a:txBody>
                    <a:bodyPr/>
                    <a:lstStyle/>
                    <a:p>
                      <a:r>
                        <a:rPr lang="en-US" dirty="0"/>
                        <a:t>Orthopedics</a:t>
                      </a:r>
                    </a:p>
                  </a:txBody>
                  <a:tcPr/>
                </a:tc>
                <a:tc>
                  <a:txBody>
                    <a:bodyPr/>
                    <a:lstStyle/>
                    <a:p>
                      <a:r>
                        <a:rPr lang="en-US" dirty="0"/>
                        <a:t>19</a:t>
                      </a:r>
                    </a:p>
                  </a:txBody>
                  <a:tcPr/>
                </a:tc>
                <a:extLst>
                  <a:ext uri="{0D108BD9-81ED-4DB2-BD59-A6C34878D82A}">
                    <a16:rowId xmlns:a16="http://schemas.microsoft.com/office/drawing/2014/main" xmlns="" val="477271748"/>
                  </a:ext>
                </a:extLst>
              </a:tr>
              <a:tr h="560988">
                <a:tc>
                  <a:txBody>
                    <a:bodyPr/>
                    <a:lstStyle/>
                    <a:p>
                      <a:r>
                        <a:rPr lang="en-US" dirty="0"/>
                        <a:t>Cancer Center</a:t>
                      </a:r>
                    </a:p>
                  </a:txBody>
                  <a:tcPr/>
                </a:tc>
                <a:tc>
                  <a:txBody>
                    <a:bodyPr/>
                    <a:lstStyle/>
                    <a:p>
                      <a:r>
                        <a:rPr lang="en-US" dirty="0"/>
                        <a:t>10</a:t>
                      </a:r>
                    </a:p>
                  </a:txBody>
                  <a:tcPr/>
                </a:tc>
                <a:extLst>
                  <a:ext uri="{0D108BD9-81ED-4DB2-BD59-A6C34878D82A}">
                    <a16:rowId xmlns:a16="http://schemas.microsoft.com/office/drawing/2014/main" xmlns="" val="2964716984"/>
                  </a:ext>
                </a:extLst>
              </a:tr>
              <a:tr h="560988">
                <a:tc>
                  <a:txBody>
                    <a:bodyPr/>
                    <a:lstStyle/>
                    <a:p>
                      <a:r>
                        <a:rPr lang="en-US" dirty="0"/>
                        <a:t>Urology</a:t>
                      </a:r>
                    </a:p>
                  </a:txBody>
                  <a:tcPr/>
                </a:tc>
                <a:tc>
                  <a:txBody>
                    <a:bodyPr/>
                    <a:lstStyle/>
                    <a:p>
                      <a:r>
                        <a:rPr lang="en-US" dirty="0"/>
                        <a:t>9</a:t>
                      </a:r>
                    </a:p>
                  </a:txBody>
                  <a:tcPr/>
                </a:tc>
                <a:extLst>
                  <a:ext uri="{0D108BD9-81ED-4DB2-BD59-A6C34878D82A}">
                    <a16:rowId xmlns:a16="http://schemas.microsoft.com/office/drawing/2014/main" xmlns="" val="495214021"/>
                  </a:ext>
                </a:extLst>
              </a:tr>
              <a:tr h="560988">
                <a:tc>
                  <a:txBody>
                    <a:bodyPr/>
                    <a:lstStyle/>
                    <a:p>
                      <a:r>
                        <a:rPr lang="en-US" dirty="0"/>
                        <a:t>Obstetrics &amp; Gynecology</a:t>
                      </a:r>
                    </a:p>
                  </a:txBody>
                  <a:tcPr/>
                </a:tc>
                <a:tc>
                  <a:txBody>
                    <a:bodyPr/>
                    <a:lstStyle/>
                    <a:p>
                      <a:r>
                        <a:rPr lang="en-US" dirty="0"/>
                        <a:t>6</a:t>
                      </a:r>
                    </a:p>
                  </a:txBody>
                  <a:tcPr/>
                </a:tc>
                <a:extLst>
                  <a:ext uri="{0D108BD9-81ED-4DB2-BD59-A6C34878D82A}">
                    <a16:rowId xmlns:a16="http://schemas.microsoft.com/office/drawing/2014/main" xmlns=""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spTree>
    <p:extLst>
      <p:ext uri="{BB962C8B-B14F-4D97-AF65-F5344CB8AC3E}">
        <p14:creationId xmlns:p14="http://schemas.microsoft.com/office/powerpoint/2010/main" val="2299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xmlns="" val="1356431335"/>
                    </a:ext>
                  </a:extLst>
                </a:gridCol>
                <a:gridCol w="1036474">
                  <a:extLst>
                    <a:ext uri="{9D8B030D-6E8A-4147-A177-3AD203B41FA5}">
                      <a16:colId xmlns:a16="http://schemas.microsoft.com/office/drawing/2014/main" xmlns="" val="4074852346"/>
                    </a:ext>
                  </a:extLst>
                </a:gridCol>
                <a:gridCol w="1328893">
                  <a:extLst>
                    <a:ext uri="{9D8B030D-6E8A-4147-A177-3AD203B41FA5}">
                      <a16:colId xmlns:a16="http://schemas.microsoft.com/office/drawing/2014/main" xmlns=""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2212">
                <a:tc>
                  <a:txBody>
                    <a:bodyPr/>
                    <a:lstStyle/>
                    <a:p>
                      <a:pPr algn="l" fontAlgn="b"/>
                      <a:r>
                        <a:rPr lang="en-US" sz="1100" b="1" u="none" strike="noStrike" dirty="0">
                          <a:solidFill>
                            <a:srgbClr val="7030A0"/>
                          </a:solidFill>
                          <a:effectLst/>
                        </a:rPr>
                        <a:t>Pharmacist-Led Care</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Pharmacy</a:t>
                      </a:r>
                      <a:endParaRPr lang="en-US" sz="1100" b="1" i="0" u="none" strike="noStrike" dirty="0">
                        <a:solidFill>
                          <a:srgbClr val="7030A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2433311"/>
                  </a:ext>
                </a:extLst>
              </a:tr>
            </a:tbl>
          </a:graphicData>
        </a:graphic>
      </p:graphicFrame>
      <p:graphicFrame>
        <p:nvGraphicFramePr>
          <p:cNvPr id="5" name="Table 4"/>
          <p:cNvGraphicFramePr>
            <a:graphicFrameLocks noGrp="1"/>
          </p:cNvGraphicFramePr>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xmlns="" val="1022886225"/>
                    </a:ext>
                  </a:extLst>
                </a:gridCol>
                <a:gridCol w="1019209">
                  <a:extLst>
                    <a:ext uri="{9D8B030D-6E8A-4147-A177-3AD203B41FA5}">
                      <a16:colId xmlns:a16="http://schemas.microsoft.com/office/drawing/2014/main" xmlns="" val="2020208361"/>
                    </a:ext>
                  </a:extLst>
                </a:gridCol>
                <a:gridCol w="1397001">
                  <a:extLst>
                    <a:ext uri="{9D8B030D-6E8A-4147-A177-3AD203B41FA5}">
                      <a16:colId xmlns:a16="http://schemas.microsoft.com/office/drawing/2014/main" xmlns=""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673049777"/>
                  </a:ext>
                </a:extLst>
              </a:tr>
              <a:tr h="222453">
                <a:tc>
                  <a:txBody>
                    <a:bodyPr/>
                    <a:lstStyle/>
                    <a:p>
                      <a:pPr algn="l" fontAlgn="b"/>
                      <a:r>
                        <a:rPr lang="en-US" sz="1100" b="1" u="none" strike="noStrike" dirty="0">
                          <a:solidFill>
                            <a:srgbClr val="7030A0"/>
                          </a:solidFill>
                          <a:effectLst/>
                        </a:rPr>
                        <a:t>Transition of Care Clinic</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Pharmacy</a:t>
                      </a:r>
                      <a:endParaRPr lang="en-US" sz="1100" b="1" i="0" u="none" strike="noStrike" dirty="0">
                        <a:solidFill>
                          <a:srgbClr val="7030A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14007</TotalTime>
  <Words>4443</Words>
  <Application>Microsoft Office PowerPoint</Application>
  <PresentationFormat>Widescreen</PresentationFormat>
  <Paragraphs>739</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N3C: National COVID Cohort Collaborative</vt:lpstr>
      <vt:lpstr>Ecosystem Architecture</vt:lpstr>
      <vt:lpstr>HSC Data Sources</vt:lpstr>
      <vt:lpstr>PowerPoint Presentation</vt:lpstr>
      <vt:lpstr>PowerPoint Presentation</vt:lpstr>
      <vt:lpstr>PowerPoint Presentation</vt:lpstr>
      <vt:lpstr>Since 2017, the CRDW has provided support for more than 120 projects.</vt:lpstr>
      <vt:lpstr>Encouraging Secure Data Practices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PowerPoint Presentation</vt:lpstr>
      <vt:lpstr>Ecosystem Architecture</vt:lpstr>
      <vt:lpstr>PowerPoint Presentation</vt:lpstr>
      <vt:lpstr>Meditech Warehouse ETL</vt:lpstr>
      <vt:lpstr>OUM BI Team</vt:lpstr>
      <vt:lpstr>BBMC Research Support Request Form (Proposed Update)</vt:lpstr>
      <vt:lpstr>PowerPoint Presentation</vt:lpstr>
      <vt:lpstr>N3C: National COVID Cohort Collaborative</vt:lpstr>
      <vt:lpstr>CRDW Faculty &amp; Staff</vt:lpstr>
      <vt:lpstr>Thank you</vt:lpstr>
      <vt:lpstr>Extra Slides</vt:lpstr>
      <vt:lpstr>Health Economics</vt:lpstr>
      <vt:lpstr>IRB and Privacy Review Guidance</vt:lpstr>
      <vt:lpstr>Encouraging Secure Data Practices (Slide 2 of 2)</vt:lpstr>
      <vt:lpstr>CRDW Requests</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377</cp:revision>
  <dcterms:created xsi:type="dcterms:W3CDTF">2019-06-04T17:44:43Z</dcterms:created>
  <dcterms:modified xsi:type="dcterms:W3CDTF">2022-04-19T22:38:07Z</dcterms:modified>
</cp:coreProperties>
</file>