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92" r:id="rId2"/>
    <p:sldId id="257" r:id="rId3"/>
    <p:sldId id="384" r:id="rId4"/>
    <p:sldId id="446" r:id="rId5"/>
    <p:sldId id="289" r:id="rId6"/>
    <p:sldId id="445" r:id="rId7"/>
    <p:sldId id="276" r:id="rId8"/>
    <p:sldId id="443" r:id="rId9"/>
    <p:sldId id="444" r:id="rId10"/>
    <p:sldId id="400" r:id="rId11"/>
    <p:sldId id="442" r:id="rId12"/>
    <p:sldId id="424" r:id="rId13"/>
    <p:sldId id="447" r:id="rId14"/>
    <p:sldId id="430" r:id="rId15"/>
    <p:sldId id="393" r:id="rId16"/>
    <p:sldId id="367" r:id="rId17"/>
    <p:sldId id="441" r:id="rId18"/>
    <p:sldId id="426" r:id="rId19"/>
    <p:sldId id="296" r:id="rId20"/>
    <p:sldId id="434" r:id="rId21"/>
    <p:sldId id="435" r:id="rId22"/>
    <p:sldId id="436" r:id="rId23"/>
    <p:sldId id="437" r:id="rId24"/>
    <p:sldId id="340" r:id="rId25"/>
    <p:sldId id="390" r:id="rId26"/>
    <p:sldId id="428" r:id="rId27"/>
    <p:sldId id="427" r:id="rId28"/>
    <p:sldId id="433" r:id="rId29"/>
    <p:sldId id="391" r:id="rId30"/>
    <p:sldId id="438" r:id="rId31"/>
    <p:sldId id="439" r:id="rId32"/>
    <p:sldId id="440" r:id="rId33"/>
    <p:sldId id="40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9D9D9"/>
    <a:srgbClr val="FF9966"/>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5645" autoAdjust="0"/>
  </p:normalViewPr>
  <p:slideViewPr>
    <p:cSldViewPr snapToGrid="0">
      <p:cViewPr varScale="1">
        <p:scale>
          <a:sx n="140" d="100"/>
          <a:sy n="140" d="100"/>
        </p:scale>
        <p:origin x="948" y="102"/>
      </p:cViewPr>
      <p:guideLst/>
    </p:cSldViewPr>
  </p:slideViewPr>
  <p:notesTextViewPr>
    <p:cViewPr>
      <p:scale>
        <a:sx n="150" d="100"/>
        <a:sy n="15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74E90C-A3F5-4C40-8CEB-46B153A00DEE}" type="doc">
      <dgm:prSet loTypeId="urn:microsoft.com/office/officeart/2009/3/layout/StepUpProcess" loCatId="process" qsTypeId="urn:microsoft.com/office/officeart/2005/8/quickstyle/simple5" qsCatId="simple" csTypeId="urn:microsoft.com/office/officeart/2005/8/colors/accent1_2" csCatId="accent1" phldr="1"/>
      <dgm:spPr/>
    </dgm:pt>
    <dgm:pt modelId="{0010D89C-854E-448B-8127-DA3929F939E8}">
      <dgm:prSet phldrT="[Text]" custT="1"/>
      <dgm:spPr/>
      <dgm:t>
        <a:bodyPr/>
        <a:lstStyle/>
        <a:p>
          <a:pPr algn="l"/>
          <a:r>
            <a:rPr lang="en-US" sz="1100" b="1" dirty="0">
              <a:latin typeface="+mj-lt"/>
            </a:rPr>
            <a:t>Intake via BBMC request form</a:t>
          </a:r>
        </a:p>
      </dgm:t>
    </dgm:pt>
    <dgm:pt modelId="{0A053686-71FD-4CB5-9AAD-451389B5416F}" type="parTrans" cxnId="{AE93B38B-123E-4548-AF4E-284A6E7104D1}">
      <dgm:prSet/>
      <dgm:spPr/>
      <dgm:t>
        <a:bodyPr/>
        <a:lstStyle/>
        <a:p>
          <a:endParaRPr lang="en-US"/>
        </a:p>
      </dgm:t>
    </dgm:pt>
    <dgm:pt modelId="{815CBACE-0264-47A5-A415-F84E67CE62D1}" type="sibTrans" cxnId="{AE93B38B-123E-4548-AF4E-284A6E7104D1}">
      <dgm:prSet/>
      <dgm:spPr/>
      <dgm:t>
        <a:bodyPr/>
        <a:lstStyle/>
        <a:p>
          <a:endParaRPr lang="en-US"/>
        </a:p>
      </dgm:t>
    </dgm:pt>
    <dgm:pt modelId="{01F32B2A-131E-4E9C-A1D5-1461015E0B2C}">
      <dgm:prSet phldrT="[Text]" custT="1"/>
      <dgm:spPr/>
      <dgm:t>
        <a:bodyPr/>
        <a:lstStyle/>
        <a:p>
          <a:pPr algn="l"/>
          <a:r>
            <a:rPr lang="en-US" sz="1100" b="1" dirty="0">
              <a:latin typeface="+mj-lt"/>
            </a:rPr>
            <a:t>Meet with investigator to determine data needs, feasibility</a:t>
          </a:r>
        </a:p>
      </dgm:t>
    </dgm:pt>
    <dgm:pt modelId="{C513A95C-F65A-45F8-BA4C-B38C763C8C9C}" type="parTrans" cxnId="{15B38CD7-8A1E-468F-8DE6-5AEE996A15FA}">
      <dgm:prSet/>
      <dgm:spPr/>
      <dgm:t>
        <a:bodyPr/>
        <a:lstStyle/>
        <a:p>
          <a:endParaRPr lang="en-US"/>
        </a:p>
      </dgm:t>
    </dgm:pt>
    <dgm:pt modelId="{86B05AE7-D473-4F37-BE51-3CE8676E20FC}" type="sibTrans" cxnId="{15B38CD7-8A1E-468F-8DE6-5AEE996A15FA}">
      <dgm:prSet/>
      <dgm:spPr/>
      <dgm:t>
        <a:bodyPr/>
        <a:lstStyle/>
        <a:p>
          <a:endParaRPr lang="en-US"/>
        </a:p>
      </dgm:t>
    </dgm:pt>
    <dgm:pt modelId="{9F2B29A3-676C-48AE-825C-3DC60DBF2AE2}">
      <dgm:prSet phldrT="[Text]" custT="1"/>
      <dgm:spPr/>
      <dgm:t>
        <a:bodyPr/>
        <a:lstStyle/>
        <a:p>
          <a:pPr algn="l"/>
          <a:r>
            <a:rPr lang="en-US" sz="1100" b="1" dirty="0">
              <a:latin typeface="+mj-lt"/>
            </a:rPr>
            <a:t>Back and forth with investigator</a:t>
          </a:r>
        </a:p>
      </dgm:t>
    </dgm:pt>
    <dgm:pt modelId="{3B7E9C7A-3EA1-4A88-A8B1-9E17FD1DBB3E}" type="parTrans" cxnId="{61DE9222-ED43-4411-A227-A9576786E346}">
      <dgm:prSet/>
      <dgm:spPr/>
      <dgm:t>
        <a:bodyPr/>
        <a:lstStyle/>
        <a:p>
          <a:endParaRPr lang="en-US"/>
        </a:p>
      </dgm:t>
    </dgm:pt>
    <dgm:pt modelId="{05F740F7-02EF-46A6-BCD4-1932D8C87C34}" type="sibTrans" cxnId="{61DE9222-ED43-4411-A227-A9576786E346}">
      <dgm:prSet/>
      <dgm:spPr/>
      <dgm:t>
        <a:bodyPr/>
        <a:lstStyle/>
        <a:p>
          <a:endParaRPr lang="en-US"/>
        </a:p>
      </dgm:t>
    </dgm:pt>
    <dgm:pt modelId="{CE924409-C179-4A2D-B64D-C1667C924238}">
      <dgm:prSet phldrT="[Text]" custT="1"/>
      <dgm:spPr/>
      <dgm:t>
        <a:bodyPr/>
        <a:lstStyle/>
        <a:p>
          <a:pPr algn="l"/>
          <a:r>
            <a:rPr lang="en-US" sz="1100" b="1" dirty="0">
              <a:latin typeface="+mj-lt"/>
            </a:rPr>
            <a:t>Develop Pipeline</a:t>
          </a:r>
        </a:p>
      </dgm:t>
    </dgm:pt>
    <dgm:pt modelId="{75A1A668-D881-42BC-92F5-74B80995D5C7}" type="parTrans" cxnId="{B3134007-4773-4C24-B20E-F02605591D9D}">
      <dgm:prSet/>
      <dgm:spPr/>
      <dgm:t>
        <a:bodyPr/>
        <a:lstStyle/>
        <a:p>
          <a:endParaRPr lang="en-US"/>
        </a:p>
      </dgm:t>
    </dgm:pt>
    <dgm:pt modelId="{FB48574C-4914-4B07-BE09-AF8B154B2CB4}" type="sibTrans" cxnId="{B3134007-4773-4C24-B20E-F02605591D9D}">
      <dgm:prSet/>
      <dgm:spPr/>
      <dgm:t>
        <a:bodyPr/>
        <a:lstStyle/>
        <a:p>
          <a:endParaRPr lang="en-US"/>
        </a:p>
      </dgm:t>
    </dgm:pt>
    <dgm:pt modelId="{037EC5A9-860F-45A9-97E8-A8AEEA9BB793}">
      <dgm:prSet phldrT="[Text]" custT="1"/>
      <dgm:spPr/>
      <dgm:t>
        <a:bodyPr/>
        <a:lstStyle/>
        <a:p>
          <a:pPr algn="l"/>
          <a:r>
            <a:rPr lang="en-US" sz="1100" b="1" dirty="0">
              <a:latin typeface="+mj-lt"/>
            </a:rPr>
            <a:t>Review with investigator and distribute via approved method</a:t>
          </a:r>
        </a:p>
      </dgm:t>
    </dgm:pt>
    <dgm:pt modelId="{965C5703-C172-43BA-A947-D2654C3E41F8}" type="parTrans" cxnId="{63E1B369-A07A-4AF4-8ACA-6D0289E80719}">
      <dgm:prSet/>
      <dgm:spPr/>
      <dgm:t>
        <a:bodyPr/>
        <a:lstStyle/>
        <a:p>
          <a:endParaRPr lang="en-US"/>
        </a:p>
      </dgm:t>
    </dgm:pt>
    <dgm:pt modelId="{C02B8F31-CDDD-4163-8613-368B89AB05F2}" type="sibTrans" cxnId="{63E1B369-A07A-4AF4-8ACA-6D0289E80719}">
      <dgm:prSet/>
      <dgm:spPr/>
      <dgm:t>
        <a:bodyPr/>
        <a:lstStyle/>
        <a:p>
          <a:endParaRPr lang="en-US"/>
        </a:p>
      </dgm:t>
    </dgm:pt>
    <dgm:pt modelId="{751AAAA0-FD1A-474D-A8CA-BF7C3BFEE3B9}">
      <dgm:prSet phldrT="[Text]" custT="1"/>
      <dgm:spPr/>
      <dgm:t>
        <a:bodyPr/>
        <a:lstStyle/>
        <a:p>
          <a:pPr algn="l"/>
          <a:r>
            <a:rPr lang="en-US" sz="1100" b="0" dirty="0">
              <a:latin typeface="+mj-lt"/>
            </a:rPr>
            <a:t>Structured vs. unstructured?</a:t>
          </a:r>
        </a:p>
      </dgm:t>
    </dgm:pt>
    <dgm:pt modelId="{53846A0A-0F2A-438C-9E20-486F2C404199}" type="parTrans" cxnId="{E3A269AE-4240-4AC0-80AC-44E8AA301791}">
      <dgm:prSet/>
      <dgm:spPr/>
      <dgm:t>
        <a:bodyPr/>
        <a:lstStyle/>
        <a:p>
          <a:endParaRPr lang="en-US"/>
        </a:p>
      </dgm:t>
    </dgm:pt>
    <dgm:pt modelId="{80BAE9E0-019A-4BA0-849D-AF902A506F59}" type="sibTrans" cxnId="{E3A269AE-4240-4AC0-80AC-44E8AA301791}">
      <dgm:prSet/>
      <dgm:spPr/>
      <dgm:t>
        <a:bodyPr/>
        <a:lstStyle/>
        <a:p>
          <a:endParaRPr lang="en-US"/>
        </a:p>
      </dgm:t>
    </dgm:pt>
    <dgm:pt modelId="{8E0C9345-2A16-4BE3-8E86-AA4D49067A7F}">
      <dgm:prSet phldrT="[Text]" custT="1"/>
      <dgm:spPr/>
      <dgm:t>
        <a:bodyPr/>
        <a:lstStyle/>
        <a:p>
          <a:pPr algn="l"/>
          <a:r>
            <a:rPr lang="en-US" sz="1100" b="0" dirty="0">
              <a:latin typeface="+mj-lt"/>
            </a:rPr>
            <a:t>How well meet project needs with what’s available?</a:t>
          </a:r>
        </a:p>
      </dgm:t>
    </dgm:pt>
    <dgm:pt modelId="{14FAA190-32F9-42BB-A65D-2307C322D396}" type="parTrans" cxnId="{8E4ADBF6-7252-48FC-8390-A3990FA1EF4B}">
      <dgm:prSet/>
      <dgm:spPr/>
      <dgm:t>
        <a:bodyPr/>
        <a:lstStyle/>
        <a:p>
          <a:endParaRPr lang="en-US"/>
        </a:p>
      </dgm:t>
    </dgm:pt>
    <dgm:pt modelId="{927B7B74-25E4-436C-ADF8-AEE73E6E8340}" type="sibTrans" cxnId="{8E4ADBF6-7252-48FC-8390-A3990FA1EF4B}">
      <dgm:prSet/>
      <dgm:spPr/>
      <dgm:t>
        <a:bodyPr/>
        <a:lstStyle/>
        <a:p>
          <a:endParaRPr lang="en-US"/>
        </a:p>
      </dgm:t>
    </dgm:pt>
    <dgm:pt modelId="{DA143095-1394-4517-9AD3-54285DD8A43B}">
      <dgm:prSet phldrT="[Text]" custT="1"/>
      <dgm:spPr/>
      <dgm:t>
        <a:bodyPr/>
        <a:lstStyle/>
        <a:p>
          <a:pPr algn="l"/>
          <a:r>
            <a:rPr lang="en-US" sz="1100" b="0">
              <a:latin typeface="+mj-lt"/>
            </a:rPr>
            <a:t>IRB considerations</a:t>
          </a:r>
          <a:endParaRPr lang="en-US" sz="1100" b="0" dirty="0">
            <a:latin typeface="+mj-lt"/>
          </a:endParaRPr>
        </a:p>
      </dgm:t>
    </dgm:pt>
    <dgm:pt modelId="{6210CABA-2451-4C98-9705-462D0DB659AE}" type="parTrans" cxnId="{27ACC6B0-7789-4841-9A6F-B22539B9A744}">
      <dgm:prSet/>
      <dgm:spPr/>
      <dgm:t>
        <a:bodyPr/>
        <a:lstStyle/>
        <a:p>
          <a:endParaRPr lang="en-US"/>
        </a:p>
      </dgm:t>
    </dgm:pt>
    <dgm:pt modelId="{36D015D5-5AD9-461D-832A-6EA994E789B8}" type="sibTrans" cxnId="{27ACC6B0-7789-4841-9A6F-B22539B9A744}">
      <dgm:prSet/>
      <dgm:spPr/>
      <dgm:t>
        <a:bodyPr/>
        <a:lstStyle/>
        <a:p>
          <a:endParaRPr lang="en-US"/>
        </a:p>
      </dgm:t>
    </dgm:pt>
    <dgm:pt modelId="{E8E0BA16-10CE-416E-9136-84998F596AE2}">
      <dgm:prSet custT="1"/>
      <dgm:spPr/>
      <dgm:t>
        <a:bodyPr/>
        <a:lstStyle/>
        <a:p>
          <a:pPr algn="l"/>
          <a:r>
            <a:rPr lang="en-US" sz="1100" b="0" dirty="0">
              <a:latin typeface="+mj-lt"/>
            </a:rPr>
            <a:t>Metadata files (such as identifying ICD codes, medications)</a:t>
          </a:r>
        </a:p>
      </dgm:t>
    </dgm:pt>
    <dgm:pt modelId="{6D3E105B-45E6-424E-B1D5-A553183D47AE}" type="parTrans" cxnId="{0BF5620A-B547-450F-9BA4-3A5421A8E374}">
      <dgm:prSet/>
      <dgm:spPr/>
      <dgm:t>
        <a:bodyPr/>
        <a:lstStyle/>
        <a:p>
          <a:endParaRPr lang="en-US"/>
        </a:p>
      </dgm:t>
    </dgm:pt>
    <dgm:pt modelId="{B7C06EB8-35FC-4988-9A19-996AFBDCA4DB}" type="sibTrans" cxnId="{0BF5620A-B547-450F-9BA4-3A5421A8E374}">
      <dgm:prSet/>
      <dgm:spPr/>
      <dgm:t>
        <a:bodyPr/>
        <a:lstStyle/>
        <a:p>
          <a:endParaRPr lang="en-US"/>
        </a:p>
      </dgm:t>
    </dgm:pt>
    <dgm:pt modelId="{E951F7F4-3E2F-40F5-BC80-BFE018C1F4DB}">
      <dgm:prSet custT="1"/>
      <dgm:spPr/>
      <dgm:t>
        <a:bodyPr/>
        <a:lstStyle/>
        <a:p>
          <a:pPr algn="l"/>
          <a:r>
            <a:rPr lang="en-US" sz="1100" b="0" dirty="0">
              <a:latin typeface="+mj-lt"/>
            </a:rPr>
            <a:t>Verifying data formats</a:t>
          </a:r>
        </a:p>
      </dgm:t>
    </dgm:pt>
    <dgm:pt modelId="{F1248C2D-57B5-4C80-A1CE-5E7E6F471B15}" type="parTrans" cxnId="{B970CDA8-6C09-486D-87F3-10BA87CC10C3}">
      <dgm:prSet/>
      <dgm:spPr/>
      <dgm:t>
        <a:bodyPr/>
        <a:lstStyle/>
        <a:p>
          <a:endParaRPr lang="en-US"/>
        </a:p>
      </dgm:t>
    </dgm:pt>
    <dgm:pt modelId="{4CAFAB52-14FC-433C-948B-9D2D22B128B3}" type="sibTrans" cxnId="{B970CDA8-6C09-486D-87F3-10BA87CC10C3}">
      <dgm:prSet/>
      <dgm:spPr/>
      <dgm:t>
        <a:bodyPr/>
        <a:lstStyle/>
        <a:p>
          <a:endParaRPr lang="en-US"/>
        </a:p>
      </dgm:t>
    </dgm:pt>
    <dgm:pt modelId="{B97F914E-93D2-4D63-AE6C-21B1DB78616D}">
      <dgm:prSet custT="1"/>
      <dgm:spPr/>
      <dgm:t>
        <a:bodyPr/>
        <a:lstStyle/>
        <a:p>
          <a:pPr algn="l"/>
          <a:r>
            <a:rPr lang="en-US" sz="1100" b="0" dirty="0">
              <a:latin typeface="+mj-lt"/>
            </a:rPr>
            <a:t>Automated daily data pulls </a:t>
          </a:r>
        </a:p>
      </dgm:t>
    </dgm:pt>
    <dgm:pt modelId="{0665C497-B18A-4EDC-93C5-AC6876B09A17}" type="parTrans" cxnId="{F4F9CAF1-01F4-4AB6-9EC0-6D602469B096}">
      <dgm:prSet/>
      <dgm:spPr/>
      <dgm:t>
        <a:bodyPr/>
        <a:lstStyle/>
        <a:p>
          <a:endParaRPr lang="en-US"/>
        </a:p>
      </dgm:t>
    </dgm:pt>
    <dgm:pt modelId="{8189EBEF-3309-4294-8D03-6642E2CD037A}" type="sibTrans" cxnId="{F4F9CAF1-01F4-4AB6-9EC0-6D602469B096}">
      <dgm:prSet/>
      <dgm:spPr/>
      <dgm:t>
        <a:bodyPr/>
        <a:lstStyle/>
        <a:p>
          <a:endParaRPr lang="en-US"/>
        </a:p>
      </dgm:t>
    </dgm:pt>
    <dgm:pt modelId="{97A95825-49E0-4C73-8F5F-F18D87E69E6C}">
      <dgm:prSet custT="1"/>
      <dgm:spPr/>
      <dgm:t>
        <a:bodyPr/>
        <a:lstStyle/>
        <a:p>
          <a:pPr algn="l"/>
          <a:r>
            <a:rPr lang="en-US" sz="1100" b="0">
              <a:latin typeface="+mj-lt"/>
            </a:rPr>
            <a:t>Varies vastly in complexity by project, data sources, etc.</a:t>
          </a:r>
          <a:endParaRPr lang="en-US" sz="1100" b="0" dirty="0">
            <a:latin typeface="+mj-lt"/>
          </a:endParaRPr>
        </a:p>
      </dgm:t>
    </dgm:pt>
    <dgm:pt modelId="{043D2A7A-B426-42D5-8E97-E57ABA5CD506}" type="parTrans" cxnId="{19BE8CA6-AC47-47AF-B71E-521FD4CFFA24}">
      <dgm:prSet/>
      <dgm:spPr/>
      <dgm:t>
        <a:bodyPr/>
        <a:lstStyle/>
        <a:p>
          <a:endParaRPr lang="en-US"/>
        </a:p>
      </dgm:t>
    </dgm:pt>
    <dgm:pt modelId="{ADF8E347-7E86-4DF6-B9F1-F5F0B780096C}" type="sibTrans" cxnId="{19BE8CA6-AC47-47AF-B71E-521FD4CFFA24}">
      <dgm:prSet/>
      <dgm:spPr/>
      <dgm:t>
        <a:bodyPr/>
        <a:lstStyle/>
        <a:p>
          <a:endParaRPr lang="en-US"/>
        </a:p>
      </dgm:t>
    </dgm:pt>
    <dgm:pt modelId="{1DD8B8D3-226B-49C2-8005-4A91E508846C}">
      <dgm:prSet custT="1"/>
      <dgm:spPr/>
      <dgm:t>
        <a:bodyPr/>
        <a:lstStyle/>
        <a:p>
          <a:pPr algn="l"/>
          <a:endParaRPr lang="en-US" sz="1100" b="0" dirty="0">
            <a:solidFill>
              <a:schemeClr val="tx1"/>
            </a:solidFill>
            <a:latin typeface="+mj-lt"/>
          </a:endParaRPr>
        </a:p>
      </dgm:t>
    </dgm:pt>
    <dgm:pt modelId="{C70B4F40-4E1E-4421-BAC4-7B503CCAF138}" type="parTrans" cxnId="{596440C4-7175-4B94-9C3E-479BC33E36C6}">
      <dgm:prSet/>
      <dgm:spPr/>
      <dgm:t>
        <a:bodyPr/>
        <a:lstStyle/>
        <a:p>
          <a:endParaRPr lang="en-US"/>
        </a:p>
      </dgm:t>
    </dgm:pt>
    <dgm:pt modelId="{6E835272-27B6-4018-964C-93E39AD1AD6A}" type="sibTrans" cxnId="{596440C4-7175-4B94-9C3E-479BC33E36C6}">
      <dgm:prSet/>
      <dgm:spPr/>
      <dgm:t>
        <a:bodyPr/>
        <a:lstStyle/>
        <a:p>
          <a:endParaRPr lang="en-US"/>
        </a:p>
      </dgm:t>
    </dgm:pt>
    <dgm:pt modelId="{922EFE4D-47F8-46C3-B467-3FB1F4D3DAE7}">
      <dgm:prSet custT="1"/>
      <dgm:spPr/>
      <dgm:t>
        <a:bodyPr/>
        <a:lstStyle/>
        <a:p>
          <a:pPr algn="l"/>
          <a:r>
            <a:rPr lang="en-US" sz="1100" b="0" dirty="0">
              <a:latin typeface="+mj-lt"/>
            </a:rPr>
            <a:t>CSV tables via SFT</a:t>
          </a:r>
        </a:p>
      </dgm:t>
    </dgm:pt>
    <dgm:pt modelId="{B562972B-83BB-4C51-AE66-6611FC0484BC}" type="parTrans" cxnId="{26B98641-5BB7-468A-A496-259B5263EB31}">
      <dgm:prSet/>
      <dgm:spPr/>
      <dgm:t>
        <a:bodyPr/>
        <a:lstStyle/>
        <a:p>
          <a:endParaRPr lang="en-US"/>
        </a:p>
      </dgm:t>
    </dgm:pt>
    <dgm:pt modelId="{A1353CEC-4052-4C7C-A1D4-61FF73AD4BF3}" type="sibTrans" cxnId="{26B98641-5BB7-468A-A496-259B5263EB31}">
      <dgm:prSet/>
      <dgm:spPr/>
      <dgm:t>
        <a:bodyPr/>
        <a:lstStyle/>
        <a:p>
          <a:endParaRPr lang="en-US"/>
        </a:p>
      </dgm:t>
    </dgm:pt>
    <dgm:pt modelId="{266FBCAC-8055-4D37-AE88-C83AA214ACFC}">
      <dgm:prSet custT="1"/>
      <dgm:spPr/>
      <dgm:t>
        <a:bodyPr/>
        <a:lstStyle/>
        <a:p>
          <a:pPr algn="l"/>
          <a:r>
            <a:rPr lang="en-US" sz="1100" b="0" dirty="0">
              <a:latin typeface="+mj-lt"/>
            </a:rPr>
            <a:t>Push to REDCap</a:t>
          </a:r>
        </a:p>
      </dgm:t>
    </dgm:pt>
    <dgm:pt modelId="{EF20783E-2A4A-4E1F-8E4B-60244D876521}" type="parTrans" cxnId="{86B4FB07-3C60-4EBD-8E76-5E72C2E0AB90}">
      <dgm:prSet/>
      <dgm:spPr/>
      <dgm:t>
        <a:bodyPr/>
        <a:lstStyle/>
        <a:p>
          <a:endParaRPr lang="en-US"/>
        </a:p>
      </dgm:t>
    </dgm:pt>
    <dgm:pt modelId="{39F87B8E-0C0E-4761-B82F-E2DDCD7410C5}" type="sibTrans" cxnId="{86B4FB07-3C60-4EBD-8E76-5E72C2E0AB90}">
      <dgm:prSet/>
      <dgm:spPr/>
      <dgm:t>
        <a:bodyPr/>
        <a:lstStyle/>
        <a:p>
          <a:endParaRPr lang="en-US"/>
        </a:p>
      </dgm:t>
    </dgm:pt>
    <dgm:pt modelId="{5461AE26-F7D0-458B-AEB1-88F36C1DCC9B}">
      <dgm:prSet custT="1"/>
      <dgm:spPr/>
      <dgm:t>
        <a:bodyPr/>
        <a:lstStyle/>
        <a:p>
          <a:pPr algn="l"/>
          <a:r>
            <a:rPr lang="en-US" sz="1100" b="0" dirty="0">
              <a:latin typeface="+mj-lt"/>
            </a:rPr>
            <a:t>Dashboards</a:t>
          </a:r>
        </a:p>
      </dgm:t>
    </dgm:pt>
    <dgm:pt modelId="{395CF524-AC1D-4E72-A1BD-16D8B39E7530}" type="parTrans" cxnId="{D6E0EDDD-0A64-4261-A6DE-CF6D90E87EB7}">
      <dgm:prSet/>
      <dgm:spPr/>
      <dgm:t>
        <a:bodyPr/>
        <a:lstStyle/>
        <a:p>
          <a:endParaRPr lang="en-US"/>
        </a:p>
      </dgm:t>
    </dgm:pt>
    <dgm:pt modelId="{47B01F7C-6179-4482-8701-9A07A89D779E}" type="sibTrans" cxnId="{D6E0EDDD-0A64-4261-A6DE-CF6D90E87EB7}">
      <dgm:prSet/>
      <dgm:spPr/>
      <dgm:t>
        <a:bodyPr/>
        <a:lstStyle/>
        <a:p>
          <a:endParaRPr lang="en-US"/>
        </a:p>
      </dgm:t>
    </dgm:pt>
    <dgm:pt modelId="{9299490E-690A-47A2-BF79-343CFAE5FE79}">
      <dgm:prSet phldrT="[Text]" custT="1"/>
      <dgm:spPr/>
      <dgm:t>
        <a:bodyPr/>
        <a:lstStyle/>
        <a:p>
          <a:pPr algn="l"/>
          <a:r>
            <a:rPr lang="en-US" sz="1100" b="1" dirty="0">
              <a:latin typeface="+mj-lt"/>
            </a:rPr>
            <a:t>Assign project to BBMC analyst based on skills, workload, &amp; interests</a:t>
          </a:r>
        </a:p>
      </dgm:t>
    </dgm:pt>
    <dgm:pt modelId="{5519E34E-0331-4FED-B2C5-80A87D5E3315}" type="parTrans" cxnId="{C14F12D1-CD57-46AA-A6D1-2F64C42F76B3}">
      <dgm:prSet/>
      <dgm:spPr/>
      <dgm:t>
        <a:bodyPr/>
        <a:lstStyle/>
        <a:p>
          <a:endParaRPr lang="en-US"/>
        </a:p>
      </dgm:t>
    </dgm:pt>
    <dgm:pt modelId="{CA92195C-701C-44C3-9ABA-F4B7BC75B593}" type="sibTrans" cxnId="{C14F12D1-CD57-46AA-A6D1-2F64C42F76B3}">
      <dgm:prSet/>
      <dgm:spPr/>
      <dgm:t>
        <a:bodyPr/>
        <a:lstStyle/>
        <a:p>
          <a:endParaRPr lang="en-US"/>
        </a:p>
      </dgm:t>
    </dgm:pt>
    <dgm:pt modelId="{FCE84D98-F65E-4313-A996-C9B3D7EBDD34}">
      <dgm:prSet phldrT="[Text]" custT="1"/>
      <dgm:spPr/>
      <dgm:t>
        <a:bodyPr/>
        <a:lstStyle/>
        <a:p>
          <a:pPr algn="l"/>
          <a:r>
            <a:rPr lang="en-US" sz="1100" b="0" dirty="0">
              <a:latin typeface="+mj-lt"/>
            </a:rPr>
            <a:t>Some projects may involve multiple analysts</a:t>
          </a:r>
        </a:p>
      </dgm:t>
    </dgm:pt>
    <dgm:pt modelId="{87D56A33-4A12-4823-BB95-BF0B8AD83D55}" type="parTrans" cxnId="{88F9E9EF-7EC7-41F2-B426-2BA2B98415A5}">
      <dgm:prSet/>
      <dgm:spPr/>
      <dgm:t>
        <a:bodyPr/>
        <a:lstStyle/>
        <a:p>
          <a:endParaRPr lang="en-US"/>
        </a:p>
      </dgm:t>
    </dgm:pt>
    <dgm:pt modelId="{D77242C3-146A-4E7E-896D-2903DB57AA5F}" type="sibTrans" cxnId="{88F9E9EF-7EC7-41F2-B426-2BA2B98415A5}">
      <dgm:prSet/>
      <dgm:spPr/>
      <dgm:t>
        <a:bodyPr/>
        <a:lstStyle/>
        <a:p>
          <a:endParaRPr lang="en-US"/>
        </a:p>
      </dgm:t>
    </dgm:pt>
    <dgm:pt modelId="{2E844D7E-8FE8-4447-9546-5BF641386BE4}">
      <dgm:prSet custT="1"/>
      <dgm:spPr/>
      <dgm:t>
        <a:bodyPr/>
        <a:lstStyle/>
        <a:p>
          <a:pPr algn="l"/>
          <a:r>
            <a:rPr lang="en-US" sz="1100" b="0" dirty="0">
              <a:latin typeface="+mj-lt"/>
            </a:rPr>
            <a:t>Identifying locations and sources of data</a:t>
          </a:r>
        </a:p>
      </dgm:t>
    </dgm:pt>
    <dgm:pt modelId="{59DF7492-F831-4A41-9DBF-A863285816D7}" type="parTrans" cxnId="{40F0A875-0765-4769-8E84-FF710BEDC598}">
      <dgm:prSet/>
      <dgm:spPr/>
      <dgm:t>
        <a:bodyPr/>
        <a:lstStyle/>
        <a:p>
          <a:endParaRPr lang="en-US"/>
        </a:p>
      </dgm:t>
    </dgm:pt>
    <dgm:pt modelId="{EB6B44AC-7AB4-40A2-AC5F-711AEE692A6B}" type="sibTrans" cxnId="{40F0A875-0765-4769-8E84-FF710BEDC598}">
      <dgm:prSet/>
      <dgm:spPr/>
      <dgm:t>
        <a:bodyPr/>
        <a:lstStyle/>
        <a:p>
          <a:endParaRPr lang="en-US"/>
        </a:p>
      </dgm:t>
    </dgm:pt>
    <dgm:pt modelId="{2EBE0A9F-2B2E-4C90-ACF1-A3020FD7B251}">
      <dgm:prSet custT="1"/>
      <dgm:spPr/>
      <dgm:t>
        <a:bodyPr/>
        <a:lstStyle/>
        <a:p>
          <a:pPr algn="l"/>
          <a:r>
            <a:rPr lang="en-US" sz="1100" b="0" dirty="0">
              <a:latin typeface="+mj-lt"/>
            </a:rPr>
            <a:t>SQL, R, &amp; Python</a:t>
          </a:r>
        </a:p>
      </dgm:t>
    </dgm:pt>
    <dgm:pt modelId="{1C17A13E-522B-472E-B60D-ED0B56F458C9}" type="parTrans" cxnId="{714F4B39-6556-4C0C-A8F4-1AFFCBBC1CCF}">
      <dgm:prSet/>
      <dgm:spPr/>
      <dgm:t>
        <a:bodyPr/>
        <a:lstStyle/>
        <a:p>
          <a:endParaRPr lang="en-US"/>
        </a:p>
      </dgm:t>
    </dgm:pt>
    <dgm:pt modelId="{0B787E35-75DD-415C-8C78-69DFE5BDD12D}" type="sibTrans" cxnId="{714F4B39-6556-4C0C-A8F4-1AFFCBBC1CCF}">
      <dgm:prSet/>
      <dgm:spPr/>
      <dgm:t>
        <a:bodyPr/>
        <a:lstStyle/>
        <a:p>
          <a:endParaRPr lang="en-US"/>
        </a:p>
      </dgm:t>
    </dgm:pt>
    <dgm:pt modelId="{4BE9C7D6-461A-44C8-B607-EDEF2EA077EC}">
      <dgm:prSet custT="1"/>
      <dgm:spPr/>
      <dgm:t>
        <a:bodyPr/>
        <a:lstStyle/>
        <a:p>
          <a:pPr algn="l"/>
          <a:r>
            <a:rPr lang="en-US" sz="1100" b="0" dirty="0">
              <a:latin typeface="+mj-lt"/>
            </a:rPr>
            <a:t>Follows HIPAA &amp; least privileges principles</a:t>
          </a:r>
        </a:p>
      </dgm:t>
    </dgm:pt>
    <dgm:pt modelId="{21ED4C84-2CAB-47DE-B1D0-EEEEB48B552F}" type="parTrans" cxnId="{323DD34C-9266-49AD-83BA-374612208AEC}">
      <dgm:prSet/>
      <dgm:spPr/>
      <dgm:t>
        <a:bodyPr/>
        <a:lstStyle/>
        <a:p>
          <a:endParaRPr lang="en-US"/>
        </a:p>
      </dgm:t>
    </dgm:pt>
    <dgm:pt modelId="{A31ACD74-4C55-4E1B-8BF0-1A889A0EBBCF}" type="sibTrans" cxnId="{323DD34C-9266-49AD-83BA-374612208AEC}">
      <dgm:prSet/>
      <dgm:spPr/>
      <dgm:t>
        <a:bodyPr/>
        <a:lstStyle/>
        <a:p>
          <a:endParaRPr lang="en-US"/>
        </a:p>
      </dgm:t>
    </dgm:pt>
    <dgm:pt modelId="{BD10A304-1F73-43DD-9545-9D1E21226479}">
      <dgm:prSet phldrT="[Text]" custT="1"/>
      <dgm:spPr/>
      <dgm:t>
        <a:bodyPr/>
        <a:lstStyle/>
        <a:p>
          <a:pPr algn="l"/>
          <a:r>
            <a:rPr lang="en-US" sz="1100" b="1" dirty="0">
              <a:latin typeface="+mj-lt"/>
            </a:rPr>
            <a:t>BBMC Triage to services:</a:t>
          </a:r>
        </a:p>
      </dgm:t>
    </dgm:pt>
    <dgm:pt modelId="{FF06F63D-4F49-40CC-B0EE-81F5A9E5E354}" type="parTrans" cxnId="{E22326DC-AAAD-429A-BBB8-9CAFD1F3E29A}">
      <dgm:prSet/>
      <dgm:spPr/>
      <dgm:t>
        <a:bodyPr/>
        <a:lstStyle/>
        <a:p>
          <a:endParaRPr lang="en-US"/>
        </a:p>
      </dgm:t>
    </dgm:pt>
    <dgm:pt modelId="{BD5CE1BD-F027-429D-A35F-548BC446F45F}" type="sibTrans" cxnId="{E22326DC-AAAD-429A-BBB8-9CAFD1F3E29A}">
      <dgm:prSet/>
      <dgm:spPr/>
      <dgm:t>
        <a:bodyPr/>
        <a:lstStyle/>
        <a:p>
          <a:endParaRPr lang="en-US"/>
        </a:p>
      </dgm:t>
    </dgm:pt>
    <dgm:pt modelId="{25953BB6-850A-47EF-A2B2-98ACD9BBD186}">
      <dgm:prSet phldrT="[Text]" custT="1"/>
      <dgm:spPr/>
      <dgm:t>
        <a:bodyPr/>
        <a:lstStyle/>
        <a:p>
          <a:pPr algn="l"/>
          <a:r>
            <a:rPr lang="en-US" sz="1100" b="0" dirty="0">
              <a:latin typeface="+mj-lt"/>
            </a:rPr>
            <a:t>Feasibility</a:t>
          </a:r>
        </a:p>
      </dgm:t>
    </dgm:pt>
    <dgm:pt modelId="{A77C307B-DC84-4B4B-B3E4-1E1EAB8380EF}" type="parTrans" cxnId="{CB71E6A5-97F7-42E4-80D3-DEBCA96FF241}">
      <dgm:prSet/>
      <dgm:spPr/>
      <dgm:t>
        <a:bodyPr/>
        <a:lstStyle/>
        <a:p>
          <a:endParaRPr lang="en-US"/>
        </a:p>
      </dgm:t>
    </dgm:pt>
    <dgm:pt modelId="{85E0FC6C-0E1F-4A68-938D-E103717A4CE3}" type="sibTrans" cxnId="{CB71E6A5-97F7-42E4-80D3-DEBCA96FF241}">
      <dgm:prSet/>
      <dgm:spPr/>
      <dgm:t>
        <a:bodyPr/>
        <a:lstStyle/>
        <a:p>
          <a:endParaRPr lang="en-US"/>
        </a:p>
      </dgm:t>
    </dgm:pt>
    <dgm:pt modelId="{EE6CC463-806B-49F1-9D27-85973620214C}">
      <dgm:prSet phldrT="[Text]" custT="1"/>
      <dgm:spPr/>
      <dgm:t>
        <a:bodyPr/>
        <a:lstStyle/>
        <a:p>
          <a:pPr algn="l"/>
          <a:r>
            <a:rPr lang="en-US" sz="1100" b="0" dirty="0">
              <a:latin typeface="+mj-lt"/>
            </a:rPr>
            <a:t>Program Evaluation</a:t>
          </a:r>
        </a:p>
      </dgm:t>
    </dgm:pt>
    <dgm:pt modelId="{EDB78E5F-2374-4BE3-9191-627E4C1A88C2}" type="parTrans" cxnId="{6CD03455-961E-4C9D-A840-748AA20E2BAB}">
      <dgm:prSet/>
      <dgm:spPr/>
      <dgm:t>
        <a:bodyPr/>
        <a:lstStyle/>
        <a:p>
          <a:endParaRPr lang="en-US"/>
        </a:p>
      </dgm:t>
    </dgm:pt>
    <dgm:pt modelId="{CD35F4D9-030E-448B-8470-FAEF90CD08CD}" type="sibTrans" cxnId="{6CD03455-961E-4C9D-A840-748AA20E2BAB}">
      <dgm:prSet/>
      <dgm:spPr/>
      <dgm:t>
        <a:bodyPr/>
        <a:lstStyle/>
        <a:p>
          <a:endParaRPr lang="en-US"/>
        </a:p>
      </dgm:t>
    </dgm:pt>
    <dgm:pt modelId="{CF4F6786-0163-44E8-A7A2-DFEB228CDE01}">
      <dgm:prSet phldrT="[Text]" custT="1"/>
      <dgm:spPr/>
      <dgm:t>
        <a:bodyPr/>
        <a:lstStyle/>
        <a:p>
          <a:pPr algn="l"/>
          <a:r>
            <a:rPr lang="en-US" sz="1100" b="0" dirty="0">
              <a:latin typeface="+mj-lt"/>
            </a:rPr>
            <a:t>Recruitment</a:t>
          </a:r>
        </a:p>
      </dgm:t>
    </dgm:pt>
    <dgm:pt modelId="{E840309A-1748-4175-8942-B0F4A5C27DCF}" type="parTrans" cxnId="{BD74EBA8-41FF-4F7A-A9BA-3F7D1C992210}">
      <dgm:prSet/>
      <dgm:spPr/>
      <dgm:t>
        <a:bodyPr/>
        <a:lstStyle/>
        <a:p>
          <a:endParaRPr lang="en-US"/>
        </a:p>
      </dgm:t>
    </dgm:pt>
    <dgm:pt modelId="{96706024-6147-4AE0-A8D3-2D288121A0CD}" type="sibTrans" cxnId="{BD74EBA8-41FF-4F7A-A9BA-3F7D1C992210}">
      <dgm:prSet/>
      <dgm:spPr/>
      <dgm:t>
        <a:bodyPr/>
        <a:lstStyle/>
        <a:p>
          <a:endParaRPr lang="en-US"/>
        </a:p>
      </dgm:t>
    </dgm:pt>
    <dgm:pt modelId="{0CD4120B-D47E-4785-9E77-E9C10337775D}">
      <dgm:prSet phldrT="[Text]" custT="1"/>
      <dgm:spPr/>
      <dgm:t>
        <a:bodyPr/>
        <a:lstStyle/>
        <a:p>
          <a:pPr algn="l"/>
          <a:r>
            <a:rPr lang="en-US" sz="1100" b="0" dirty="0">
              <a:latin typeface="+mj-lt"/>
            </a:rPr>
            <a:t>Retrospective Analysis</a:t>
          </a:r>
        </a:p>
      </dgm:t>
    </dgm:pt>
    <dgm:pt modelId="{775394F6-A4A9-4424-A0E8-6D46946F5B58}" type="parTrans" cxnId="{082AE83C-0F42-43B0-BB02-A36D712BAF7A}">
      <dgm:prSet/>
      <dgm:spPr/>
      <dgm:t>
        <a:bodyPr/>
        <a:lstStyle/>
        <a:p>
          <a:endParaRPr lang="en-US"/>
        </a:p>
      </dgm:t>
    </dgm:pt>
    <dgm:pt modelId="{5E9CC7AC-8D8C-4DFA-A2B9-17F05C5AB103}" type="sibTrans" cxnId="{082AE83C-0F42-43B0-BB02-A36D712BAF7A}">
      <dgm:prSet/>
      <dgm:spPr/>
      <dgm:t>
        <a:bodyPr/>
        <a:lstStyle/>
        <a:p>
          <a:endParaRPr lang="en-US"/>
        </a:p>
      </dgm:t>
    </dgm:pt>
    <dgm:pt modelId="{13FBA582-C461-4BAD-99B9-26AE7DA54835}">
      <dgm:prSet phldrT="[Text]" custT="1"/>
      <dgm:spPr/>
      <dgm:t>
        <a:bodyPr/>
        <a:lstStyle/>
        <a:p>
          <a:pPr algn="l"/>
          <a:r>
            <a:rPr lang="en-US" sz="1100" b="0" dirty="0">
              <a:latin typeface="+mj-lt"/>
            </a:rPr>
            <a:t>Facilitate Abstraction</a:t>
          </a:r>
        </a:p>
      </dgm:t>
    </dgm:pt>
    <dgm:pt modelId="{60D8CB22-A372-49CC-84E0-2B2A39EDFCFC}" type="parTrans" cxnId="{B77C2D82-C179-4C63-AA57-D1DFEEF5A433}">
      <dgm:prSet/>
      <dgm:spPr/>
      <dgm:t>
        <a:bodyPr/>
        <a:lstStyle/>
        <a:p>
          <a:endParaRPr lang="en-US"/>
        </a:p>
      </dgm:t>
    </dgm:pt>
    <dgm:pt modelId="{47ED8F71-952F-4462-88BC-1BE7EB6F9E7F}" type="sibTrans" cxnId="{B77C2D82-C179-4C63-AA57-D1DFEEF5A433}">
      <dgm:prSet/>
      <dgm:spPr/>
      <dgm:t>
        <a:bodyPr/>
        <a:lstStyle/>
        <a:p>
          <a:endParaRPr lang="en-US"/>
        </a:p>
      </dgm:t>
    </dgm:pt>
    <dgm:pt modelId="{FA66AFF8-B7BF-47D8-920B-4AE5F5CCB30A}">
      <dgm:prSet phldrT="[Text]" custT="1"/>
      <dgm:spPr/>
      <dgm:t>
        <a:bodyPr/>
        <a:lstStyle/>
        <a:p>
          <a:pPr algn="l"/>
          <a:r>
            <a:rPr lang="en-US" sz="1100" b="0" dirty="0">
              <a:latin typeface="+mj-lt"/>
            </a:rPr>
            <a:t>Preparatory to Research</a:t>
          </a:r>
        </a:p>
      </dgm:t>
    </dgm:pt>
    <dgm:pt modelId="{D1FBB999-A92C-469D-A5BC-0B4C22197FEC}" type="parTrans" cxnId="{AD9DED57-426F-4AF7-B9FD-95F1E64433AE}">
      <dgm:prSet/>
      <dgm:spPr/>
      <dgm:t>
        <a:bodyPr/>
        <a:lstStyle/>
        <a:p>
          <a:endParaRPr lang="en-US"/>
        </a:p>
      </dgm:t>
    </dgm:pt>
    <dgm:pt modelId="{926B8AE4-2FB8-4F61-8AC4-54E6D434A7F2}" type="sibTrans" cxnId="{AD9DED57-426F-4AF7-B9FD-95F1E64433AE}">
      <dgm:prSet/>
      <dgm:spPr/>
      <dgm:t>
        <a:bodyPr/>
        <a:lstStyle/>
        <a:p>
          <a:endParaRPr lang="en-US"/>
        </a:p>
      </dgm:t>
    </dgm:pt>
    <dgm:pt modelId="{A1286503-101C-4D1A-BFA0-02F11B235340}">
      <dgm:prSet phldrT="[Text]" custT="1"/>
      <dgm:spPr/>
      <dgm:t>
        <a:bodyPr/>
        <a:lstStyle/>
        <a:p>
          <a:pPr algn="l"/>
          <a:r>
            <a:rPr lang="en-US" sz="1100" b="0" dirty="0">
              <a:latin typeface="+mj-lt"/>
            </a:rPr>
            <a:t>QI</a:t>
          </a:r>
        </a:p>
      </dgm:t>
    </dgm:pt>
    <dgm:pt modelId="{A09C0865-2C33-4203-A575-3FB8B0463913}" type="parTrans" cxnId="{796A9A11-4EE8-4CB6-A640-23509BC79688}">
      <dgm:prSet/>
      <dgm:spPr/>
      <dgm:t>
        <a:bodyPr/>
        <a:lstStyle/>
        <a:p>
          <a:endParaRPr lang="en-US"/>
        </a:p>
      </dgm:t>
    </dgm:pt>
    <dgm:pt modelId="{26949491-263A-4D5F-B058-36C67CBF157A}" type="sibTrans" cxnId="{796A9A11-4EE8-4CB6-A640-23509BC79688}">
      <dgm:prSet/>
      <dgm:spPr/>
      <dgm:t>
        <a:bodyPr/>
        <a:lstStyle/>
        <a:p>
          <a:endParaRPr lang="en-US"/>
        </a:p>
      </dgm:t>
    </dgm:pt>
    <dgm:pt modelId="{7E4FA352-9615-4E98-B8A3-FD4448E55B02}">
      <dgm:prSet phldrT="[Text]" custT="1"/>
      <dgm:spPr/>
      <dgm:t>
        <a:bodyPr/>
        <a:lstStyle/>
        <a:p>
          <a:pPr algn="l"/>
          <a:r>
            <a:rPr lang="en-US" sz="1100" b="0" dirty="0">
              <a:latin typeface="+mj-lt"/>
            </a:rPr>
            <a:t>Registry</a:t>
          </a:r>
        </a:p>
      </dgm:t>
    </dgm:pt>
    <dgm:pt modelId="{E9B88198-E08C-4D72-9544-96832FE5773B}" type="parTrans" cxnId="{43B400F0-125B-45F3-9730-F32F17E195DA}">
      <dgm:prSet/>
      <dgm:spPr/>
      <dgm:t>
        <a:bodyPr/>
        <a:lstStyle/>
        <a:p>
          <a:endParaRPr lang="en-US"/>
        </a:p>
      </dgm:t>
    </dgm:pt>
    <dgm:pt modelId="{DFA308B2-D334-4058-86F6-4B030916BD87}" type="sibTrans" cxnId="{43B400F0-125B-45F3-9730-F32F17E195DA}">
      <dgm:prSet/>
      <dgm:spPr/>
      <dgm:t>
        <a:bodyPr/>
        <a:lstStyle/>
        <a:p>
          <a:endParaRPr lang="en-US"/>
        </a:p>
      </dgm:t>
    </dgm:pt>
    <dgm:pt modelId="{B8CD9E79-3CCF-4E7E-8116-56B764458029}" type="pres">
      <dgm:prSet presAssocID="{6474E90C-A3F5-4C40-8CEB-46B153A00DEE}" presName="rootnode" presStyleCnt="0">
        <dgm:presLayoutVars>
          <dgm:chMax/>
          <dgm:chPref/>
          <dgm:dir/>
          <dgm:animLvl val="lvl"/>
        </dgm:presLayoutVars>
      </dgm:prSet>
      <dgm:spPr/>
    </dgm:pt>
    <dgm:pt modelId="{CFBD1DC5-E9B3-4ADF-B430-C3CC6449018F}" type="pres">
      <dgm:prSet presAssocID="{0010D89C-854E-448B-8127-DA3929F939E8}" presName="composite" presStyleCnt="0"/>
      <dgm:spPr/>
    </dgm:pt>
    <dgm:pt modelId="{96BAAB4C-475F-4B8D-8BB8-95B0A9B849EF}" type="pres">
      <dgm:prSet presAssocID="{0010D89C-854E-448B-8127-DA3929F939E8}" presName="LShape" presStyleLbl="alignNode1" presStyleIdx="0" presStyleCnt="13" custLinFactNeighborY="1090"/>
      <dgm:spPr/>
    </dgm:pt>
    <dgm:pt modelId="{5C43E3DF-F0B8-40ED-80D3-88AAF8CEA4CB}" type="pres">
      <dgm:prSet presAssocID="{0010D89C-854E-448B-8127-DA3929F939E8}" presName="ParentText" presStyleLbl="revTx" presStyleIdx="0" presStyleCnt="7" custLinFactNeighborY="828">
        <dgm:presLayoutVars>
          <dgm:chMax val="0"/>
          <dgm:chPref val="0"/>
          <dgm:bulletEnabled val="1"/>
        </dgm:presLayoutVars>
      </dgm:prSet>
      <dgm:spPr/>
      <dgm:t>
        <a:bodyPr/>
        <a:lstStyle/>
        <a:p>
          <a:endParaRPr lang="en-US"/>
        </a:p>
      </dgm:t>
    </dgm:pt>
    <dgm:pt modelId="{C24CF265-89BA-4CC5-B2E0-D2EB87594CC8}" type="pres">
      <dgm:prSet presAssocID="{0010D89C-854E-448B-8127-DA3929F939E8}" presName="Triangle" presStyleLbl="alignNode1" presStyleIdx="1" presStyleCnt="13" custLinFactNeighborY="3848"/>
      <dgm:spPr/>
    </dgm:pt>
    <dgm:pt modelId="{34FD71BF-A89D-4F44-A5DC-13648D81324E}" type="pres">
      <dgm:prSet presAssocID="{815CBACE-0264-47A5-A415-F84E67CE62D1}" presName="sibTrans" presStyleCnt="0"/>
      <dgm:spPr/>
    </dgm:pt>
    <dgm:pt modelId="{EEE6C403-3CF2-45A0-BE62-AC3E40AD6C24}" type="pres">
      <dgm:prSet presAssocID="{815CBACE-0264-47A5-A415-F84E67CE62D1}" presName="space" presStyleCnt="0"/>
      <dgm:spPr/>
    </dgm:pt>
    <dgm:pt modelId="{2E1783C1-79ED-4460-B791-F5DFCA384133}" type="pres">
      <dgm:prSet presAssocID="{BD10A304-1F73-43DD-9545-9D1E21226479}" presName="composite" presStyleCnt="0"/>
      <dgm:spPr/>
    </dgm:pt>
    <dgm:pt modelId="{28CC26EE-CBBB-4595-B8EC-241E6791614B}" type="pres">
      <dgm:prSet presAssocID="{BD10A304-1F73-43DD-9545-9D1E21226479}" presName="LShape" presStyleLbl="alignNode1" presStyleIdx="2" presStyleCnt="13" custLinFactNeighborY="-2692"/>
      <dgm:spPr/>
    </dgm:pt>
    <dgm:pt modelId="{074DB80F-68BF-4581-AF84-D0386B780F14}" type="pres">
      <dgm:prSet presAssocID="{BD10A304-1F73-43DD-9545-9D1E21226479}" presName="ParentText" presStyleLbl="revTx" presStyleIdx="1" presStyleCnt="7" custScaleX="102693" custScaleY="92362">
        <dgm:presLayoutVars>
          <dgm:chMax val="0"/>
          <dgm:chPref val="0"/>
          <dgm:bulletEnabled val="1"/>
        </dgm:presLayoutVars>
      </dgm:prSet>
      <dgm:spPr/>
      <dgm:t>
        <a:bodyPr/>
        <a:lstStyle/>
        <a:p>
          <a:endParaRPr lang="en-US"/>
        </a:p>
      </dgm:t>
    </dgm:pt>
    <dgm:pt modelId="{9FF3722C-A49D-4CC5-8B70-771495A0D233}" type="pres">
      <dgm:prSet presAssocID="{BD10A304-1F73-43DD-9545-9D1E21226479}" presName="Triangle" presStyleLbl="alignNode1" presStyleIdx="3" presStyleCnt="13"/>
      <dgm:spPr/>
    </dgm:pt>
    <dgm:pt modelId="{7715722C-42DD-4ED1-9635-DAD310E785DD}" type="pres">
      <dgm:prSet presAssocID="{BD5CE1BD-F027-429D-A35F-548BC446F45F}" presName="sibTrans" presStyleCnt="0"/>
      <dgm:spPr/>
    </dgm:pt>
    <dgm:pt modelId="{61BA461A-AD45-44A5-AB1C-78B6DF4FDDE9}" type="pres">
      <dgm:prSet presAssocID="{BD5CE1BD-F027-429D-A35F-548BC446F45F}" presName="space" presStyleCnt="0"/>
      <dgm:spPr/>
    </dgm:pt>
    <dgm:pt modelId="{3878D67D-3186-4E27-99BC-B36EFF6FCF62}" type="pres">
      <dgm:prSet presAssocID="{01F32B2A-131E-4E9C-A1D5-1461015E0B2C}" presName="composite" presStyleCnt="0"/>
      <dgm:spPr/>
    </dgm:pt>
    <dgm:pt modelId="{5F65C369-6736-41D3-BD8C-D3B08A2B9C12}" type="pres">
      <dgm:prSet presAssocID="{01F32B2A-131E-4E9C-A1D5-1461015E0B2C}" presName="LShape" presStyleLbl="alignNode1" presStyleIdx="4" presStyleCnt="13" custLinFactNeighborY="1090"/>
      <dgm:spPr/>
    </dgm:pt>
    <dgm:pt modelId="{12426410-9ECE-4540-990B-004F5AD61A12}" type="pres">
      <dgm:prSet presAssocID="{01F32B2A-131E-4E9C-A1D5-1461015E0B2C}" presName="ParentText" presStyleLbl="revTx" presStyleIdx="2" presStyleCnt="7" custLinFactNeighborY="828">
        <dgm:presLayoutVars>
          <dgm:chMax val="0"/>
          <dgm:chPref val="0"/>
          <dgm:bulletEnabled val="1"/>
        </dgm:presLayoutVars>
      </dgm:prSet>
      <dgm:spPr/>
      <dgm:t>
        <a:bodyPr/>
        <a:lstStyle/>
        <a:p>
          <a:endParaRPr lang="en-US"/>
        </a:p>
      </dgm:t>
    </dgm:pt>
    <dgm:pt modelId="{3A7C4B3F-4FAC-4EF5-9512-913D53308C24}" type="pres">
      <dgm:prSet presAssocID="{01F32B2A-131E-4E9C-A1D5-1461015E0B2C}" presName="Triangle" presStyleLbl="alignNode1" presStyleIdx="5" presStyleCnt="13" custLinFactNeighborY="3848"/>
      <dgm:spPr/>
    </dgm:pt>
    <dgm:pt modelId="{D777C379-BDE8-49F1-B74D-CBF4F5B15053}" type="pres">
      <dgm:prSet presAssocID="{86B05AE7-D473-4F37-BE51-3CE8676E20FC}" presName="sibTrans" presStyleCnt="0"/>
      <dgm:spPr/>
    </dgm:pt>
    <dgm:pt modelId="{18490AC7-9201-4C10-B85F-C24CC77EFFBA}" type="pres">
      <dgm:prSet presAssocID="{86B05AE7-D473-4F37-BE51-3CE8676E20FC}" presName="space" presStyleCnt="0"/>
      <dgm:spPr/>
    </dgm:pt>
    <dgm:pt modelId="{1618F534-5B6D-40AB-BBB8-3F10BDE716F4}" type="pres">
      <dgm:prSet presAssocID="{9F2B29A3-676C-48AE-825C-3DC60DBF2AE2}" presName="composite" presStyleCnt="0"/>
      <dgm:spPr/>
    </dgm:pt>
    <dgm:pt modelId="{4822FC76-EADF-42E6-A829-DEAC9A84C0DE}" type="pres">
      <dgm:prSet presAssocID="{9F2B29A3-676C-48AE-825C-3DC60DBF2AE2}" presName="LShape" presStyleLbl="alignNode1" presStyleIdx="6" presStyleCnt="13" custLinFactNeighborY="1090"/>
      <dgm:spPr/>
    </dgm:pt>
    <dgm:pt modelId="{BE86AFED-F9A0-4F8A-8A27-B836B6B098D1}" type="pres">
      <dgm:prSet presAssocID="{9F2B29A3-676C-48AE-825C-3DC60DBF2AE2}" presName="ParentText" presStyleLbl="revTx" presStyleIdx="3" presStyleCnt="7" custLinFactNeighborY="828">
        <dgm:presLayoutVars>
          <dgm:chMax val="0"/>
          <dgm:chPref val="0"/>
          <dgm:bulletEnabled val="1"/>
        </dgm:presLayoutVars>
      </dgm:prSet>
      <dgm:spPr/>
      <dgm:t>
        <a:bodyPr/>
        <a:lstStyle/>
        <a:p>
          <a:endParaRPr lang="en-US"/>
        </a:p>
      </dgm:t>
    </dgm:pt>
    <dgm:pt modelId="{EDA7D529-A34E-4829-9CB2-E4F3E98F14B1}" type="pres">
      <dgm:prSet presAssocID="{9F2B29A3-676C-48AE-825C-3DC60DBF2AE2}" presName="Triangle" presStyleLbl="alignNode1" presStyleIdx="7" presStyleCnt="13" custLinFactNeighborY="3848"/>
      <dgm:spPr/>
    </dgm:pt>
    <dgm:pt modelId="{2BBFD3C7-0AE9-4438-B951-03CCC74EDAD2}" type="pres">
      <dgm:prSet presAssocID="{05F740F7-02EF-46A6-BCD4-1932D8C87C34}" presName="sibTrans" presStyleCnt="0"/>
      <dgm:spPr/>
    </dgm:pt>
    <dgm:pt modelId="{A9F34E50-4222-4338-9AA9-4350DE9D7935}" type="pres">
      <dgm:prSet presAssocID="{05F740F7-02EF-46A6-BCD4-1932D8C87C34}" presName="space" presStyleCnt="0"/>
      <dgm:spPr/>
    </dgm:pt>
    <dgm:pt modelId="{C3C49C79-A105-4D81-9471-A6257F4D5D6F}" type="pres">
      <dgm:prSet presAssocID="{9299490E-690A-47A2-BF79-343CFAE5FE79}" presName="composite" presStyleCnt="0"/>
      <dgm:spPr/>
    </dgm:pt>
    <dgm:pt modelId="{ADE833BD-FD1A-4856-9066-0C48D2DD5D6F}" type="pres">
      <dgm:prSet presAssocID="{9299490E-690A-47A2-BF79-343CFAE5FE79}" presName="LShape" presStyleLbl="alignNode1" presStyleIdx="8" presStyleCnt="13" custLinFactNeighborY="1090"/>
      <dgm:spPr/>
    </dgm:pt>
    <dgm:pt modelId="{170748FF-6039-443C-8193-92C430D0DFAA}" type="pres">
      <dgm:prSet presAssocID="{9299490E-690A-47A2-BF79-343CFAE5FE79}" presName="ParentText" presStyleLbl="revTx" presStyleIdx="4" presStyleCnt="7" custLinFactNeighborY="828">
        <dgm:presLayoutVars>
          <dgm:chMax val="0"/>
          <dgm:chPref val="0"/>
          <dgm:bulletEnabled val="1"/>
        </dgm:presLayoutVars>
      </dgm:prSet>
      <dgm:spPr/>
      <dgm:t>
        <a:bodyPr/>
        <a:lstStyle/>
        <a:p>
          <a:endParaRPr lang="en-US"/>
        </a:p>
      </dgm:t>
    </dgm:pt>
    <dgm:pt modelId="{8570A94F-040C-4CB8-9C06-F728965276B3}" type="pres">
      <dgm:prSet presAssocID="{9299490E-690A-47A2-BF79-343CFAE5FE79}" presName="Triangle" presStyleLbl="alignNode1" presStyleIdx="9" presStyleCnt="13" custLinFactNeighborY="3848"/>
      <dgm:spPr/>
    </dgm:pt>
    <dgm:pt modelId="{4506C7E7-C37E-4C11-9126-2A89DA413BEC}" type="pres">
      <dgm:prSet presAssocID="{CA92195C-701C-44C3-9ABA-F4B7BC75B593}" presName="sibTrans" presStyleCnt="0"/>
      <dgm:spPr/>
    </dgm:pt>
    <dgm:pt modelId="{EE5EA8CC-FEAF-4A9A-AE6C-E6BF538724AB}" type="pres">
      <dgm:prSet presAssocID="{CA92195C-701C-44C3-9ABA-F4B7BC75B593}" presName="space" presStyleCnt="0"/>
      <dgm:spPr/>
    </dgm:pt>
    <dgm:pt modelId="{99079E01-8011-4982-ACF6-1F29E4521D0B}" type="pres">
      <dgm:prSet presAssocID="{CE924409-C179-4A2D-B64D-C1667C924238}" presName="composite" presStyleCnt="0"/>
      <dgm:spPr/>
    </dgm:pt>
    <dgm:pt modelId="{5B438569-CCE2-4AAC-8E0A-5743FF9B6502}" type="pres">
      <dgm:prSet presAssocID="{CE924409-C179-4A2D-B64D-C1667C924238}" presName="LShape" presStyleLbl="alignNode1" presStyleIdx="10" presStyleCnt="13" custLinFactNeighborY="1090"/>
      <dgm:spPr/>
    </dgm:pt>
    <dgm:pt modelId="{C5F5F110-BA5D-47A9-BE05-32B627697E7C}" type="pres">
      <dgm:prSet presAssocID="{CE924409-C179-4A2D-B64D-C1667C924238}" presName="ParentText" presStyleLbl="revTx" presStyleIdx="5" presStyleCnt="7" custLinFactNeighborY="828">
        <dgm:presLayoutVars>
          <dgm:chMax val="0"/>
          <dgm:chPref val="0"/>
          <dgm:bulletEnabled val="1"/>
        </dgm:presLayoutVars>
      </dgm:prSet>
      <dgm:spPr/>
      <dgm:t>
        <a:bodyPr/>
        <a:lstStyle/>
        <a:p>
          <a:endParaRPr lang="en-US"/>
        </a:p>
      </dgm:t>
    </dgm:pt>
    <dgm:pt modelId="{6971FD88-FFEC-4FBF-B3CC-DD255AA67870}" type="pres">
      <dgm:prSet presAssocID="{CE924409-C179-4A2D-B64D-C1667C924238}" presName="Triangle" presStyleLbl="alignNode1" presStyleIdx="11" presStyleCnt="13" custLinFactNeighborY="3848"/>
      <dgm:spPr/>
    </dgm:pt>
    <dgm:pt modelId="{E82C6AE2-34A5-482B-8458-815B10394D18}" type="pres">
      <dgm:prSet presAssocID="{FB48574C-4914-4B07-BE09-AF8B154B2CB4}" presName="sibTrans" presStyleCnt="0"/>
      <dgm:spPr/>
    </dgm:pt>
    <dgm:pt modelId="{ABF156C6-7ABD-4853-BB26-787616A57FBE}" type="pres">
      <dgm:prSet presAssocID="{FB48574C-4914-4B07-BE09-AF8B154B2CB4}" presName="space" presStyleCnt="0"/>
      <dgm:spPr/>
    </dgm:pt>
    <dgm:pt modelId="{3AEBF6BB-C684-4E2F-BDA9-A61E3427424E}" type="pres">
      <dgm:prSet presAssocID="{037EC5A9-860F-45A9-97E8-A8AEEA9BB793}" presName="composite" presStyleCnt="0"/>
      <dgm:spPr/>
    </dgm:pt>
    <dgm:pt modelId="{68E5A9CD-3D01-4E1E-A131-2E66042604FF}" type="pres">
      <dgm:prSet presAssocID="{037EC5A9-860F-45A9-97E8-A8AEEA9BB793}" presName="LShape" presStyleLbl="alignNode1" presStyleIdx="12" presStyleCnt="13" custLinFactNeighborY="1090"/>
      <dgm:spPr/>
    </dgm:pt>
    <dgm:pt modelId="{7577EDBA-79C8-47EE-9C48-8258D6199F02}" type="pres">
      <dgm:prSet presAssocID="{037EC5A9-860F-45A9-97E8-A8AEEA9BB793}" presName="ParentText" presStyleLbl="revTx" presStyleIdx="6" presStyleCnt="7" custLinFactNeighborY="828">
        <dgm:presLayoutVars>
          <dgm:chMax val="0"/>
          <dgm:chPref val="0"/>
          <dgm:bulletEnabled val="1"/>
        </dgm:presLayoutVars>
      </dgm:prSet>
      <dgm:spPr/>
      <dgm:t>
        <a:bodyPr/>
        <a:lstStyle/>
        <a:p>
          <a:endParaRPr lang="en-US"/>
        </a:p>
      </dgm:t>
    </dgm:pt>
  </dgm:ptLst>
  <dgm:cxnLst>
    <dgm:cxn modelId="{B3134007-4773-4C24-B20E-F02605591D9D}" srcId="{6474E90C-A3F5-4C40-8CEB-46B153A00DEE}" destId="{CE924409-C179-4A2D-B64D-C1667C924238}" srcOrd="5" destOrd="0" parTransId="{75A1A668-D881-42BC-92F5-74B80995D5C7}" sibTransId="{FB48574C-4914-4B07-BE09-AF8B154B2CB4}"/>
    <dgm:cxn modelId="{F73E479E-5383-4652-83E4-6AAC254B8592}" type="presOf" srcId="{751AAAA0-FD1A-474D-A8CA-BF7C3BFEE3B9}" destId="{12426410-9ECE-4540-990B-004F5AD61A12}" srcOrd="0" destOrd="1" presId="urn:microsoft.com/office/officeart/2009/3/layout/StepUpProcess"/>
    <dgm:cxn modelId="{D0794A49-4C58-4D75-AD10-20CD20475A2B}" type="presOf" srcId="{A1286503-101C-4D1A-BFA0-02F11B235340}" destId="{074DB80F-68BF-4581-AF84-D0386B780F14}" srcOrd="0" destOrd="4" presId="urn:microsoft.com/office/officeart/2009/3/layout/StepUpProcess"/>
    <dgm:cxn modelId="{2298BF1B-966E-4966-8AD9-B0EDD901F0B7}" type="presOf" srcId="{E8E0BA16-10CE-416E-9136-84998F596AE2}" destId="{BE86AFED-F9A0-4F8A-8A27-B836B6B098D1}" srcOrd="0" destOrd="1" presId="urn:microsoft.com/office/officeart/2009/3/layout/StepUpProcess"/>
    <dgm:cxn modelId="{F1BAA056-6CB8-42B2-A552-47FF74E31AB2}" type="presOf" srcId="{4BE9C7D6-461A-44C8-B607-EDEF2EA077EC}" destId="{7577EDBA-79C8-47EE-9C48-8258D6199F02}" srcOrd="0" destOrd="4" presId="urn:microsoft.com/office/officeart/2009/3/layout/StepUpProcess"/>
    <dgm:cxn modelId="{97CC5824-09CC-465D-AFF4-18B539F9D065}" type="presOf" srcId="{0010D89C-854E-448B-8127-DA3929F939E8}" destId="{5C43E3DF-F0B8-40ED-80D3-88AAF8CEA4CB}" srcOrd="0" destOrd="0" presId="urn:microsoft.com/office/officeart/2009/3/layout/StepUpProcess"/>
    <dgm:cxn modelId="{19BE8CA6-AC47-47AF-B71E-521FD4CFFA24}" srcId="{CE924409-C179-4A2D-B64D-C1667C924238}" destId="{97A95825-49E0-4C73-8F5F-F18D87E69E6C}" srcOrd="2" destOrd="0" parTransId="{043D2A7A-B426-42D5-8E97-E57ABA5CD506}" sibTransId="{ADF8E347-7E86-4DF6-B9F1-F5F0B780096C}"/>
    <dgm:cxn modelId="{C3A44365-9B22-4CD9-9BF5-55706FA57043}" type="presOf" srcId="{01F32B2A-131E-4E9C-A1D5-1461015E0B2C}" destId="{12426410-9ECE-4540-990B-004F5AD61A12}" srcOrd="0" destOrd="0" presId="urn:microsoft.com/office/officeart/2009/3/layout/StepUpProcess"/>
    <dgm:cxn modelId="{B99C4A80-4DB8-405B-9732-4BE6FAECA59E}" type="presOf" srcId="{97A95825-49E0-4C73-8F5F-F18D87E69E6C}" destId="{C5F5F110-BA5D-47A9-BE05-32B627697E7C}" srcOrd="0" destOrd="3" presId="urn:microsoft.com/office/officeart/2009/3/layout/StepUpProcess"/>
    <dgm:cxn modelId="{596440C4-7175-4B94-9C3E-479BC33E36C6}" srcId="{CE924409-C179-4A2D-B64D-C1667C924238}" destId="{1DD8B8D3-226B-49C2-8005-4A91E508846C}" srcOrd="3" destOrd="0" parTransId="{C70B4F40-4E1E-4421-BAC4-7B503CCAF138}" sibTransId="{6E835272-27B6-4018-964C-93E39AD1AD6A}"/>
    <dgm:cxn modelId="{0BF5620A-B547-450F-9BA4-3A5421A8E374}" srcId="{9F2B29A3-676C-48AE-825C-3DC60DBF2AE2}" destId="{E8E0BA16-10CE-416E-9136-84998F596AE2}" srcOrd="0" destOrd="0" parTransId="{6D3E105B-45E6-424E-B1D5-A553183D47AE}" sibTransId="{B7C06EB8-35FC-4988-9A19-996AFBDCA4DB}"/>
    <dgm:cxn modelId="{86B4FB07-3C60-4EBD-8E76-5E72C2E0AB90}" srcId="{037EC5A9-860F-45A9-97E8-A8AEEA9BB793}" destId="{266FBCAC-8055-4D37-AE88-C83AA214ACFC}" srcOrd="1" destOrd="0" parTransId="{EF20783E-2A4A-4E1F-8E4B-60244D876521}" sibTransId="{39F87B8E-0C0E-4761-B82F-E2DDCD7410C5}"/>
    <dgm:cxn modelId="{4A47BA19-6F43-48D7-808A-4FFD39949DC7}" type="presOf" srcId="{B97F914E-93D2-4D63-AE6C-21B1DB78616D}" destId="{C5F5F110-BA5D-47A9-BE05-32B627697E7C}" srcOrd="0" destOrd="2" presId="urn:microsoft.com/office/officeart/2009/3/layout/StepUpProcess"/>
    <dgm:cxn modelId="{CB71E6A5-97F7-42E4-80D3-DEBCA96FF241}" srcId="{BD10A304-1F73-43DD-9545-9D1E21226479}" destId="{25953BB6-850A-47EF-A2B2-98ACD9BBD186}" srcOrd="0" destOrd="0" parTransId="{A77C307B-DC84-4B4B-B3E4-1E1EAB8380EF}" sibTransId="{85E0FC6C-0E1F-4A68-938D-E103717A4CE3}"/>
    <dgm:cxn modelId="{43B400F0-125B-45F3-9730-F32F17E195DA}" srcId="{BD10A304-1F73-43DD-9545-9D1E21226479}" destId="{7E4FA352-9615-4E98-B8A3-FD4448E55B02}" srcOrd="6" destOrd="0" parTransId="{E9B88198-E08C-4D72-9544-96832FE5773B}" sibTransId="{DFA308B2-D334-4058-86F6-4B030916BD87}"/>
    <dgm:cxn modelId="{0258DA0D-C91C-443D-81F4-7B6A5C31306D}" type="presOf" srcId="{9F2B29A3-676C-48AE-825C-3DC60DBF2AE2}" destId="{BE86AFED-F9A0-4F8A-8A27-B836B6B098D1}" srcOrd="0" destOrd="0" presId="urn:microsoft.com/office/officeart/2009/3/layout/StepUpProcess"/>
    <dgm:cxn modelId="{AD9DED57-426F-4AF7-B9FD-95F1E64433AE}" srcId="{BD10A304-1F73-43DD-9545-9D1E21226479}" destId="{FA66AFF8-B7BF-47D8-920B-4AE5F5CCB30A}" srcOrd="1" destOrd="0" parTransId="{D1FBB999-A92C-469D-A5BC-0B4C22197FEC}" sibTransId="{926B8AE4-2FB8-4F61-8AC4-54E6D434A7F2}"/>
    <dgm:cxn modelId="{63E1B369-A07A-4AF4-8ACA-6D0289E80719}" srcId="{6474E90C-A3F5-4C40-8CEB-46B153A00DEE}" destId="{037EC5A9-860F-45A9-97E8-A8AEEA9BB793}" srcOrd="6" destOrd="0" parTransId="{965C5703-C172-43BA-A947-D2654C3E41F8}" sibTransId="{C02B8F31-CDDD-4163-8613-368B89AB05F2}"/>
    <dgm:cxn modelId="{082AE83C-0F42-43B0-BB02-A36D712BAF7A}" srcId="{BD10A304-1F73-43DD-9545-9D1E21226479}" destId="{0CD4120B-D47E-4785-9E77-E9C10337775D}" srcOrd="5" destOrd="0" parTransId="{775394F6-A4A9-4424-A0E8-6D46946F5B58}" sibTransId="{5E9CC7AC-8D8C-4DFA-A2B9-17F05C5AB103}"/>
    <dgm:cxn modelId="{D273A2A0-0911-405A-BBA4-F8AC2D4015CC}" type="presOf" srcId="{FA66AFF8-B7BF-47D8-920B-4AE5F5CCB30A}" destId="{074DB80F-68BF-4581-AF84-D0386B780F14}" srcOrd="0" destOrd="2" presId="urn:microsoft.com/office/officeart/2009/3/layout/StepUpProcess"/>
    <dgm:cxn modelId="{FE883C88-B8CC-4A57-A60C-7CBE3578F379}" type="presOf" srcId="{FCE84D98-F65E-4313-A996-C9B3D7EBDD34}" destId="{170748FF-6039-443C-8193-92C430D0DFAA}" srcOrd="0" destOrd="1" presId="urn:microsoft.com/office/officeart/2009/3/layout/StepUpProcess"/>
    <dgm:cxn modelId="{4E7777BC-B488-4932-A07D-1D8DDA805C99}" type="presOf" srcId="{037EC5A9-860F-45A9-97E8-A8AEEA9BB793}" destId="{7577EDBA-79C8-47EE-9C48-8258D6199F02}" srcOrd="0" destOrd="0" presId="urn:microsoft.com/office/officeart/2009/3/layout/StepUpProcess"/>
    <dgm:cxn modelId="{B77C2D82-C179-4C63-AA57-D1DFEEF5A433}" srcId="{BD10A304-1F73-43DD-9545-9D1E21226479}" destId="{13FBA582-C461-4BAD-99B9-26AE7DA54835}" srcOrd="7" destOrd="0" parTransId="{60D8CB22-A372-49CC-84E0-2B2A39EDFCFC}" sibTransId="{47ED8F71-952F-4462-88BC-1BE7EB6F9E7F}"/>
    <dgm:cxn modelId="{61DE9222-ED43-4411-A227-A9576786E346}" srcId="{6474E90C-A3F5-4C40-8CEB-46B153A00DEE}" destId="{9F2B29A3-676C-48AE-825C-3DC60DBF2AE2}" srcOrd="3" destOrd="0" parTransId="{3B7E9C7A-3EA1-4A88-A8B1-9E17FD1DBB3E}" sibTransId="{05F740F7-02EF-46A6-BCD4-1932D8C87C34}"/>
    <dgm:cxn modelId="{15D482B8-ABBF-4B83-9697-86A32B42E76C}" type="presOf" srcId="{6474E90C-A3F5-4C40-8CEB-46B153A00DEE}" destId="{B8CD9E79-3CCF-4E7E-8116-56B764458029}" srcOrd="0" destOrd="0" presId="urn:microsoft.com/office/officeart/2009/3/layout/StepUpProcess"/>
    <dgm:cxn modelId="{7915E895-3B0F-42D5-BDE8-26DB43D3BE57}" type="presOf" srcId="{922EFE4D-47F8-46C3-B467-3FB1F4D3DAE7}" destId="{7577EDBA-79C8-47EE-9C48-8258D6199F02}" srcOrd="0" destOrd="1" presId="urn:microsoft.com/office/officeart/2009/3/layout/StepUpProcess"/>
    <dgm:cxn modelId="{9136108E-BD9C-441B-B53A-14CF87E18AF7}" type="presOf" srcId="{BD10A304-1F73-43DD-9545-9D1E21226479}" destId="{074DB80F-68BF-4581-AF84-D0386B780F14}" srcOrd="0" destOrd="0" presId="urn:microsoft.com/office/officeart/2009/3/layout/StepUpProcess"/>
    <dgm:cxn modelId="{6C885D36-EA41-4E3E-AB2F-530415C94F72}" type="presOf" srcId="{2E844D7E-8FE8-4447-9546-5BF641386BE4}" destId="{BE86AFED-F9A0-4F8A-8A27-B836B6B098D1}" srcOrd="0" destOrd="3" presId="urn:microsoft.com/office/officeart/2009/3/layout/StepUpProcess"/>
    <dgm:cxn modelId="{C896745D-32AB-4630-A4C9-46AE35CAEA16}" type="presOf" srcId="{CE924409-C179-4A2D-B64D-C1667C924238}" destId="{C5F5F110-BA5D-47A9-BE05-32B627697E7C}" srcOrd="0" destOrd="0" presId="urn:microsoft.com/office/officeart/2009/3/layout/StepUpProcess"/>
    <dgm:cxn modelId="{B970CDA8-6C09-486D-87F3-10BA87CC10C3}" srcId="{9F2B29A3-676C-48AE-825C-3DC60DBF2AE2}" destId="{E951F7F4-3E2F-40F5-BC80-BFE018C1F4DB}" srcOrd="1" destOrd="0" parTransId="{F1248C2D-57B5-4C80-A1CE-5E7E6F471B15}" sibTransId="{4CAFAB52-14FC-433C-948B-9D2D22B128B3}"/>
    <dgm:cxn modelId="{AE93B38B-123E-4548-AF4E-284A6E7104D1}" srcId="{6474E90C-A3F5-4C40-8CEB-46B153A00DEE}" destId="{0010D89C-854E-448B-8127-DA3929F939E8}" srcOrd="0" destOrd="0" parTransId="{0A053686-71FD-4CB5-9AAD-451389B5416F}" sibTransId="{815CBACE-0264-47A5-A415-F84E67CE62D1}"/>
    <dgm:cxn modelId="{5B05E056-4355-4C9E-8588-F0CD70C6A39D}" type="presOf" srcId="{EE6CC463-806B-49F1-9D27-85973620214C}" destId="{074DB80F-68BF-4581-AF84-D0386B780F14}" srcOrd="0" destOrd="3" presId="urn:microsoft.com/office/officeart/2009/3/layout/StepUpProcess"/>
    <dgm:cxn modelId="{FBFD0AA0-9810-4D8B-90EB-308D7010E43E}" type="presOf" srcId="{7E4FA352-9615-4E98-B8A3-FD4448E55B02}" destId="{074DB80F-68BF-4581-AF84-D0386B780F14}" srcOrd="0" destOrd="7" presId="urn:microsoft.com/office/officeart/2009/3/layout/StepUpProcess"/>
    <dgm:cxn modelId="{15B38CD7-8A1E-468F-8DE6-5AEE996A15FA}" srcId="{6474E90C-A3F5-4C40-8CEB-46B153A00DEE}" destId="{01F32B2A-131E-4E9C-A1D5-1461015E0B2C}" srcOrd="2" destOrd="0" parTransId="{C513A95C-F65A-45F8-BA4C-B38C763C8C9C}" sibTransId="{86B05AE7-D473-4F37-BE51-3CE8676E20FC}"/>
    <dgm:cxn modelId="{8E4ADBF6-7252-48FC-8390-A3990FA1EF4B}" srcId="{01F32B2A-131E-4E9C-A1D5-1461015E0B2C}" destId="{8E0C9345-2A16-4BE3-8E86-AA4D49067A7F}" srcOrd="1" destOrd="0" parTransId="{14FAA190-32F9-42BB-A65D-2307C322D396}" sibTransId="{927B7B74-25E4-436C-ADF8-AEE73E6E8340}"/>
    <dgm:cxn modelId="{88F9E9EF-7EC7-41F2-B426-2BA2B98415A5}" srcId="{9299490E-690A-47A2-BF79-343CFAE5FE79}" destId="{FCE84D98-F65E-4313-A996-C9B3D7EBDD34}" srcOrd="0" destOrd="0" parTransId="{87D56A33-4A12-4823-BB95-BF0B8AD83D55}" sibTransId="{D77242C3-146A-4E7E-896D-2903DB57AA5F}"/>
    <dgm:cxn modelId="{D5D9D066-03C7-499E-BC25-10844D15C44B}" type="presOf" srcId="{8E0C9345-2A16-4BE3-8E86-AA4D49067A7F}" destId="{12426410-9ECE-4540-990B-004F5AD61A12}" srcOrd="0" destOrd="2" presId="urn:microsoft.com/office/officeart/2009/3/layout/StepUpProcess"/>
    <dgm:cxn modelId="{CD848CF2-E4A3-45DB-B9BB-FBC287BDE59C}" type="presOf" srcId="{2EBE0A9F-2B2E-4C90-ACF1-A3020FD7B251}" destId="{C5F5F110-BA5D-47A9-BE05-32B627697E7C}" srcOrd="0" destOrd="1" presId="urn:microsoft.com/office/officeart/2009/3/layout/StepUpProcess"/>
    <dgm:cxn modelId="{3FDD9922-917A-4B8C-8227-A2B10608F731}" type="presOf" srcId="{25953BB6-850A-47EF-A2B2-98ACD9BBD186}" destId="{074DB80F-68BF-4581-AF84-D0386B780F14}" srcOrd="0" destOrd="1" presId="urn:microsoft.com/office/officeart/2009/3/layout/StepUpProcess"/>
    <dgm:cxn modelId="{6CD03455-961E-4C9D-A840-748AA20E2BAB}" srcId="{BD10A304-1F73-43DD-9545-9D1E21226479}" destId="{EE6CC463-806B-49F1-9D27-85973620214C}" srcOrd="2" destOrd="0" parTransId="{EDB78E5F-2374-4BE3-9191-627E4C1A88C2}" sibTransId="{CD35F4D9-030E-448B-8470-FAEF90CD08CD}"/>
    <dgm:cxn modelId="{323DD34C-9266-49AD-83BA-374612208AEC}" srcId="{037EC5A9-860F-45A9-97E8-A8AEEA9BB793}" destId="{4BE9C7D6-461A-44C8-B607-EDEF2EA077EC}" srcOrd="3" destOrd="0" parTransId="{21ED4C84-2CAB-47DE-B1D0-EEEEB48B552F}" sibTransId="{A31ACD74-4C55-4E1B-8BF0-1A889A0EBBCF}"/>
    <dgm:cxn modelId="{26B98641-5BB7-468A-A496-259B5263EB31}" srcId="{037EC5A9-860F-45A9-97E8-A8AEEA9BB793}" destId="{922EFE4D-47F8-46C3-B467-3FB1F4D3DAE7}" srcOrd="0" destOrd="0" parTransId="{B562972B-83BB-4C51-AE66-6611FC0484BC}" sibTransId="{A1353CEC-4052-4C7C-A1D4-61FF73AD4BF3}"/>
    <dgm:cxn modelId="{C14F12D1-CD57-46AA-A6D1-2F64C42F76B3}" srcId="{6474E90C-A3F5-4C40-8CEB-46B153A00DEE}" destId="{9299490E-690A-47A2-BF79-343CFAE5FE79}" srcOrd="4" destOrd="0" parTransId="{5519E34E-0331-4FED-B2C5-80A87D5E3315}" sibTransId="{CA92195C-701C-44C3-9ABA-F4B7BC75B593}"/>
    <dgm:cxn modelId="{44E7C80A-C63B-4697-BEEC-F40FE819AFB5}" type="presOf" srcId="{1DD8B8D3-226B-49C2-8005-4A91E508846C}" destId="{C5F5F110-BA5D-47A9-BE05-32B627697E7C}" srcOrd="0" destOrd="4" presId="urn:microsoft.com/office/officeart/2009/3/layout/StepUpProcess"/>
    <dgm:cxn modelId="{714F4B39-6556-4C0C-A8F4-1AFFCBBC1CCF}" srcId="{CE924409-C179-4A2D-B64D-C1667C924238}" destId="{2EBE0A9F-2B2E-4C90-ACF1-A3020FD7B251}" srcOrd="0" destOrd="0" parTransId="{1C17A13E-522B-472E-B60D-ED0B56F458C9}" sibTransId="{0B787E35-75DD-415C-8C78-69DFE5BDD12D}"/>
    <dgm:cxn modelId="{796A9A11-4EE8-4CB6-A640-23509BC79688}" srcId="{BD10A304-1F73-43DD-9545-9D1E21226479}" destId="{A1286503-101C-4D1A-BFA0-02F11B235340}" srcOrd="3" destOrd="0" parTransId="{A09C0865-2C33-4203-A575-3FB8B0463913}" sibTransId="{26949491-263A-4D5F-B058-36C67CBF157A}"/>
    <dgm:cxn modelId="{F4F9CAF1-01F4-4AB6-9EC0-6D602469B096}" srcId="{CE924409-C179-4A2D-B64D-C1667C924238}" destId="{B97F914E-93D2-4D63-AE6C-21B1DB78616D}" srcOrd="1" destOrd="0" parTransId="{0665C497-B18A-4EDC-93C5-AC6876B09A17}" sibTransId="{8189EBEF-3309-4294-8D03-6642E2CD037A}"/>
    <dgm:cxn modelId="{CF4C2B66-FD39-45E9-BE5C-B464C37250E9}" type="presOf" srcId="{266FBCAC-8055-4D37-AE88-C83AA214ACFC}" destId="{7577EDBA-79C8-47EE-9C48-8258D6199F02}" srcOrd="0" destOrd="2" presId="urn:microsoft.com/office/officeart/2009/3/layout/StepUpProcess"/>
    <dgm:cxn modelId="{89447D9C-8E4E-4578-9CA2-7AA1F4CE77E7}" type="presOf" srcId="{5461AE26-F7D0-458B-AEB1-88F36C1DCC9B}" destId="{7577EDBA-79C8-47EE-9C48-8258D6199F02}" srcOrd="0" destOrd="3" presId="urn:microsoft.com/office/officeart/2009/3/layout/StepUpProcess"/>
    <dgm:cxn modelId="{BD74EBA8-41FF-4F7A-A9BA-3F7D1C992210}" srcId="{BD10A304-1F73-43DD-9545-9D1E21226479}" destId="{CF4F6786-0163-44E8-A7A2-DFEB228CDE01}" srcOrd="4" destOrd="0" parTransId="{E840309A-1748-4175-8942-B0F4A5C27DCF}" sibTransId="{96706024-6147-4AE0-A8D3-2D288121A0CD}"/>
    <dgm:cxn modelId="{E22326DC-AAAD-429A-BBB8-9CAFD1F3E29A}" srcId="{6474E90C-A3F5-4C40-8CEB-46B153A00DEE}" destId="{BD10A304-1F73-43DD-9545-9D1E21226479}" srcOrd="1" destOrd="0" parTransId="{FF06F63D-4F49-40CC-B0EE-81F5A9E5E354}" sibTransId="{BD5CE1BD-F027-429D-A35F-548BC446F45F}"/>
    <dgm:cxn modelId="{C5E55304-620F-404E-82A8-9A6F75606ECF}" type="presOf" srcId="{9299490E-690A-47A2-BF79-343CFAE5FE79}" destId="{170748FF-6039-443C-8193-92C430D0DFAA}" srcOrd="0" destOrd="0" presId="urn:microsoft.com/office/officeart/2009/3/layout/StepUpProcess"/>
    <dgm:cxn modelId="{60232E93-8FB7-41A4-87C7-7EDFDF74BB7A}" type="presOf" srcId="{E951F7F4-3E2F-40F5-BC80-BFE018C1F4DB}" destId="{BE86AFED-F9A0-4F8A-8A27-B836B6B098D1}" srcOrd="0" destOrd="2" presId="urn:microsoft.com/office/officeart/2009/3/layout/StepUpProcess"/>
    <dgm:cxn modelId="{E3A269AE-4240-4AC0-80AC-44E8AA301791}" srcId="{01F32B2A-131E-4E9C-A1D5-1461015E0B2C}" destId="{751AAAA0-FD1A-474D-A8CA-BF7C3BFEE3B9}" srcOrd="0" destOrd="0" parTransId="{53846A0A-0F2A-438C-9E20-486F2C404199}" sibTransId="{80BAE9E0-019A-4BA0-849D-AF902A506F59}"/>
    <dgm:cxn modelId="{A4597088-4B87-4820-81FE-B0BAE363DB15}" type="presOf" srcId="{0CD4120B-D47E-4785-9E77-E9C10337775D}" destId="{074DB80F-68BF-4581-AF84-D0386B780F14}" srcOrd="0" destOrd="6" presId="urn:microsoft.com/office/officeart/2009/3/layout/StepUpProcess"/>
    <dgm:cxn modelId="{6E4B2691-D38D-4043-A8AF-A0CF0F7A372D}" type="presOf" srcId="{DA143095-1394-4517-9AD3-54285DD8A43B}" destId="{12426410-9ECE-4540-990B-004F5AD61A12}" srcOrd="0" destOrd="3" presId="urn:microsoft.com/office/officeart/2009/3/layout/StepUpProcess"/>
    <dgm:cxn modelId="{D6E0EDDD-0A64-4261-A6DE-CF6D90E87EB7}" srcId="{037EC5A9-860F-45A9-97E8-A8AEEA9BB793}" destId="{5461AE26-F7D0-458B-AEB1-88F36C1DCC9B}" srcOrd="2" destOrd="0" parTransId="{395CF524-AC1D-4E72-A1BD-16D8B39E7530}" sibTransId="{47B01F7C-6179-4482-8701-9A07A89D779E}"/>
    <dgm:cxn modelId="{8DFF85C7-89BF-4185-A1A8-802B62F42F9F}" type="presOf" srcId="{CF4F6786-0163-44E8-A7A2-DFEB228CDE01}" destId="{074DB80F-68BF-4581-AF84-D0386B780F14}" srcOrd="0" destOrd="5" presId="urn:microsoft.com/office/officeart/2009/3/layout/StepUpProcess"/>
    <dgm:cxn modelId="{D0D5B7E0-C92C-4B9E-9816-357ED6E27279}" type="presOf" srcId="{13FBA582-C461-4BAD-99B9-26AE7DA54835}" destId="{074DB80F-68BF-4581-AF84-D0386B780F14}" srcOrd="0" destOrd="8" presId="urn:microsoft.com/office/officeart/2009/3/layout/StepUpProcess"/>
    <dgm:cxn modelId="{27ACC6B0-7789-4841-9A6F-B22539B9A744}" srcId="{01F32B2A-131E-4E9C-A1D5-1461015E0B2C}" destId="{DA143095-1394-4517-9AD3-54285DD8A43B}" srcOrd="2" destOrd="0" parTransId="{6210CABA-2451-4C98-9705-462D0DB659AE}" sibTransId="{36D015D5-5AD9-461D-832A-6EA994E789B8}"/>
    <dgm:cxn modelId="{40F0A875-0765-4769-8E84-FF710BEDC598}" srcId="{9F2B29A3-676C-48AE-825C-3DC60DBF2AE2}" destId="{2E844D7E-8FE8-4447-9546-5BF641386BE4}" srcOrd="2" destOrd="0" parTransId="{59DF7492-F831-4A41-9DBF-A863285816D7}" sibTransId="{EB6B44AC-7AB4-40A2-AC5F-711AEE692A6B}"/>
    <dgm:cxn modelId="{52184B58-EAFF-42F7-AE45-073BF2481115}" type="presParOf" srcId="{B8CD9E79-3CCF-4E7E-8116-56B764458029}" destId="{CFBD1DC5-E9B3-4ADF-B430-C3CC6449018F}" srcOrd="0" destOrd="0" presId="urn:microsoft.com/office/officeart/2009/3/layout/StepUpProcess"/>
    <dgm:cxn modelId="{61589B01-A5E3-48B5-8D24-595BCF134110}" type="presParOf" srcId="{CFBD1DC5-E9B3-4ADF-B430-C3CC6449018F}" destId="{96BAAB4C-475F-4B8D-8BB8-95B0A9B849EF}" srcOrd="0" destOrd="0" presId="urn:microsoft.com/office/officeart/2009/3/layout/StepUpProcess"/>
    <dgm:cxn modelId="{8480CCCD-A33E-4D6C-AD5C-9B6944EF7FAD}" type="presParOf" srcId="{CFBD1DC5-E9B3-4ADF-B430-C3CC6449018F}" destId="{5C43E3DF-F0B8-40ED-80D3-88AAF8CEA4CB}" srcOrd="1" destOrd="0" presId="urn:microsoft.com/office/officeart/2009/3/layout/StepUpProcess"/>
    <dgm:cxn modelId="{F1980C16-2528-4588-93A7-8E1D2447FD26}" type="presParOf" srcId="{CFBD1DC5-E9B3-4ADF-B430-C3CC6449018F}" destId="{C24CF265-89BA-4CC5-B2E0-D2EB87594CC8}" srcOrd="2" destOrd="0" presId="urn:microsoft.com/office/officeart/2009/3/layout/StepUpProcess"/>
    <dgm:cxn modelId="{231E5565-B64E-4901-8517-CF8C0E8C676A}" type="presParOf" srcId="{B8CD9E79-3CCF-4E7E-8116-56B764458029}" destId="{34FD71BF-A89D-4F44-A5DC-13648D81324E}" srcOrd="1" destOrd="0" presId="urn:microsoft.com/office/officeart/2009/3/layout/StepUpProcess"/>
    <dgm:cxn modelId="{8440FA4D-5094-4748-95CA-41A0430E9674}" type="presParOf" srcId="{34FD71BF-A89D-4F44-A5DC-13648D81324E}" destId="{EEE6C403-3CF2-45A0-BE62-AC3E40AD6C24}" srcOrd="0" destOrd="0" presId="urn:microsoft.com/office/officeart/2009/3/layout/StepUpProcess"/>
    <dgm:cxn modelId="{F9E27314-4362-4032-A9F1-E894FEC0DCF4}" type="presParOf" srcId="{B8CD9E79-3CCF-4E7E-8116-56B764458029}" destId="{2E1783C1-79ED-4460-B791-F5DFCA384133}" srcOrd="2" destOrd="0" presId="urn:microsoft.com/office/officeart/2009/3/layout/StepUpProcess"/>
    <dgm:cxn modelId="{341CBAB0-CC21-466A-9B5F-F3068D9C178B}" type="presParOf" srcId="{2E1783C1-79ED-4460-B791-F5DFCA384133}" destId="{28CC26EE-CBBB-4595-B8EC-241E6791614B}" srcOrd="0" destOrd="0" presId="urn:microsoft.com/office/officeart/2009/3/layout/StepUpProcess"/>
    <dgm:cxn modelId="{E1246984-2E6B-4B10-ABCA-C952C7013107}" type="presParOf" srcId="{2E1783C1-79ED-4460-B791-F5DFCA384133}" destId="{074DB80F-68BF-4581-AF84-D0386B780F14}" srcOrd="1" destOrd="0" presId="urn:microsoft.com/office/officeart/2009/3/layout/StepUpProcess"/>
    <dgm:cxn modelId="{70C8D71F-BFDB-4580-A84F-CF883152053C}" type="presParOf" srcId="{2E1783C1-79ED-4460-B791-F5DFCA384133}" destId="{9FF3722C-A49D-4CC5-8B70-771495A0D233}" srcOrd="2" destOrd="0" presId="urn:microsoft.com/office/officeart/2009/3/layout/StepUpProcess"/>
    <dgm:cxn modelId="{A654E570-2DD9-4B68-B9A1-7F7940379E12}" type="presParOf" srcId="{B8CD9E79-3CCF-4E7E-8116-56B764458029}" destId="{7715722C-42DD-4ED1-9635-DAD310E785DD}" srcOrd="3" destOrd="0" presId="urn:microsoft.com/office/officeart/2009/3/layout/StepUpProcess"/>
    <dgm:cxn modelId="{2CF5C6EC-B955-4E00-9BCF-C20506C2C49E}" type="presParOf" srcId="{7715722C-42DD-4ED1-9635-DAD310E785DD}" destId="{61BA461A-AD45-44A5-AB1C-78B6DF4FDDE9}" srcOrd="0" destOrd="0" presId="urn:microsoft.com/office/officeart/2009/3/layout/StepUpProcess"/>
    <dgm:cxn modelId="{901BC186-25C6-41C1-BE4E-3ED0AB37A31D}" type="presParOf" srcId="{B8CD9E79-3CCF-4E7E-8116-56B764458029}" destId="{3878D67D-3186-4E27-99BC-B36EFF6FCF62}" srcOrd="4" destOrd="0" presId="urn:microsoft.com/office/officeart/2009/3/layout/StepUpProcess"/>
    <dgm:cxn modelId="{C74445AE-1F97-4C1B-B7C3-ABE9CF8E3634}" type="presParOf" srcId="{3878D67D-3186-4E27-99BC-B36EFF6FCF62}" destId="{5F65C369-6736-41D3-BD8C-D3B08A2B9C12}" srcOrd="0" destOrd="0" presId="urn:microsoft.com/office/officeart/2009/3/layout/StepUpProcess"/>
    <dgm:cxn modelId="{CF8D1316-07DF-4B76-994A-A2120DC995B8}" type="presParOf" srcId="{3878D67D-3186-4E27-99BC-B36EFF6FCF62}" destId="{12426410-9ECE-4540-990B-004F5AD61A12}" srcOrd="1" destOrd="0" presId="urn:microsoft.com/office/officeart/2009/3/layout/StepUpProcess"/>
    <dgm:cxn modelId="{76C5136C-84EC-4B11-8D33-0893316A1828}" type="presParOf" srcId="{3878D67D-3186-4E27-99BC-B36EFF6FCF62}" destId="{3A7C4B3F-4FAC-4EF5-9512-913D53308C24}" srcOrd="2" destOrd="0" presId="urn:microsoft.com/office/officeart/2009/3/layout/StepUpProcess"/>
    <dgm:cxn modelId="{6C4F8DF6-7F37-40B3-B34B-E1CB6C46B32F}" type="presParOf" srcId="{B8CD9E79-3CCF-4E7E-8116-56B764458029}" destId="{D777C379-BDE8-49F1-B74D-CBF4F5B15053}" srcOrd="5" destOrd="0" presId="urn:microsoft.com/office/officeart/2009/3/layout/StepUpProcess"/>
    <dgm:cxn modelId="{AD82AA53-1672-4C92-8431-A54215E71C55}" type="presParOf" srcId="{D777C379-BDE8-49F1-B74D-CBF4F5B15053}" destId="{18490AC7-9201-4C10-B85F-C24CC77EFFBA}" srcOrd="0" destOrd="0" presId="urn:microsoft.com/office/officeart/2009/3/layout/StepUpProcess"/>
    <dgm:cxn modelId="{93605013-E961-49AD-B5C0-1220BF07D158}" type="presParOf" srcId="{B8CD9E79-3CCF-4E7E-8116-56B764458029}" destId="{1618F534-5B6D-40AB-BBB8-3F10BDE716F4}" srcOrd="6" destOrd="0" presId="urn:microsoft.com/office/officeart/2009/3/layout/StepUpProcess"/>
    <dgm:cxn modelId="{FE46F22A-F425-4EBF-9928-FBA773159DF6}" type="presParOf" srcId="{1618F534-5B6D-40AB-BBB8-3F10BDE716F4}" destId="{4822FC76-EADF-42E6-A829-DEAC9A84C0DE}" srcOrd="0" destOrd="0" presId="urn:microsoft.com/office/officeart/2009/3/layout/StepUpProcess"/>
    <dgm:cxn modelId="{E2503F7F-BC48-41F4-852E-1D0F8112EDCB}" type="presParOf" srcId="{1618F534-5B6D-40AB-BBB8-3F10BDE716F4}" destId="{BE86AFED-F9A0-4F8A-8A27-B836B6B098D1}" srcOrd="1" destOrd="0" presId="urn:microsoft.com/office/officeart/2009/3/layout/StepUpProcess"/>
    <dgm:cxn modelId="{C5E39FAA-147B-47A3-825B-8099A750EA3C}" type="presParOf" srcId="{1618F534-5B6D-40AB-BBB8-3F10BDE716F4}" destId="{EDA7D529-A34E-4829-9CB2-E4F3E98F14B1}" srcOrd="2" destOrd="0" presId="urn:microsoft.com/office/officeart/2009/3/layout/StepUpProcess"/>
    <dgm:cxn modelId="{6BCB25C9-F5FA-476B-BEEE-C53CD0B421F6}" type="presParOf" srcId="{B8CD9E79-3CCF-4E7E-8116-56B764458029}" destId="{2BBFD3C7-0AE9-4438-B951-03CCC74EDAD2}" srcOrd="7" destOrd="0" presId="urn:microsoft.com/office/officeart/2009/3/layout/StepUpProcess"/>
    <dgm:cxn modelId="{506FCB36-7907-4A4C-954A-B801F971503F}" type="presParOf" srcId="{2BBFD3C7-0AE9-4438-B951-03CCC74EDAD2}" destId="{A9F34E50-4222-4338-9AA9-4350DE9D7935}" srcOrd="0" destOrd="0" presId="urn:microsoft.com/office/officeart/2009/3/layout/StepUpProcess"/>
    <dgm:cxn modelId="{BFC784F5-9D83-41F8-AB6F-35BFE77B4337}" type="presParOf" srcId="{B8CD9E79-3CCF-4E7E-8116-56B764458029}" destId="{C3C49C79-A105-4D81-9471-A6257F4D5D6F}" srcOrd="8" destOrd="0" presId="urn:microsoft.com/office/officeart/2009/3/layout/StepUpProcess"/>
    <dgm:cxn modelId="{EAE9AF8B-C5A2-473A-BE64-2C8E30E44EB6}" type="presParOf" srcId="{C3C49C79-A105-4D81-9471-A6257F4D5D6F}" destId="{ADE833BD-FD1A-4856-9066-0C48D2DD5D6F}" srcOrd="0" destOrd="0" presId="urn:microsoft.com/office/officeart/2009/3/layout/StepUpProcess"/>
    <dgm:cxn modelId="{22EFC1EC-F0E7-4F20-A922-3BCFDC6452BA}" type="presParOf" srcId="{C3C49C79-A105-4D81-9471-A6257F4D5D6F}" destId="{170748FF-6039-443C-8193-92C430D0DFAA}" srcOrd="1" destOrd="0" presId="urn:microsoft.com/office/officeart/2009/3/layout/StepUpProcess"/>
    <dgm:cxn modelId="{CB205391-FC1B-4B81-ABAA-A1D9EDB13073}" type="presParOf" srcId="{C3C49C79-A105-4D81-9471-A6257F4D5D6F}" destId="{8570A94F-040C-4CB8-9C06-F728965276B3}" srcOrd="2" destOrd="0" presId="urn:microsoft.com/office/officeart/2009/3/layout/StepUpProcess"/>
    <dgm:cxn modelId="{D9FE28BD-6C79-42E7-BF09-DFDFD4EED534}" type="presParOf" srcId="{B8CD9E79-3CCF-4E7E-8116-56B764458029}" destId="{4506C7E7-C37E-4C11-9126-2A89DA413BEC}" srcOrd="9" destOrd="0" presId="urn:microsoft.com/office/officeart/2009/3/layout/StepUpProcess"/>
    <dgm:cxn modelId="{F4D1AF2F-5317-4AB9-8560-1155270E45B1}" type="presParOf" srcId="{4506C7E7-C37E-4C11-9126-2A89DA413BEC}" destId="{EE5EA8CC-FEAF-4A9A-AE6C-E6BF538724AB}" srcOrd="0" destOrd="0" presId="urn:microsoft.com/office/officeart/2009/3/layout/StepUpProcess"/>
    <dgm:cxn modelId="{AB4C406E-E2F4-4068-94DE-E40A5ABBB50C}" type="presParOf" srcId="{B8CD9E79-3CCF-4E7E-8116-56B764458029}" destId="{99079E01-8011-4982-ACF6-1F29E4521D0B}" srcOrd="10" destOrd="0" presId="urn:microsoft.com/office/officeart/2009/3/layout/StepUpProcess"/>
    <dgm:cxn modelId="{E852C548-E52E-47AD-B552-CA1E3966D690}" type="presParOf" srcId="{99079E01-8011-4982-ACF6-1F29E4521D0B}" destId="{5B438569-CCE2-4AAC-8E0A-5743FF9B6502}" srcOrd="0" destOrd="0" presId="urn:microsoft.com/office/officeart/2009/3/layout/StepUpProcess"/>
    <dgm:cxn modelId="{44A0B41F-F050-4CDF-95D6-AEDB63702421}" type="presParOf" srcId="{99079E01-8011-4982-ACF6-1F29E4521D0B}" destId="{C5F5F110-BA5D-47A9-BE05-32B627697E7C}" srcOrd="1" destOrd="0" presId="urn:microsoft.com/office/officeart/2009/3/layout/StepUpProcess"/>
    <dgm:cxn modelId="{127FC2F2-0AC0-4152-858E-7DC9E08FD33B}" type="presParOf" srcId="{99079E01-8011-4982-ACF6-1F29E4521D0B}" destId="{6971FD88-FFEC-4FBF-B3CC-DD255AA67870}" srcOrd="2" destOrd="0" presId="urn:microsoft.com/office/officeart/2009/3/layout/StepUpProcess"/>
    <dgm:cxn modelId="{5692A978-9BE8-41C5-B3CD-686B40C4744F}" type="presParOf" srcId="{B8CD9E79-3CCF-4E7E-8116-56B764458029}" destId="{E82C6AE2-34A5-482B-8458-815B10394D18}" srcOrd="11" destOrd="0" presId="urn:microsoft.com/office/officeart/2009/3/layout/StepUpProcess"/>
    <dgm:cxn modelId="{87248E5E-0993-4092-8E88-D7D052ACFAD1}" type="presParOf" srcId="{E82C6AE2-34A5-482B-8458-815B10394D18}" destId="{ABF156C6-7ABD-4853-BB26-787616A57FBE}" srcOrd="0" destOrd="0" presId="urn:microsoft.com/office/officeart/2009/3/layout/StepUpProcess"/>
    <dgm:cxn modelId="{B27DFA5F-DB32-4D7A-B137-A3F78CA135F0}" type="presParOf" srcId="{B8CD9E79-3CCF-4E7E-8116-56B764458029}" destId="{3AEBF6BB-C684-4E2F-BDA9-A61E3427424E}" srcOrd="12" destOrd="0" presId="urn:microsoft.com/office/officeart/2009/3/layout/StepUpProcess"/>
    <dgm:cxn modelId="{E9F47178-26FB-46EB-9E1E-162DDFEE318F}" type="presParOf" srcId="{3AEBF6BB-C684-4E2F-BDA9-A61E3427424E}" destId="{68E5A9CD-3D01-4E1E-A131-2E66042604FF}" srcOrd="0" destOrd="0" presId="urn:microsoft.com/office/officeart/2009/3/layout/StepUpProcess"/>
    <dgm:cxn modelId="{9027ADE4-DCB4-4006-B091-DB467F006701}" type="presParOf" srcId="{3AEBF6BB-C684-4E2F-BDA9-A61E3427424E}" destId="{7577EDBA-79C8-47EE-9C48-8258D6199F0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AAB4C-475F-4B8D-8BB8-95B0A9B849EF}">
      <dsp:nvSpPr>
        <dsp:cNvPr id="0" name=""/>
        <dsp:cNvSpPr/>
      </dsp:nvSpPr>
      <dsp:spPr>
        <a:xfrm rot="5400000">
          <a:off x="312682" y="244886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C43E3DF-F0B8-40ED-80D3-88AAF8CEA4CB}">
      <dsp:nvSpPr>
        <dsp:cNvPr id="0" name=""/>
        <dsp:cNvSpPr/>
      </dsp:nvSpPr>
      <dsp:spPr>
        <a:xfrm>
          <a:off x="157269" y="2911751"/>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a:latin typeface="+mj-lt"/>
            </a:rPr>
            <a:t>Intake via BBMC request form</a:t>
          </a:r>
        </a:p>
      </dsp:txBody>
      <dsp:txXfrm>
        <a:off x="157269" y="2911751"/>
        <a:ext cx="1398647" cy="1225996"/>
      </dsp:txXfrm>
    </dsp:sp>
    <dsp:sp modelId="{C24CF265-89BA-4CC5-B2E0-D2EB87594CC8}">
      <dsp:nvSpPr>
        <dsp:cNvPr id="0" name=""/>
        <dsp:cNvSpPr/>
      </dsp:nvSpPr>
      <dsp:spPr>
        <a:xfrm>
          <a:off x="1292021" y="233481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8CC26EE-CBBB-4595-B8EC-241E6791614B}">
      <dsp:nvSpPr>
        <dsp:cNvPr id="0" name=""/>
        <dsp:cNvSpPr/>
      </dsp:nvSpPr>
      <dsp:spPr>
        <a:xfrm rot="5400000">
          <a:off x="2024900" y="2036783"/>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74DB80F-68BF-4581-AF84-D0386B780F14}">
      <dsp:nvSpPr>
        <dsp:cNvPr id="0" name=""/>
        <dsp:cNvSpPr/>
      </dsp:nvSpPr>
      <dsp:spPr>
        <a:xfrm>
          <a:off x="1850654" y="2571552"/>
          <a:ext cx="1436313" cy="113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a:latin typeface="+mj-lt"/>
            </a:rPr>
            <a:t>BBMC Triage to services:</a:t>
          </a:r>
        </a:p>
        <a:p>
          <a:pPr marL="57150" lvl="1" indent="-57150" algn="l" defTabSz="488950">
            <a:lnSpc>
              <a:spcPct val="90000"/>
            </a:lnSpc>
            <a:spcBef>
              <a:spcPct val="0"/>
            </a:spcBef>
            <a:spcAft>
              <a:spcPct val="15000"/>
            </a:spcAft>
            <a:buChar char="••"/>
          </a:pPr>
          <a:r>
            <a:rPr lang="en-US" sz="1100" b="0" kern="1200" dirty="0">
              <a:latin typeface="+mj-lt"/>
            </a:rPr>
            <a:t>Feasibility</a:t>
          </a:r>
        </a:p>
        <a:p>
          <a:pPr marL="57150" lvl="1" indent="-57150" algn="l" defTabSz="488950">
            <a:lnSpc>
              <a:spcPct val="90000"/>
            </a:lnSpc>
            <a:spcBef>
              <a:spcPct val="0"/>
            </a:spcBef>
            <a:spcAft>
              <a:spcPct val="15000"/>
            </a:spcAft>
            <a:buChar char="••"/>
          </a:pPr>
          <a:r>
            <a:rPr lang="en-US" sz="1100" b="0" kern="1200" dirty="0">
              <a:latin typeface="+mj-lt"/>
            </a:rPr>
            <a:t>Preparatory to Research</a:t>
          </a:r>
        </a:p>
        <a:p>
          <a:pPr marL="57150" lvl="1" indent="-57150" algn="l" defTabSz="488950">
            <a:lnSpc>
              <a:spcPct val="90000"/>
            </a:lnSpc>
            <a:spcBef>
              <a:spcPct val="0"/>
            </a:spcBef>
            <a:spcAft>
              <a:spcPct val="15000"/>
            </a:spcAft>
            <a:buChar char="••"/>
          </a:pPr>
          <a:r>
            <a:rPr lang="en-US" sz="1100" b="0" kern="1200" dirty="0">
              <a:latin typeface="+mj-lt"/>
            </a:rPr>
            <a:t>Program Evaluation</a:t>
          </a:r>
        </a:p>
        <a:p>
          <a:pPr marL="57150" lvl="1" indent="-57150" algn="l" defTabSz="488950">
            <a:lnSpc>
              <a:spcPct val="90000"/>
            </a:lnSpc>
            <a:spcBef>
              <a:spcPct val="0"/>
            </a:spcBef>
            <a:spcAft>
              <a:spcPct val="15000"/>
            </a:spcAft>
            <a:buChar char="••"/>
          </a:pPr>
          <a:r>
            <a:rPr lang="en-US" sz="1100" b="0" kern="1200" dirty="0">
              <a:latin typeface="+mj-lt"/>
            </a:rPr>
            <a:t>QI</a:t>
          </a:r>
        </a:p>
        <a:p>
          <a:pPr marL="57150" lvl="1" indent="-57150" algn="l" defTabSz="488950">
            <a:lnSpc>
              <a:spcPct val="90000"/>
            </a:lnSpc>
            <a:spcBef>
              <a:spcPct val="0"/>
            </a:spcBef>
            <a:spcAft>
              <a:spcPct val="15000"/>
            </a:spcAft>
            <a:buChar char="••"/>
          </a:pPr>
          <a:r>
            <a:rPr lang="en-US" sz="1100" b="0" kern="1200" dirty="0">
              <a:latin typeface="+mj-lt"/>
            </a:rPr>
            <a:t>Recruitment</a:t>
          </a:r>
        </a:p>
        <a:p>
          <a:pPr marL="57150" lvl="1" indent="-57150" algn="l" defTabSz="488950">
            <a:lnSpc>
              <a:spcPct val="90000"/>
            </a:lnSpc>
            <a:spcBef>
              <a:spcPct val="0"/>
            </a:spcBef>
            <a:spcAft>
              <a:spcPct val="15000"/>
            </a:spcAft>
            <a:buChar char="••"/>
          </a:pPr>
          <a:r>
            <a:rPr lang="en-US" sz="1100" b="0" kern="1200" dirty="0">
              <a:latin typeface="+mj-lt"/>
            </a:rPr>
            <a:t>Retrospective Analysis</a:t>
          </a:r>
        </a:p>
        <a:p>
          <a:pPr marL="57150" lvl="1" indent="-57150" algn="l" defTabSz="488950">
            <a:lnSpc>
              <a:spcPct val="90000"/>
            </a:lnSpc>
            <a:spcBef>
              <a:spcPct val="0"/>
            </a:spcBef>
            <a:spcAft>
              <a:spcPct val="15000"/>
            </a:spcAft>
            <a:buChar char="••"/>
          </a:pPr>
          <a:r>
            <a:rPr lang="en-US" sz="1100" b="0" kern="1200" dirty="0">
              <a:latin typeface="+mj-lt"/>
            </a:rPr>
            <a:t>Registry</a:t>
          </a:r>
        </a:p>
        <a:p>
          <a:pPr marL="57150" lvl="1" indent="-57150" algn="l" defTabSz="488950">
            <a:lnSpc>
              <a:spcPct val="90000"/>
            </a:lnSpc>
            <a:spcBef>
              <a:spcPct val="0"/>
            </a:spcBef>
            <a:spcAft>
              <a:spcPct val="15000"/>
            </a:spcAft>
            <a:buChar char="••"/>
          </a:pPr>
          <a:r>
            <a:rPr lang="en-US" sz="1100" b="0" kern="1200" dirty="0">
              <a:latin typeface="+mj-lt"/>
            </a:rPr>
            <a:t>Facilitate Abstraction</a:t>
          </a:r>
        </a:p>
      </dsp:txBody>
      <dsp:txXfrm>
        <a:off x="1850654" y="2571552"/>
        <a:ext cx="1436313" cy="1132355"/>
      </dsp:txXfrm>
    </dsp:sp>
    <dsp:sp modelId="{9FF3722C-A49D-4CC5-8B70-771495A0D233}">
      <dsp:nvSpPr>
        <dsp:cNvPr id="0" name=""/>
        <dsp:cNvSpPr/>
      </dsp:nvSpPr>
      <dsp:spPr>
        <a:xfrm>
          <a:off x="3004239" y="1947791"/>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F65C369-6736-41D3-BD8C-D3B08A2B9C12}">
      <dsp:nvSpPr>
        <dsp:cNvPr id="0" name=""/>
        <dsp:cNvSpPr/>
      </dsp:nvSpPr>
      <dsp:spPr>
        <a:xfrm rot="5400000">
          <a:off x="3737118" y="164830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2426410-9ECE-4540-990B-004F5AD61A12}">
      <dsp:nvSpPr>
        <dsp:cNvPr id="0" name=""/>
        <dsp:cNvSpPr/>
      </dsp:nvSpPr>
      <dsp:spPr>
        <a:xfrm>
          <a:off x="3581705" y="211119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a:latin typeface="+mj-lt"/>
            </a:rPr>
            <a:t>Meet with investigator to determine data needs, feasibility</a:t>
          </a:r>
        </a:p>
        <a:p>
          <a:pPr marL="57150" lvl="1" indent="-57150" algn="l" defTabSz="488950">
            <a:lnSpc>
              <a:spcPct val="90000"/>
            </a:lnSpc>
            <a:spcBef>
              <a:spcPct val="0"/>
            </a:spcBef>
            <a:spcAft>
              <a:spcPct val="15000"/>
            </a:spcAft>
            <a:buChar char="••"/>
          </a:pPr>
          <a:r>
            <a:rPr lang="en-US" sz="1100" b="0" kern="1200" dirty="0">
              <a:latin typeface="+mj-lt"/>
            </a:rPr>
            <a:t>Structured vs. unstructured?</a:t>
          </a:r>
        </a:p>
        <a:p>
          <a:pPr marL="57150" lvl="1" indent="-57150" algn="l" defTabSz="488950">
            <a:lnSpc>
              <a:spcPct val="90000"/>
            </a:lnSpc>
            <a:spcBef>
              <a:spcPct val="0"/>
            </a:spcBef>
            <a:spcAft>
              <a:spcPct val="15000"/>
            </a:spcAft>
            <a:buChar char="••"/>
          </a:pPr>
          <a:r>
            <a:rPr lang="en-US" sz="1100" b="0" kern="1200" dirty="0">
              <a:latin typeface="+mj-lt"/>
            </a:rPr>
            <a:t>How well meet project needs with what’s available?</a:t>
          </a:r>
        </a:p>
        <a:p>
          <a:pPr marL="57150" lvl="1" indent="-57150" algn="l" defTabSz="488950">
            <a:lnSpc>
              <a:spcPct val="90000"/>
            </a:lnSpc>
            <a:spcBef>
              <a:spcPct val="0"/>
            </a:spcBef>
            <a:spcAft>
              <a:spcPct val="15000"/>
            </a:spcAft>
            <a:buChar char="••"/>
          </a:pPr>
          <a:r>
            <a:rPr lang="en-US" sz="1100" b="0" kern="1200">
              <a:latin typeface="+mj-lt"/>
            </a:rPr>
            <a:t>IRB considerations</a:t>
          </a:r>
          <a:endParaRPr lang="en-US" sz="1100" b="0" kern="1200" dirty="0">
            <a:latin typeface="+mj-lt"/>
          </a:endParaRPr>
        </a:p>
      </dsp:txBody>
      <dsp:txXfrm>
        <a:off x="3581705" y="2111192"/>
        <a:ext cx="1398647" cy="1225996"/>
      </dsp:txXfrm>
    </dsp:sp>
    <dsp:sp modelId="{3A7C4B3F-4FAC-4EF5-9512-913D53308C24}">
      <dsp:nvSpPr>
        <dsp:cNvPr id="0" name=""/>
        <dsp:cNvSpPr/>
      </dsp:nvSpPr>
      <dsp:spPr>
        <a:xfrm>
          <a:off x="4716457" y="153425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822FC76-EADF-42E6-A829-DEAC9A84C0DE}">
      <dsp:nvSpPr>
        <dsp:cNvPr id="0" name=""/>
        <dsp:cNvSpPr/>
      </dsp:nvSpPr>
      <dsp:spPr>
        <a:xfrm rot="5400000">
          <a:off x="5449336" y="122461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E86AFED-F9A0-4F8A-8A27-B836B6B098D1}">
      <dsp:nvSpPr>
        <dsp:cNvPr id="0" name=""/>
        <dsp:cNvSpPr/>
      </dsp:nvSpPr>
      <dsp:spPr>
        <a:xfrm>
          <a:off x="5293923" y="168750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a:latin typeface="+mj-lt"/>
            </a:rPr>
            <a:t>Back and forth with investigator</a:t>
          </a:r>
        </a:p>
        <a:p>
          <a:pPr marL="57150" lvl="1" indent="-57150" algn="l" defTabSz="488950">
            <a:lnSpc>
              <a:spcPct val="90000"/>
            </a:lnSpc>
            <a:spcBef>
              <a:spcPct val="0"/>
            </a:spcBef>
            <a:spcAft>
              <a:spcPct val="15000"/>
            </a:spcAft>
            <a:buChar char="••"/>
          </a:pPr>
          <a:r>
            <a:rPr lang="en-US" sz="1100" b="0" kern="1200" dirty="0">
              <a:latin typeface="+mj-lt"/>
            </a:rPr>
            <a:t>Metadata files (such as identifying ICD codes, medications)</a:t>
          </a:r>
        </a:p>
        <a:p>
          <a:pPr marL="57150" lvl="1" indent="-57150" algn="l" defTabSz="488950">
            <a:lnSpc>
              <a:spcPct val="90000"/>
            </a:lnSpc>
            <a:spcBef>
              <a:spcPct val="0"/>
            </a:spcBef>
            <a:spcAft>
              <a:spcPct val="15000"/>
            </a:spcAft>
            <a:buChar char="••"/>
          </a:pPr>
          <a:r>
            <a:rPr lang="en-US" sz="1100" b="0" kern="1200" dirty="0">
              <a:latin typeface="+mj-lt"/>
            </a:rPr>
            <a:t>Verifying data formats</a:t>
          </a:r>
        </a:p>
        <a:p>
          <a:pPr marL="57150" lvl="1" indent="-57150" algn="l" defTabSz="488950">
            <a:lnSpc>
              <a:spcPct val="90000"/>
            </a:lnSpc>
            <a:spcBef>
              <a:spcPct val="0"/>
            </a:spcBef>
            <a:spcAft>
              <a:spcPct val="15000"/>
            </a:spcAft>
            <a:buChar char="••"/>
          </a:pPr>
          <a:r>
            <a:rPr lang="en-US" sz="1100" b="0" kern="1200" dirty="0">
              <a:latin typeface="+mj-lt"/>
            </a:rPr>
            <a:t>Identifying locations and sources of data</a:t>
          </a:r>
        </a:p>
      </dsp:txBody>
      <dsp:txXfrm>
        <a:off x="5293923" y="1687502"/>
        <a:ext cx="1398647" cy="1225996"/>
      </dsp:txXfrm>
    </dsp:sp>
    <dsp:sp modelId="{EDA7D529-A34E-4829-9CB2-E4F3E98F14B1}">
      <dsp:nvSpPr>
        <dsp:cNvPr id="0" name=""/>
        <dsp:cNvSpPr/>
      </dsp:nvSpPr>
      <dsp:spPr>
        <a:xfrm>
          <a:off x="6428675" y="111056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DE833BD-FD1A-4856-9066-0C48D2DD5D6F}">
      <dsp:nvSpPr>
        <dsp:cNvPr id="0" name=""/>
        <dsp:cNvSpPr/>
      </dsp:nvSpPr>
      <dsp:spPr>
        <a:xfrm rot="5400000">
          <a:off x="7161555" y="80092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70748FF-6039-443C-8193-92C430D0DFAA}">
      <dsp:nvSpPr>
        <dsp:cNvPr id="0" name=""/>
        <dsp:cNvSpPr/>
      </dsp:nvSpPr>
      <dsp:spPr>
        <a:xfrm>
          <a:off x="7006142" y="126381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a:latin typeface="+mj-lt"/>
            </a:rPr>
            <a:t>Assign project to BBMC analyst based on skills, workload, &amp; interests</a:t>
          </a:r>
        </a:p>
        <a:p>
          <a:pPr marL="57150" lvl="1" indent="-57150" algn="l" defTabSz="488950">
            <a:lnSpc>
              <a:spcPct val="90000"/>
            </a:lnSpc>
            <a:spcBef>
              <a:spcPct val="0"/>
            </a:spcBef>
            <a:spcAft>
              <a:spcPct val="15000"/>
            </a:spcAft>
            <a:buChar char="••"/>
          </a:pPr>
          <a:r>
            <a:rPr lang="en-US" sz="1100" b="0" kern="1200" dirty="0">
              <a:latin typeface="+mj-lt"/>
            </a:rPr>
            <a:t>Some projects may involve multiple analysts</a:t>
          </a:r>
        </a:p>
      </dsp:txBody>
      <dsp:txXfrm>
        <a:off x="7006142" y="1263812"/>
        <a:ext cx="1398647" cy="1225996"/>
      </dsp:txXfrm>
    </dsp:sp>
    <dsp:sp modelId="{8570A94F-040C-4CB8-9C06-F728965276B3}">
      <dsp:nvSpPr>
        <dsp:cNvPr id="0" name=""/>
        <dsp:cNvSpPr/>
      </dsp:nvSpPr>
      <dsp:spPr>
        <a:xfrm>
          <a:off x="8140894" y="68687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B438569-CCE2-4AAC-8E0A-5743FF9B6502}">
      <dsp:nvSpPr>
        <dsp:cNvPr id="0" name=""/>
        <dsp:cNvSpPr/>
      </dsp:nvSpPr>
      <dsp:spPr>
        <a:xfrm rot="5400000">
          <a:off x="8873773" y="37723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5F5F110-BA5D-47A9-BE05-32B627697E7C}">
      <dsp:nvSpPr>
        <dsp:cNvPr id="0" name=""/>
        <dsp:cNvSpPr/>
      </dsp:nvSpPr>
      <dsp:spPr>
        <a:xfrm>
          <a:off x="8718360" y="84012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a:latin typeface="+mj-lt"/>
            </a:rPr>
            <a:t>Develop Pipeline</a:t>
          </a:r>
        </a:p>
        <a:p>
          <a:pPr marL="57150" lvl="1" indent="-57150" algn="l" defTabSz="488950">
            <a:lnSpc>
              <a:spcPct val="90000"/>
            </a:lnSpc>
            <a:spcBef>
              <a:spcPct val="0"/>
            </a:spcBef>
            <a:spcAft>
              <a:spcPct val="15000"/>
            </a:spcAft>
            <a:buChar char="••"/>
          </a:pPr>
          <a:r>
            <a:rPr lang="en-US" sz="1100" b="0" kern="1200" dirty="0">
              <a:latin typeface="+mj-lt"/>
            </a:rPr>
            <a:t>SQL, R, &amp; Python</a:t>
          </a:r>
        </a:p>
        <a:p>
          <a:pPr marL="57150" lvl="1" indent="-57150" algn="l" defTabSz="488950">
            <a:lnSpc>
              <a:spcPct val="90000"/>
            </a:lnSpc>
            <a:spcBef>
              <a:spcPct val="0"/>
            </a:spcBef>
            <a:spcAft>
              <a:spcPct val="15000"/>
            </a:spcAft>
            <a:buChar char="••"/>
          </a:pPr>
          <a:r>
            <a:rPr lang="en-US" sz="1100" b="0" kern="1200" dirty="0">
              <a:latin typeface="+mj-lt"/>
            </a:rPr>
            <a:t>Automated daily data pulls </a:t>
          </a:r>
        </a:p>
        <a:p>
          <a:pPr marL="57150" lvl="1" indent="-57150" algn="l" defTabSz="488950">
            <a:lnSpc>
              <a:spcPct val="90000"/>
            </a:lnSpc>
            <a:spcBef>
              <a:spcPct val="0"/>
            </a:spcBef>
            <a:spcAft>
              <a:spcPct val="15000"/>
            </a:spcAft>
            <a:buChar char="••"/>
          </a:pPr>
          <a:r>
            <a:rPr lang="en-US" sz="1100" b="0" kern="1200">
              <a:latin typeface="+mj-lt"/>
            </a:rPr>
            <a:t>Varies vastly in complexity by project, data sources, etc.</a:t>
          </a:r>
          <a:endParaRPr lang="en-US" sz="1100" b="0" kern="1200" dirty="0">
            <a:latin typeface="+mj-lt"/>
          </a:endParaRPr>
        </a:p>
        <a:p>
          <a:pPr marL="57150" lvl="1" indent="-57150" algn="l" defTabSz="488950">
            <a:lnSpc>
              <a:spcPct val="90000"/>
            </a:lnSpc>
            <a:spcBef>
              <a:spcPct val="0"/>
            </a:spcBef>
            <a:spcAft>
              <a:spcPct val="15000"/>
            </a:spcAft>
            <a:buChar char="••"/>
          </a:pPr>
          <a:endParaRPr lang="en-US" sz="1100" b="0" kern="1200" dirty="0">
            <a:solidFill>
              <a:schemeClr val="tx1"/>
            </a:solidFill>
            <a:latin typeface="+mj-lt"/>
          </a:endParaRPr>
        </a:p>
      </dsp:txBody>
      <dsp:txXfrm>
        <a:off x="8718360" y="840122"/>
        <a:ext cx="1398647" cy="1225996"/>
      </dsp:txXfrm>
    </dsp:sp>
    <dsp:sp modelId="{6971FD88-FFEC-4FBF-B3CC-DD255AA67870}">
      <dsp:nvSpPr>
        <dsp:cNvPr id="0" name=""/>
        <dsp:cNvSpPr/>
      </dsp:nvSpPr>
      <dsp:spPr>
        <a:xfrm>
          <a:off x="9853112" y="26318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8E5A9CD-3D01-4E1E-A131-2E66042604FF}">
      <dsp:nvSpPr>
        <dsp:cNvPr id="0" name=""/>
        <dsp:cNvSpPr/>
      </dsp:nvSpPr>
      <dsp:spPr>
        <a:xfrm rot="5400000">
          <a:off x="10585991" y="-4645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577EDBA-79C8-47EE-9C48-8258D6199F02}">
      <dsp:nvSpPr>
        <dsp:cNvPr id="0" name=""/>
        <dsp:cNvSpPr/>
      </dsp:nvSpPr>
      <dsp:spPr>
        <a:xfrm>
          <a:off x="10430578" y="41643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1" kern="1200" dirty="0">
              <a:latin typeface="+mj-lt"/>
            </a:rPr>
            <a:t>Review with investigator and distribute via approved method</a:t>
          </a:r>
        </a:p>
        <a:p>
          <a:pPr marL="57150" lvl="1" indent="-57150" algn="l" defTabSz="488950">
            <a:lnSpc>
              <a:spcPct val="90000"/>
            </a:lnSpc>
            <a:spcBef>
              <a:spcPct val="0"/>
            </a:spcBef>
            <a:spcAft>
              <a:spcPct val="15000"/>
            </a:spcAft>
            <a:buChar char="••"/>
          </a:pPr>
          <a:r>
            <a:rPr lang="en-US" sz="1100" b="0" kern="1200" dirty="0">
              <a:latin typeface="+mj-lt"/>
            </a:rPr>
            <a:t>CSV tables via SFT</a:t>
          </a:r>
        </a:p>
        <a:p>
          <a:pPr marL="57150" lvl="1" indent="-57150" algn="l" defTabSz="488950">
            <a:lnSpc>
              <a:spcPct val="90000"/>
            </a:lnSpc>
            <a:spcBef>
              <a:spcPct val="0"/>
            </a:spcBef>
            <a:spcAft>
              <a:spcPct val="15000"/>
            </a:spcAft>
            <a:buChar char="••"/>
          </a:pPr>
          <a:r>
            <a:rPr lang="en-US" sz="1100" b="0" kern="1200" dirty="0">
              <a:latin typeface="+mj-lt"/>
            </a:rPr>
            <a:t>Push to REDCap</a:t>
          </a:r>
        </a:p>
        <a:p>
          <a:pPr marL="57150" lvl="1" indent="-57150" algn="l" defTabSz="488950">
            <a:lnSpc>
              <a:spcPct val="90000"/>
            </a:lnSpc>
            <a:spcBef>
              <a:spcPct val="0"/>
            </a:spcBef>
            <a:spcAft>
              <a:spcPct val="15000"/>
            </a:spcAft>
            <a:buChar char="••"/>
          </a:pPr>
          <a:r>
            <a:rPr lang="en-US" sz="1100" b="0" kern="1200" dirty="0">
              <a:latin typeface="+mj-lt"/>
            </a:rPr>
            <a:t>Dashboards</a:t>
          </a:r>
        </a:p>
        <a:p>
          <a:pPr marL="57150" lvl="1" indent="-57150" algn="l" defTabSz="488950">
            <a:lnSpc>
              <a:spcPct val="90000"/>
            </a:lnSpc>
            <a:spcBef>
              <a:spcPct val="0"/>
            </a:spcBef>
            <a:spcAft>
              <a:spcPct val="15000"/>
            </a:spcAft>
            <a:buChar char="••"/>
          </a:pPr>
          <a:r>
            <a:rPr lang="en-US" sz="1100" b="0" kern="1200" dirty="0">
              <a:latin typeface="+mj-lt"/>
            </a:rPr>
            <a:t>Follows HIPAA &amp; least privileges principles</a:t>
          </a:r>
        </a:p>
      </dsp:txBody>
      <dsp:txXfrm>
        <a:off x="10430578" y="416432"/>
        <a:ext cx="1398647" cy="122599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Will, and part of the Clinical Research Data Warehouse effort on</a:t>
            </a:r>
            <a:r>
              <a:rPr lang="en-US" baseline="0" dirty="0"/>
              <a:t> campus.  I started as a conventional statistician and researcher, and based on experience with integrating our investigations with state agency data , our group moved into the world of EMRs and warehouses.</a:t>
            </a:r>
          </a:p>
          <a:p>
            <a:endParaRPr lang="en-US" baseline="0" dirty="0"/>
          </a:p>
          <a:p>
            <a:r>
              <a:rPr lang="en-US" baseline="0" dirty="0"/>
              <a:t>I think these experiences have allowed our group to relate well with current PIs, as well as build a CRDW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17</a:t>
            </a:fld>
            <a:endParaRPr lang="en-US"/>
          </a:p>
        </p:txBody>
      </p:sp>
    </p:spTree>
    <p:extLst>
      <p:ext uri="{BB962C8B-B14F-4D97-AF65-F5344CB8AC3E}">
        <p14:creationId xmlns:p14="http://schemas.microsoft.com/office/powerpoint/2010/main" val="3354213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 investigation is approved by the IRB, we can develop a tiny database in </a:t>
            </a:r>
            <a:r>
              <a:rPr lang="en-US" baseline="0" dirty="0" err="1"/>
              <a:t>REDCap</a:t>
            </a:r>
            <a:r>
              <a:rPr lang="en-US" baseline="0" dirty="0"/>
              <a:t>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18</a:t>
            </a:fld>
            <a:endParaRPr lang="en-US"/>
          </a:p>
        </p:txBody>
      </p:sp>
    </p:spTree>
    <p:extLst>
      <p:ext uri="{BB962C8B-B14F-4D97-AF65-F5344CB8AC3E}">
        <p14:creationId xmlns:p14="http://schemas.microsoft.com/office/powerpoint/2010/main" val="3277291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list of the CDW projects so far.  Some were wrapped</a:t>
            </a:r>
            <a:r>
              <a:rPr lang="en-US" baseline="0" dirty="0"/>
              <a:t> up in less than a day.  Some, like POPS, have been ongoing for 2 years.</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20</a:t>
            </a:fld>
            <a:endParaRPr lang="en-US"/>
          </a:p>
        </p:txBody>
      </p:sp>
    </p:spTree>
    <p:extLst>
      <p:ext uri="{BB962C8B-B14F-4D97-AF65-F5344CB8AC3E}">
        <p14:creationId xmlns:p14="http://schemas.microsoft.com/office/powerpoint/2010/main" val="2540605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short, we work closely with the oversight boards to</a:t>
            </a:r>
            <a:r>
              <a:rPr lang="en-US" baseline="0" dirty="0"/>
              <a:t> maintain compliance &amp; improve efficiency.  A new governance board is being created that’s co-chair by the informatics heads of the hospital and of the clinics.  I’m excited that this will speed up parts of our process for those studies that don’t require an IRB.</a:t>
            </a:r>
          </a:p>
          <a:p>
            <a:endParaRPr lang="en-US" baseline="0" dirty="0"/>
          </a:p>
          <a:p>
            <a:r>
              <a:rPr lang="en-US" baseline="0" dirty="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24</a:t>
            </a:fld>
            <a:endParaRPr lang="en-US"/>
          </a:p>
        </p:txBody>
      </p:sp>
    </p:spTree>
    <p:extLst>
      <p:ext uri="{BB962C8B-B14F-4D97-AF65-F5344CB8AC3E}">
        <p14:creationId xmlns:p14="http://schemas.microsoft.com/office/powerpoint/2010/main" val="369336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26</a:t>
            </a:fld>
            <a:endParaRPr lang="en-US"/>
          </a:p>
        </p:txBody>
      </p:sp>
    </p:spTree>
    <p:extLst>
      <p:ext uri="{BB962C8B-B14F-4D97-AF65-F5344CB8AC3E}">
        <p14:creationId xmlns:p14="http://schemas.microsoft.com/office/powerpoint/2010/main" val="3059933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30</a:t>
            </a:fld>
            <a:endParaRPr lang="en-US"/>
          </a:p>
        </p:txBody>
      </p:sp>
    </p:spTree>
    <p:extLst>
      <p:ext uri="{BB962C8B-B14F-4D97-AF65-F5344CB8AC3E}">
        <p14:creationId xmlns:p14="http://schemas.microsoft.com/office/powerpoint/2010/main" val="23021460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31</a:t>
            </a:fld>
            <a:endParaRPr lang="en-US"/>
          </a:p>
        </p:txBody>
      </p:sp>
    </p:spTree>
    <p:extLst>
      <p:ext uri="{BB962C8B-B14F-4D97-AF65-F5344CB8AC3E}">
        <p14:creationId xmlns:p14="http://schemas.microsoft.com/office/powerpoint/2010/main" val="2167329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33</a:t>
            </a:fld>
            <a:endParaRPr lang="en-US"/>
          </a:p>
        </p:txBody>
      </p:sp>
    </p:spTree>
    <p:extLst>
      <p:ext uri="{BB962C8B-B14F-4D97-AF65-F5344CB8AC3E}">
        <p14:creationId xmlns:p14="http://schemas.microsoft.com/office/powerpoint/2010/main" val="3988755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an investigation is approved by the IRB, we can develop a tiny database in REDCap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3</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4</a:t>
            </a:fld>
            <a:endParaRPr lang="en-US"/>
          </a:p>
        </p:txBody>
      </p:sp>
    </p:spTree>
    <p:extLst>
      <p:ext uri="{BB962C8B-B14F-4D97-AF65-F5344CB8AC3E}">
        <p14:creationId xmlns:p14="http://schemas.microsoft.com/office/powerpoint/2010/main" val="2162191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group, the BBMC, is a core of ~6 faculty statisticians and</a:t>
            </a:r>
            <a:r>
              <a:rPr lang="en-US" baseline="0" dirty="0"/>
              <a:t> another ~10 staff with skills in health administration, analysis, research, and data science.</a:t>
            </a:r>
          </a:p>
          <a:p>
            <a:endParaRPr lang="en-US" baseline="0" dirty="0"/>
          </a:p>
          <a:p>
            <a:r>
              <a:rPr lang="en-US" baseline="0" dirty="0"/>
              <a:t>When we receive a request involving the CRDW,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BERD.  </a:t>
            </a:r>
          </a:p>
          <a:p>
            <a:endParaRPr lang="en-US" baseline="0" dirty="0"/>
          </a:p>
          <a:p>
            <a:r>
              <a:rPr lang="en-US" baseline="0" dirty="0"/>
              <a:t>For a one-time retrospective research project, the output is usually a secured CSV.  For a project requiring rolling enrollment, we deploy updates every morning with REDCap and dynamic html reports.</a:t>
            </a:r>
          </a:p>
          <a:p>
            <a:endParaRPr lang="en-US" baseline="0" dirty="0"/>
          </a:p>
          <a:p>
            <a:r>
              <a:rPr lang="en-US" baseline="0" dirty="0"/>
              <a:t>I have few friends managing the CRDWs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5</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6</a:t>
            </a:fld>
            <a:endParaRPr lang="en-US"/>
          </a:p>
        </p:txBody>
      </p:sp>
    </p:spTree>
    <p:extLst>
      <p:ext uri="{BB962C8B-B14F-4D97-AF65-F5344CB8AC3E}">
        <p14:creationId xmlns:p14="http://schemas.microsoft.com/office/powerpoint/2010/main" val="2526531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services we provide.  This roughly reflects</a:t>
            </a:r>
            <a:r>
              <a:rPr lang="en-US" baseline="0" dirty="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a:p>
          <a:p>
            <a:pPr marL="228600" indent="-228600">
              <a:buAutoNum type="arabicPeriod"/>
            </a:pPr>
            <a:r>
              <a:rPr lang="en-US" baseline="0" dirty="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a:t>One-time eligibility is</a:t>
            </a:r>
            <a:r>
              <a:rPr lang="en-US" baseline="0" dirty="0"/>
              <a:t> requested </a:t>
            </a:r>
            <a:r>
              <a:rPr lang="en-US" dirty="0"/>
              <a:t>a lot, partly because we’ve built</a:t>
            </a:r>
            <a:r>
              <a:rPr lang="en-US" baseline="0" dirty="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a:t>Clinical outcomes is what I thought would soak up the majority of our time, but that’s been fairly manageable so far.</a:t>
            </a:r>
          </a:p>
          <a:p>
            <a:pPr marL="228600" indent="-228600">
              <a:buAutoNum type="arabicPeriod"/>
            </a:pPr>
            <a:r>
              <a:rPr lang="en-US" baseline="0" dirty="0"/>
              <a:t>And occasionally we get administrative and program </a:t>
            </a:r>
            <a:r>
              <a:rPr lang="en-US" baseline="0" dirty="0" err="1"/>
              <a:t>eval</a:t>
            </a:r>
            <a:r>
              <a:rPr lang="en-US" baseline="0" dirty="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7</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14</a:t>
            </a:fld>
            <a:endParaRPr lang="en-US"/>
          </a:p>
        </p:txBody>
      </p:sp>
    </p:spTree>
    <p:extLst>
      <p:ext uri="{BB962C8B-B14F-4D97-AF65-F5344CB8AC3E}">
        <p14:creationId xmlns:p14="http://schemas.microsoft.com/office/powerpoint/2010/main" val="2711185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projects have been spread across several research groups.  We</a:t>
            </a:r>
            <a:r>
              <a:rPr lang="en-US" baseline="0" dirty="0"/>
              <a:t> haven’t done much marketing, so it makes sense that the majority come from our own department.</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15</a:t>
            </a:fld>
            <a:endParaRPr lang="en-US"/>
          </a:p>
        </p:txBody>
      </p:sp>
    </p:spTree>
    <p:extLst>
      <p:ext uri="{BB962C8B-B14F-4D97-AF65-F5344CB8AC3E}">
        <p14:creationId xmlns:p14="http://schemas.microsoft.com/office/powerpoint/2010/main" val="42209482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D8CAB9-F02B-405D-B26E-A393DAA55285}"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D8CAB9-F02B-405D-B26E-A393DAA55285}"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D8CAB9-F02B-405D-B26E-A393DAA55285}"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D8CAB9-F02B-405D-B26E-A393DAA55285}"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1/22/2024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2.wdp"/><Relationship Id="rId4" Type="http://schemas.openxmlformats.org/officeDocument/2006/relationships/image" Target="../media/image2.png"/><Relationship Id="rId9"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s://www.ohdsi.org/atlas-a-unified-interface-for-the-ohdsi-tool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s://spark.apache.org/" TargetMode="External"/><Relationship Id="rId4" Type="http://schemas.openxmlformats.org/officeDocument/2006/relationships/hyperlink" Target="https://trinetx.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ouhsc.edu/bbmc/"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ouhealth.service-now.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604963" y="1213004"/>
            <a:ext cx="9144000" cy="2061898"/>
          </a:xfrm>
        </p:spPr>
        <p:txBody>
          <a:bodyPr>
            <a:noAutofit/>
          </a:bodyPr>
          <a:lstStyle/>
          <a:p>
            <a:r>
              <a:rPr lang="en-US" sz="4800" dirty="0">
                <a:solidFill>
                  <a:srgbClr val="0070C0"/>
                </a:solidFill>
              </a:rPr>
              <a:t>Leveraging the OUHSC</a:t>
            </a:r>
            <a:br>
              <a:rPr lang="en-US" sz="4800" dirty="0">
                <a:solidFill>
                  <a:srgbClr val="0070C0"/>
                </a:solidFill>
              </a:rPr>
            </a:br>
            <a:r>
              <a:rPr lang="en-US" sz="4800" dirty="0">
                <a:solidFill>
                  <a:srgbClr val="0070C0"/>
                </a:solidFill>
              </a:rPr>
              <a:t>Clinical Research Data Warehouse</a:t>
            </a:r>
            <a:br>
              <a:rPr lang="en-US" sz="4800" dirty="0">
                <a:solidFill>
                  <a:srgbClr val="0070C0"/>
                </a:solidFill>
              </a:rPr>
            </a:br>
            <a:r>
              <a:rPr lang="en-US" sz="4800" dirty="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fontScale="77500" lnSpcReduction="20000"/>
          </a:bodyPr>
          <a:lstStyle/>
          <a:p>
            <a:r>
              <a:rPr lang="en-US" sz="2200" dirty="0"/>
              <a:t>Will Beasley, PhD</a:t>
            </a:r>
          </a:p>
          <a:p>
            <a:r>
              <a:rPr lang="en-US" sz="2200" dirty="0"/>
              <a:t>Ashley Thumann, MHA</a:t>
            </a:r>
          </a:p>
          <a:p>
            <a:r>
              <a:rPr lang="en-US" sz="2200" dirty="0"/>
              <a:t>Geneva Marshall, MS</a:t>
            </a:r>
          </a:p>
          <a:p>
            <a:r>
              <a:rPr lang="en-US" sz="2200" dirty="0"/>
              <a:t>Arnold Kanagwa, MS</a:t>
            </a:r>
          </a:p>
          <a:p>
            <a:r>
              <a:rPr lang="en-US" sz="2200" dirty="0"/>
              <a:t>David Bard, PhD</a:t>
            </a:r>
          </a:p>
          <a:p>
            <a:r>
              <a:rPr lang="en-US" sz="2200" dirty="0"/>
              <a:t>University of Oklahoma HSC</a:t>
            </a:r>
          </a:p>
          <a:p>
            <a:r>
              <a:rPr lang="en-US" sz="2200" dirty="0"/>
              <a:t>Biomedical &amp; Behavioral Methodology Core (BBMC)</a:t>
            </a:r>
          </a:p>
          <a:p>
            <a:r>
              <a:rPr lang="en-US" sz="2200" dirty="0"/>
              <a:t>January 2024</a:t>
            </a:r>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361434"/>
            <a:ext cx="2185744" cy="471922"/>
          </a:xfrm>
          <a:prstGeom prst="rect">
            <a:avLst/>
          </a:prstGeom>
        </p:spPr>
      </p:pic>
      <p:pic>
        <p:nvPicPr>
          <p:cNvPr id="11" name="Picture 10"/>
          <p:cNvPicPr>
            <a:picLocks noChangeAspect="1"/>
          </p:cNvPicPr>
          <p:nvPr/>
        </p:nvPicPr>
        <p:blipFill>
          <a:blip r:embed="rId5"/>
          <a:stretch>
            <a:fillRect/>
          </a:stretch>
        </p:blipFill>
        <p:spPr>
          <a:xfrm>
            <a:off x="9314916" y="6281859"/>
            <a:ext cx="2766593" cy="574663"/>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245706" cy="124570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766993" y="90095"/>
            <a:ext cx="2425007" cy="99119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94333" y="92075"/>
            <a:ext cx="4252054" cy="1243726"/>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2" y="5243531"/>
            <a:ext cx="1171377" cy="986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683171453"/>
              </p:ext>
            </p:extLst>
          </p:nvPr>
        </p:nvGraphicFramePr>
        <p:xfrm>
          <a:off x="245376" y="184846"/>
          <a:ext cx="11832815" cy="438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lowchart: Process 8"/>
          <p:cNvSpPr/>
          <p:nvPr/>
        </p:nvSpPr>
        <p:spPr>
          <a:xfrm>
            <a:off x="245376" y="5144366"/>
            <a:ext cx="4299330" cy="1625037"/>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050" dirty="0">
                <a:solidFill>
                  <a:schemeClr val="tx1"/>
                </a:solidFill>
              </a:rPr>
              <a:t>Investigators are asked to add CRDW team to IRB application as KSP</a:t>
            </a:r>
          </a:p>
          <a:p>
            <a:pPr marL="285750">
              <a:buFont typeface="Arial" panose="020B0604020202020204" pitchFamily="34" charset="0"/>
              <a:buChar char="•"/>
            </a:pPr>
            <a:r>
              <a:rPr lang="en-US" sz="1050" dirty="0">
                <a:solidFill>
                  <a:schemeClr val="tx1"/>
                </a:solidFill>
              </a:rPr>
              <a:t>CRDW team reviews &amp; evaluates protocol to ensure data requested are authorized</a:t>
            </a:r>
          </a:p>
          <a:p>
            <a:pPr marL="742950" lvl="1">
              <a:buFont typeface="Arial" panose="020B0604020202020204" pitchFamily="34" charset="0"/>
              <a:buChar char="•"/>
            </a:pPr>
            <a:r>
              <a:rPr lang="en-US" sz="1050" dirty="0">
                <a:solidFill>
                  <a:schemeClr val="tx1"/>
                </a:solidFill>
              </a:rPr>
              <a:t>Some have required modifications prior to release of data</a:t>
            </a:r>
          </a:p>
          <a:p>
            <a:pPr marL="285750">
              <a:buFont typeface="Arial" panose="020B0604020202020204" pitchFamily="34" charset="0"/>
              <a:buChar char="•"/>
            </a:pPr>
            <a:r>
              <a:rPr lang="en-US" sz="1050" dirty="0">
                <a:solidFill>
                  <a:schemeClr val="tx1"/>
                </a:solidFill>
              </a:rPr>
              <a:t>This occasionally causes delays</a:t>
            </a:r>
          </a:p>
          <a:p>
            <a:pPr marL="742950" lvl="1">
              <a:buFont typeface="Arial" panose="020B0604020202020204" pitchFamily="34" charset="0"/>
              <a:buChar char="•"/>
            </a:pPr>
            <a:r>
              <a:rPr lang="en-US" sz="1050" dirty="0">
                <a:solidFill>
                  <a:schemeClr val="tx1"/>
                </a:solidFill>
              </a:rPr>
              <a:t>Ideally, the IRB would implement a procedure to allow investigators to indicate utilization of CDRW upon initial approval without adding team as KSP (e.g., a check-box on the application indicating use of CDRW to extract data)</a:t>
            </a:r>
          </a:p>
        </p:txBody>
      </p:sp>
      <p:sp>
        <p:nvSpPr>
          <p:cNvPr id="10" name="Oval 9"/>
          <p:cNvSpPr/>
          <p:nvPr/>
        </p:nvSpPr>
        <p:spPr>
          <a:xfrm>
            <a:off x="3739570" y="3605992"/>
            <a:ext cx="1468002" cy="27495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12" name="Curved Connector 11"/>
          <p:cNvCxnSpPr>
            <a:stCxn id="10" idx="4"/>
            <a:endCxn id="9" idx="0"/>
          </p:cNvCxnSpPr>
          <p:nvPr/>
        </p:nvCxnSpPr>
        <p:spPr>
          <a:xfrm rot="5400000">
            <a:off x="2802598" y="3473393"/>
            <a:ext cx="1263416" cy="2078530"/>
          </a:xfrm>
          <a:prstGeom prst="curvedConnector3">
            <a:avLst>
              <a:gd name="adj1" fmla="val 859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5376" y="0"/>
            <a:ext cx="9924393" cy="769441"/>
          </a:xfrm>
          <a:prstGeom prst="rect">
            <a:avLst/>
          </a:prstGeom>
          <a:noFill/>
        </p:spPr>
        <p:txBody>
          <a:bodyPr wrap="square" rtlCol="0">
            <a:spAutoFit/>
          </a:bodyPr>
          <a:lstStyle/>
          <a:p>
            <a:r>
              <a:rPr lang="en-US" sz="4400" dirty="0"/>
              <a:t>CRDW Typical Workflow</a:t>
            </a:r>
          </a:p>
        </p:txBody>
      </p:sp>
      <p:sp>
        <p:nvSpPr>
          <p:cNvPr id="47" name="Oval 46"/>
          <p:cNvSpPr/>
          <p:nvPr/>
        </p:nvSpPr>
        <p:spPr>
          <a:xfrm rot="21423496">
            <a:off x="8614526" y="1655088"/>
            <a:ext cx="1943204" cy="75820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8" name="Curved Connector 47"/>
          <p:cNvCxnSpPr>
            <a:stCxn id="47" idx="4"/>
            <a:endCxn id="52" idx="0"/>
          </p:cNvCxnSpPr>
          <p:nvPr/>
        </p:nvCxnSpPr>
        <p:spPr>
          <a:xfrm rot="16200000" flipH="1">
            <a:off x="8893512" y="3124863"/>
            <a:ext cx="2394466" cy="97032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Flowchart: Process 51"/>
          <p:cNvSpPr/>
          <p:nvPr/>
        </p:nvSpPr>
        <p:spPr>
          <a:xfrm>
            <a:off x="9268024" y="4807257"/>
            <a:ext cx="2615763" cy="1617632"/>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200" dirty="0">
                <a:solidFill>
                  <a:schemeClr val="tx1"/>
                </a:solidFill>
              </a:rPr>
              <a:t>Some may be very complex and/or rely on complicated code (e.g., Regular Expressions to extract structured data from unstructured notes, etc.). These requests can make completion take longer than usual.</a:t>
            </a:r>
          </a:p>
        </p:txBody>
      </p:sp>
      <p:sp>
        <p:nvSpPr>
          <p:cNvPr id="11" name="Right Arrow 10"/>
          <p:cNvSpPr/>
          <p:nvPr/>
        </p:nvSpPr>
        <p:spPr>
          <a:xfrm rot="20793995">
            <a:off x="638700" y="1268378"/>
            <a:ext cx="9283304" cy="316984"/>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4" name="Picture 13"/>
          <p:cNvPicPr>
            <a:picLocks noChangeAspect="1"/>
          </p:cNvPicPr>
          <p:nvPr/>
        </p:nvPicPr>
        <p:blipFill>
          <a:blip r:embed="rId7"/>
          <a:stretch>
            <a:fillRect/>
          </a:stretch>
        </p:blipFill>
        <p:spPr>
          <a:xfrm>
            <a:off x="535804" y="3544425"/>
            <a:ext cx="1051896" cy="1116064"/>
          </a:xfrm>
          <a:prstGeom prst="rect">
            <a:avLst/>
          </a:prstGeom>
        </p:spPr>
      </p:pic>
    </p:spTree>
    <p:extLst>
      <p:ext uri="{BB962C8B-B14F-4D97-AF65-F5344CB8AC3E}">
        <p14:creationId xmlns:p14="http://schemas.microsoft.com/office/powerpoint/2010/main" val="3523874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66221" y="1042587"/>
            <a:ext cx="10705682" cy="5708865"/>
          </a:xfrm>
          <a:prstGeom prst="rect">
            <a:avLst/>
          </a:prstGeom>
        </p:spPr>
      </p:pic>
      <p:sp>
        <p:nvSpPr>
          <p:cNvPr id="6"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i="1" dirty="0">
                <a:solidFill>
                  <a:srgbClr val="0070C0"/>
                </a:solidFill>
              </a:rPr>
              <a:t>Sample Rolling Eligibility Report</a:t>
            </a:r>
          </a:p>
        </p:txBody>
      </p:sp>
    </p:spTree>
    <p:extLst>
      <p:ext uri="{BB962C8B-B14F-4D97-AF65-F5344CB8AC3E}">
        <p14:creationId xmlns:p14="http://schemas.microsoft.com/office/powerpoint/2010/main" val="3942023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9038" y="4026664"/>
            <a:ext cx="5525184" cy="2675287"/>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a:xfrm>
            <a:off x="839788" y="136103"/>
            <a:ext cx="10515600" cy="588921"/>
          </a:xfrm>
        </p:spPr>
        <p:txBody>
          <a:bodyPr>
            <a:noAutofit/>
          </a:bodyPr>
          <a:lstStyle/>
          <a:p>
            <a:pPr algn="ctr"/>
            <a:r>
              <a:rPr lang="en-US" sz="3200" b="1" i="1" dirty="0" smtClean="0">
                <a:solidFill>
                  <a:srgbClr val="0070C0"/>
                </a:solidFill>
              </a:rPr>
              <a:t>Data Formats</a:t>
            </a:r>
            <a:endParaRPr lang="en-US" sz="3200" b="1" i="1" dirty="0">
              <a:solidFill>
                <a:srgbClr val="0070C0"/>
              </a:solidFill>
            </a:endParaRPr>
          </a:p>
        </p:txBody>
      </p:sp>
      <p:sp>
        <p:nvSpPr>
          <p:cNvPr id="6" name="Content Placeholder 5"/>
          <p:cNvSpPr>
            <a:spLocks noGrp="1"/>
          </p:cNvSpPr>
          <p:nvPr>
            <p:ph type="body" idx="1"/>
          </p:nvPr>
        </p:nvSpPr>
        <p:spPr>
          <a:xfrm>
            <a:off x="365044" y="659047"/>
            <a:ext cx="5632531" cy="500778"/>
          </a:xfrm>
        </p:spPr>
        <p:txBody>
          <a:bodyPr>
            <a:normAutofit/>
          </a:bodyPr>
          <a:lstStyle/>
          <a:p>
            <a:r>
              <a:rPr lang="en-US" dirty="0" smtClean="0">
                <a:solidFill>
                  <a:srgbClr val="000000"/>
                </a:solidFill>
              </a:rPr>
              <a:t>Structured</a:t>
            </a:r>
            <a:endParaRPr lang="en-US" dirty="0">
              <a:solidFill>
                <a:srgbClr val="000000"/>
              </a:solidFill>
            </a:endParaRPr>
          </a:p>
        </p:txBody>
      </p:sp>
      <p:sp>
        <p:nvSpPr>
          <p:cNvPr id="3" name="Content Placeholder 2"/>
          <p:cNvSpPr>
            <a:spLocks noGrp="1"/>
          </p:cNvSpPr>
          <p:nvPr>
            <p:ph sz="half" idx="2"/>
          </p:nvPr>
        </p:nvSpPr>
        <p:spPr>
          <a:xfrm>
            <a:off x="365044" y="1217942"/>
            <a:ext cx="5618884" cy="2576136"/>
          </a:xfrm>
        </p:spPr>
        <p:txBody>
          <a:bodyPr>
            <a:normAutofit/>
          </a:bodyPr>
          <a:lstStyle/>
          <a:p>
            <a:r>
              <a:rPr lang="en-US" sz="2200" dirty="0" smtClean="0"/>
              <a:t>Patient demographics</a:t>
            </a:r>
          </a:p>
          <a:p>
            <a:r>
              <a:rPr lang="en-US" sz="2200" dirty="0" smtClean="0"/>
              <a:t>Problem list or billed diagnoses (ICD-10)</a:t>
            </a:r>
          </a:p>
          <a:p>
            <a:r>
              <a:rPr lang="en-US" sz="2200" dirty="0" smtClean="0"/>
              <a:t>Visits/encounters</a:t>
            </a:r>
          </a:p>
          <a:p>
            <a:r>
              <a:rPr lang="en-US" sz="2200" dirty="0" smtClean="0"/>
              <a:t>Most lab results (LOINC)</a:t>
            </a:r>
          </a:p>
          <a:p>
            <a:r>
              <a:rPr lang="en-US" sz="2200" dirty="0" smtClean="0"/>
              <a:t>Medications (GPI, </a:t>
            </a:r>
            <a:r>
              <a:rPr lang="en-US" sz="2200" dirty="0" err="1" smtClean="0"/>
              <a:t>RxNorm</a:t>
            </a:r>
            <a:r>
              <a:rPr lang="en-US" sz="2200" dirty="0" smtClean="0"/>
              <a:t>, NDC)</a:t>
            </a:r>
          </a:p>
        </p:txBody>
      </p:sp>
      <p:sp>
        <p:nvSpPr>
          <p:cNvPr id="4" name="Text Placeholder 3"/>
          <p:cNvSpPr>
            <a:spLocks noGrp="1"/>
          </p:cNvSpPr>
          <p:nvPr>
            <p:ph type="body" sz="quarter" idx="3"/>
          </p:nvPr>
        </p:nvSpPr>
        <p:spPr>
          <a:xfrm>
            <a:off x="6097588" y="659047"/>
            <a:ext cx="5183188" cy="500777"/>
          </a:xfrm>
        </p:spPr>
        <p:txBody>
          <a:bodyPr/>
          <a:lstStyle/>
          <a:p>
            <a:r>
              <a:rPr lang="en-US" dirty="0" smtClean="0"/>
              <a:t>Unstructured</a:t>
            </a:r>
            <a:endParaRPr lang="en-US" dirty="0"/>
          </a:p>
        </p:txBody>
      </p:sp>
      <p:sp>
        <p:nvSpPr>
          <p:cNvPr id="5" name="Content Placeholder 4"/>
          <p:cNvSpPr>
            <a:spLocks noGrp="1"/>
          </p:cNvSpPr>
          <p:nvPr>
            <p:ph sz="quarter" idx="4"/>
          </p:nvPr>
        </p:nvSpPr>
        <p:spPr>
          <a:xfrm>
            <a:off x="6158551" y="1217942"/>
            <a:ext cx="5604165" cy="2664846"/>
          </a:xfrm>
        </p:spPr>
        <p:txBody>
          <a:bodyPr>
            <a:normAutofit/>
          </a:bodyPr>
          <a:lstStyle/>
          <a:p>
            <a:r>
              <a:rPr lang="en-US" sz="2200" dirty="0" smtClean="0"/>
              <a:t>Diagnoses entered in the past medical history </a:t>
            </a:r>
          </a:p>
          <a:p>
            <a:r>
              <a:rPr lang="en-US" sz="2200" dirty="0" smtClean="0"/>
              <a:t>Symptoms in HPI</a:t>
            </a:r>
          </a:p>
          <a:p>
            <a:r>
              <a:rPr lang="en-US" sz="2200" dirty="0" smtClean="0"/>
              <a:t>Histories</a:t>
            </a:r>
          </a:p>
          <a:p>
            <a:r>
              <a:rPr lang="en-US" sz="2200" dirty="0" smtClean="0"/>
              <a:t>Full notes</a:t>
            </a:r>
          </a:p>
          <a:p>
            <a:r>
              <a:rPr lang="en-US" sz="2200" dirty="0" smtClean="0"/>
              <a:t>Some lab results</a:t>
            </a:r>
          </a:p>
          <a:p>
            <a:r>
              <a:rPr lang="en-US" sz="2200" dirty="0" smtClean="0"/>
              <a:t>Radiology &amp; pathology reports</a:t>
            </a:r>
            <a:endParaRPr lang="en-US" sz="2200" dirty="0"/>
          </a:p>
        </p:txBody>
      </p:sp>
    </p:spTree>
    <p:extLst>
      <p:ext uri="{BB962C8B-B14F-4D97-AF65-F5344CB8AC3E}">
        <p14:creationId xmlns:p14="http://schemas.microsoft.com/office/powerpoint/2010/main" val="4147606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50" y="320675"/>
            <a:ext cx="10515600" cy="600075"/>
          </a:xfrm>
        </p:spPr>
        <p:txBody>
          <a:bodyPr>
            <a:noAutofit/>
          </a:bodyPr>
          <a:lstStyle/>
          <a:p>
            <a:r>
              <a:rPr lang="en-US" sz="3200" b="1" i="1" dirty="0">
                <a:solidFill>
                  <a:srgbClr val="0070C0"/>
                </a:solidFill>
              </a:rPr>
              <a:t>Encouraging Secure Data Practices</a:t>
            </a:r>
          </a:p>
        </p:txBody>
      </p:sp>
      <p:sp>
        <p:nvSpPr>
          <p:cNvPr id="6" name="Content Placeholder 5"/>
          <p:cNvSpPr>
            <a:spLocks noGrp="1"/>
          </p:cNvSpPr>
          <p:nvPr>
            <p:ph idx="1"/>
          </p:nvPr>
        </p:nvSpPr>
        <p:spPr>
          <a:xfrm>
            <a:off x="139700" y="1060449"/>
            <a:ext cx="11722100" cy="5727701"/>
          </a:xfrm>
        </p:spPr>
        <p:txBody>
          <a:bodyPr>
            <a:normAutofit lnSpcReduction="10000"/>
          </a:bodyPr>
          <a:lstStyle/>
          <a:p>
            <a:pPr marL="0" indent="0">
              <a:buNone/>
            </a:pPr>
            <a:r>
              <a:rPr lang="en-US" dirty="0">
                <a:solidFill>
                  <a:srgbClr val="000000"/>
                </a:solidFill>
              </a:rPr>
              <a:t>Our goal is to deliver the data extracts to researchers in a way that makes it easy for them to follow best practices.</a:t>
            </a:r>
          </a:p>
          <a:p>
            <a:endParaRPr lang="en-US" dirty="0">
              <a:solidFill>
                <a:srgbClr val="000000"/>
              </a:solidFill>
            </a:endParaRPr>
          </a:p>
          <a:p>
            <a:pPr marL="0" indent="0">
              <a:buNone/>
            </a:pPr>
            <a:r>
              <a:rPr lang="en-US" dirty="0">
                <a:solidFill>
                  <a:srgbClr val="000000"/>
                </a:solidFill>
              </a:rPr>
              <a:t>Delivery of PHI, depending on the dataset and researcher</a:t>
            </a:r>
          </a:p>
          <a:p>
            <a:pPr lvl="1"/>
            <a:r>
              <a:rPr lang="en-US" u="sng" dirty="0">
                <a:solidFill>
                  <a:srgbClr val="000000"/>
                </a:solidFill>
              </a:rPr>
              <a:t>SFT</a:t>
            </a:r>
            <a:r>
              <a:rPr lang="en-US" dirty="0">
                <a:solidFill>
                  <a:srgbClr val="000000"/>
                </a:solidFill>
              </a:rPr>
              <a:t> for one-time transfers</a:t>
            </a:r>
          </a:p>
          <a:p>
            <a:pPr lvl="1"/>
            <a:r>
              <a:rPr lang="en-US" u="sng" dirty="0">
                <a:solidFill>
                  <a:srgbClr val="000000"/>
                </a:solidFill>
              </a:rPr>
              <a:t>HSC file servers</a:t>
            </a:r>
            <a:r>
              <a:rPr lang="en-US" dirty="0">
                <a:solidFill>
                  <a:srgbClr val="000000"/>
                </a:solidFill>
              </a:rPr>
              <a:t> for recurring transfers</a:t>
            </a:r>
          </a:p>
          <a:p>
            <a:pPr lvl="1"/>
            <a:r>
              <a:rPr lang="en-US" u="sng" dirty="0">
                <a:solidFill>
                  <a:srgbClr val="000000"/>
                </a:solidFill>
              </a:rPr>
              <a:t>REDCap</a:t>
            </a:r>
            <a:r>
              <a:rPr lang="en-US" dirty="0">
                <a:solidFill>
                  <a:srgbClr val="000000"/>
                </a:solidFill>
              </a:rPr>
              <a:t> for recruiting projects (users manually enter data as we refresh info daily)</a:t>
            </a:r>
          </a:p>
          <a:p>
            <a:pPr lvl="1"/>
            <a:r>
              <a:rPr lang="en-US" dirty="0">
                <a:solidFill>
                  <a:srgbClr val="000000"/>
                </a:solidFill>
              </a:rPr>
              <a:t>Never email</a:t>
            </a:r>
          </a:p>
          <a:p>
            <a:endParaRPr lang="en-US" dirty="0">
              <a:solidFill>
                <a:srgbClr val="000000"/>
              </a:solidFill>
            </a:endParaRPr>
          </a:p>
          <a:p>
            <a:pPr marL="0" indent="0">
              <a:buNone/>
            </a:pPr>
            <a:r>
              <a:rPr lang="en-US" dirty="0">
                <a:solidFill>
                  <a:srgbClr val="000000"/>
                </a:solidFill>
              </a:rPr>
              <a:t>Common mitigations include</a:t>
            </a:r>
          </a:p>
          <a:p>
            <a:pPr lvl="1"/>
            <a:r>
              <a:rPr lang="en-US" dirty="0">
                <a:solidFill>
                  <a:srgbClr val="000000"/>
                </a:solidFill>
              </a:rPr>
              <a:t>Withholding PHI fields</a:t>
            </a:r>
          </a:p>
          <a:p>
            <a:pPr lvl="1"/>
            <a:r>
              <a:rPr lang="en-US" dirty="0">
                <a:solidFill>
                  <a:srgbClr val="000000"/>
                </a:solidFill>
              </a:rPr>
              <a:t>Obfuscating PHI fields (</a:t>
            </a:r>
            <a:r>
              <a:rPr lang="en-US" i="1" dirty="0">
                <a:solidFill>
                  <a:srgbClr val="000000"/>
                </a:solidFill>
              </a:rPr>
              <a:t>e.g.</a:t>
            </a:r>
            <a:r>
              <a:rPr lang="en-US" dirty="0">
                <a:solidFill>
                  <a:srgbClr val="000000"/>
                </a:solidFill>
              </a:rPr>
              <a:t>, birth year instead of birth date)</a:t>
            </a:r>
          </a:p>
          <a:p>
            <a:pPr lvl="1"/>
            <a:r>
              <a:rPr lang="en-US" dirty="0">
                <a:solidFill>
                  <a:srgbClr val="000000"/>
                </a:solidFill>
              </a:rPr>
              <a:t>Pre-calculating fields to avoid PHI (</a:t>
            </a:r>
            <a:r>
              <a:rPr lang="en-US" i="1" dirty="0">
                <a:solidFill>
                  <a:srgbClr val="000000"/>
                </a:solidFill>
              </a:rPr>
              <a:t>e.g.</a:t>
            </a:r>
            <a:r>
              <a:rPr lang="en-US" dirty="0">
                <a:solidFill>
                  <a:srgbClr val="000000"/>
                </a:solidFill>
              </a:rPr>
              <a:t>, we calculate the age at visit, instead of sending visit &amp; birth dates)</a:t>
            </a:r>
          </a:p>
        </p:txBody>
      </p:sp>
    </p:spTree>
    <p:extLst>
      <p:ext uri="{BB962C8B-B14F-4D97-AF65-F5344CB8AC3E}">
        <p14:creationId xmlns:p14="http://schemas.microsoft.com/office/powerpoint/2010/main" val="948529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N3C: National COVID Cohort Collaborative</a:t>
            </a:r>
          </a:p>
        </p:txBody>
      </p:sp>
      <p:sp>
        <p:nvSpPr>
          <p:cNvPr id="3" name="Content Placeholder 2"/>
          <p:cNvSpPr>
            <a:spLocks noGrp="1"/>
          </p:cNvSpPr>
          <p:nvPr>
            <p:ph idx="1"/>
          </p:nvPr>
        </p:nvSpPr>
        <p:spPr>
          <a:xfrm>
            <a:off x="565151" y="1239139"/>
            <a:ext cx="10814050" cy="5447411"/>
          </a:xfrm>
        </p:spPr>
        <p:txBody>
          <a:bodyPr>
            <a:noAutofit/>
          </a:bodyPr>
          <a:lstStyle/>
          <a:p>
            <a:pPr marL="457200" lvl="1" indent="-457200">
              <a:buFontTx/>
              <a:buChar char="-"/>
            </a:pPr>
            <a:r>
              <a:rPr lang="en-US" sz="2800" dirty="0"/>
              <a:t>60+ US institutions from 20+ statues contribute EHR data in an OMOP model</a:t>
            </a:r>
          </a:p>
          <a:p>
            <a:pPr marL="457200" lvl="1" indent="-457200">
              <a:buFontTx/>
              <a:buChar char="-"/>
            </a:pPr>
            <a:endParaRPr lang="en-US" sz="2800" dirty="0"/>
          </a:p>
          <a:p>
            <a:pPr marL="457200" lvl="1" indent="-457200">
              <a:buFontTx/>
              <a:buChar char="-"/>
            </a:pPr>
            <a:r>
              <a:rPr lang="en-US" sz="2800" dirty="0"/>
              <a:t>Datasets are accessible only through a browser to NIH’s cluster</a:t>
            </a:r>
          </a:p>
          <a:p>
            <a:pPr marL="914400" lvl="2" indent="-457200">
              <a:buFontTx/>
              <a:buChar char="-"/>
            </a:pPr>
            <a:r>
              <a:rPr lang="en-US" sz="2400" dirty="0"/>
              <a:t>Spark, Python, R</a:t>
            </a:r>
          </a:p>
          <a:p>
            <a:pPr marL="914400" lvl="2" indent="-457200">
              <a:buFontTx/>
              <a:buChar char="-"/>
            </a:pPr>
            <a:r>
              <a:rPr lang="en-US" sz="2400" dirty="0"/>
              <a:t>Lots of governance steps, but not as many as you’d think</a:t>
            </a:r>
          </a:p>
          <a:p>
            <a:pPr marL="914400" lvl="2" indent="-457200">
              <a:buFontTx/>
              <a:buChar char="-"/>
            </a:pPr>
            <a:endParaRPr lang="en-US" sz="2400" dirty="0"/>
          </a:p>
          <a:p>
            <a:pPr marL="457200" lvl="1" indent="-457200">
              <a:buFontTx/>
              <a:buChar char="-"/>
            </a:pPr>
            <a:r>
              <a:rPr lang="en-US" sz="2800" dirty="0"/>
              <a:t>We believe this type of collaboration will be important in the future</a:t>
            </a:r>
          </a:p>
          <a:p>
            <a:pPr marL="457200" lvl="1" indent="-457200">
              <a:buFontTx/>
              <a:buChar char="-"/>
            </a:pPr>
            <a:endParaRPr lang="en-US" sz="2800" dirty="0"/>
          </a:p>
          <a:p>
            <a:pPr marL="457200" lvl="1" indent="-457200">
              <a:buFontTx/>
              <a:buChar char="-"/>
            </a:pPr>
            <a:r>
              <a:rPr lang="en-US" sz="2800" dirty="0"/>
              <a:t>We’re recruiting OU collaborators</a:t>
            </a:r>
          </a:p>
          <a:p>
            <a:pPr marL="914400" lvl="2" indent="-457200">
              <a:buFontTx/>
              <a:buChar char="-"/>
            </a:pPr>
            <a:r>
              <a:rPr lang="en-US" sz="2400" dirty="0"/>
              <a:t>particularly statisticians, data scientists, and clinicians </a:t>
            </a:r>
          </a:p>
          <a:p>
            <a:pPr marL="914400" lvl="2" indent="-457200">
              <a:buFontTx/>
              <a:buChar char="-"/>
            </a:pPr>
            <a:r>
              <a:rPr lang="en-US" sz="2400" dirty="0"/>
              <a:t>tell us if anyone has a research question, or want to join an existing project</a:t>
            </a:r>
          </a:p>
        </p:txBody>
      </p:sp>
    </p:spTree>
    <p:extLst>
      <p:ext uri="{BB962C8B-B14F-4D97-AF65-F5344CB8AC3E}">
        <p14:creationId xmlns:p14="http://schemas.microsoft.com/office/powerpoint/2010/main" val="1806386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839788" y="365125"/>
            <a:ext cx="10703628" cy="1325563"/>
          </a:xfrm>
        </p:spPr>
        <p:txBody>
          <a:bodyPr>
            <a:normAutofit/>
          </a:bodyPr>
          <a:lstStyle/>
          <a:p>
            <a:r>
              <a:rPr lang="en-US" sz="3600" b="1" i="1" dirty="0">
                <a:solidFill>
                  <a:srgbClr val="0070C0"/>
                </a:solidFill>
              </a:rPr>
              <a:t>Since 2017, the CRDW has provided support for more than 194 projects.</a:t>
            </a:r>
          </a:p>
        </p:txBody>
      </p:sp>
      <p:sp>
        <p:nvSpPr>
          <p:cNvPr id="11" name="Text Placeholder 10"/>
          <p:cNvSpPr>
            <a:spLocks noGrp="1"/>
          </p:cNvSpPr>
          <p:nvPr>
            <p:ph type="body" sz="quarter" idx="3"/>
          </p:nvPr>
        </p:nvSpPr>
        <p:spPr>
          <a:xfrm>
            <a:off x="324326" y="2006580"/>
            <a:ext cx="5761246" cy="465898"/>
          </a:xfrm>
        </p:spPr>
        <p:txBody>
          <a:bodyPr>
            <a:normAutofit/>
          </a:bodyPr>
          <a:lstStyle/>
          <a:p>
            <a:r>
              <a:rPr lang="en-US" sz="2000" b="0" dirty="0"/>
              <a:t>We currently 44 active projects.</a:t>
            </a:r>
          </a:p>
        </p:txBody>
      </p:sp>
      <p:sp>
        <p:nvSpPr>
          <p:cNvPr id="10" name="Text Placeholder 10"/>
          <p:cNvSpPr>
            <a:spLocks noGrp="1"/>
          </p:cNvSpPr>
          <p:nvPr>
            <p:ph type="body" sz="quarter" idx="3"/>
          </p:nvPr>
        </p:nvSpPr>
        <p:spPr>
          <a:xfrm>
            <a:off x="7007362" y="2006580"/>
            <a:ext cx="4785834" cy="653157"/>
          </a:xfrm>
        </p:spPr>
        <p:txBody>
          <a:bodyPr>
            <a:normAutofit/>
          </a:bodyPr>
          <a:lstStyle/>
          <a:p>
            <a:r>
              <a:rPr lang="en-US" sz="2000" b="0" dirty="0"/>
              <a:t>Most requests are submitted by the below departments or specialties.</a:t>
            </a:r>
          </a:p>
        </p:txBody>
      </p:sp>
      <p:sp>
        <p:nvSpPr>
          <p:cNvPr id="7" name="TextBox 6"/>
          <p:cNvSpPr txBox="1"/>
          <p:nvPr/>
        </p:nvSpPr>
        <p:spPr>
          <a:xfrm>
            <a:off x="9420139" y="6550223"/>
            <a:ext cx="2838213" cy="307777"/>
          </a:xfrm>
          <a:prstGeom prst="rect">
            <a:avLst/>
          </a:prstGeom>
          <a:noFill/>
        </p:spPr>
        <p:txBody>
          <a:bodyPr wrap="none" rtlCol="0">
            <a:spAutoFit/>
          </a:bodyPr>
          <a:lstStyle/>
          <a:p>
            <a:pPr latinLnBrk="1"/>
            <a:r>
              <a:rPr lang="en-US" sz="1400" i="1" dirty="0">
                <a:solidFill>
                  <a:schemeClr val="bg1">
                    <a:lumMod val="85000"/>
                  </a:schemeClr>
                </a:solidFill>
              </a:rPr>
              <a:t>Chart &amp; table last updated Feb 2021</a:t>
            </a:r>
          </a:p>
        </p:txBody>
      </p:sp>
      <p:pic>
        <p:nvPicPr>
          <p:cNvPr id="3" name="Picture 2"/>
          <p:cNvPicPr>
            <a:picLocks noChangeAspect="1"/>
          </p:cNvPicPr>
          <p:nvPr/>
        </p:nvPicPr>
        <p:blipFill>
          <a:blip r:embed="rId3"/>
          <a:stretch>
            <a:fillRect/>
          </a:stretch>
        </p:blipFill>
        <p:spPr>
          <a:xfrm>
            <a:off x="6085572" y="2722801"/>
            <a:ext cx="5766808" cy="2983734"/>
          </a:xfrm>
          <a:prstGeom prst="rect">
            <a:avLst/>
          </a:prstGeom>
        </p:spPr>
      </p:pic>
      <p:pic>
        <p:nvPicPr>
          <p:cNvPr id="5" name="Picture 4"/>
          <p:cNvPicPr>
            <a:picLocks noChangeAspect="1"/>
          </p:cNvPicPr>
          <p:nvPr/>
        </p:nvPicPr>
        <p:blipFill>
          <a:blip r:embed="rId4"/>
          <a:stretch>
            <a:fillRect/>
          </a:stretch>
        </p:blipFill>
        <p:spPr>
          <a:xfrm>
            <a:off x="324326" y="2687509"/>
            <a:ext cx="5512267" cy="3019026"/>
          </a:xfrm>
          <a:prstGeom prst="rect">
            <a:avLst/>
          </a:prstGeom>
        </p:spPr>
      </p:pic>
    </p:spTree>
    <p:extLst>
      <p:ext uri="{BB962C8B-B14F-4D97-AF65-F5344CB8AC3E}">
        <p14:creationId xmlns:p14="http://schemas.microsoft.com/office/powerpoint/2010/main" val="2299772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a:t>Thank you</a:t>
            </a:r>
          </a:p>
        </p:txBody>
      </p:sp>
      <p:sp>
        <p:nvSpPr>
          <p:cNvPr id="14" name="Subtitle 13"/>
          <p:cNvSpPr>
            <a:spLocks noGrp="1"/>
          </p:cNvSpPr>
          <p:nvPr>
            <p:ph type="subTitle" idx="1"/>
          </p:nvPr>
        </p:nvSpPr>
        <p:spPr>
          <a:xfrm>
            <a:off x="1066800" y="3628725"/>
            <a:ext cx="10058400" cy="2322256"/>
          </a:xfrm>
        </p:spPr>
        <p:txBody>
          <a:bodyPr>
            <a:normAutofit/>
          </a:bodyPr>
          <a:lstStyle/>
          <a:p>
            <a:r>
              <a:rPr lang="en-US" sz="2200" dirty="0"/>
              <a:t>Will Beasley, PhD</a:t>
            </a:r>
          </a:p>
          <a:p>
            <a:r>
              <a:rPr lang="en-US" sz="2200" dirty="0"/>
              <a:t>Ashley Thumann, MHA</a:t>
            </a:r>
          </a:p>
          <a:p>
            <a:r>
              <a:rPr lang="en-US" sz="2200" dirty="0"/>
              <a:t>David Bard, PhD</a:t>
            </a:r>
          </a:p>
          <a:p>
            <a:r>
              <a:rPr lang="en-US" sz="2200" dirty="0"/>
              <a:t>University of Oklahoma HSC</a:t>
            </a:r>
          </a:p>
          <a:p>
            <a:r>
              <a:rPr lang="en-US" sz="2200" dirty="0"/>
              <a:t>Biomedical &amp; Behavioral Methodology 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99213"/>
          </a:xfrm>
        </p:spPr>
        <p:txBody>
          <a:bodyPr>
            <a:normAutofit/>
          </a:bodyPr>
          <a:lstStyle/>
          <a:p>
            <a:pPr algn="ctr"/>
            <a:r>
              <a:rPr lang="en-US" b="1" i="1" dirty="0">
                <a:solidFill>
                  <a:srgbClr val="0070C0"/>
                </a:solidFill>
              </a:rPr>
              <a:t>Contributing to </a:t>
            </a:r>
            <a:r>
              <a:rPr lang="en-US" b="1" i="1">
                <a:solidFill>
                  <a:srgbClr val="0070C0"/>
                </a:solidFill>
              </a:rPr>
              <a:t>External Registries</a:t>
            </a:r>
            <a:endParaRPr lang="en-US" b="1" i="1" dirty="0">
              <a:solidFill>
                <a:srgbClr val="0070C0"/>
              </a:solidFill>
            </a:endParaRPr>
          </a:p>
        </p:txBody>
      </p:sp>
      <p:sp>
        <p:nvSpPr>
          <p:cNvPr id="3" name="Content Placeholder 2"/>
          <p:cNvSpPr>
            <a:spLocks noGrp="1"/>
          </p:cNvSpPr>
          <p:nvPr>
            <p:ph idx="1"/>
          </p:nvPr>
        </p:nvSpPr>
        <p:spPr>
          <a:xfrm>
            <a:off x="128187" y="989350"/>
            <a:ext cx="11998295" cy="5761969"/>
          </a:xfrm>
        </p:spPr>
        <p:txBody>
          <a:bodyPr>
            <a:normAutofit/>
          </a:bodyPr>
          <a:lstStyle/>
          <a:p>
            <a:pPr marL="0" indent="0">
              <a:buNone/>
            </a:pPr>
            <a:r>
              <a:rPr lang="en-US" dirty="0"/>
              <a:t>Regarding decisions around data that leave OU …should there be policies involving</a:t>
            </a:r>
          </a:p>
          <a:p>
            <a:pPr marL="0" indent="0">
              <a:buNone/>
            </a:pPr>
            <a:endParaRPr lang="en-US" dirty="0"/>
          </a:p>
          <a:p>
            <a:pPr lvl="0"/>
            <a:r>
              <a:rPr lang="en-US" dirty="0"/>
              <a:t>Only for a clearly defined research purpose (combined QI + research registry participation – e.g. NSQIP, TQIP, etc. -  should be handled by OUH)</a:t>
            </a:r>
          </a:p>
          <a:p>
            <a:pPr lvl="0"/>
            <a:r>
              <a:rPr lang="en-US" dirty="0" err="1"/>
              <a:t>Deidentification</a:t>
            </a:r>
            <a:r>
              <a:rPr lang="en-US" dirty="0"/>
              <a:t> or limited data set</a:t>
            </a:r>
          </a:p>
          <a:p>
            <a:pPr lvl="0"/>
            <a:r>
              <a:rPr lang="en-US" dirty="0"/>
              <a:t>Not-for-profit requirement of the business associate </a:t>
            </a:r>
            <a:r>
              <a:rPr lang="en-US" dirty="0">
                <a:solidFill>
                  <a:schemeClr val="accent6"/>
                </a:solidFill>
              </a:rPr>
              <a:t>(Beasley doesn’t like this restriction)</a:t>
            </a:r>
          </a:p>
          <a:p>
            <a:pPr marL="0" indent="0">
              <a:buNone/>
            </a:pPr>
            <a:r>
              <a:rPr lang="en-US" dirty="0"/>
              <a:t> </a:t>
            </a:r>
          </a:p>
          <a:p>
            <a:pPr marL="0" indent="0">
              <a:buNone/>
            </a:pPr>
            <a:r>
              <a:rPr lang="en-US" dirty="0"/>
              <a:t>Anything outside the stated review purview can still come to committee for recommendation before be passed to the OUH Leadership and data governance bodies </a:t>
            </a:r>
            <a:endParaRPr lang="en-US" sz="2800" dirty="0"/>
          </a:p>
        </p:txBody>
      </p:sp>
    </p:spTree>
    <p:extLst>
      <p:ext uri="{BB962C8B-B14F-4D97-AF65-F5344CB8AC3E}">
        <p14:creationId xmlns:p14="http://schemas.microsoft.com/office/powerpoint/2010/main" val="1569038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 CRDW</a:t>
            </a:r>
            <a:r>
              <a:rPr lang="en-US" sz="2800" dirty="0">
                <a:solidFill>
                  <a:schemeClr val="tx1">
                    <a:lumMod val="50000"/>
                    <a:lumOff val="50000"/>
                  </a:schemeClr>
                </a:solidFill>
              </a:rPr>
              <a:t> (Clinical Research Data Warehouse)</a:t>
            </a:r>
            <a:endParaRPr lang="en-US" sz="4400" dirty="0">
              <a:solidFill>
                <a:schemeClr val="tx1">
                  <a:lumMod val="50000"/>
                  <a:lumOff val="50000"/>
                </a:schemeClr>
              </a:solidFill>
            </a:endParaRPr>
          </a:p>
          <a:p>
            <a:r>
              <a:rPr lang="en-US" sz="2000" dirty="0">
                <a:hlinkClick r:id="rId4"/>
              </a:rPr>
              <a:t>https://github.com/OuhscBbmc/prairie-outpost-public</a:t>
            </a:r>
            <a:endParaRPr lang="en-US" sz="2000" dirty="0"/>
          </a:p>
        </p:txBody>
      </p:sp>
    </p:spTree>
    <p:extLst>
      <p:ext uri="{BB962C8B-B14F-4D97-AF65-F5344CB8AC3E}">
        <p14:creationId xmlns:p14="http://schemas.microsoft.com/office/powerpoint/2010/main" val="510883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Extra Slides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289622" y="1188739"/>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682952"/>
            <a:ext cx="11540691" cy="117504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2335717" y="160242"/>
            <a:ext cx="6869253" cy="769441"/>
          </a:xfrm>
          <a:prstGeom prst="rect">
            <a:avLst/>
          </a:prstGeom>
        </p:spPr>
        <p:txBody>
          <a:bodyPr wrap="none">
            <a:spAutoFit/>
          </a:bodyPr>
          <a:lstStyle/>
          <a:p>
            <a:pPr algn="ctr"/>
            <a:r>
              <a:rPr lang="en-US" sz="4400" dirty="0"/>
              <a:t>CRDW</a:t>
            </a:r>
            <a:r>
              <a:rPr lang="en-US" sz="2800" dirty="0">
                <a:solidFill>
                  <a:schemeClr val="tx1">
                    <a:lumMod val="50000"/>
                    <a:lumOff val="50000"/>
                  </a:schemeClr>
                </a:solidFill>
              </a:rPr>
              <a:t> (Clinical Research Data Warehouse)</a:t>
            </a:r>
            <a:endParaRPr lang="en-US" sz="4400" dirty="0">
              <a:solidFill>
                <a:schemeClr val="tx1">
                  <a:lumMod val="50000"/>
                  <a:lumOff val="50000"/>
                </a:schemeClr>
              </a:solidFill>
            </a:endParaRPr>
          </a:p>
        </p:txBody>
      </p:sp>
    </p:spTree>
    <p:extLst>
      <p:ext uri="{BB962C8B-B14F-4D97-AF65-F5344CB8AC3E}">
        <p14:creationId xmlns:p14="http://schemas.microsoft.com/office/powerpoint/2010/main" val="391294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Autofit/>
          </a:bodyPr>
          <a:lstStyle/>
          <a:p>
            <a:pPr algn="ctr">
              <a:lnSpc>
                <a:spcPct val="100000"/>
              </a:lnSpc>
            </a:pPr>
            <a:r>
              <a:rPr lang="en-US" sz="3200" b="1" i="1" dirty="0">
                <a:solidFill>
                  <a:srgbClr val="0070C0"/>
                </a:solidFill>
              </a:rPr>
              <a:t>Clinical Trials &amp; Other Research Studies Supported by the CRDW</a:t>
            </a:r>
            <a:br>
              <a:rPr lang="en-US" sz="3200" b="1" i="1" dirty="0">
                <a:solidFill>
                  <a:srgbClr val="0070C0"/>
                </a:solidFill>
              </a:rPr>
            </a:br>
            <a:r>
              <a:rPr lang="en-US" sz="2800" dirty="0">
                <a:solidFill>
                  <a:schemeClr val="bg1">
                    <a:lumMod val="50000"/>
                  </a:schemeClr>
                </a:solidFill>
              </a:rPr>
              <a:t>since 2017; page 1</a:t>
            </a:r>
            <a:endParaRPr lang="en-US" sz="2800" b="1" i="1" dirty="0">
              <a:solidFill>
                <a:srgbClr val="0070C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674949624"/>
              </p:ext>
            </p:extLst>
          </p:nvPr>
        </p:nvGraphicFramePr>
        <p:xfrm>
          <a:off x="462810" y="1345921"/>
          <a:ext cx="5404590" cy="5108664"/>
        </p:xfrm>
        <a:graphic>
          <a:graphicData uri="http://schemas.openxmlformats.org/drawingml/2006/table">
            <a:tbl>
              <a:tblPr>
                <a:tableStyleId>{5C22544A-7EE6-4342-B048-85BDC9FD1C3A}</a:tableStyleId>
              </a:tblPr>
              <a:tblGrid>
                <a:gridCol w="3039223">
                  <a:extLst>
                    <a:ext uri="{9D8B030D-6E8A-4147-A177-3AD203B41FA5}">
                      <a16:colId xmlns:a16="http://schemas.microsoft.com/office/drawing/2014/main" val="1356431335"/>
                    </a:ext>
                  </a:extLst>
                </a:gridCol>
                <a:gridCol w="1036474">
                  <a:extLst>
                    <a:ext uri="{9D8B030D-6E8A-4147-A177-3AD203B41FA5}">
                      <a16:colId xmlns:a16="http://schemas.microsoft.com/office/drawing/2014/main" val="4074852346"/>
                    </a:ext>
                  </a:extLst>
                </a:gridCol>
                <a:gridCol w="132889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Asthma Outcomes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u="none" strike="noStrike" dirty="0">
                          <a:effectLst/>
                        </a:rPr>
                        <a:t>Pediatric Diabetic Ketoacidosis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 Marin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u="none" strike="noStrike">
                          <a:effectLst/>
                        </a:rPr>
                        <a:t>Anxiety &amp; Depression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u="none" strike="noStrike" dirty="0">
                          <a:effectLst/>
                        </a:rPr>
                        <a:t>Obesity in Foster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Torres-Garcia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u="none" strike="noStrike">
                          <a:effectLst/>
                        </a:rPr>
                        <a:t>Posterior Cruciate Ligament Avulsions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u="none" strike="noStrike" dirty="0">
                          <a:effectLst/>
                        </a:rPr>
                        <a:t>Avulsion Fractures (Tibia &amp; Fibula)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u="none" strike="noStrike">
                          <a:effectLst/>
                        </a:rPr>
                        <a:t>Avulsion Fractures (Femur)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u="none" strike="noStrike" dirty="0">
                          <a:effectLst/>
                        </a:rPr>
                        <a:t>STI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Leasure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Infectious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u="none" strike="noStrike">
                          <a:effectLst/>
                        </a:rPr>
                        <a:t>Interstitial Cystits Pain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Pharmacist-Led Care</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 Truong</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Pharmacy</a:t>
                      </a: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u="none" strike="noStrike" dirty="0">
                          <a:effectLst/>
                        </a:rPr>
                        <a:t>POPS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u="none" strike="noStrike" dirty="0">
                          <a:effectLst/>
                        </a:rPr>
                        <a:t>NAMCS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u="none" strike="noStrike">
                          <a:effectLst/>
                        </a:rPr>
                        <a:t>Preschool Behavior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u="none" strike="noStrike" dirty="0">
                          <a:effectLst/>
                        </a:rPr>
                        <a:t>Psychology Consults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u="none" strike="noStrike" dirty="0">
                          <a:effectLst/>
                        </a:rPr>
                        <a:t>Chronic Hypertension in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Edwards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u="none" strike="noStrike" dirty="0">
                          <a:effectLst/>
                        </a:rPr>
                        <a:t>High Blood Pressure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Connolley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u="none" strike="noStrike" dirty="0">
                          <a:effectLst/>
                        </a:rPr>
                        <a:t>Sickle Cell Disease Transition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u="none" strike="noStrike" dirty="0">
                          <a:effectLst/>
                        </a:rPr>
                        <a:t>Molecular Alterations</a:t>
                      </a:r>
                      <a:r>
                        <a:rPr lang="en-US" sz="1100" u="none" strike="noStrike" baseline="0" dirty="0">
                          <a:effectLst/>
                        </a:rPr>
                        <a:t> in </a:t>
                      </a:r>
                      <a:r>
                        <a:rPr lang="en-US" sz="1100" u="none" strike="noStrike" dirty="0">
                          <a:effectLst/>
                        </a:rPr>
                        <a:t>Brain Tumors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Battiste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u="none" strike="noStrike" dirty="0">
                          <a:effectLst/>
                        </a:rPr>
                        <a:t>Pelvic Floor Disorders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u="none" strike="noStrike" dirty="0">
                          <a:effectLst/>
                        </a:rPr>
                        <a:t>Cancer Patient Navigation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Vidrine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u="none" strike="noStrike">
                          <a:effectLst/>
                        </a:rPr>
                        <a:t>Medical Homes for Youth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79097580"/>
              </p:ext>
            </p:extLst>
          </p:nvPr>
        </p:nvGraphicFramePr>
        <p:xfrm>
          <a:off x="6182294" y="1338171"/>
          <a:ext cx="5520757" cy="5124245"/>
        </p:xfrm>
        <a:graphic>
          <a:graphicData uri="http://schemas.openxmlformats.org/drawingml/2006/table">
            <a:tbl>
              <a:tblPr>
                <a:tableStyleId>{5C22544A-7EE6-4342-B048-85BDC9FD1C3A}</a:tableStyleId>
              </a:tblPr>
              <a:tblGrid>
                <a:gridCol w="3104547">
                  <a:extLst>
                    <a:ext uri="{9D8B030D-6E8A-4147-A177-3AD203B41FA5}">
                      <a16:colId xmlns:a16="http://schemas.microsoft.com/office/drawing/2014/main" val="1022886225"/>
                    </a:ext>
                  </a:extLst>
                </a:gridCol>
                <a:gridCol w="1019209">
                  <a:extLst>
                    <a:ext uri="{9D8B030D-6E8A-4147-A177-3AD203B41FA5}">
                      <a16:colId xmlns:a16="http://schemas.microsoft.com/office/drawing/2014/main" val="2020208361"/>
                    </a:ext>
                  </a:extLst>
                </a:gridCol>
                <a:gridCol w="1397001">
                  <a:extLst>
                    <a:ext uri="{9D8B030D-6E8A-4147-A177-3AD203B41FA5}">
                      <a16:colId xmlns:a16="http://schemas.microsoft.com/office/drawing/2014/main" val="2629210063"/>
                    </a:ext>
                  </a:extLst>
                </a:gridCol>
              </a:tblGrid>
              <a:tr h="23027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2158023"/>
                  </a:ext>
                </a:extLst>
              </a:tr>
              <a:tr h="222453">
                <a:tc>
                  <a:txBody>
                    <a:bodyPr/>
                    <a:lstStyle/>
                    <a:p>
                      <a:pPr algn="l" fontAlgn="b"/>
                      <a:r>
                        <a:rPr lang="en-US" sz="1100" u="none" strike="noStrike" dirty="0">
                          <a:effectLst/>
                        </a:rPr>
                        <a:t>Subtalar Arthrodesis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0189252"/>
                  </a:ext>
                </a:extLst>
              </a:tr>
              <a:tr h="222453">
                <a:tc>
                  <a:txBody>
                    <a:bodyPr/>
                    <a:lstStyle/>
                    <a:p>
                      <a:pPr algn="l" fontAlgn="b"/>
                      <a:r>
                        <a:rPr lang="en-US" sz="1100" u="none" strike="noStrike">
                          <a:effectLst/>
                        </a:rPr>
                        <a:t>Pulmonary Hypertension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 Bhardwaj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Cardiovasular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132500"/>
                  </a:ext>
                </a:extLst>
              </a:tr>
              <a:tr h="222453">
                <a:tc>
                  <a:txBody>
                    <a:bodyPr/>
                    <a:lstStyle/>
                    <a:p>
                      <a:pPr algn="l" fontAlgn="b"/>
                      <a:r>
                        <a:rPr lang="en-US" sz="1100" u="none" strike="noStrike" dirty="0">
                          <a:effectLst/>
                        </a:rPr>
                        <a:t>Pelvis &amp; Acetabulum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8757681"/>
                  </a:ext>
                </a:extLst>
              </a:tr>
              <a:tr h="222453">
                <a:tc>
                  <a:txBody>
                    <a:bodyPr/>
                    <a:lstStyle/>
                    <a:p>
                      <a:pPr algn="l" fontAlgn="b"/>
                      <a:r>
                        <a:rPr lang="en-US" sz="1100" u="none" strike="noStrike">
                          <a:effectLst/>
                        </a:rPr>
                        <a:t>Spica Casting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 Puffinbarger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9237673"/>
                  </a:ext>
                </a:extLst>
              </a:tr>
              <a:tr h="222453">
                <a:tc>
                  <a:txBody>
                    <a:bodyPr/>
                    <a:lstStyle/>
                    <a:p>
                      <a:pPr algn="l" fontAlgn="b"/>
                      <a:r>
                        <a:rPr lang="en-US" sz="1100" u="none" strike="noStrike" dirty="0">
                          <a:effectLst/>
                        </a:rPr>
                        <a:t>Fragile X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Ethridge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8627066"/>
                  </a:ext>
                </a:extLst>
              </a:tr>
              <a:tr h="222453">
                <a:tc>
                  <a:txBody>
                    <a:bodyPr/>
                    <a:lstStyle/>
                    <a:p>
                      <a:pPr algn="l" fontAlgn="b"/>
                      <a:r>
                        <a:rPr lang="en-US" sz="1100" u="none" strike="noStrike">
                          <a:effectLst/>
                        </a:rPr>
                        <a:t>Splinting with Side Struts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Lewis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1726148"/>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Chong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63372"/>
                  </a:ext>
                </a:extLst>
              </a:tr>
              <a:tr h="222453">
                <a:tc>
                  <a:txBody>
                    <a:bodyPr/>
                    <a:lstStyle/>
                    <a:p>
                      <a:pPr algn="l" fontAlgn="b"/>
                      <a:r>
                        <a:rPr lang="en-US" sz="1100" u="none" strike="noStrike">
                          <a:effectLst/>
                        </a:rPr>
                        <a:t>Child Trauma Services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 Risch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1138859"/>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8729639"/>
                  </a:ext>
                </a:extLst>
              </a:tr>
              <a:tr h="222453">
                <a:tc>
                  <a:txBody>
                    <a:bodyPr/>
                    <a:lstStyle/>
                    <a:p>
                      <a:pPr algn="l" fontAlgn="b"/>
                      <a:r>
                        <a:rPr lang="en-US" sz="1100" u="none" strike="noStrike" dirty="0">
                          <a:effectLst/>
                        </a:rPr>
                        <a:t>Asthma Population Management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3913370"/>
                  </a:ext>
                </a:extLst>
              </a:tr>
              <a:tr h="222453">
                <a:tc>
                  <a:txBody>
                    <a:bodyPr/>
                    <a:lstStyle/>
                    <a:p>
                      <a:pPr algn="l" fontAlgn="b"/>
                      <a:r>
                        <a:rPr lang="en-US" sz="1100" u="none" strike="noStrike" dirty="0">
                          <a:effectLst/>
                        </a:rPr>
                        <a:t>Tobacco Exposure in Pediatrics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6013325"/>
                  </a:ext>
                </a:extLst>
              </a:tr>
              <a:tr h="222453">
                <a:tc>
                  <a:txBody>
                    <a:bodyPr/>
                    <a:lstStyle/>
                    <a:p>
                      <a:pPr algn="l" fontAlgn="b"/>
                      <a:r>
                        <a:rPr lang="en-US" sz="1100" u="none" strike="noStrike" dirty="0">
                          <a:effectLst/>
                        </a:rPr>
                        <a:t>Utility of Chest X-Rays for Asthma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Bogie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1206225"/>
                  </a:ext>
                </a:extLst>
              </a:tr>
              <a:tr h="222453">
                <a:tc>
                  <a:txBody>
                    <a:bodyPr/>
                    <a:lstStyle/>
                    <a:p>
                      <a:pPr algn="l" fontAlgn="b"/>
                      <a:r>
                        <a:rPr lang="en-US" sz="1100" u="none" strike="noStrike" dirty="0">
                          <a:effectLst/>
                        </a:rPr>
                        <a:t>OxyContin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3049777"/>
                  </a:ext>
                </a:extLst>
              </a:tr>
              <a:tr h="222453">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Transition of Care Clinic</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 Truong</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Pharmacy</a:t>
                      </a:r>
                    </a:p>
                  </a:txBody>
                  <a:tcPr marL="7620" marR="7620" marT="7620" marB="0" anchor="b"/>
                </a:tc>
                <a:extLst>
                  <a:ext uri="{0D108BD9-81ED-4DB2-BD59-A6C34878D82A}">
                    <a16:rowId xmlns:a16="http://schemas.microsoft.com/office/drawing/2014/main" val="1698139637"/>
                  </a:ext>
                </a:extLst>
              </a:tr>
              <a:tr h="222453">
                <a:tc>
                  <a:txBody>
                    <a:bodyPr/>
                    <a:lstStyle/>
                    <a:p>
                      <a:pPr algn="l" fontAlgn="b"/>
                      <a:r>
                        <a:rPr lang="en-US" sz="1100" u="none" strike="noStrike" dirty="0">
                          <a:effectLst/>
                        </a:rPr>
                        <a:t>Lipid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9276156"/>
                  </a:ext>
                </a:extLst>
              </a:tr>
              <a:tr h="222453">
                <a:tc>
                  <a:txBody>
                    <a:bodyPr/>
                    <a:lstStyle/>
                    <a:p>
                      <a:pPr algn="l" fontAlgn="b"/>
                      <a:r>
                        <a:rPr lang="en-US" sz="1100" u="none" strike="noStrike" dirty="0">
                          <a:effectLst/>
                        </a:rPr>
                        <a:t>Sickle Cell Port 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1763618"/>
                  </a:ext>
                </a:extLst>
              </a:tr>
              <a:tr h="222453">
                <a:tc>
                  <a:txBody>
                    <a:bodyPr/>
                    <a:lstStyle/>
                    <a:p>
                      <a:pPr algn="l" fontAlgn="b"/>
                      <a:r>
                        <a:rPr lang="en-US" sz="1100" u="none" strike="noStrike" dirty="0" err="1">
                          <a:effectLst/>
                        </a:rPr>
                        <a:t>Tranexamic</a:t>
                      </a:r>
                      <a:r>
                        <a:rPr lang="en-US" sz="1100" u="none" strike="noStrike" dirty="0">
                          <a:effectLst/>
                        </a:rPr>
                        <a:t> Acid in Ankle Replacement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Haleem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454722"/>
                  </a:ext>
                </a:extLst>
              </a:tr>
              <a:tr h="222453">
                <a:tc>
                  <a:txBody>
                    <a:bodyPr/>
                    <a:lstStyle/>
                    <a:p>
                      <a:pPr algn="l" fontAlgn="b"/>
                      <a:r>
                        <a:rPr lang="en-US" sz="1100" u="none" strike="noStrike" dirty="0">
                          <a:effectLst/>
                        </a:rPr>
                        <a:t>Newborn Metabolic Screenings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Lees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8362082"/>
                  </a:ext>
                </a:extLst>
              </a:tr>
              <a:tr h="222453">
                <a:tc>
                  <a:txBody>
                    <a:bodyPr/>
                    <a:lstStyle/>
                    <a:p>
                      <a:pPr algn="l" fontAlgn="b"/>
                      <a:r>
                        <a:rPr lang="en-US" sz="1100" u="none" strike="noStrike" dirty="0">
                          <a:effectLst/>
                        </a:rPr>
                        <a:t>Scapula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Pasque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0069665"/>
                  </a:ext>
                </a:extLst>
              </a:tr>
              <a:tr h="222453">
                <a:tc>
                  <a:txBody>
                    <a:bodyPr/>
                    <a:lstStyle/>
                    <a:p>
                      <a:pPr algn="l" fontAlgn="b"/>
                      <a:r>
                        <a:rPr lang="en-US" sz="1100" u="none" strike="noStrike" dirty="0">
                          <a:effectLst/>
                        </a:rPr>
                        <a:t>Adrenal Insufficiency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Lim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5474525"/>
                  </a:ext>
                </a:extLst>
              </a:tr>
              <a:tr h="222453">
                <a:tc>
                  <a:txBody>
                    <a:bodyPr/>
                    <a:lstStyle/>
                    <a:p>
                      <a:pPr algn="l" fontAlgn="b"/>
                      <a:r>
                        <a:rPr lang="en-US" sz="1100" u="none" strike="noStrike" dirty="0">
                          <a:effectLst/>
                        </a:rPr>
                        <a:t>Brain Metastases with Ovarian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Gillen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4109591"/>
                  </a:ext>
                </a:extLst>
              </a:tr>
              <a:tr h="222453">
                <a:tc>
                  <a:txBody>
                    <a:bodyPr/>
                    <a:lstStyle/>
                    <a:p>
                      <a:pPr algn="l" fontAlgn="b"/>
                      <a:r>
                        <a:rPr lang="en-US" sz="1100" u="none" strike="noStrike" dirty="0" err="1">
                          <a:effectLst/>
                        </a:rPr>
                        <a:t>Sever's</a:t>
                      </a:r>
                      <a:r>
                        <a:rPr lang="en-US" sz="1100" u="none" strike="noStrike" dirty="0">
                          <a:effectLst/>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1307175"/>
                  </a:ext>
                </a:extLst>
              </a:tr>
            </a:tbl>
          </a:graphicData>
        </a:graphic>
      </p:graphicFrame>
    </p:spTree>
    <p:extLst>
      <p:ext uri="{BB962C8B-B14F-4D97-AF65-F5344CB8AC3E}">
        <p14:creationId xmlns:p14="http://schemas.microsoft.com/office/powerpoint/2010/main" val="3448137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CRDW</a:t>
            </a:r>
            <a:br>
              <a:rPr lang="en-US" sz="3600" b="1" i="1" dirty="0">
                <a:solidFill>
                  <a:srgbClr val="0070C0"/>
                </a:solidFill>
              </a:rPr>
            </a:br>
            <a:r>
              <a:rPr lang="en-US" sz="3100" dirty="0">
                <a:solidFill>
                  <a:schemeClr val="bg1">
                    <a:lumMod val="50000"/>
                  </a:schemeClr>
                </a:solidFill>
              </a:rPr>
              <a:t>since 2017; page 2</a:t>
            </a:r>
          </a:p>
        </p:txBody>
      </p:sp>
      <p:graphicFrame>
        <p:nvGraphicFramePr>
          <p:cNvPr id="4" name="Table 3"/>
          <p:cNvGraphicFramePr>
            <a:graphicFrameLocks noGrp="1"/>
          </p:cNvGraphicFramePr>
          <p:nvPr>
            <p:extLst>
              <p:ext uri="{D42A27DB-BD31-4B8C-83A1-F6EECF244321}">
                <p14:modId xmlns:p14="http://schemas.microsoft.com/office/powerpoint/2010/main" val="4213850976"/>
              </p:ext>
            </p:extLst>
          </p:nvPr>
        </p:nvGraphicFramePr>
        <p:xfrm>
          <a:off x="462810" y="1345921"/>
          <a:ext cx="5487140" cy="5108664"/>
        </p:xfrm>
        <a:graphic>
          <a:graphicData uri="http://schemas.openxmlformats.org/drawingml/2006/table">
            <a:tbl>
              <a:tblPr>
                <a:tableStyleId>{5C22544A-7EE6-4342-B048-85BDC9FD1C3A}</a:tableStyleId>
              </a:tblPr>
              <a:tblGrid>
                <a:gridCol w="3354235">
                  <a:extLst>
                    <a:ext uri="{9D8B030D-6E8A-4147-A177-3AD203B41FA5}">
                      <a16:colId xmlns:a16="http://schemas.microsoft.com/office/drawing/2014/main" val="1356431335"/>
                    </a:ext>
                  </a:extLst>
                </a:gridCol>
                <a:gridCol w="822622">
                  <a:extLst>
                    <a:ext uri="{9D8B030D-6E8A-4147-A177-3AD203B41FA5}">
                      <a16:colId xmlns:a16="http://schemas.microsoft.com/office/drawing/2014/main" val="4074852346"/>
                    </a:ext>
                  </a:extLst>
                </a:gridCol>
                <a:gridCol w="131028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Brain Tumor Database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S. Sung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b="0" i="0" u="none" strike="noStrike" dirty="0">
                          <a:solidFill>
                            <a:srgbClr val="000000"/>
                          </a:solidFill>
                          <a:effectLst/>
                          <a:latin typeface="Calibri" panose="020F0502020204030204" pitchFamily="34" charset="0"/>
                        </a:rPr>
                        <a:t>Immunization</a:t>
                      </a:r>
                      <a:r>
                        <a:rPr lang="en-US" sz="1100" b="0" i="0" u="none" strike="noStrike" baseline="0" dirty="0">
                          <a:solidFill>
                            <a:srgbClr val="000000"/>
                          </a:solidFill>
                          <a:effectLst/>
                          <a:latin typeface="Calibri" panose="020F0502020204030204" pitchFamily="34" charset="0"/>
                        </a:rPr>
                        <a:t> Data Restructure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Bratzler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OUP</a:t>
                      </a: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b="0" i="0" u="none" strike="noStrike" dirty="0">
                          <a:solidFill>
                            <a:srgbClr val="000000"/>
                          </a:solidFill>
                          <a:effectLst/>
                          <a:latin typeface="Calibri" panose="020F0502020204030204" pitchFamily="34" charset="0"/>
                        </a:rPr>
                        <a:t>Off-Label</a:t>
                      </a:r>
                      <a:r>
                        <a:rPr lang="en-US" sz="1100" b="0" i="0" u="none" strike="noStrike" baseline="0" dirty="0">
                          <a:solidFill>
                            <a:srgbClr val="000000"/>
                          </a:solidFill>
                          <a:effectLst/>
                          <a:latin typeface="Calibri" panose="020F0502020204030204" pitchFamily="34" charset="0"/>
                        </a:rPr>
                        <a:t> Drug Use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b="0" i="0" u="none" strike="noStrike" dirty="0">
                          <a:solidFill>
                            <a:srgbClr val="000000"/>
                          </a:solidFill>
                          <a:effectLst/>
                          <a:latin typeface="Calibri" panose="020F0502020204030204" pitchFamily="34" charset="0"/>
                        </a:rPr>
                        <a:t>Continuity of Care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Darden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b="0" i="0" u="none" strike="noStrike" dirty="0">
                          <a:solidFill>
                            <a:srgbClr val="000000"/>
                          </a:solidFill>
                          <a:effectLst/>
                          <a:latin typeface="Calibri" panose="020F0502020204030204" pitchFamily="34" charset="0"/>
                        </a:rPr>
                        <a:t>Prescribing Practices</a:t>
                      </a:r>
                      <a:r>
                        <a:rPr lang="en-US" sz="1100" b="0" i="0" u="none" strike="noStrike" baseline="0" dirty="0">
                          <a:solidFill>
                            <a:srgbClr val="000000"/>
                          </a:solidFill>
                          <a:effectLst/>
                          <a:latin typeface="Calibri" panose="020F0502020204030204" pitchFamily="34" charset="0"/>
                        </a:rPr>
                        <a:t> for Psychotropic Medications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Gillaspy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b="0" i="0" u="none" strike="noStrike" dirty="0">
                          <a:solidFill>
                            <a:srgbClr val="000000"/>
                          </a:solidFill>
                          <a:effectLst/>
                          <a:latin typeface="Calibri" panose="020F0502020204030204" pitchFamily="34" charset="0"/>
                        </a:rPr>
                        <a:t>Lactation Services</a:t>
                      </a:r>
                      <a:r>
                        <a:rPr lang="en-US" sz="1100" b="0" i="0" u="none" strike="noStrike" baseline="0" dirty="0">
                          <a:solidFill>
                            <a:srgbClr val="000000"/>
                          </a:solidFill>
                          <a:effectLst/>
                          <a:latin typeface="Calibri" panose="020F0502020204030204" pitchFamily="34" charset="0"/>
                        </a:rPr>
                        <a:t> for Diabetic Mothers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B. Mannel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b="0" i="0" u="none" strike="noStrike" dirty="0">
                          <a:solidFill>
                            <a:srgbClr val="000000"/>
                          </a:solidFill>
                          <a:effectLst/>
                          <a:latin typeface="Calibri" panose="020F0502020204030204" pitchFamily="34" charset="0"/>
                        </a:rPr>
                        <a:t>Supplementation</a:t>
                      </a:r>
                      <a:r>
                        <a:rPr lang="en-US" sz="1100" b="0" i="0" u="none" strike="noStrike" baseline="0" dirty="0">
                          <a:solidFill>
                            <a:srgbClr val="000000"/>
                          </a:solidFill>
                          <a:effectLst/>
                          <a:latin typeface="Calibri" panose="020F0502020204030204" pitchFamily="34" charset="0"/>
                        </a:rPr>
                        <a:t> of LPI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Dilley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b="0" i="0" u="none" strike="noStrike" dirty="0">
                          <a:solidFill>
                            <a:srgbClr val="000000"/>
                          </a:solidFill>
                          <a:effectLst/>
                          <a:latin typeface="Calibri" panose="020F0502020204030204" pitchFamily="34" charset="0"/>
                        </a:rPr>
                        <a:t>PCOS</a:t>
                      </a:r>
                      <a:r>
                        <a:rPr lang="en-US" sz="1100" b="0" i="0" u="none" strike="noStrike" baseline="0" dirty="0">
                          <a:solidFill>
                            <a:srgbClr val="000000"/>
                          </a:solidFill>
                          <a:effectLst/>
                          <a:latin typeface="Calibri" panose="020F0502020204030204" pitchFamily="34" charset="0"/>
                        </a:rPr>
                        <a:t> in Psoriasis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Dermatology</a:t>
                      </a:r>
                    </a:p>
                  </a:txBody>
                  <a:tcPr marL="7620" marR="7620" marT="7620" marB="0" anchor="b"/>
                </a:tc>
                <a:extLst>
                  <a:ext uri="{0D108BD9-81ED-4DB2-BD59-A6C34878D82A}">
                    <a16:rowId xmlns:a16="http://schemas.microsoft.com/office/drawing/2014/main" val="3615318075"/>
                  </a:ext>
                </a:extLst>
              </a:tr>
              <a:tr h="232212">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Assessment of Medication Problems</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T. Truong</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Pharmacy</a:t>
                      </a: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b="0" i="0" u="none" strike="noStrike" dirty="0">
                          <a:solidFill>
                            <a:srgbClr val="000000"/>
                          </a:solidFill>
                          <a:effectLst/>
                          <a:latin typeface="Calibri" panose="020F0502020204030204" pitchFamily="34" charset="0"/>
                        </a:rPr>
                        <a:t>Cancer Genetic Syndrome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Walker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b="0" i="0" u="none" strike="noStrike" dirty="0">
                          <a:solidFill>
                            <a:srgbClr val="000000"/>
                          </a:solidFill>
                          <a:effectLst/>
                          <a:latin typeface="Calibri" panose="020F0502020204030204" pitchFamily="34" charset="0"/>
                        </a:rPr>
                        <a:t>Maternal Depression Screening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Dunlap</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b="0" i="0" u="none" strike="noStrike" dirty="0" err="1">
                          <a:solidFill>
                            <a:srgbClr val="000000"/>
                          </a:solidFill>
                          <a:effectLst/>
                          <a:latin typeface="Calibri" panose="020F0502020204030204" pitchFamily="34" charset="0"/>
                        </a:rPr>
                        <a:t>PROSpect</a:t>
                      </a:r>
                      <a:r>
                        <a:rPr lang="en-US" sz="1100" b="0" i="0" u="none" strike="noStrike" baseline="0" dirty="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 Henry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b="0" i="0" u="none" strike="noStrike" dirty="0">
                          <a:solidFill>
                            <a:srgbClr val="000000"/>
                          </a:solidFill>
                          <a:effectLst/>
                          <a:latin typeface="Calibri" panose="020F0502020204030204" pitchFamily="34" charset="0"/>
                        </a:rPr>
                        <a:t>Behavioral</a:t>
                      </a:r>
                      <a:r>
                        <a:rPr lang="en-US" sz="1100" b="0" i="0" u="none" strike="noStrike" baseline="0" dirty="0">
                          <a:solidFill>
                            <a:srgbClr val="000000"/>
                          </a:solidFill>
                          <a:effectLst/>
                          <a:latin typeface="Calibri" panose="020F0502020204030204" pitchFamily="34" charset="0"/>
                        </a:rPr>
                        <a:t> Health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a:t>
                      </a:r>
                      <a:r>
                        <a:rPr lang="en-US" sz="1100" b="0" i="0" u="none" strike="noStrike" baseline="0" dirty="0">
                          <a:solidFill>
                            <a:srgbClr val="000000"/>
                          </a:solidFill>
                          <a:effectLst/>
                          <a:latin typeface="Calibri" panose="020F0502020204030204" pitchFamily="34" charset="0"/>
                        </a:rPr>
                        <a:t>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b="0" i="0" u="none" strike="noStrike" dirty="0">
                          <a:solidFill>
                            <a:srgbClr val="000000"/>
                          </a:solidFill>
                          <a:effectLst/>
                          <a:latin typeface="Calibri" panose="020F0502020204030204" pitchFamily="34" charset="0"/>
                        </a:rPr>
                        <a:t>Stem Cell Transplant</a:t>
                      </a:r>
                      <a:r>
                        <a:rPr lang="en-US" sz="1100" b="0" i="0" u="none" strike="noStrike" baseline="0" dirty="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Shah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b="0" i="0" u="none" strike="noStrike" dirty="0">
                          <a:solidFill>
                            <a:srgbClr val="000000"/>
                          </a:solidFill>
                          <a:effectLst/>
                          <a:latin typeface="Calibri" panose="020F0502020204030204" pitchFamily="34" charset="0"/>
                        </a:rPr>
                        <a:t>Outcomes</a:t>
                      </a:r>
                      <a:r>
                        <a:rPr lang="en-US" sz="1100" b="0" i="0" u="none" strike="noStrike" baseline="0" dirty="0">
                          <a:solidFill>
                            <a:srgbClr val="000000"/>
                          </a:solidFill>
                          <a:effectLst/>
                          <a:latin typeface="Calibri" panose="020F0502020204030204" pitchFamily="34" charset="0"/>
                        </a:rPr>
                        <a:t> of </a:t>
                      </a:r>
                      <a:r>
                        <a:rPr lang="en-US" sz="1100" b="0" i="0" u="none" strike="noStrike" baseline="0" dirty="0" err="1">
                          <a:solidFill>
                            <a:srgbClr val="000000"/>
                          </a:solidFill>
                          <a:effectLst/>
                          <a:latin typeface="Calibri" panose="020F0502020204030204" pitchFamily="34" charset="0"/>
                        </a:rPr>
                        <a:t>Adalilumab</a:t>
                      </a:r>
                      <a:r>
                        <a:rPr lang="en-US" sz="1100" b="0" i="0" u="none" strike="noStrike" baseline="0" dirty="0">
                          <a:solidFill>
                            <a:srgbClr val="000000"/>
                          </a:solidFill>
                          <a:effectLst/>
                          <a:latin typeface="Calibri" panose="020F0502020204030204" pitchFamily="34" charset="0"/>
                        </a:rPr>
                        <a:t> in Colitis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Tung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b="0" i="0" u="none" strike="noStrike" dirty="0">
                          <a:solidFill>
                            <a:srgbClr val="000000"/>
                          </a:solidFill>
                          <a:effectLst/>
                          <a:latin typeface="Calibri" panose="020F0502020204030204" pitchFamily="34" charset="0"/>
                        </a:rPr>
                        <a:t>Mohs Surgery for High Risk </a:t>
                      </a:r>
                      <a:r>
                        <a:rPr lang="en-US" sz="1100" b="0" i="0" u="none" strike="noStrike" dirty="0" err="1">
                          <a:solidFill>
                            <a:srgbClr val="000000"/>
                          </a:solidFill>
                          <a:effectLst/>
                          <a:latin typeface="Calibri" panose="020F0502020204030204" pitchFamily="34" charset="0"/>
                        </a:rPr>
                        <a:t>cSCC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L. Collins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Dermatology</a:t>
                      </a: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b="0" i="0" u="none" strike="noStrike" dirty="0">
                          <a:solidFill>
                            <a:srgbClr val="000000"/>
                          </a:solidFill>
                          <a:effectLst/>
                          <a:latin typeface="Calibri" panose="020F0502020204030204" pitchFamily="34" charset="0"/>
                        </a:rPr>
                        <a:t>Electronic Cigarettes in Youth with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 Wagener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b="0" i="0" u="none" strike="noStrike" dirty="0" err="1">
                          <a:solidFill>
                            <a:srgbClr val="000000"/>
                          </a:solidFill>
                          <a:effectLst/>
                          <a:latin typeface="Calibri" panose="020F0502020204030204" pitchFamily="34" charset="0"/>
                        </a:rPr>
                        <a:t>Vasoplegic</a:t>
                      </a:r>
                      <a:r>
                        <a:rPr lang="en-US" sz="1100" b="0" i="0" u="none" strike="noStrike" baseline="0" dirty="0">
                          <a:solidFill>
                            <a:srgbClr val="000000"/>
                          </a:solidFill>
                          <a:effectLst/>
                          <a:latin typeface="Calibri" panose="020F0502020204030204" pitchFamily="34" charset="0"/>
                        </a:rPr>
                        <a:t>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b="0" i="0" u="none" strike="noStrike" dirty="0">
                          <a:solidFill>
                            <a:srgbClr val="000000"/>
                          </a:solidFill>
                          <a:effectLst/>
                          <a:latin typeface="Calibri" panose="020F0502020204030204" pitchFamily="34" charset="0"/>
                        </a:rPr>
                        <a:t>Patterns of Care Among Children with Cancer</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Janitz</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Epidemiology</a:t>
                      </a: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b="0" i="0" u="none" strike="noStrike" dirty="0">
                          <a:solidFill>
                            <a:srgbClr val="000000"/>
                          </a:solidFill>
                          <a:effectLst/>
                          <a:latin typeface="Calibri" panose="020F0502020204030204" pitchFamily="34" charset="0"/>
                        </a:rPr>
                        <a:t>Preoperative Airway Evaluation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a:t>
                      </a:r>
                      <a:r>
                        <a:rPr lang="en-US" sz="1100" b="0" i="0" u="none" strike="noStrike" baseline="0" dirty="0">
                          <a:solidFill>
                            <a:srgbClr val="000000"/>
                          </a:solidFill>
                          <a:effectLst/>
                          <a:latin typeface="Calibri" panose="020F0502020204030204" pitchFamily="34" charset="0"/>
                        </a:rPr>
                        <a:t> Mann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b="0" i="0" u="none" strike="noStrike" dirty="0">
                          <a:solidFill>
                            <a:srgbClr val="000000"/>
                          </a:solidFill>
                          <a:effectLst/>
                          <a:latin typeface="Calibri" panose="020F0502020204030204" pitchFamily="34" charset="0"/>
                        </a:rPr>
                        <a:t>Osteoporosis Prevention in Cancer Patients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a:t>
                      </a:r>
                      <a:r>
                        <a:rPr lang="en-US" sz="1100" b="0" i="0" u="none" strike="noStrike" baseline="0" dirty="0">
                          <a:solidFill>
                            <a:srgbClr val="000000"/>
                          </a:solidFill>
                          <a:effectLst/>
                          <a:latin typeface="Calibri" panose="020F0502020204030204" pitchFamily="34" charset="0"/>
                        </a:rPr>
                        <a:t>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84334782"/>
              </p:ext>
            </p:extLst>
          </p:nvPr>
        </p:nvGraphicFramePr>
        <p:xfrm>
          <a:off x="6242050" y="1345921"/>
          <a:ext cx="5791200" cy="5108660"/>
        </p:xfrm>
        <a:graphic>
          <a:graphicData uri="http://schemas.openxmlformats.org/drawingml/2006/table">
            <a:tbl>
              <a:tblPr>
                <a:tableStyleId>{5C22544A-7EE6-4342-B048-85BDC9FD1C3A}</a:tableStyleId>
              </a:tblPr>
              <a:tblGrid>
                <a:gridCol w="3752850">
                  <a:extLst>
                    <a:ext uri="{9D8B030D-6E8A-4147-A177-3AD203B41FA5}">
                      <a16:colId xmlns:a16="http://schemas.microsoft.com/office/drawing/2014/main" val="1356431335"/>
                    </a:ext>
                  </a:extLst>
                </a:gridCol>
                <a:gridCol w="692150">
                  <a:extLst>
                    <a:ext uri="{9D8B030D-6E8A-4147-A177-3AD203B41FA5}">
                      <a16:colId xmlns:a16="http://schemas.microsoft.com/office/drawing/2014/main" val="4074852346"/>
                    </a:ext>
                  </a:extLst>
                </a:gridCol>
                <a:gridCol w="1346200">
                  <a:extLst>
                    <a:ext uri="{9D8B030D-6E8A-4147-A177-3AD203B41FA5}">
                      <a16:colId xmlns:a16="http://schemas.microsoft.com/office/drawing/2014/main" val="715510892"/>
                    </a:ext>
                  </a:extLst>
                </a:gridCol>
              </a:tblGrid>
              <a:tr h="237804">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804">
                <a:tc>
                  <a:txBody>
                    <a:bodyPr/>
                    <a:lstStyle/>
                    <a:p>
                      <a:pPr algn="l" fontAlgn="b"/>
                      <a:r>
                        <a:rPr lang="en-US" sz="1100" b="0" i="0" u="none" strike="noStrike" dirty="0">
                          <a:solidFill>
                            <a:srgbClr val="000000"/>
                          </a:solidFill>
                          <a:effectLst/>
                          <a:latin typeface="Calibri" panose="020F0502020204030204" pitchFamily="34" charset="0"/>
                        </a:rPr>
                        <a:t>Radial Neck Fractures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TR Lewis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3548785687"/>
                  </a:ext>
                </a:extLst>
              </a:tr>
              <a:tr h="237804">
                <a:tc>
                  <a:txBody>
                    <a:bodyPr/>
                    <a:lstStyle/>
                    <a:p>
                      <a:pPr algn="l" fontAlgn="b"/>
                      <a:r>
                        <a:rPr lang="en-US" sz="1100" b="0" i="0" u="none" strike="noStrike" dirty="0">
                          <a:solidFill>
                            <a:srgbClr val="000000"/>
                          </a:solidFill>
                          <a:effectLst/>
                          <a:latin typeface="Calibri" panose="020F0502020204030204" pitchFamily="34" charset="0"/>
                        </a:rPr>
                        <a:t>High Grade VAIN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Smith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949879066"/>
                  </a:ext>
                </a:extLst>
              </a:tr>
              <a:tr h="237804">
                <a:tc>
                  <a:txBody>
                    <a:bodyPr/>
                    <a:lstStyle/>
                    <a:p>
                      <a:pPr algn="l" fontAlgn="b"/>
                      <a:r>
                        <a:rPr lang="en-US" sz="1100" b="0" i="0" u="none" strike="noStrike" dirty="0">
                          <a:solidFill>
                            <a:srgbClr val="000000"/>
                          </a:solidFill>
                          <a:effectLst/>
                          <a:latin typeface="Calibri" panose="020F0502020204030204" pitchFamily="34" charset="0"/>
                        </a:rPr>
                        <a:t>E-Cigarette and Tobacco</a:t>
                      </a:r>
                      <a:r>
                        <a:rPr lang="en-US" sz="1100" b="0" i="0" u="none" strike="noStrike" baseline="0" dirty="0">
                          <a:solidFill>
                            <a:srgbClr val="000000"/>
                          </a:solidFill>
                          <a:effectLst/>
                          <a:latin typeface="Calibri" panose="020F0502020204030204" pitchFamily="34" charset="0"/>
                        </a:rPr>
                        <a:t> Use During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Cohn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3222670053"/>
                  </a:ext>
                </a:extLst>
              </a:tr>
              <a:tr h="237804">
                <a:tc>
                  <a:txBody>
                    <a:bodyPr/>
                    <a:lstStyle/>
                    <a:p>
                      <a:pPr algn="l" fontAlgn="b"/>
                      <a:r>
                        <a:rPr lang="en-US" sz="1100" b="0" i="0" u="none" strike="noStrike" dirty="0">
                          <a:solidFill>
                            <a:srgbClr val="000000"/>
                          </a:solidFill>
                          <a:effectLst/>
                          <a:latin typeface="Calibri" panose="020F0502020204030204" pitchFamily="34" charset="0"/>
                        </a:rPr>
                        <a:t>Analysis of C. Diff</a:t>
                      </a:r>
                      <a:r>
                        <a:rPr lang="en-US" sz="1100" b="0" i="0" u="none" strike="noStrike" baseline="0" dirty="0">
                          <a:solidFill>
                            <a:srgbClr val="000000"/>
                          </a:solidFill>
                          <a:effectLst/>
                          <a:latin typeface="Calibri" panose="020F0502020204030204" pitchFamily="34" charset="0"/>
                        </a:rPr>
                        <a:t> Toxins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Lang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Immunology</a:t>
                      </a:r>
                    </a:p>
                  </a:txBody>
                  <a:tcPr marL="7620" marR="7620" marT="7620" marB="0" anchor="b"/>
                </a:tc>
                <a:extLst>
                  <a:ext uri="{0D108BD9-81ED-4DB2-BD59-A6C34878D82A}">
                    <a16:rowId xmlns:a16="http://schemas.microsoft.com/office/drawing/2014/main" val="1661099666"/>
                  </a:ext>
                </a:extLst>
              </a:tr>
              <a:tr h="237804">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Inpatient Transition of Care Pharmacist</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T. Truong</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Pharmacy</a:t>
                      </a:r>
                    </a:p>
                  </a:txBody>
                  <a:tcPr marL="7620" marR="7620" marT="7620" marB="0" anchor="b"/>
                </a:tc>
                <a:extLst>
                  <a:ext uri="{0D108BD9-81ED-4DB2-BD59-A6C34878D82A}">
                    <a16:rowId xmlns:a16="http://schemas.microsoft.com/office/drawing/2014/main" val="4172047643"/>
                  </a:ext>
                </a:extLst>
              </a:tr>
              <a:tr h="237804">
                <a:tc>
                  <a:txBody>
                    <a:bodyPr/>
                    <a:lstStyle/>
                    <a:p>
                      <a:pPr algn="l" fontAlgn="b"/>
                      <a:r>
                        <a:rPr lang="en-US" sz="1100" b="0" i="0" u="none" strike="noStrike" dirty="0">
                          <a:solidFill>
                            <a:srgbClr val="000000"/>
                          </a:solidFill>
                          <a:effectLst/>
                          <a:latin typeface="Calibri" panose="020F0502020204030204" pitchFamily="34" charset="0"/>
                        </a:rPr>
                        <a:t>Children</a:t>
                      </a:r>
                      <a:r>
                        <a:rPr lang="en-US" sz="1100" b="0" i="0" u="none" strike="noStrike" baseline="0" dirty="0">
                          <a:solidFill>
                            <a:srgbClr val="000000"/>
                          </a:solidFill>
                          <a:effectLst/>
                          <a:latin typeface="Calibri" panose="020F0502020204030204" pitchFamily="34" charset="0"/>
                        </a:rPr>
                        <a:t> with Medical Complexity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Akande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57878429"/>
                  </a:ext>
                </a:extLst>
              </a:tr>
              <a:tr h="237804">
                <a:tc>
                  <a:txBody>
                    <a:bodyPr/>
                    <a:lstStyle/>
                    <a:p>
                      <a:pPr algn="l" fontAlgn="b"/>
                      <a:r>
                        <a:rPr lang="en-US" sz="1100" b="0" i="0" u="none" strike="noStrike" dirty="0">
                          <a:solidFill>
                            <a:srgbClr val="000000"/>
                          </a:solidFill>
                          <a:effectLst/>
                          <a:latin typeface="Calibri" panose="020F0502020204030204" pitchFamily="34" charset="0"/>
                        </a:rPr>
                        <a:t>Outcomes</a:t>
                      </a:r>
                      <a:r>
                        <a:rPr lang="en-US" sz="1100" b="0" i="0" u="none" strike="noStrike" baseline="0" dirty="0">
                          <a:solidFill>
                            <a:srgbClr val="000000"/>
                          </a:solidFill>
                          <a:effectLst/>
                          <a:latin typeface="Calibri" panose="020F0502020204030204" pitchFamily="34" charset="0"/>
                        </a:rPr>
                        <a:t> of Patients with Merkel Cell Carcinoma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Henson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151953881"/>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Glucocorticoid Receptor Antagonism in the Treatment of Cushing Syndrome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Lim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Endocrinology</a:t>
                      </a:r>
                    </a:p>
                  </a:txBody>
                  <a:tcPr marL="7620" marR="7620" marT="7620" marB="0" anchor="b"/>
                </a:tc>
                <a:extLst>
                  <a:ext uri="{0D108BD9-81ED-4DB2-BD59-A6C34878D82A}">
                    <a16:rowId xmlns:a16="http://schemas.microsoft.com/office/drawing/2014/main" val="3615318075"/>
                  </a:ext>
                </a:extLst>
              </a:tr>
              <a:tr h="237804">
                <a:tc>
                  <a:txBody>
                    <a:bodyPr/>
                    <a:lstStyle/>
                    <a:p>
                      <a:pPr algn="l" fontAlgn="b"/>
                      <a:r>
                        <a:rPr lang="en-US" sz="1100" b="0" i="0" u="none" strike="noStrike" dirty="0">
                          <a:solidFill>
                            <a:srgbClr val="000000"/>
                          </a:solidFill>
                          <a:effectLst/>
                          <a:latin typeface="Calibri" panose="020F0502020204030204" pitchFamily="34" charset="0"/>
                        </a:rPr>
                        <a:t>Influenza A and </a:t>
                      </a:r>
                      <a:r>
                        <a:rPr lang="en-US" sz="1100" b="0" i="0" u="none" strike="noStrike" dirty="0" err="1">
                          <a:solidFill>
                            <a:srgbClr val="000000"/>
                          </a:solidFill>
                          <a:effectLst/>
                          <a:latin typeface="Calibri" panose="020F0502020204030204" pitchFamily="34" charset="0"/>
                        </a:rPr>
                        <a:t>Sialadenitis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Johnson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810581365"/>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Surgical Complications in Patients with Spinal Muscular Atrophy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Chong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240284698"/>
                  </a:ext>
                </a:extLst>
              </a:tr>
              <a:tr h="237804">
                <a:tc>
                  <a:txBody>
                    <a:bodyPr/>
                    <a:lstStyle/>
                    <a:p>
                      <a:pPr algn="l" fontAlgn="b"/>
                      <a:r>
                        <a:rPr lang="en-US" sz="1100" b="0" i="0" u="none" strike="noStrike" dirty="0">
                          <a:solidFill>
                            <a:srgbClr val="000000"/>
                          </a:solidFill>
                          <a:effectLst/>
                          <a:latin typeface="Calibri" panose="020F0502020204030204" pitchFamily="34" charset="0"/>
                        </a:rPr>
                        <a:t>Tissue Eosinophil</a:t>
                      </a:r>
                      <a:r>
                        <a:rPr lang="en-US" sz="1100" b="0" i="0" u="none" strike="noStrike" baseline="0" dirty="0">
                          <a:solidFill>
                            <a:srgbClr val="000000"/>
                          </a:solidFill>
                          <a:effectLst/>
                          <a:latin typeface="Calibri" panose="020F0502020204030204" pitchFamily="34" charset="0"/>
                        </a:rPr>
                        <a:t> Count in IBD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Tung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237804">
                <a:tc>
                  <a:txBody>
                    <a:bodyPr/>
                    <a:lstStyle/>
                    <a:p>
                      <a:pPr algn="l" fontAlgn="b"/>
                      <a:r>
                        <a:rPr lang="en-US" sz="1100" b="0" i="0" u="none" strike="noStrike" dirty="0">
                          <a:solidFill>
                            <a:srgbClr val="000000"/>
                          </a:solidFill>
                          <a:effectLst/>
                          <a:latin typeface="Calibri" panose="020F0502020204030204" pitchFamily="34" charset="0"/>
                        </a:rPr>
                        <a:t>Bone Health Study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Krishnan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62986470"/>
                  </a:ext>
                </a:extLst>
              </a:tr>
              <a:tr h="237804">
                <a:tc>
                  <a:txBody>
                    <a:bodyPr/>
                    <a:lstStyle/>
                    <a:p>
                      <a:pPr algn="l" fontAlgn="b"/>
                      <a:r>
                        <a:rPr lang="en-US" sz="1100" b="0" i="0" u="none" strike="noStrike" dirty="0">
                          <a:solidFill>
                            <a:srgbClr val="000000"/>
                          </a:solidFill>
                          <a:effectLst/>
                          <a:latin typeface="Calibri" panose="020F0502020204030204" pitchFamily="34" charset="0"/>
                        </a:rPr>
                        <a:t>Association between Urinary Parameters and Urological Issues</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Pal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351158">
                <a:tc>
                  <a:txBody>
                    <a:bodyPr/>
                    <a:lstStyle/>
                    <a:p>
                      <a:pPr algn="l" fontAlgn="b"/>
                      <a:r>
                        <a:rPr lang="en-US" sz="1100" b="0" i="0" u="none" strike="noStrike" dirty="0">
                          <a:solidFill>
                            <a:srgbClr val="000000"/>
                          </a:solidFill>
                          <a:effectLst/>
                          <a:latin typeface="Calibri" panose="020F0502020204030204" pitchFamily="34" charset="0"/>
                        </a:rPr>
                        <a:t>Synthetic Cartilage Implant vs </a:t>
                      </a:r>
                      <a:r>
                        <a:rPr lang="en-US" sz="1100" b="0" i="0" u="none" strike="noStrike" dirty="0" err="1">
                          <a:solidFill>
                            <a:srgbClr val="000000"/>
                          </a:solidFill>
                          <a:effectLst/>
                          <a:latin typeface="Calibri" panose="020F0502020204030204" pitchFamily="34" charset="0"/>
                        </a:rPr>
                        <a:t>Osteochondral</a:t>
                      </a:r>
                      <a:r>
                        <a:rPr lang="en-US" sz="1100" b="0" i="0" u="none" strike="noStrike" dirty="0">
                          <a:solidFill>
                            <a:srgbClr val="000000"/>
                          </a:solidFill>
                          <a:effectLst/>
                          <a:latin typeface="Calibri" panose="020F0502020204030204" pitchFamily="34" charset="0"/>
                        </a:rPr>
                        <a:t> Autologous</a:t>
                      </a:r>
                      <a:r>
                        <a:rPr lang="en-US" sz="1100" b="0" i="0" u="none" strike="noStrike" baseline="0" dirty="0">
                          <a:solidFill>
                            <a:srgbClr val="000000"/>
                          </a:solidFill>
                          <a:effectLst/>
                          <a:latin typeface="Calibri" panose="020F0502020204030204" pitchFamily="34" charset="0"/>
                        </a:rPr>
                        <a:t> Transfer for Advanced Hallux </a:t>
                      </a:r>
                      <a:r>
                        <a:rPr lang="en-US" sz="1100" b="0" i="0" u="none" strike="noStrike" baseline="0" dirty="0" err="1">
                          <a:solidFill>
                            <a:srgbClr val="000000"/>
                          </a:solidFill>
                          <a:effectLst/>
                          <a:latin typeface="Calibri" panose="020F0502020204030204" pitchFamily="34" charset="0"/>
                        </a:rPr>
                        <a:t>Rigidus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dirty="0">
                          <a:solidFill>
                            <a:srgbClr val="000000"/>
                          </a:solidFill>
                          <a:effectLst/>
                          <a:latin typeface="Calibri" panose="020F0502020204030204" pitchFamily="34" charset="0"/>
                        </a:rPr>
                        <a:t>Haleem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2432487341"/>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Outcomes of External Fixation with the </a:t>
                      </a:r>
                      <a:r>
                        <a:rPr lang="en-US" sz="1100" b="0" i="0" u="none" strike="noStrike" kern="1200" dirty="0" err="1">
                          <a:solidFill>
                            <a:srgbClr val="000000"/>
                          </a:solidFill>
                          <a:effectLst/>
                          <a:latin typeface="Calibri" panose="020F0502020204030204" pitchFamily="34" charset="0"/>
                          <a:ea typeface="+mn-ea"/>
                          <a:cs typeface="+mn-cs"/>
                        </a:rPr>
                        <a:t>Ilizarov</a:t>
                      </a:r>
                      <a:r>
                        <a:rPr lang="en-US" sz="1100" b="0" i="0" u="none" strike="noStrike" kern="1200" dirty="0">
                          <a:solidFill>
                            <a:srgbClr val="000000"/>
                          </a:solidFill>
                          <a:effectLst/>
                          <a:latin typeface="Calibri" panose="020F0502020204030204" pitchFamily="34" charset="0"/>
                          <a:ea typeface="+mn-ea"/>
                          <a:cs typeface="+mn-cs"/>
                        </a:rPr>
                        <a:t> Frame in Complex Ankle and </a:t>
                      </a:r>
                      <a:r>
                        <a:rPr lang="en-US" sz="1100" b="0" i="0" u="none" strike="noStrike" kern="1200" dirty="0" err="1">
                          <a:solidFill>
                            <a:srgbClr val="000000"/>
                          </a:solidFill>
                          <a:effectLst/>
                          <a:latin typeface="Calibri" panose="020F0502020204030204" pitchFamily="34" charset="0"/>
                          <a:ea typeface="+mn-ea"/>
                          <a:cs typeface="+mn-cs"/>
                        </a:rPr>
                        <a:t>Hindfoot</a:t>
                      </a:r>
                      <a:r>
                        <a:rPr lang="en-US" sz="1100" b="0" i="0" u="none" strike="noStrike" kern="1200" dirty="0">
                          <a:solidFill>
                            <a:srgbClr val="000000"/>
                          </a:solidFill>
                          <a:effectLst/>
                          <a:latin typeface="Calibri" panose="020F0502020204030204" pitchFamily="34" charset="0"/>
                          <a:ea typeface="+mn-ea"/>
                          <a:cs typeface="+mn-cs"/>
                        </a:rPr>
                        <a:t> Fusions</a:t>
                      </a:r>
                    </a:p>
                  </a:txBody>
                  <a:tcPr marL="7620" marR="7620" marT="7620" marB="0" anchor="b"/>
                </a:tc>
                <a:tc>
                  <a:txBody>
                    <a:bodyPr/>
                    <a:lstStyle/>
                    <a:p>
                      <a:pPr algn="l" fontAlgn="b">
                        <a:buAutoNum type="alphaUcPeriod"/>
                      </a:pPr>
                      <a:r>
                        <a:rPr lang="en-US" sz="1100" b="0" i="0" u="none" strike="noStrike" dirty="0">
                          <a:solidFill>
                            <a:srgbClr val="000000"/>
                          </a:solidFill>
                          <a:effectLst/>
                          <a:latin typeface="Calibri" panose="020F0502020204030204" pitchFamily="34" charset="0"/>
                        </a:rPr>
                        <a:t> Haleem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823347675"/>
                  </a:ext>
                </a:extLst>
              </a:tr>
              <a:tr h="612576">
                <a:tc>
                  <a:txBody>
                    <a:bodyPr/>
                    <a:lstStyle/>
                    <a:p>
                      <a:r>
                        <a:rPr lang="en-US" sz="1100" b="0" i="0" u="none" strike="noStrike" kern="1200" dirty="0">
                          <a:solidFill>
                            <a:srgbClr val="000000"/>
                          </a:solidFill>
                          <a:effectLst/>
                          <a:latin typeface="Calibri" panose="020F0502020204030204" pitchFamily="34" charset="0"/>
                          <a:ea typeface="+mn-ea"/>
                          <a:cs typeface="+mn-cs"/>
                        </a:rPr>
                        <a:t>Effect of Surgical Treatment of Vesicoureteral Reflux on Stone Passage Rates</a:t>
                      </a:r>
                    </a:p>
                  </a:txBody>
                  <a:tcPr marL="47625" marR="47625" marT="47625" marB="47625" anchor="ctr"/>
                </a:tc>
                <a:tc>
                  <a:txBody>
                    <a:bodyPr/>
                    <a:lstStyle/>
                    <a:p>
                      <a:pPr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Rensing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888237083"/>
                  </a:ext>
                </a:extLst>
              </a:tr>
              <a:tr h="237804">
                <a:tc>
                  <a:txBody>
                    <a:bodyPr/>
                    <a:lstStyle/>
                    <a:p>
                      <a:pPr algn="l" fontAlgn="b"/>
                      <a:r>
                        <a:rPr lang="en-US" sz="1100" b="0" i="0" u="none" strike="noStrike" dirty="0">
                          <a:solidFill>
                            <a:srgbClr val="000000"/>
                          </a:solidFill>
                          <a:effectLst/>
                          <a:latin typeface="Calibri" panose="020F0502020204030204" pitchFamily="34" charset="0"/>
                        </a:rPr>
                        <a:t>Tobacco and Marijuana Exposure</a:t>
                      </a:r>
                      <a:r>
                        <a:rPr lang="en-US" sz="1100" b="0" i="0" u="none" strike="noStrike" baseline="0" dirty="0">
                          <a:solidFill>
                            <a:srgbClr val="000000"/>
                          </a:solidFill>
                          <a:effectLst/>
                          <a:latin typeface="Calibri" panose="020F0502020204030204" pitchFamily="34" charset="0"/>
                        </a:rPr>
                        <a:t> Among Youth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Naifeh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186328292"/>
                  </a:ext>
                </a:extLst>
              </a:tr>
            </a:tbl>
          </a:graphicData>
        </a:graphic>
      </p:graphicFrame>
    </p:spTree>
    <p:extLst>
      <p:ext uri="{BB962C8B-B14F-4D97-AF65-F5344CB8AC3E}">
        <p14:creationId xmlns:p14="http://schemas.microsoft.com/office/powerpoint/2010/main" val="1745401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CRDW</a:t>
            </a:r>
            <a:br>
              <a:rPr lang="en-US" sz="3600" b="1" i="1" dirty="0">
                <a:solidFill>
                  <a:srgbClr val="0070C0"/>
                </a:solidFill>
              </a:rPr>
            </a:br>
            <a:r>
              <a:rPr lang="en-US" sz="3100" dirty="0">
                <a:solidFill>
                  <a:schemeClr val="bg1">
                    <a:lumMod val="50000"/>
                  </a:schemeClr>
                </a:solidFill>
              </a:rPr>
              <a:t>since 2017; page 3</a:t>
            </a:r>
          </a:p>
        </p:txBody>
      </p:sp>
      <p:graphicFrame>
        <p:nvGraphicFramePr>
          <p:cNvPr id="4" name="Table 3"/>
          <p:cNvGraphicFramePr>
            <a:graphicFrameLocks noGrp="1"/>
          </p:cNvGraphicFramePr>
          <p:nvPr/>
        </p:nvGraphicFramePr>
        <p:xfrm>
          <a:off x="462810" y="1345919"/>
          <a:ext cx="5595090" cy="4959612"/>
        </p:xfrm>
        <a:graphic>
          <a:graphicData uri="http://schemas.openxmlformats.org/drawingml/2006/table">
            <a:tbl>
              <a:tblPr>
                <a:tableStyleId>{5C22544A-7EE6-4342-B048-85BDC9FD1C3A}</a:tableStyleId>
              </a:tblPr>
              <a:tblGrid>
                <a:gridCol w="3471233">
                  <a:extLst>
                    <a:ext uri="{9D8B030D-6E8A-4147-A177-3AD203B41FA5}">
                      <a16:colId xmlns:a16="http://schemas.microsoft.com/office/drawing/2014/main" val="1356431335"/>
                    </a:ext>
                  </a:extLst>
                </a:gridCol>
                <a:gridCol w="809407">
                  <a:extLst>
                    <a:ext uri="{9D8B030D-6E8A-4147-A177-3AD203B41FA5}">
                      <a16:colId xmlns:a16="http://schemas.microsoft.com/office/drawing/2014/main" val="4074852346"/>
                    </a:ext>
                  </a:extLst>
                </a:gridCol>
                <a:gridCol w="1314450">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Hereditary thrombotic thrombocytopenic purpura (HTTP)</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Journeycake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Neonatal Venous Thromboembolism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Journeycake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Evaluation of Hematologic Parameters in Patients on </a:t>
                      </a:r>
                      <a:r>
                        <a:rPr lang="en-US" sz="1100" b="0" i="0" u="none" strike="noStrike" kern="1200" dirty="0" err="1">
                          <a:solidFill>
                            <a:srgbClr val="000000"/>
                          </a:solidFill>
                          <a:effectLst/>
                          <a:latin typeface="Calibri" panose="020F0502020204030204" pitchFamily="34" charset="0"/>
                          <a:ea typeface="+mn-ea"/>
                          <a:cs typeface="+mn-cs"/>
                        </a:rPr>
                        <a:t>PARPi</a:t>
                      </a:r>
                      <a:r>
                        <a:rPr lang="en-US" sz="1100" b="0" i="0" u="none" strike="noStrike" kern="1200" dirty="0">
                          <a:solidFill>
                            <a:srgbClr val="000000"/>
                          </a:solidFill>
                          <a:effectLst/>
                          <a:latin typeface="Calibri" panose="020F0502020204030204" pitchFamily="34" charset="0"/>
                          <a:ea typeface="+mn-ea"/>
                          <a:cs typeface="+mn-cs"/>
                        </a:rPr>
                        <a:t> Therapy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Moore</a:t>
                      </a:r>
                    </a:p>
                  </a:txBody>
                  <a:tcPr marL="7620" marR="7620" marT="7620" marB="0" anchor="b"/>
                </a:tc>
                <a:tc>
                  <a:txBody>
                    <a:bodyPr/>
                    <a:lstStyle/>
                    <a:p>
                      <a:pPr algn="l" fontAlgn="b"/>
                      <a:r>
                        <a:rPr lang="en-US" sz="1100" b="0" i="0" u="none" strike="noStrike" dirty="0" err="1">
                          <a:solidFill>
                            <a:srgbClr val="000000"/>
                          </a:solidFill>
                          <a:effectLst/>
                          <a:latin typeface="Calibri" panose="020F0502020204030204" pitchFamily="34" charset="0"/>
                        </a:rPr>
                        <a:t>Gyn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Onc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Hip Fracture Repair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Teague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Anterior Cruciate Ligament Reconstruction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Algan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Bone-Grafting for Glenoid Deficiency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White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Hospital Admission Rates for Children Living with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Akande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Hearing Screens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Butcher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Cesarean Scar Ectopic Pregnancy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 Burks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Reproductive Medicine</a:t>
                      </a: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Urologic Trauma Study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Oral Cavity Cancer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Henson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a:t>
                      </a:r>
                      <a:r>
                        <a:rPr lang="en-US" sz="1100" b="0" i="0" u="none" strike="noStrike" baseline="0" dirty="0">
                          <a:solidFill>
                            <a:srgbClr val="000000"/>
                          </a:solidFill>
                          <a:effectLst/>
                          <a:latin typeface="Calibri" panose="020F0502020204030204" pitchFamily="34" charset="0"/>
                        </a:rPr>
                        <a:t>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Moberg</a:t>
                      </a:r>
                      <a:r>
                        <a:rPr lang="en-US" sz="1100" b="0" i="0" u="none" strike="noStrike" kern="1200" dirty="0">
                          <a:solidFill>
                            <a:srgbClr val="000000"/>
                          </a:solidFill>
                          <a:effectLst/>
                          <a:latin typeface="Calibri" panose="020F0502020204030204" pitchFamily="34" charset="0"/>
                          <a:ea typeface="+mn-ea"/>
                          <a:cs typeface="+mn-cs"/>
                        </a:rPr>
                        <a:t> Advancement Flap for Soft-Tissue Loss of the Thumb</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 Lehman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Reduce Postoperative Hemorrhage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Sanclement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Anti-Incontinence Procedures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3248734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Acute Anosmia in Patients with COVID-19</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 </a:t>
                      </a:r>
                      <a:r>
                        <a:rPr lang="en-US" sz="1100" b="0" i="0" u="none" strike="noStrike" dirty="0" err="1">
                          <a:solidFill>
                            <a:srgbClr val="000000"/>
                          </a:solidFill>
                          <a:effectLst/>
                          <a:latin typeface="Calibri" panose="020F0502020204030204" pitchFamily="34" charset="0"/>
                        </a:rPr>
                        <a:t>Krempl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8233476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Cervical </a:t>
                      </a:r>
                      <a:r>
                        <a:rPr lang="en-US" sz="1100" b="0" i="0" u="none" strike="noStrike" kern="1200" dirty="0" err="1">
                          <a:solidFill>
                            <a:srgbClr val="000000"/>
                          </a:solidFill>
                          <a:effectLst/>
                          <a:latin typeface="Calibri" panose="020F0502020204030204" pitchFamily="34" charset="0"/>
                          <a:ea typeface="+mn-ea"/>
                          <a:cs typeface="+mn-cs"/>
                        </a:rPr>
                        <a:t>Spondylotic</a:t>
                      </a:r>
                      <a:r>
                        <a:rPr lang="en-US" sz="1100" b="0" i="0" u="none" strike="noStrike" kern="1200" dirty="0">
                          <a:solidFill>
                            <a:srgbClr val="000000"/>
                          </a:solidFill>
                          <a:effectLst/>
                          <a:latin typeface="Calibri" panose="020F0502020204030204" pitchFamily="34" charset="0"/>
                          <a:ea typeface="+mn-ea"/>
                          <a:cs typeface="+mn-cs"/>
                        </a:rPr>
                        <a:t> Myelopathy (CSM)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Z. Smith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Neurosurgery</a:t>
                      </a:r>
                    </a:p>
                  </a:txBody>
                  <a:tcPr marL="7620" marR="7620" marT="7620" marB="0" anchor="b"/>
                </a:tc>
                <a:extLst>
                  <a:ext uri="{0D108BD9-81ED-4DB2-BD59-A6C34878D82A}">
                    <a16:rowId xmlns:a16="http://schemas.microsoft.com/office/drawing/2014/main" val="3888237083"/>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Sellar</a:t>
                      </a:r>
                      <a:r>
                        <a:rPr lang="en-US" sz="1100" b="0" i="0" u="none" strike="noStrike" kern="1200" dirty="0">
                          <a:solidFill>
                            <a:srgbClr val="000000"/>
                          </a:solidFill>
                          <a:effectLst/>
                          <a:latin typeface="Calibri" panose="020F0502020204030204" pitchFamily="34" charset="0"/>
                          <a:ea typeface="+mn-ea"/>
                          <a:cs typeface="+mn-cs"/>
                        </a:rPr>
                        <a:t> and </a:t>
                      </a:r>
                      <a:r>
                        <a:rPr lang="en-US" sz="1100" b="0" i="0" u="none" strike="noStrike" kern="1200" dirty="0" err="1">
                          <a:solidFill>
                            <a:srgbClr val="000000"/>
                          </a:solidFill>
                          <a:effectLst/>
                          <a:latin typeface="Calibri" panose="020F0502020204030204" pitchFamily="34" charset="0"/>
                          <a:ea typeface="+mn-ea"/>
                          <a:cs typeface="+mn-cs"/>
                        </a:rPr>
                        <a:t>Parasellar</a:t>
                      </a:r>
                      <a:r>
                        <a:rPr lang="en-US" sz="1100" b="0" i="0" u="none" strike="noStrike" kern="1200" dirty="0">
                          <a:solidFill>
                            <a:srgbClr val="000000"/>
                          </a:solidFill>
                          <a:effectLst/>
                          <a:latin typeface="Calibri" panose="020F0502020204030204" pitchFamily="34" charset="0"/>
                          <a:ea typeface="+mn-ea"/>
                          <a:cs typeface="+mn-cs"/>
                        </a:rPr>
                        <a:t> Tumors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 Dunn</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Neurosurgery</a:t>
                      </a: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graphicFrame>
        <p:nvGraphicFramePr>
          <p:cNvPr id="6" name="Table 5"/>
          <p:cNvGraphicFramePr>
            <a:graphicFrameLocks noGrp="1"/>
          </p:cNvGraphicFramePr>
          <p:nvPr/>
        </p:nvGraphicFramePr>
        <p:xfrm>
          <a:off x="6326334" y="1345921"/>
          <a:ext cx="5630717" cy="4959613"/>
        </p:xfrm>
        <a:graphic>
          <a:graphicData uri="http://schemas.openxmlformats.org/drawingml/2006/table">
            <a:tbl>
              <a:tblPr>
                <a:tableStyleId>{5C22544A-7EE6-4342-B048-85BDC9FD1C3A}</a:tableStyleId>
              </a:tblPr>
              <a:tblGrid>
                <a:gridCol w="3166383">
                  <a:extLst>
                    <a:ext uri="{9D8B030D-6E8A-4147-A177-3AD203B41FA5}">
                      <a16:colId xmlns:a16="http://schemas.microsoft.com/office/drawing/2014/main" val="1356431335"/>
                    </a:ext>
                  </a:extLst>
                </a:gridCol>
                <a:gridCol w="997483">
                  <a:extLst>
                    <a:ext uri="{9D8B030D-6E8A-4147-A177-3AD203B41FA5}">
                      <a16:colId xmlns:a16="http://schemas.microsoft.com/office/drawing/2014/main" val="4074852346"/>
                    </a:ext>
                  </a:extLst>
                </a:gridCol>
                <a:gridCol w="1466851">
                  <a:extLst>
                    <a:ext uri="{9D8B030D-6E8A-4147-A177-3AD203B41FA5}">
                      <a16:colId xmlns:a16="http://schemas.microsoft.com/office/drawing/2014/main" val="715510892"/>
                    </a:ext>
                  </a:extLst>
                </a:gridCol>
              </a:tblGrid>
              <a:tr h="27232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Detection and Management of Bladder Cancer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Patel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548785687"/>
                  </a:ext>
                </a:extLst>
              </a:tr>
              <a:tr h="378119">
                <a:tc>
                  <a:txBody>
                    <a:bodyPr/>
                    <a:lstStyle/>
                    <a:p>
                      <a:pPr algn="l" fontAlgn="b"/>
                      <a:r>
                        <a:rPr lang="en-US" sz="1100" b="0" i="0" u="none" strike="noStrike" dirty="0">
                          <a:solidFill>
                            <a:srgbClr val="000000"/>
                          </a:solidFill>
                          <a:effectLst/>
                          <a:latin typeface="Calibri" panose="020F0502020204030204" pitchFamily="34" charset="0"/>
                        </a:rPr>
                        <a:t>Survey of Patients</a:t>
                      </a:r>
                      <a:r>
                        <a:rPr lang="en-US" sz="1100" b="0" i="0" u="none" strike="noStrike" baseline="0" dirty="0">
                          <a:solidFill>
                            <a:srgbClr val="000000"/>
                          </a:solidFill>
                          <a:effectLst/>
                          <a:latin typeface="Calibri" panose="020F0502020204030204" pitchFamily="34" charset="0"/>
                        </a:rPr>
                        <a:t> Regarding Care Utilization During COVID-19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Hahn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7811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Circumcision Complications Requiring Surgical Revision</a:t>
                      </a:r>
                    </a:p>
                  </a:txBody>
                  <a:tcPr marL="7620" marR="7620" marT="7620" marB="0" anchor="b"/>
                </a:tc>
                <a:tc>
                  <a:txBody>
                    <a:bodyPr/>
                    <a:lstStyle/>
                    <a:p>
                      <a:pPr marL="0" indent="0" algn="l" fontAlgn="b">
                        <a:buNone/>
                      </a:pPr>
                      <a:r>
                        <a:rPr lang="en-US" sz="1100" b="0" i="0" u="none" strike="noStrike" kern="1200" dirty="0">
                          <a:solidFill>
                            <a:srgbClr val="000000"/>
                          </a:solidFill>
                          <a:effectLst/>
                          <a:latin typeface="Calibri" panose="020F0502020204030204" pitchFamily="34" charset="0"/>
                          <a:ea typeface="+mn-ea"/>
                          <a:cs typeface="+mn-cs"/>
                        </a:rPr>
                        <a:t>D. </a:t>
                      </a:r>
                      <a:r>
                        <a:rPr lang="en-US" sz="1100" b="0" i="0" u="none" strike="noStrike" kern="1200" dirty="0" err="1">
                          <a:solidFill>
                            <a:srgbClr val="000000"/>
                          </a:solidFill>
                          <a:effectLst/>
                          <a:latin typeface="Calibri" panose="020F0502020204030204" pitchFamily="34" charset="0"/>
                          <a:ea typeface="+mn-ea"/>
                          <a:cs typeface="+mn-cs"/>
                        </a:rPr>
                        <a:t>Frimberger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222670053"/>
                  </a:ext>
                </a:extLst>
              </a:tr>
              <a:tr h="369873">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Genetic Counseling Services for Children with Neurodevelopmental Disorders</a:t>
                      </a:r>
                    </a:p>
                  </a:txBody>
                  <a:tcPr marL="7620" marR="7620" marT="7620" marB="0" anchor="b"/>
                </a:tc>
                <a:tc>
                  <a:txBody>
                    <a:bodyPr/>
                    <a:lstStyle/>
                    <a:p>
                      <a:pPr algn="l" fontAlgn="b">
                        <a:buAutoNum type="alphaUcPeriod"/>
                      </a:pPr>
                      <a:r>
                        <a:rPr lang="en-US" sz="1100" b="0" i="0" u="none" strike="noStrike" kern="1200" baseline="0" dirty="0">
                          <a:solidFill>
                            <a:srgbClr val="000000"/>
                          </a:solidFill>
                          <a:effectLst/>
                          <a:latin typeface="Calibri" panose="020F0502020204030204" pitchFamily="34" charset="0"/>
                          <a:ea typeface="+mn-ea"/>
                          <a:cs typeface="+mn-cs"/>
                        </a:rPr>
                        <a:t> </a:t>
                      </a:r>
                      <a:r>
                        <a:rPr lang="en-US" sz="1100" b="0" i="0" u="none" strike="noStrike" kern="1200" dirty="0">
                          <a:solidFill>
                            <a:srgbClr val="000000"/>
                          </a:solidFill>
                          <a:effectLst/>
                          <a:latin typeface="Calibri" panose="020F0502020204030204" pitchFamily="34" charset="0"/>
                          <a:ea typeface="+mn-ea"/>
                          <a:cs typeface="+mn-cs"/>
                        </a:rPr>
                        <a:t>Wadley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Genetics</a:t>
                      </a:r>
                    </a:p>
                  </a:txBody>
                  <a:tcPr marL="7620" marR="7620" marT="7620" marB="0" anchor="b"/>
                </a:tc>
                <a:extLst>
                  <a:ext uri="{0D108BD9-81ED-4DB2-BD59-A6C34878D82A}">
                    <a16:rowId xmlns:a16="http://schemas.microsoft.com/office/drawing/2014/main" val="1661099666"/>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ECO-RESET</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 </a:t>
                      </a:r>
                      <a:r>
                        <a:rPr lang="en-US" sz="1100" b="0" i="0" u="none" strike="noStrike" kern="1200" dirty="0" err="1">
                          <a:solidFill>
                            <a:srgbClr val="000000"/>
                          </a:solidFill>
                          <a:effectLst/>
                          <a:latin typeface="Calibri" panose="020F0502020204030204" pitchFamily="34" charset="0"/>
                          <a:ea typeface="+mn-ea"/>
                          <a:cs typeface="+mn-cs"/>
                        </a:rPr>
                        <a:t>Harty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4172047643"/>
                  </a:ext>
                </a:extLst>
              </a:tr>
              <a:tr h="37811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Vasopressor Use in Microvascular Free-Flap Reconstruction of the Head and Neck</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 </a:t>
                      </a:r>
                      <a:r>
                        <a:rPr lang="en-US" sz="1100" b="0" i="0" u="none" strike="noStrike" kern="1200" dirty="0" err="1">
                          <a:solidFill>
                            <a:srgbClr val="000000"/>
                          </a:solidFill>
                          <a:effectLst/>
                          <a:latin typeface="Calibri" panose="020F0502020204030204" pitchFamily="34" charset="0"/>
                          <a:ea typeface="+mn-ea"/>
                          <a:cs typeface="+mn-cs"/>
                        </a:rPr>
                        <a:t>Vasan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1057878429"/>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Genetic Testing for the BRCA gene</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 Shim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Genetics</a:t>
                      </a:r>
                    </a:p>
                  </a:txBody>
                  <a:tcPr marL="7620" marR="7620" marT="7620" marB="0" anchor="b"/>
                </a:tc>
                <a:extLst>
                  <a:ext uri="{0D108BD9-81ED-4DB2-BD59-A6C34878D82A}">
                    <a16:rowId xmlns:a16="http://schemas.microsoft.com/office/drawing/2014/main" val="2151953881"/>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Bronchiolitis </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 Sparkman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615318075"/>
                  </a:ext>
                </a:extLst>
              </a:tr>
              <a:tr h="378119">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Mirikizumab</a:t>
                      </a:r>
                      <a:r>
                        <a:rPr lang="en-US" sz="1100" b="0" i="0" u="none" strike="noStrike" kern="1200" dirty="0">
                          <a:solidFill>
                            <a:srgbClr val="000000"/>
                          </a:solidFill>
                          <a:effectLst/>
                          <a:latin typeface="Calibri" panose="020F0502020204030204" pitchFamily="34" charset="0"/>
                          <a:ea typeface="+mn-ea"/>
                          <a:cs typeface="+mn-cs"/>
                        </a:rPr>
                        <a:t> in Patients with Moderately to Severely Active Crohn's Disease</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 </a:t>
                      </a:r>
                      <a:r>
                        <a:rPr lang="en-US" sz="1100" b="0" i="0" u="none" strike="noStrike" kern="1200" dirty="0" err="1">
                          <a:solidFill>
                            <a:srgbClr val="000000"/>
                          </a:solidFill>
                          <a:effectLst/>
                          <a:latin typeface="Calibri" panose="020F0502020204030204" pitchFamily="34" charset="0"/>
                          <a:ea typeface="+mn-ea"/>
                          <a:cs typeface="+mn-cs"/>
                        </a:rPr>
                        <a:t>Bitar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1810581365"/>
                  </a:ext>
                </a:extLst>
              </a:tr>
              <a:tr h="333671">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Renal Cell Carcinoma</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J. </a:t>
                      </a:r>
                      <a:r>
                        <a:rPr lang="en-US" sz="1100" b="0" i="0" u="none" strike="noStrike" kern="1200" dirty="0" err="1">
                          <a:solidFill>
                            <a:srgbClr val="000000"/>
                          </a:solidFill>
                          <a:effectLst/>
                          <a:latin typeface="Calibri" panose="020F0502020204030204" pitchFamily="34" charset="0"/>
                          <a:ea typeface="+mn-ea"/>
                          <a:cs typeface="+mn-cs"/>
                        </a:rPr>
                        <a:t>Heinlen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0284698"/>
                  </a:ext>
                </a:extLst>
              </a:tr>
              <a:tr h="369873">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Stress Hydrocortisone in Pediatric Septic Shock (SHIPSS)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369873">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Severe Neurologic Injury Outcomes during COVID 19 Crisis (NCC COVID 19 OUTCOMES)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Masoom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Neurology</a:t>
                      </a:r>
                    </a:p>
                  </a:txBody>
                  <a:tcPr marL="7620" marR="7620" marT="7620" marB="0" anchor="b"/>
                </a:tc>
                <a:extLst>
                  <a:ext uri="{0D108BD9-81ED-4DB2-BD59-A6C34878D82A}">
                    <a16:rowId xmlns:a16="http://schemas.microsoft.com/office/drawing/2014/main" val="3562986470"/>
                  </a:ext>
                </a:extLst>
              </a:tr>
              <a:tr h="369873">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Implementation of pain protocol and outcome of sickle cell patients</a:t>
                      </a: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L. Rooms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72329">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ORIEN Project; Total Cancer Care Protocol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A. </a:t>
                      </a:r>
                      <a:r>
                        <a:rPr lang="en-US" sz="1100" b="0" i="0" u="none" strike="noStrike" dirty="0" err="1">
                          <a:solidFill>
                            <a:srgbClr val="000000"/>
                          </a:solidFill>
                          <a:effectLst/>
                          <a:latin typeface="Calibri" panose="020F0502020204030204" pitchFamily="34" charset="0"/>
                        </a:rPr>
                        <a:t>Tripathi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432487341"/>
                  </a:ext>
                </a:extLst>
              </a:tr>
            </a:tbl>
          </a:graphicData>
        </a:graphic>
      </p:graphicFrame>
      <p:sp>
        <p:nvSpPr>
          <p:cNvPr id="5" name="Rectangle 4"/>
          <p:cNvSpPr/>
          <p:nvPr/>
        </p:nvSpPr>
        <p:spPr>
          <a:xfrm>
            <a:off x="11457482" y="4614264"/>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
        <p:nvSpPr>
          <p:cNvPr id="7" name="Rectangle 6"/>
          <p:cNvSpPr/>
          <p:nvPr/>
        </p:nvSpPr>
        <p:spPr>
          <a:xfrm>
            <a:off x="11438433" y="6028532"/>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Tree>
    <p:extLst>
      <p:ext uri="{BB962C8B-B14F-4D97-AF65-F5344CB8AC3E}">
        <p14:creationId xmlns:p14="http://schemas.microsoft.com/office/powerpoint/2010/main" val="2900937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1345919"/>
          <a:ext cx="5588000" cy="4867208"/>
        </p:xfrm>
        <a:graphic>
          <a:graphicData uri="http://schemas.openxmlformats.org/drawingml/2006/table">
            <a:tbl>
              <a:tblPr>
                <a:tableStyleId>{5C22544A-7EE6-4342-B048-85BDC9FD1C3A}</a:tableStyleId>
              </a:tblPr>
              <a:tblGrid>
                <a:gridCol w="3384550">
                  <a:extLst>
                    <a:ext uri="{9D8B030D-6E8A-4147-A177-3AD203B41FA5}">
                      <a16:colId xmlns:a16="http://schemas.microsoft.com/office/drawing/2014/main" val="1356431335"/>
                    </a:ext>
                  </a:extLst>
                </a:gridCol>
                <a:gridCol w="875914">
                  <a:extLst>
                    <a:ext uri="{9D8B030D-6E8A-4147-A177-3AD203B41FA5}">
                      <a16:colId xmlns:a16="http://schemas.microsoft.com/office/drawing/2014/main" val="4074852346"/>
                    </a:ext>
                  </a:extLst>
                </a:gridCol>
                <a:gridCol w="1327536">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National COVID Cohort Collaborative (N3C): A National Resource for Shared Analytics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Bard</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OUHSC</a:t>
                      </a:r>
                    </a:p>
                  </a:txBody>
                  <a:tcPr marL="7620" marR="7620" marT="7620" marB="0" anchor="b"/>
                </a:tc>
                <a:extLst>
                  <a:ext uri="{0D108BD9-81ED-4DB2-BD59-A6C34878D82A}">
                    <a16:rowId xmlns:a16="http://schemas.microsoft.com/office/drawing/2014/main" val="1000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Predictors of Sever Sepsis in Patients with Intestinal Failure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Knoles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Relationship</a:t>
                      </a:r>
                      <a:r>
                        <a:rPr lang="en-US" sz="1100" b="0" i="0" u="none" strike="noStrike" kern="1200" baseline="0" dirty="0">
                          <a:solidFill>
                            <a:srgbClr val="000000"/>
                          </a:solidFill>
                          <a:effectLst/>
                          <a:latin typeface="Calibri" panose="020F0502020204030204" pitchFamily="34" charset="0"/>
                          <a:ea typeface="+mn-ea"/>
                          <a:cs typeface="+mn-cs"/>
                        </a:rPr>
                        <a:t> Between Pretreatment Anxiety/Depression &amp; Patient Decision-Making in Prostate Cancer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Heinlen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Quality</a:t>
                      </a:r>
                      <a:r>
                        <a:rPr lang="en-US" sz="1100" b="0" i="0" u="none" strike="noStrike" kern="1200" baseline="0" dirty="0">
                          <a:solidFill>
                            <a:srgbClr val="000000"/>
                          </a:solidFill>
                          <a:effectLst/>
                          <a:latin typeface="Calibri" panose="020F0502020204030204" pitchFamily="34" charset="0"/>
                          <a:ea typeface="+mn-ea"/>
                          <a:cs typeface="+mn-cs"/>
                        </a:rPr>
                        <a:t> of Life of Ethnically Diverse Black Prostate Cancer Survivors: Development of a Conceptual Model Using Grounded Theory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t>
                      </a:r>
                      <a:r>
                        <a:rPr lang="en-US" sz="1100" b="0" i="0" u="none" strike="noStrike" dirty="0" err="1">
                          <a:solidFill>
                            <a:srgbClr val="000000"/>
                          </a:solidFill>
                          <a:effectLst/>
                          <a:latin typeface="Calibri" panose="020F0502020204030204" pitchFamily="34" charset="0"/>
                        </a:rPr>
                        <a:t>Ogunsanya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Pharmacy</a:t>
                      </a: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Clinical Presentations,</a:t>
                      </a:r>
                      <a:r>
                        <a:rPr lang="en-US" sz="1100" b="0" i="0" u="none" strike="noStrike" kern="1200" baseline="0" dirty="0">
                          <a:solidFill>
                            <a:srgbClr val="000000"/>
                          </a:solidFill>
                          <a:effectLst/>
                          <a:latin typeface="Calibri" panose="020F0502020204030204" pitchFamily="34" charset="0"/>
                          <a:ea typeface="+mn-ea"/>
                          <a:cs typeface="+mn-cs"/>
                        </a:rPr>
                        <a:t> Laboratory Findings, Treatment, and Outcomes of Pediatric COVID-19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PEMCRC Anaphylaxis</a:t>
                      </a:r>
                      <a:r>
                        <a:rPr lang="en-US" sz="1100" b="0" i="0" u="none" strike="noStrike" kern="1200" baseline="0" dirty="0">
                          <a:solidFill>
                            <a:srgbClr val="000000"/>
                          </a:solidFill>
                          <a:effectLst/>
                          <a:latin typeface="Calibri" panose="020F0502020204030204" pitchFamily="34" charset="0"/>
                          <a:ea typeface="+mn-ea"/>
                          <a:cs typeface="+mn-cs"/>
                        </a:rPr>
                        <a:t>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Analysis of Pediatric Migraine Treatment</a:t>
                      </a: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Impact of COVID-19 on Distress Levels in Cancer Patients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Funk-Lawler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Psychiatry</a:t>
                      </a: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Pituitary</a:t>
                      </a:r>
                      <a:r>
                        <a:rPr lang="en-US" sz="1100" b="0" i="0" u="none" strike="noStrike" kern="1200" baseline="0" dirty="0">
                          <a:solidFill>
                            <a:srgbClr val="000000"/>
                          </a:solidFill>
                          <a:effectLst/>
                          <a:latin typeface="Calibri" panose="020F0502020204030204" pitchFamily="34" charset="0"/>
                          <a:ea typeface="+mn-ea"/>
                          <a:cs typeface="+mn-cs"/>
                        </a:rPr>
                        <a:t> Adenoma Patient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I. Dunn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Neurosurgery</a:t>
                      </a: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Oncologic Outcomes</a:t>
                      </a:r>
                      <a:r>
                        <a:rPr lang="en-US" sz="1100" b="0" i="0" u="none" strike="noStrike" kern="1200" baseline="0" dirty="0">
                          <a:solidFill>
                            <a:srgbClr val="000000"/>
                          </a:solidFill>
                          <a:effectLst/>
                          <a:latin typeface="Calibri" panose="020F0502020204030204" pitchFamily="34" charset="0"/>
                          <a:ea typeface="+mn-ea"/>
                          <a:cs typeface="+mn-cs"/>
                        </a:rPr>
                        <a:t> in 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B. Cross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Using ML to Quantify Molecular Phenotypes</a:t>
                      </a:r>
                      <a:r>
                        <a:rPr lang="en-US" sz="1100" b="0" i="0" u="none" strike="noStrike" kern="1200" baseline="0" dirty="0">
                          <a:solidFill>
                            <a:srgbClr val="000000"/>
                          </a:solidFill>
                          <a:effectLst/>
                          <a:latin typeface="Calibri" panose="020F0502020204030204" pitchFamily="34" charset="0"/>
                          <a:ea typeface="+mn-ea"/>
                          <a:cs typeface="+mn-cs"/>
                        </a:rPr>
                        <a:t>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Jones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Harold Hamm Diabetes Center</a:t>
                      </a: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Improving Detection &amp; Management</a:t>
                      </a:r>
                      <a:r>
                        <a:rPr lang="en-US" sz="1100" b="0" i="0" u="none" strike="noStrike" kern="1200" baseline="0" dirty="0">
                          <a:solidFill>
                            <a:srgbClr val="000000"/>
                          </a:solidFill>
                          <a:effectLst/>
                          <a:latin typeface="Calibri" panose="020F0502020204030204" pitchFamily="34" charset="0"/>
                          <a:ea typeface="+mn-ea"/>
                          <a:cs typeface="+mn-cs"/>
                        </a:rPr>
                        <a: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Parker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Neuromodulation</a:t>
                      </a:r>
                      <a:r>
                        <a:rPr lang="en-US" sz="1100" b="0" i="0" u="none" strike="noStrike" kern="1200" dirty="0">
                          <a:solidFill>
                            <a:srgbClr val="000000"/>
                          </a:solidFill>
                          <a:effectLst/>
                          <a:latin typeface="Calibri" panose="020F0502020204030204" pitchFamily="34" charset="0"/>
                          <a:ea typeface="+mn-ea"/>
                          <a:cs typeface="+mn-cs"/>
                        </a:rPr>
                        <a:t> of Inflammation to Treat Heart Failure</a:t>
                      </a:r>
                      <a:r>
                        <a:rPr lang="en-US" sz="1100" b="0" i="0" u="none" strike="noStrike" kern="1200" baseline="0" dirty="0">
                          <a:solidFill>
                            <a:srgbClr val="000000"/>
                          </a:solidFill>
                          <a:effectLst/>
                          <a:latin typeface="Calibri" panose="020F0502020204030204" pitchFamily="34" charset="0"/>
                          <a:ea typeface="+mn-ea"/>
                          <a:cs typeface="+mn-cs"/>
                        </a:rPr>
                        <a:t> with Preserved Ejection Fraction (TIN HF)</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a:t>
                      </a:r>
                      <a:r>
                        <a:rPr lang="en-US" sz="1100" b="0" i="0" u="none" strike="noStrike" dirty="0" err="1">
                          <a:solidFill>
                            <a:srgbClr val="000000"/>
                          </a:solidFill>
                          <a:effectLst/>
                          <a:latin typeface="Calibri" panose="020F0502020204030204" pitchFamily="34" charset="0"/>
                        </a:rPr>
                        <a:t>Stavrakis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Cardiology</a:t>
                      </a: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Management of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Naifeh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VTE Automated</a:t>
                      </a:r>
                      <a:r>
                        <a:rPr lang="en-US" sz="1100" b="0" i="0" u="none" strike="noStrike" kern="1200" baseline="0" dirty="0">
                          <a:solidFill>
                            <a:srgbClr val="000000"/>
                          </a:solidFill>
                          <a:effectLst/>
                          <a:latin typeface="Calibri" panose="020F0502020204030204" pitchFamily="34" charset="0"/>
                          <a:ea typeface="+mn-ea"/>
                          <a:cs typeface="+mn-cs"/>
                        </a:rPr>
                        <a:t> </a:t>
                      </a:r>
                      <a:r>
                        <a:rPr lang="en-US" sz="1100" b="0" i="0" u="none" strike="noStrike" kern="1200" dirty="0">
                          <a:solidFill>
                            <a:srgbClr val="000000"/>
                          </a:solidFill>
                          <a:effectLst/>
                          <a:latin typeface="Calibri" panose="020F0502020204030204" pitchFamily="34" charset="0"/>
                          <a:ea typeface="+mn-ea"/>
                          <a:cs typeface="+mn-cs"/>
                        </a:rPr>
                        <a:t>Surveillance</a:t>
                      </a:r>
                    </a:p>
                  </a:txBody>
                  <a:tcPr marL="7620" marR="7620" marT="7620" marB="0" anchor="b"/>
                </a:tc>
                <a:tc>
                  <a:txBody>
                    <a:bodyPr/>
                    <a:lstStyle/>
                    <a:p>
                      <a:pPr marL="0" indent="0" algn="l" fontAlgn="b">
                        <a:buNone/>
                      </a:pPr>
                      <a:r>
                        <a:rPr lang="en-US" sz="1100" b="0" i="0" u="none" strike="noStrike" baseline="0" dirty="0">
                          <a:solidFill>
                            <a:srgbClr val="000000"/>
                          </a:solidFill>
                          <a:effectLst/>
                          <a:latin typeface="Calibri" panose="020F0502020204030204" pitchFamily="34" charset="0"/>
                        </a:rPr>
                        <a:t>A. </a:t>
                      </a:r>
                      <a:r>
                        <a:rPr lang="en-US" sz="1100" b="0" i="0" u="none" strike="noStrike" baseline="0" dirty="0" err="1">
                          <a:solidFill>
                            <a:srgbClr val="000000"/>
                          </a:solidFill>
                          <a:effectLst/>
                          <a:latin typeface="Calibri" panose="020F0502020204030204" pitchFamily="34" charset="0"/>
                        </a:rPr>
                        <a:t>Wendelboe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Public</a:t>
                      </a:r>
                      <a:r>
                        <a:rPr lang="en-US" sz="1100" b="0" i="0" u="none" strike="noStrike" baseline="0" dirty="0">
                          <a:solidFill>
                            <a:srgbClr val="000000"/>
                          </a:solidFill>
                          <a:effectLst/>
                          <a:latin typeface="Calibri" panose="020F0502020204030204" pitchFamily="34" charset="0"/>
                        </a:rPr>
                        <a:t>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Oklahoma COVID19 Registry and Repository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 </a:t>
                      </a:r>
                      <a:r>
                        <a:rPr lang="en-US" sz="1100" b="0" i="0" u="none" strike="noStrike" dirty="0" err="1">
                          <a:solidFill>
                            <a:srgbClr val="000000"/>
                          </a:solidFill>
                          <a:effectLst/>
                          <a:latin typeface="Calibri" panose="020F0502020204030204" pitchFamily="34" charset="0"/>
                        </a:rPr>
                        <a:t>Agudelo</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Infectious</a:t>
                      </a:r>
                      <a:r>
                        <a:rPr lang="en-US" sz="1100" b="0" i="0" u="none" strike="noStrike" baseline="0" dirty="0">
                          <a:solidFill>
                            <a:srgbClr val="000000"/>
                          </a:solidFill>
                          <a:effectLst/>
                          <a:latin typeface="Calibri" panose="020F0502020204030204" pitchFamily="34" charset="0"/>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5" name="Rectangle 4"/>
          <p:cNvSpPr/>
          <p:nvPr/>
        </p:nvSpPr>
        <p:spPr>
          <a:xfrm>
            <a:off x="5468771" y="1615861"/>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
        <p:nvSpPr>
          <p:cNvPr id="7" name="Title 1"/>
          <p:cNvSpPr txBox="1">
            <a:spLocks/>
          </p:cNvSpPr>
          <p:nvPr/>
        </p:nvSpPr>
        <p:spPr>
          <a:xfrm>
            <a:off x="699247" y="83257"/>
            <a:ext cx="10515600" cy="985149"/>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8500" b="1" i="1" dirty="0">
                <a:solidFill>
                  <a:srgbClr val="0070C0"/>
                </a:solidFill>
              </a:rPr>
              <a:t>Clinical Trials &amp; Other Research Studies Supported by the CRDW</a:t>
            </a:r>
            <a:r>
              <a:rPr lang="en-US" sz="7100" b="1" i="1" dirty="0">
                <a:solidFill>
                  <a:srgbClr val="0070C0"/>
                </a:solidFill>
              </a:rPr>
              <a:t/>
            </a:r>
            <a:br>
              <a:rPr lang="en-US" sz="7100" b="1" i="1" dirty="0">
                <a:solidFill>
                  <a:srgbClr val="0070C0"/>
                </a:solidFill>
              </a:rPr>
            </a:br>
            <a:r>
              <a:rPr lang="en-US" sz="6200" dirty="0">
                <a:solidFill>
                  <a:schemeClr val="bg1">
                    <a:lumMod val="50000"/>
                  </a:schemeClr>
                </a:solidFill>
              </a:rPr>
              <a:t>since 2017; page 4</a:t>
            </a:r>
          </a:p>
        </p:txBody>
      </p:sp>
      <p:graphicFrame>
        <p:nvGraphicFramePr>
          <p:cNvPr id="6" name="Table 5"/>
          <p:cNvGraphicFramePr>
            <a:graphicFrameLocks noGrp="1"/>
          </p:cNvGraphicFramePr>
          <p:nvPr/>
        </p:nvGraphicFramePr>
        <p:xfrm>
          <a:off x="6203287" y="1345919"/>
          <a:ext cx="5563262" cy="4865472"/>
        </p:xfrm>
        <a:graphic>
          <a:graphicData uri="http://schemas.openxmlformats.org/drawingml/2006/table">
            <a:tbl>
              <a:tblPr>
                <a:tableStyleId>{5C22544A-7EE6-4342-B048-85BDC9FD1C3A}</a:tableStyleId>
              </a:tblPr>
              <a:tblGrid>
                <a:gridCol w="3451486">
                  <a:extLst>
                    <a:ext uri="{9D8B030D-6E8A-4147-A177-3AD203B41FA5}">
                      <a16:colId xmlns:a16="http://schemas.microsoft.com/office/drawing/2014/main" val="1356431335"/>
                    </a:ext>
                  </a:extLst>
                </a:gridCol>
                <a:gridCol w="697764">
                  <a:extLst>
                    <a:ext uri="{9D8B030D-6E8A-4147-A177-3AD203B41FA5}">
                      <a16:colId xmlns:a16="http://schemas.microsoft.com/office/drawing/2014/main" val="4074852346"/>
                    </a:ext>
                  </a:extLst>
                </a:gridCol>
                <a:gridCol w="1414012">
                  <a:extLst>
                    <a:ext uri="{9D8B030D-6E8A-4147-A177-3AD203B41FA5}">
                      <a16:colId xmlns:a16="http://schemas.microsoft.com/office/drawing/2014/main" val="715510892"/>
                    </a:ext>
                  </a:extLst>
                </a:gridCol>
              </a:tblGrid>
              <a:tr h="237037">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037">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Patterns of Clinical Deterioration in Critically Ill Children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Brown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001"/>
                  </a:ext>
                </a:extLst>
              </a:tr>
              <a:tr h="339725">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Incidence</a:t>
                      </a:r>
                      <a:r>
                        <a:rPr lang="en-US" sz="1100" b="0" i="0" u="none" strike="noStrike" kern="1200" baseline="0" dirty="0">
                          <a:solidFill>
                            <a:srgbClr val="000000"/>
                          </a:solidFill>
                          <a:effectLst/>
                          <a:latin typeface="Calibri" panose="020F0502020204030204" pitchFamily="34" charset="0"/>
                          <a:ea typeface="+mn-ea"/>
                          <a:cs typeface="+mn-cs"/>
                        </a:rPr>
                        <a:t> &amp; Risk Factors of NSAID Use in Post-Operative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 </a:t>
                      </a:r>
                      <a:r>
                        <a:rPr lang="en-US" sz="1100" b="0" i="0" u="none" strike="noStrike" dirty="0" err="1">
                          <a:solidFill>
                            <a:srgbClr val="000000"/>
                          </a:solidFill>
                          <a:effectLst/>
                          <a:latin typeface="Calibri" panose="020F0502020204030204" pitchFamily="34" charset="0"/>
                        </a:rPr>
                        <a:t>Bitar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3548785687"/>
                  </a:ext>
                </a:extLst>
              </a:tr>
              <a:tr h="339725">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Tube Complications in Pediatric Patients with Congenital Heart Disease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Hunter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50025">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Medical marijuana legalization in Oklahoma: effects on neonatal exposure to opiates</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baseline="0" dirty="0" err="1">
                          <a:solidFill>
                            <a:srgbClr val="000000"/>
                          </a:solidFill>
                          <a:effectLst/>
                          <a:latin typeface="Calibri" panose="020F0502020204030204" pitchFamily="34" charset="0"/>
                        </a:rPr>
                        <a:t>Makkar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222670053"/>
                  </a:ext>
                </a:extLst>
              </a:tr>
              <a:tr h="339725">
                <a:tc>
                  <a:txBody>
                    <a:bodyPr/>
                    <a:lstStyle/>
                    <a:p>
                      <a:pPr algn="l" fontAlgn="b"/>
                      <a:r>
                        <a:rPr lang="en-US" sz="1100" b="0" i="0" u="none" strike="noStrike" kern="1200" baseline="0" dirty="0" err="1">
                          <a:solidFill>
                            <a:srgbClr val="000000"/>
                          </a:solidFill>
                          <a:effectLst/>
                          <a:latin typeface="Calibri" panose="020F0502020204030204" pitchFamily="34" charset="0"/>
                          <a:ea typeface="+mn-ea"/>
                          <a:cs typeface="+mn-cs"/>
                        </a:rPr>
                        <a:t>PROSpect</a:t>
                      </a:r>
                      <a:r>
                        <a:rPr lang="en-US" sz="1100" b="0" i="0" u="none" strike="noStrike" kern="1200" baseline="0" dirty="0">
                          <a:solidFill>
                            <a:srgbClr val="000000"/>
                          </a:solidFill>
                          <a:effectLst/>
                          <a:latin typeface="Calibri" panose="020F0502020204030204" pitchFamily="34" charset="0"/>
                          <a:ea typeface="+mn-ea"/>
                          <a:cs typeface="+mn-cs"/>
                        </a:rPr>
                        <a:t>: Prone and Oscillation Pediatric Clinical Trial COVID-19 Supplement</a:t>
                      </a: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E. Henry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338215">
                <a:tc>
                  <a:txBody>
                    <a:bodyPr/>
                    <a:lstStyle/>
                    <a:p>
                      <a:pPr algn="l" fontAlgn="b"/>
                      <a:r>
                        <a:rPr lang="en-US" sz="1100" b="0" i="0" u="none" strike="noStrike" kern="1200" baseline="0" dirty="0">
                          <a:solidFill>
                            <a:schemeClr val="tx1"/>
                          </a:solidFill>
                          <a:effectLst/>
                          <a:latin typeface="Calibri" panose="020F0502020204030204" pitchFamily="34" charset="0"/>
                          <a:ea typeface="+mn-ea"/>
                          <a:cs typeface="+mn-cs"/>
                        </a:rPr>
                        <a:t>Addressing Epidemiologic Gaps in Immune Thrombocytopenia: Pregnant and African American Patients</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D. Terrell</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Public Health</a:t>
                      </a:r>
                    </a:p>
                  </a:txBody>
                  <a:tcPr marL="7620" marR="7620" marT="7620" marB="0" anchor="b"/>
                </a:tc>
                <a:extLst>
                  <a:ext uri="{0D108BD9-81ED-4DB2-BD59-A6C34878D82A}">
                    <a16:rowId xmlns:a16="http://schemas.microsoft.com/office/drawing/2014/main" val="4172047643"/>
                  </a:ext>
                </a:extLst>
              </a:tr>
              <a:tr h="237037">
                <a:tc>
                  <a:txBody>
                    <a:bodyPr/>
                    <a:lstStyle/>
                    <a:p>
                      <a:pPr algn="l" fontAlgn="b"/>
                      <a:r>
                        <a:rPr lang="en-US" sz="1100" b="0" i="0" u="none" strike="noStrike" kern="1200" baseline="0" dirty="0">
                          <a:solidFill>
                            <a:schemeClr val="tx1"/>
                          </a:solidFill>
                          <a:effectLst/>
                          <a:latin typeface="Calibri" panose="020F0502020204030204" pitchFamily="34" charset="0"/>
                          <a:ea typeface="+mn-ea"/>
                          <a:cs typeface="+mn-cs"/>
                        </a:rPr>
                        <a:t>TBD</a:t>
                      </a:r>
                    </a:p>
                  </a:txBody>
                  <a:tcPr marL="7620" marR="7620" marT="7620" marB="0" anchor="b"/>
                </a:tc>
                <a:tc>
                  <a:txBody>
                    <a:bodyPr/>
                    <a:lstStyle/>
                    <a:p>
                      <a:pPr marL="0" indent="0" algn="l" fontAlgn="b">
                        <a:buNone/>
                      </a:pPr>
                      <a:r>
                        <a:rPr lang="en-US" sz="1100" b="0" i="0" u="none" strike="noStrike" kern="1200" baseline="0" dirty="0">
                          <a:solidFill>
                            <a:schemeClr val="tx1"/>
                          </a:solidFill>
                          <a:effectLst/>
                          <a:latin typeface="Calibri" panose="020F0502020204030204" pitchFamily="34" charset="0"/>
                          <a:ea typeface="+mn-ea"/>
                          <a:cs typeface="+mn-cs"/>
                        </a:rPr>
                        <a:t>A. Paul</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kern="1200" dirty="0">
                          <a:solidFill>
                            <a:schemeClr val="tx1"/>
                          </a:solidFill>
                          <a:effectLst/>
                          <a:latin typeface="Calibri" panose="020F0502020204030204" pitchFamily="34" charset="0"/>
                          <a:ea typeface="+mn-ea"/>
                          <a:cs typeface="+mn-cs"/>
                        </a:rPr>
                        <a:t>Neurology</a:t>
                      </a:r>
                    </a:p>
                  </a:txBody>
                  <a:tcPr marL="7620" marR="7620" marT="7620" marB="0" anchor="b"/>
                </a:tc>
                <a:extLst>
                  <a:ext uri="{0D108BD9-81ED-4DB2-BD59-A6C34878D82A}">
                    <a16:rowId xmlns:a16="http://schemas.microsoft.com/office/drawing/2014/main" val="1057878429"/>
                  </a:ext>
                </a:extLst>
              </a:tr>
              <a:tr h="338215">
                <a:tc>
                  <a:txBody>
                    <a:bodyPr/>
                    <a:lstStyle/>
                    <a:p>
                      <a:pPr algn="l" fontAlgn="b"/>
                      <a:r>
                        <a:rPr lang="en-US" sz="1100" b="0" i="0" u="none" strike="noStrike" kern="1200" dirty="0">
                          <a:solidFill>
                            <a:schemeClr val="tx1"/>
                          </a:solidFill>
                          <a:effectLst/>
                          <a:latin typeface="Calibri" panose="020F0502020204030204" pitchFamily="34" charset="0"/>
                          <a:ea typeface="+mn-ea"/>
                          <a:cs typeface="+mn-cs"/>
                        </a:rPr>
                        <a:t>TBD</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H. Wu</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chemeClr val="tx1"/>
                          </a:solidFill>
                          <a:effectLst/>
                          <a:latin typeface="Calibri" panose="020F0502020204030204" pitchFamily="34" charset="0"/>
                        </a:rPr>
                        <a:t>Pulmonary,</a:t>
                      </a:r>
                      <a:r>
                        <a:rPr lang="en-US" sz="1100" b="0" i="0" u="none" strike="noStrike" baseline="0" dirty="0">
                          <a:solidFill>
                            <a:schemeClr val="tx1"/>
                          </a:solidFill>
                          <a:effectLst/>
                          <a:latin typeface="Calibri" panose="020F0502020204030204" pitchFamily="34" charset="0"/>
                        </a:rPr>
                        <a:t> Critical Care, and Sleep Medicine</a:t>
                      </a:r>
                      <a:endParaRPr lang="en-US" sz="1100" b="0"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338215">
                <a:tc>
                  <a:txBody>
                    <a:bodyPr/>
                    <a:lstStyle/>
                    <a:p>
                      <a:pPr marL="0" algn="l" defTabSz="914400" rtl="0" eaLnBrk="1" fontAlgn="b" latinLnBrk="0" hangingPunct="1"/>
                      <a:r>
                        <a:rPr lang="en-US" sz="1100" b="0" i="0" u="none" strike="noStrike" kern="1200" baseline="0" dirty="0">
                          <a:solidFill>
                            <a:schemeClr val="accent1">
                              <a:lumMod val="50000"/>
                            </a:schemeClr>
                          </a:solidFill>
                          <a:effectLst/>
                          <a:latin typeface="Calibri" panose="020F0502020204030204" pitchFamily="34" charset="0"/>
                          <a:ea typeface="+mn-ea"/>
                          <a:cs typeface="+mn-cs"/>
                        </a:rPr>
                        <a:t>Promoting Human Papillomavirus Vaccine Uptake in High-Risk Adults (Uptake 2)</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T. Bui</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Family and Preventive Medicine</a:t>
                      </a:r>
                    </a:p>
                  </a:txBody>
                  <a:tcPr marL="7620" marR="7620" marT="7620" marB="0" anchor="b"/>
                </a:tc>
                <a:extLst>
                  <a:ext uri="{0D108BD9-81ED-4DB2-BD59-A6C34878D82A}">
                    <a16:rowId xmlns:a16="http://schemas.microsoft.com/office/drawing/2014/main" val="1810581365"/>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External Validation of an AI-Based ECG Tool to Identify Cardiomyopathy in Women of Reproductive Age</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M.</a:t>
                      </a:r>
                      <a:r>
                        <a:rPr lang="en-US" sz="1100" b="0" i="0" u="none" strike="noStrike" baseline="0" dirty="0">
                          <a:solidFill>
                            <a:schemeClr val="accent1">
                              <a:lumMod val="50000"/>
                            </a:schemeClr>
                          </a:solidFill>
                          <a:effectLst/>
                          <a:latin typeface="Calibri" panose="020F0502020204030204" pitchFamily="34" charset="0"/>
                        </a:rPr>
                        <a:t> Williams</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Obstetrics and Gynecology</a:t>
                      </a:r>
                    </a:p>
                  </a:txBody>
                  <a:tcPr marL="7620" marR="7620" marT="7620" marB="0" anchor="b"/>
                </a:tc>
                <a:extLst>
                  <a:ext uri="{0D108BD9-81ED-4DB2-BD59-A6C34878D82A}">
                    <a16:rowId xmlns:a16="http://schemas.microsoft.com/office/drawing/2014/main" val="240284698"/>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Aggregate Counts of COVID-19/MIS-C Patients</a:t>
                      </a:r>
                    </a:p>
                  </a:txBody>
                  <a:tcPr marL="7620" marR="7620" marT="7620" marB="0" anchor="b"/>
                </a:tc>
                <a:tc>
                  <a:txBody>
                    <a:bodyPr/>
                    <a:lstStyle/>
                    <a:p>
                      <a:pPr marL="0" indent="0" algn="l" fontAlgn="b">
                        <a:buNone/>
                      </a:pPr>
                      <a:r>
                        <a:rPr lang="en-US" sz="1100" b="0" i="0" u="none" strike="noStrike" kern="1200" baseline="0" dirty="0">
                          <a:solidFill>
                            <a:schemeClr val="accent1">
                              <a:lumMod val="50000"/>
                            </a:schemeClr>
                          </a:solidFill>
                          <a:effectLst/>
                          <a:latin typeface="Calibri" panose="020F0502020204030204" pitchFamily="34" charset="0"/>
                          <a:ea typeface="+mn-ea"/>
                          <a:cs typeface="+mn-cs"/>
                        </a:rPr>
                        <a:t>P. Darden</a:t>
                      </a:r>
                    </a:p>
                  </a:txBody>
                  <a:tcPr marL="7620" marR="7620" marT="7620" marB="0" anchor="b"/>
                </a:tc>
                <a:tc>
                  <a:txBody>
                    <a:bodyPr/>
                    <a:lstStyle/>
                    <a:p>
                      <a:pPr algn="l" fontAlgn="b"/>
                      <a:r>
                        <a:rPr lang="en-US" sz="1100" b="0" i="0" u="none" strike="noStrike" kern="1200" dirty="0">
                          <a:solidFill>
                            <a:schemeClr val="accent1">
                              <a:lumMod val="50000"/>
                            </a:schemeClr>
                          </a:solidFill>
                          <a:effectLst/>
                          <a:latin typeface="Calibri" panose="020F0502020204030204" pitchFamily="34" charset="0"/>
                          <a:ea typeface="+mn-ea"/>
                          <a:cs typeface="+mn-cs"/>
                        </a:rPr>
                        <a:t>Pediatrics</a:t>
                      </a:r>
                    </a:p>
                  </a:txBody>
                  <a:tcPr marL="7620" marR="7620" marT="7620" marB="0" anchor="b"/>
                </a:tc>
                <a:extLst>
                  <a:ext uri="{0D108BD9-81ED-4DB2-BD59-A6C34878D82A}">
                    <a16:rowId xmlns:a16="http://schemas.microsoft.com/office/drawing/2014/main" val="2906176452"/>
                  </a:ext>
                </a:extLst>
              </a:tr>
              <a:tr h="350025">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Fluid Management in Acute Respiratory Distress Syndrome due to COVID 19</a:t>
                      </a:r>
                    </a:p>
                  </a:txBody>
                  <a:tcPr marL="7620" marR="7620" marT="7620" marB="0" anchor="b"/>
                </a:tc>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S. </a:t>
                      </a:r>
                      <a:r>
                        <a:rPr lang="en-US" sz="1100" b="0" i="0" u="none" strike="noStrike" kern="1200" baseline="0" dirty="0" err="1">
                          <a:solidFill>
                            <a:schemeClr val="accent1">
                              <a:lumMod val="50000"/>
                            </a:schemeClr>
                          </a:solidFill>
                          <a:effectLst/>
                          <a:latin typeface="Calibri" panose="020F0502020204030204" pitchFamily="34" charset="0"/>
                          <a:ea typeface="+mn-ea"/>
                          <a:cs typeface="+mn-cs"/>
                        </a:rPr>
                        <a:t>Dauok</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Pulmonary,</a:t>
                      </a:r>
                      <a:r>
                        <a:rPr lang="en-US" sz="1100" b="0" i="0" u="none" strike="noStrike" baseline="0" dirty="0">
                          <a:solidFill>
                            <a:schemeClr val="accent1">
                              <a:lumMod val="50000"/>
                            </a:schemeClr>
                          </a:solidFill>
                          <a:effectLst/>
                          <a:latin typeface="Calibri" panose="020F0502020204030204" pitchFamily="34" charset="0"/>
                        </a:rPr>
                        <a:t> Critical Care, and Sleep Medicine</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TBD</a:t>
                      </a:r>
                    </a:p>
                  </a:txBody>
                  <a:tcPr marL="7620" marR="7620" marT="7620" marB="0" anchor="b"/>
                </a:tc>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C. Cross</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chemeClr val="accent1">
                              <a:lumMod val="50000"/>
                            </a:schemeClr>
                          </a:solidFill>
                          <a:effectLst/>
                          <a:latin typeface="Calibri" panose="020F0502020204030204" pitchFamily="34" charset="0"/>
                        </a:rPr>
                        <a:t>Pulmonary,</a:t>
                      </a:r>
                      <a:r>
                        <a:rPr lang="en-US" sz="1100" b="0" i="0" u="none" strike="noStrike" baseline="0" dirty="0">
                          <a:solidFill>
                            <a:schemeClr val="accent1">
                              <a:lumMod val="50000"/>
                            </a:schemeClr>
                          </a:solidFill>
                          <a:effectLst/>
                          <a:latin typeface="Calibri" panose="020F0502020204030204" pitchFamily="34" charset="0"/>
                        </a:rPr>
                        <a:t> Critical Care, and Sleep Medicine</a:t>
                      </a:r>
                      <a:endParaRPr lang="en-US" sz="1100" b="0" i="0" u="none" strike="noStrike" dirty="0">
                        <a:solidFill>
                          <a:srgbClr val="0070C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7037">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7037">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70C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8" name="Rectangle 7"/>
          <p:cNvSpPr/>
          <p:nvPr/>
        </p:nvSpPr>
        <p:spPr>
          <a:xfrm>
            <a:off x="5589788" y="5936121"/>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Tree>
    <p:extLst>
      <p:ext uri="{BB962C8B-B14F-4D97-AF65-F5344CB8AC3E}">
        <p14:creationId xmlns:p14="http://schemas.microsoft.com/office/powerpoint/2010/main" val="3357819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IRB and Privacy Review Guidance</a:t>
            </a:r>
          </a:p>
        </p:txBody>
      </p:sp>
      <p:sp>
        <p:nvSpPr>
          <p:cNvPr id="3" name="Content Placeholder 2"/>
          <p:cNvSpPr>
            <a:spLocks noGrp="1"/>
          </p:cNvSpPr>
          <p:nvPr>
            <p:ph idx="1"/>
          </p:nvPr>
        </p:nvSpPr>
        <p:spPr>
          <a:xfrm>
            <a:off x="88900" y="660402"/>
            <a:ext cx="12103099" cy="6197598"/>
          </a:xfrm>
        </p:spPr>
        <p:txBody>
          <a:bodyPr>
            <a:noAutofit/>
          </a:bodyPr>
          <a:lstStyle/>
          <a:p>
            <a:r>
              <a:rPr lang="en-US" sz="2400" dirty="0"/>
              <a:t>Requests that are preparatory to research must be submitted to the IRB/University Privacy Board for review and approval.</a:t>
            </a:r>
          </a:p>
          <a:p>
            <a:endParaRPr lang="en-US" sz="2400" dirty="0"/>
          </a:p>
          <a:p>
            <a:r>
              <a:rPr lang="en-US" sz="2400" dirty="0"/>
              <a:t>Program Evaluation, CQI, &amp; Feasibility Assessments:</a:t>
            </a:r>
          </a:p>
          <a:p>
            <a:pPr lvl="1"/>
            <a:r>
              <a:rPr lang="en-US" sz="2000" dirty="0"/>
              <a:t>If PHI is </a:t>
            </a:r>
            <a:r>
              <a:rPr lang="en-US" sz="2000" b="1" u="sng" dirty="0"/>
              <a:t>NOT</a:t>
            </a:r>
            <a:r>
              <a:rPr lang="en-US" sz="2000" dirty="0"/>
              <a:t> included, it is generally not considered human subjects research.</a:t>
            </a:r>
          </a:p>
          <a:p>
            <a:pPr lvl="1"/>
            <a:r>
              <a:rPr lang="en-US" sz="2000" dirty="0"/>
              <a:t>A determination of human subjects research (DHSR) may be submitted to the IRB.</a:t>
            </a:r>
          </a:p>
          <a:p>
            <a:pPr lvl="1"/>
            <a:r>
              <a:rPr lang="en-US" sz="2000" dirty="0"/>
              <a:t>Aggregate data may be provided without an IRB submission.</a:t>
            </a:r>
          </a:p>
          <a:p>
            <a:endParaRPr lang="en-US" sz="2400" dirty="0"/>
          </a:p>
          <a:p>
            <a:r>
              <a:rPr lang="en-US" sz="2400" dirty="0">
                <a:solidFill>
                  <a:schemeClr val="bg1">
                    <a:lumMod val="50000"/>
                  </a:schemeClr>
                </a:solidFill>
              </a:rPr>
              <a:t>The following activities are </a:t>
            </a:r>
            <a:r>
              <a:rPr lang="en-US" sz="2400" b="1" u="sng" dirty="0">
                <a:solidFill>
                  <a:schemeClr val="bg1">
                    <a:lumMod val="50000"/>
                  </a:schemeClr>
                </a:solidFill>
              </a:rPr>
              <a:t>NOT</a:t>
            </a:r>
            <a:r>
              <a:rPr lang="en-US" sz="2400" dirty="0">
                <a:solidFill>
                  <a:schemeClr val="bg1">
                    <a:lumMod val="50000"/>
                  </a:schemeClr>
                </a:solidFill>
              </a:rPr>
              <a:t> human subjects research:</a:t>
            </a:r>
          </a:p>
          <a:p>
            <a:pPr lvl="1"/>
            <a:r>
              <a:rPr lang="en-US" sz="2000" dirty="0">
                <a:solidFill>
                  <a:schemeClr val="bg1">
                    <a:lumMod val="50000"/>
                  </a:schemeClr>
                </a:solidFill>
              </a:rPr>
              <a:t>Classroom evaluation activities when assessment involves regular classroom activities and the results of the evaluation process are intended to be used for the sole purpose of enhancing teaching practices of the instructor</a:t>
            </a:r>
          </a:p>
          <a:p>
            <a:pPr lvl="1"/>
            <a:r>
              <a:rPr lang="en-US" sz="2000" dirty="0">
                <a:solidFill>
                  <a:schemeClr val="bg1">
                    <a:lumMod val="50000"/>
                  </a:schemeClr>
                </a:solidFill>
              </a:rPr>
              <a:t>Quality improvement activities designed to enhance functionality of a department or campus program provided that results are not intended to be shared outside of the University</a:t>
            </a:r>
          </a:p>
          <a:p>
            <a:pPr lvl="1"/>
            <a:r>
              <a:rPr lang="en-US" sz="2000" dirty="0">
                <a:solidFill>
                  <a:schemeClr val="bg1">
                    <a:lumMod val="50000"/>
                  </a:schemeClr>
                </a:solidFill>
              </a:rPr>
              <a:t>Program evaluations</a:t>
            </a:r>
          </a:p>
          <a:p>
            <a:pPr lvl="1"/>
            <a:r>
              <a:rPr lang="en-US" sz="2000" dirty="0">
                <a:solidFill>
                  <a:schemeClr val="bg1">
                    <a:lumMod val="50000"/>
                  </a:schemeClr>
                </a:solidFill>
              </a:rPr>
              <a:t>Public health practice surveillance activities</a:t>
            </a:r>
          </a:p>
        </p:txBody>
      </p:sp>
    </p:spTree>
    <p:extLst>
      <p:ext uri="{BB962C8B-B14F-4D97-AF65-F5344CB8AC3E}">
        <p14:creationId xmlns:p14="http://schemas.microsoft.com/office/powerpoint/2010/main" val="1045530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41" y="98561"/>
            <a:ext cx="10515600" cy="806214"/>
          </a:xfrm>
        </p:spPr>
        <p:txBody>
          <a:bodyPr>
            <a:normAutofit/>
          </a:bodyPr>
          <a:lstStyle/>
          <a:p>
            <a:r>
              <a:rPr lang="en-US" sz="3600" b="1" i="1" dirty="0">
                <a:solidFill>
                  <a:srgbClr val="0070C0"/>
                </a:solidFill>
              </a:rPr>
              <a:t>CRDW Faculty &amp; Staff</a:t>
            </a:r>
          </a:p>
        </p:txBody>
      </p:sp>
      <p:sp>
        <p:nvSpPr>
          <p:cNvPr id="3" name="Content Placeholder 2"/>
          <p:cNvSpPr>
            <a:spLocks noGrp="1"/>
          </p:cNvSpPr>
          <p:nvPr>
            <p:ph idx="1"/>
          </p:nvPr>
        </p:nvSpPr>
        <p:spPr>
          <a:xfrm>
            <a:off x="67377" y="904775"/>
            <a:ext cx="11867949" cy="5953225"/>
          </a:xfrm>
        </p:spPr>
        <p:txBody>
          <a:bodyPr>
            <a:normAutofit/>
          </a:bodyPr>
          <a:lstStyle/>
          <a:p>
            <a:pPr marL="231775" indent="-231775">
              <a:buNone/>
            </a:pPr>
            <a:r>
              <a:rPr lang="en-US" sz="2200" b="1" dirty="0">
                <a:ea typeface="+mj-ea"/>
                <a:cs typeface="+mj-cs"/>
              </a:rPr>
              <a:t>David Bard, PhD, Chief Research Information Officer</a:t>
            </a:r>
          </a:p>
          <a:p>
            <a:pPr marL="231775" indent="-231775">
              <a:buNone/>
            </a:pPr>
            <a:r>
              <a:rPr lang="en-US" sz="2200" b="1" dirty="0">
                <a:ea typeface="+mj-ea"/>
                <a:cs typeface="+mj-cs"/>
              </a:rPr>
              <a:t>Will Beasley, PhD, BBMC Director of Informatics</a:t>
            </a:r>
          </a:p>
          <a:p>
            <a:pPr marL="231775" indent="-231775">
              <a:buNone/>
            </a:pPr>
            <a:r>
              <a:rPr lang="en-US" sz="2200" b="1" dirty="0">
                <a:ea typeface="+mj-ea"/>
                <a:cs typeface="+mj-cs"/>
              </a:rPr>
              <a:t>Geneva Marshall, MS, MHR </a:t>
            </a:r>
            <a:r>
              <a:rPr lang="en-US" sz="2200" dirty="0">
                <a:solidFill>
                  <a:schemeClr val="bg1">
                    <a:lumMod val="50000"/>
                  </a:schemeClr>
                </a:solidFill>
              </a:rPr>
              <a:t>joined the CRDW team in August 2020 after spending 8 years supporting academic research led by Drs. Bard and Beasley. Her experience includes the expansion and upkeep of a data pipeline using R and SQL to combine datasets for programs evaluation, as well as creating and streamlining a common set of procedures in R for data analysis. Geneva anticipates graduating OSU in May with a MS in Business Analytics specializing in Data Science.</a:t>
            </a:r>
          </a:p>
          <a:p>
            <a:pPr marL="231775" indent="-231775">
              <a:buNone/>
            </a:pPr>
            <a:r>
              <a:rPr lang="en-US" sz="2200" b="1" dirty="0">
                <a:ea typeface="+mj-ea"/>
                <a:cs typeface="+mj-cs"/>
              </a:rPr>
              <a:t>Nellie Oliver, MBA, MPH</a:t>
            </a:r>
            <a:r>
              <a:rPr lang="en-US" sz="2200" dirty="0">
                <a:ea typeface="+mj-ea"/>
                <a:cs typeface="+mj-cs"/>
              </a:rPr>
              <a:t> </a:t>
            </a:r>
            <a:r>
              <a:rPr lang="en-US" sz="2200" dirty="0">
                <a:solidFill>
                  <a:schemeClr val="bg1">
                    <a:lumMod val="50000"/>
                  </a:schemeClr>
                </a:solidFill>
                <a:ea typeface="+mj-ea"/>
                <a:cs typeface="+mj-cs"/>
              </a:rPr>
              <a:t>is a biostatistician by training with over 15 years of experience leading projects and analyzing data across various settings, including academic hospital settings, medical credentialing, health insurance, and others. Prior to joining OUHSC in June 2021, Nellie served as a Senior Data Analyst and a Project Manager at the Care Management department of Blue Cross and Blue Shield of North Carolina.</a:t>
            </a:r>
          </a:p>
          <a:p>
            <a:pPr marL="231775" indent="-231775">
              <a:buNone/>
            </a:pPr>
            <a:r>
              <a:rPr lang="en-US" sz="2200" b="1" dirty="0">
                <a:ea typeface="+mj-ea"/>
                <a:cs typeface="+mj-cs"/>
              </a:rPr>
              <a:t>Ashley Thumann, MHA </a:t>
            </a:r>
            <a:r>
              <a:rPr lang="en-US" sz="2200" dirty="0">
                <a:solidFill>
                  <a:schemeClr val="bg1">
                    <a:lumMod val="50000"/>
                  </a:schemeClr>
                </a:solidFill>
              </a:rPr>
              <a:t>has 15 years of healthcare administration experience. Prior to joining the CRDW team in October 2017, she served as a Clinics Administrator and Quality Manager for OU Physicians. Ashley has end-user experience with many of the data systems on campus and is the CRDW’s primary liaison with investigators.</a:t>
            </a:r>
          </a:p>
        </p:txBody>
      </p:sp>
    </p:spTree>
    <p:extLst>
      <p:ext uri="{BB962C8B-B14F-4D97-AF65-F5344CB8AC3E}">
        <p14:creationId xmlns:p14="http://schemas.microsoft.com/office/powerpoint/2010/main" val="1348329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33926"/>
          </a:xfrm>
        </p:spPr>
        <p:txBody>
          <a:bodyPr>
            <a:normAutofit/>
          </a:bodyPr>
          <a:lstStyle/>
          <a:p>
            <a:pPr algn="ctr"/>
            <a:r>
              <a:rPr lang="en-US" b="1" i="1" dirty="0">
                <a:solidFill>
                  <a:srgbClr val="0070C0"/>
                </a:solidFill>
              </a:rPr>
              <a:t>OUM BI Team</a:t>
            </a:r>
          </a:p>
        </p:txBody>
      </p:sp>
      <p:sp>
        <p:nvSpPr>
          <p:cNvPr id="3" name="Content Placeholder 2"/>
          <p:cNvSpPr>
            <a:spLocks noGrp="1"/>
          </p:cNvSpPr>
          <p:nvPr>
            <p:ph idx="1"/>
          </p:nvPr>
        </p:nvSpPr>
        <p:spPr>
          <a:xfrm>
            <a:off x="42713" y="360229"/>
            <a:ext cx="9233634" cy="6493698"/>
          </a:xfrm>
        </p:spPr>
        <p:txBody>
          <a:bodyPr>
            <a:normAutofit/>
          </a:bodyPr>
          <a:lstStyle/>
          <a:p>
            <a:pPr marL="0" indent="0">
              <a:buNone/>
            </a:pPr>
            <a:r>
              <a:rPr lang="en-US" dirty="0"/>
              <a:t>Jimmie Hackworth</a:t>
            </a:r>
          </a:p>
          <a:p>
            <a:pPr lvl="1"/>
            <a:r>
              <a:rPr lang="en-US" dirty="0"/>
              <a:t>Sr. Meditech Reporting Analyst in the Business Intelligence area of the Information Technology Department.</a:t>
            </a:r>
          </a:p>
          <a:p>
            <a:pPr lvl="1"/>
            <a:r>
              <a:rPr lang="en-US" dirty="0"/>
              <a:t>Meditech expert hired a few months ago to support Meditech while campus’s focus is pulled toward Epic.</a:t>
            </a:r>
          </a:p>
          <a:p>
            <a:pPr lvl="1"/>
            <a:r>
              <a:rPr lang="en-US" dirty="0"/>
              <a:t>Works with Ashley, Will, &amp; Geneva to design daily extracts that populated the Meditech portion of the CRDW warehouse.</a:t>
            </a:r>
          </a:p>
          <a:p>
            <a:pPr lvl="1"/>
            <a:r>
              <a:rPr lang="en-US" dirty="0"/>
              <a:t>Since October, meets with us weekly to review our progress and discuss the upcoming week’s enhancements (</a:t>
            </a:r>
            <a:r>
              <a:rPr lang="en-US" dirty="0" err="1"/>
              <a:t>eg</a:t>
            </a:r>
            <a:r>
              <a:rPr lang="en-US" dirty="0"/>
              <a:t>, adding columns or tables)</a:t>
            </a:r>
          </a:p>
          <a:p>
            <a:pPr lvl="1"/>
            <a:r>
              <a:rPr lang="en-US" dirty="0"/>
              <a:t>For every 1 problem that he solves, there are probably another 10 that he anticipates that the CRDW team is never aware of.</a:t>
            </a:r>
          </a:p>
          <a:p>
            <a:pPr lvl="1"/>
            <a:endParaRPr lang="en-US" dirty="0"/>
          </a:p>
          <a:p>
            <a:pPr lvl="1"/>
            <a:r>
              <a:rPr lang="en-US" dirty="0"/>
              <a:t>His approach has become our model for how we want to ingest future data sources.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8747" y="1"/>
            <a:ext cx="2843253" cy="3607077"/>
          </a:xfrm>
          <a:prstGeom prst="rect">
            <a:avLst/>
          </a:prstGeom>
        </p:spPr>
      </p:pic>
    </p:spTree>
    <p:extLst>
      <p:ext uri="{BB962C8B-B14F-4D97-AF65-F5344CB8AC3E}">
        <p14:creationId xmlns:p14="http://schemas.microsoft.com/office/powerpoint/2010/main" val="3225442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41" y="98561"/>
            <a:ext cx="4949929" cy="806214"/>
          </a:xfrm>
        </p:spPr>
        <p:txBody>
          <a:bodyPr>
            <a:normAutofit/>
          </a:bodyPr>
          <a:lstStyle/>
          <a:p>
            <a:r>
              <a:rPr lang="en-US" sz="3600" b="1" i="1" dirty="0">
                <a:solidFill>
                  <a:srgbClr val="0070C0"/>
                </a:solidFill>
              </a:rPr>
              <a:t>Meditech Warehouse ETL</a:t>
            </a:r>
          </a:p>
        </p:txBody>
      </p:sp>
      <p:pic>
        <p:nvPicPr>
          <p:cNvPr id="5" name="Picture 4"/>
          <p:cNvPicPr>
            <a:picLocks noChangeAspect="1"/>
          </p:cNvPicPr>
          <p:nvPr/>
        </p:nvPicPr>
        <p:blipFill>
          <a:blip r:embed="rId2"/>
          <a:stretch>
            <a:fillRect/>
          </a:stretch>
        </p:blipFill>
        <p:spPr>
          <a:xfrm>
            <a:off x="5460870" y="44450"/>
            <a:ext cx="6673980" cy="6813550"/>
          </a:xfrm>
          <a:prstGeom prst="rect">
            <a:avLst/>
          </a:prstGeom>
        </p:spPr>
      </p:pic>
      <p:pic>
        <p:nvPicPr>
          <p:cNvPr id="6" name="Picture 5"/>
          <p:cNvPicPr>
            <a:picLocks noChangeAspect="1"/>
          </p:cNvPicPr>
          <p:nvPr/>
        </p:nvPicPr>
        <p:blipFill>
          <a:blip r:embed="rId3"/>
          <a:stretch>
            <a:fillRect/>
          </a:stretch>
        </p:blipFill>
        <p:spPr>
          <a:xfrm>
            <a:off x="0" y="958886"/>
            <a:ext cx="5249365" cy="5238750"/>
          </a:xfrm>
          <a:prstGeom prst="rect">
            <a:avLst/>
          </a:prstGeom>
        </p:spPr>
      </p:pic>
    </p:spTree>
    <p:extLst>
      <p:ext uri="{BB962C8B-B14F-4D97-AF65-F5344CB8AC3E}">
        <p14:creationId xmlns:p14="http://schemas.microsoft.com/office/powerpoint/2010/main" val="70468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3" y="882994"/>
            <a:ext cx="8354410" cy="5795124"/>
          </a:xfrm>
        </p:spPr>
        <p:txBody>
          <a:bodyPr>
            <a:normAutofit/>
          </a:bodyPr>
          <a:lstStyle/>
          <a:p>
            <a:r>
              <a:rPr lang="en-US" dirty="0">
                <a:solidFill>
                  <a:srgbClr val="000000"/>
                </a:solidFill>
              </a:rPr>
              <a:t>Pipeline</a:t>
            </a:r>
          </a:p>
          <a:p>
            <a:pPr lvl="1"/>
            <a:r>
              <a:rPr lang="en-US" dirty="0">
                <a:solidFill>
                  <a:srgbClr val="000000"/>
                </a:solidFill>
              </a:rPr>
              <a:t>Text files are saved to OUM’s ftp server around 1am.</a:t>
            </a:r>
          </a:p>
          <a:p>
            <a:pPr lvl="1"/>
            <a:r>
              <a:rPr lang="en-US" dirty="0">
                <a:solidFill>
                  <a:srgbClr val="000000"/>
                </a:solidFill>
              </a:rPr>
              <a:t>CRDW downloads, grooms, &amp; ingests them into the warehouse.</a:t>
            </a:r>
          </a:p>
          <a:p>
            <a:pPr lvl="1"/>
            <a:r>
              <a:rPr lang="en-US" dirty="0">
                <a:solidFill>
                  <a:srgbClr val="000000"/>
                </a:solidFill>
              </a:rPr>
              <a:t>Data available by 5:30am every morning.</a:t>
            </a:r>
          </a:p>
          <a:p>
            <a:r>
              <a:rPr lang="en-US" dirty="0">
                <a:solidFill>
                  <a:srgbClr val="000000"/>
                </a:solidFill>
              </a:rPr>
              <a:t>Tables/views available: patient, visit, visit event, diagnosis, lab, operation, procedure, blood product, </a:t>
            </a:r>
            <a:r>
              <a:rPr lang="en-US" dirty="0" err="1">
                <a:solidFill>
                  <a:srgbClr val="000000"/>
                </a:solidFill>
              </a:rPr>
              <a:t>obs</a:t>
            </a:r>
            <a:r>
              <a:rPr lang="en-US" dirty="0">
                <a:solidFill>
                  <a:srgbClr val="000000"/>
                </a:solidFill>
              </a:rPr>
              <a:t>, order entry, &amp; medication.</a:t>
            </a:r>
          </a:p>
          <a:p>
            <a:r>
              <a:rPr lang="en-US" dirty="0">
                <a:solidFill>
                  <a:srgbClr val="000000"/>
                </a:solidFill>
              </a:rPr>
              <a:t>Tables to develop: images, room history</a:t>
            </a:r>
          </a:p>
          <a:p>
            <a:r>
              <a:rPr lang="en-US" dirty="0">
                <a:solidFill>
                  <a:srgbClr val="000000"/>
                </a:solidFill>
              </a:rPr>
              <a:t>Occasional requests still require the OUH BI Team</a:t>
            </a:r>
            <a:br>
              <a:rPr lang="en-US" dirty="0">
                <a:solidFill>
                  <a:srgbClr val="000000"/>
                </a:solidFill>
              </a:rPr>
            </a:br>
            <a:r>
              <a:rPr lang="en-US" dirty="0">
                <a:solidFill>
                  <a:srgbClr val="000000"/>
                </a:solidFill>
              </a:rPr>
              <a:t>(for elements that aren’t frequently used in research)</a:t>
            </a:r>
          </a:p>
          <a:p>
            <a:r>
              <a:rPr lang="en-US" dirty="0">
                <a:solidFill>
                  <a:srgbClr val="000000"/>
                </a:solidFill>
              </a:rPr>
              <a:t>Role in the future Data Lake</a:t>
            </a:r>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Meditech in the CRDW</a:t>
            </a:r>
          </a:p>
        </p:txBody>
      </p:sp>
      <p:pic>
        <p:nvPicPr>
          <p:cNvPr id="5" name="Picture 4"/>
          <p:cNvPicPr>
            <a:picLocks noChangeAspect="1"/>
          </p:cNvPicPr>
          <p:nvPr/>
        </p:nvPicPr>
        <p:blipFill>
          <a:blip r:embed="rId2"/>
          <a:stretch>
            <a:fillRect/>
          </a:stretch>
        </p:blipFill>
        <p:spPr>
          <a:xfrm>
            <a:off x="9252703" y="116500"/>
            <a:ext cx="2043947" cy="6635750"/>
          </a:xfrm>
          <a:prstGeom prst="rect">
            <a:avLst/>
          </a:prstGeom>
        </p:spPr>
      </p:pic>
    </p:spTree>
    <p:extLst>
      <p:ext uri="{BB962C8B-B14F-4D97-AF65-F5344CB8AC3E}">
        <p14:creationId xmlns:p14="http://schemas.microsoft.com/office/powerpoint/2010/main" val="777035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2" y="882994"/>
            <a:ext cx="11186481" cy="5795124"/>
          </a:xfrm>
        </p:spPr>
        <p:txBody>
          <a:bodyPr>
            <a:normAutofit/>
          </a:bodyPr>
          <a:lstStyle/>
          <a:p>
            <a:r>
              <a:rPr lang="en-US" dirty="0">
                <a:solidFill>
                  <a:srgbClr val="000000"/>
                </a:solidFill>
              </a:rPr>
              <a:t>The CRDW now receives daily Meditech feeds (starting spring 2021).</a:t>
            </a:r>
          </a:p>
          <a:p>
            <a:endParaRPr lang="en-US" dirty="0">
              <a:solidFill>
                <a:srgbClr val="000000"/>
              </a:solidFill>
            </a:endParaRPr>
          </a:p>
          <a:p>
            <a:r>
              <a:rPr lang="en-US" dirty="0">
                <a:solidFill>
                  <a:srgbClr val="000000"/>
                </a:solidFill>
              </a:rPr>
              <a:t>Research-related requested for Meditech have changed hands</a:t>
            </a:r>
          </a:p>
          <a:p>
            <a:pPr lvl="1"/>
            <a:endParaRPr lang="en-US" dirty="0">
              <a:solidFill>
                <a:srgbClr val="000000"/>
              </a:solidFill>
            </a:endParaRPr>
          </a:p>
          <a:p>
            <a:pPr lvl="1"/>
            <a:r>
              <a:rPr lang="en-US" dirty="0">
                <a:solidFill>
                  <a:srgbClr val="000000"/>
                </a:solidFill>
              </a:rPr>
              <a:t>Until spring 2021, requests were routed to the “OU Health BI Team” </a:t>
            </a:r>
            <a:br>
              <a:rPr lang="en-US" dirty="0">
                <a:solidFill>
                  <a:srgbClr val="000000"/>
                </a:solidFill>
              </a:rPr>
            </a:br>
            <a:r>
              <a:rPr lang="en-US" dirty="0">
                <a:solidFill>
                  <a:srgbClr val="000000"/>
                </a:solidFill>
              </a:rPr>
              <a:t>using OUH’s ticketing system. </a:t>
            </a:r>
          </a:p>
          <a:p>
            <a:pPr lvl="1"/>
            <a:endParaRPr lang="en-US" dirty="0">
              <a:solidFill>
                <a:srgbClr val="000000"/>
              </a:solidFill>
            </a:endParaRPr>
          </a:p>
          <a:p>
            <a:pPr lvl="1"/>
            <a:r>
              <a:rPr lang="en-US" dirty="0">
                <a:solidFill>
                  <a:srgbClr val="000000"/>
                </a:solidFill>
              </a:rPr>
              <a:t>Now it’s routed to us (an OUHSC team), and we query our own warehouse.</a:t>
            </a:r>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Meditech in the CRDW</a:t>
            </a:r>
          </a:p>
        </p:txBody>
      </p:sp>
    </p:spTree>
    <p:extLst>
      <p:ext uri="{BB962C8B-B14F-4D97-AF65-F5344CB8AC3E}">
        <p14:creationId xmlns:p14="http://schemas.microsoft.com/office/powerpoint/2010/main" val="2708229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Data Sources</a:t>
            </a:r>
          </a:p>
        </p:txBody>
      </p:sp>
      <p:sp>
        <p:nvSpPr>
          <p:cNvPr id="3" name="Content Placeholder 2"/>
          <p:cNvSpPr>
            <a:spLocks noGrp="1"/>
          </p:cNvSpPr>
          <p:nvPr>
            <p:ph idx="1"/>
          </p:nvPr>
        </p:nvSpPr>
        <p:spPr>
          <a:xfrm>
            <a:off x="217170" y="260430"/>
            <a:ext cx="11757660" cy="6597570"/>
          </a:xfrm>
        </p:spPr>
        <p:txBody>
          <a:bodyPr>
            <a:normAutofit fontScale="92500" lnSpcReduction="10000"/>
          </a:bodyPr>
          <a:lstStyle/>
          <a:p>
            <a:r>
              <a:rPr lang="en-US" dirty="0"/>
              <a:t>Patient</a:t>
            </a:r>
          </a:p>
          <a:p>
            <a:pPr lvl="1"/>
            <a:r>
              <a:rPr lang="en-US" dirty="0"/>
              <a:t>Epic (we have the basics, and will be adding for a while)</a:t>
            </a:r>
          </a:p>
          <a:p>
            <a:pPr lvl="1"/>
            <a:r>
              <a:rPr lang="en-US" dirty="0"/>
              <a:t>Legacy Outpatient (Centricity)</a:t>
            </a:r>
          </a:p>
          <a:p>
            <a:pPr lvl="1"/>
            <a:r>
              <a:rPr lang="en-US" dirty="0"/>
              <a:t>Legacy Billing and Claims Data (GECB)</a:t>
            </a:r>
          </a:p>
          <a:p>
            <a:pPr lvl="1"/>
            <a:r>
              <a:rPr lang="en-US" dirty="0"/>
              <a:t>Legacy Inpatient (Meditech) </a:t>
            </a:r>
          </a:p>
          <a:p>
            <a:pPr lvl="1"/>
            <a:r>
              <a:rPr lang="en-US" dirty="0"/>
              <a:t>Dozens of departmental sources</a:t>
            </a:r>
          </a:p>
          <a:p>
            <a:pPr lvl="1"/>
            <a:r>
              <a:rPr lang="en-US" dirty="0"/>
              <a:t>Biomedical Research Data</a:t>
            </a:r>
          </a:p>
          <a:p>
            <a:pPr marL="228600" lvl="1">
              <a:spcBef>
                <a:spcPts val="1000"/>
              </a:spcBef>
            </a:pPr>
            <a:r>
              <a:rPr lang="en-US" sz="2800" dirty="0"/>
              <a:t>Provider</a:t>
            </a:r>
          </a:p>
          <a:p>
            <a:pPr marL="228600" lvl="1">
              <a:spcBef>
                <a:spcPts val="1000"/>
              </a:spcBef>
            </a:pPr>
            <a:r>
              <a:rPr lang="en-US" sz="2800" dirty="0"/>
              <a:t>External Agencies</a:t>
            </a:r>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a:t>Child Protective Services (Oklahoma </a:t>
            </a:r>
            <a:r>
              <a:rPr lang="en-US" dirty="0" err="1"/>
              <a:t>Dept</a:t>
            </a:r>
            <a:r>
              <a:rPr lang="en-US" dirty="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a:t>Vital Records (Health </a:t>
            </a:r>
            <a:r>
              <a:rPr lang="en-US" dirty="0" err="1"/>
              <a:t>Dept</a:t>
            </a:r>
            <a:r>
              <a:rPr lang="en-US" dirty="0"/>
              <a:t> of Oklahoma)</a:t>
            </a:r>
            <a:endParaRPr lang="en-US" sz="2800" dirty="0"/>
          </a:p>
          <a:p>
            <a:pPr marL="685800" lvl="2">
              <a:spcBef>
                <a:spcPts val="1000"/>
              </a:spcBef>
            </a:pPr>
            <a:r>
              <a:rPr lang="en-US" dirty="0"/>
              <a:t>…</a:t>
            </a:r>
          </a:p>
          <a:p>
            <a:pPr marL="685800" lvl="2">
              <a:spcBef>
                <a:spcPts val="1000"/>
              </a:spcBef>
            </a:pPr>
            <a:r>
              <a:rPr lang="en-US" dirty="0"/>
              <a:t>Multi-state collaborations (in the future)</a:t>
            </a:r>
          </a:p>
          <a:p>
            <a:pPr marL="228600" lvl="1">
              <a:spcBef>
                <a:spcPts val="1000"/>
              </a:spcBef>
            </a:pPr>
            <a:r>
              <a:rPr lang="en-US" sz="2800" dirty="0"/>
              <a:t>Administrative Cost</a:t>
            </a:r>
          </a:p>
          <a:p>
            <a:pPr marL="228600" lvl="1">
              <a:spcBef>
                <a:spcPts val="1000"/>
              </a:spcBef>
            </a:pPr>
            <a:r>
              <a:rPr lang="en-US" sz="2800" dirty="0">
                <a:solidFill>
                  <a:schemeClr val="bg1">
                    <a:lumMod val="50000"/>
                  </a:schemeClr>
                </a:solidFill>
              </a:rPr>
              <a:t>Employee &amp; Student</a:t>
            </a:r>
          </a:p>
        </p:txBody>
      </p:sp>
    </p:spTree>
    <p:extLst>
      <p:ext uri="{BB962C8B-B14F-4D97-AF65-F5344CB8AC3E}">
        <p14:creationId xmlns:p14="http://schemas.microsoft.com/office/powerpoint/2010/main" val="2124685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187" y="0"/>
            <a:ext cx="11998295" cy="1199213"/>
          </a:xfrm>
        </p:spPr>
        <p:txBody>
          <a:bodyPr>
            <a:normAutofit/>
          </a:bodyPr>
          <a:lstStyle/>
          <a:p>
            <a:pPr algn="ctr"/>
            <a:r>
              <a:rPr lang="en-US" b="1" i="1" dirty="0">
                <a:solidFill>
                  <a:srgbClr val="0070C0"/>
                </a:solidFill>
              </a:rPr>
              <a:t>Establish Thresholds for Tier 2 Governance Review</a:t>
            </a:r>
          </a:p>
        </p:txBody>
      </p:sp>
      <p:sp>
        <p:nvSpPr>
          <p:cNvPr id="3" name="Content Placeholder 2"/>
          <p:cNvSpPr>
            <a:spLocks noGrp="1"/>
          </p:cNvSpPr>
          <p:nvPr>
            <p:ph idx="1"/>
          </p:nvPr>
        </p:nvSpPr>
        <p:spPr>
          <a:xfrm>
            <a:off x="128187" y="1199213"/>
            <a:ext cx="11998295" cy="5552106"/>
          </a:xfrm>
        </p:spPr>
        <p:txBody>
          <a:bodyPr>
            <a:normAutofit fontScale="92500" lnSpcReduction="20000"/>
          </a:bodyPr>
          <a:lstStyle/>
          <a:p>
            <a:pPr marL="0" indent="0">
              <a:buNone/>
            </a:pPr>
            <a:r>
              <a:rPr lang="en-US" dirty="0"/>
              <a:t>All CRDW requests must be submitted to the IRB, but some may warrant additional review by this board. Our proposed thresholds are:</a:t>
            </a:r>
          </a:p>
          <a:p>
            <a:pPr marL="0" indent="0">
              <a:buNone/>
            </a:pPr>
            <a:endParaRPr lang="en-US" dirty="0"/>
          </a:p>
          <a:p>
            <a:pPr marL="514350" indent="-514350">
              <a:buFont typeface="+mj-lt"/>
              <a:buAutoNum type="arabicPeriod"/>
            </a:pPr>
            <a:r>
              <a:rPr lang="en-US" dirty="0"/>
              <a:t>Count of included patients exceeds 10,000, or</a:t>
            </a:r>
          </a:p>
          <a:p>
            <a:pPr marL="514350" indent="-514350">
              <a:buFont typeface="+mj-lt"/>
              <a:buAutoNum type="arabicPeriod"/>
            </a:pPr>
            <a:r>
              <a:rPr lang="en-US" sz="2800" dirty="0"/>
              <a:t>PI requests a new method for delivery of PHI </a:t>
            </a:r>
            <a:br>
              <a:rPr lang="en-US" sz="2800" dirty="0"/>
            </a:br>
            <a:r>
              <a:rPr lang="en-US" sz="2800" dirty="0"/>
              <a:t>(</a:t>
            </a:r>
            <a:r>
              <a:rPr lang="en-US" sz="2800" i="1" dirty="0"/>
              <a:t>e.g.</a:t>
            </a:r>
            <a:r>
              <a:rPr lang="en-US" sz="2800" dirty="0"/>
              <a:t>, automated exports to a new OSDH FTP server), or</a:t>
            </a:r>
          </a:p>
          <a:p>
            <a:pPr marL="514350" indent="-514350">
              <a:buFont typeface="+mj-lt"/>
              <a:buAutoNum type="arabicPeriod"/>
            </a:pPr>
            <a:r>
              <a:rPr lang="en-US" sz="2800" dirty="0"/>
              <a:t>Recipients of PHI are external to OUHSC, or</a:t>
            </a:r>
          </a:p>
          <a:p>
            <a:pPr marL="514350" indent="-514350">
              <a:buFont typeface="+mj-lt"/>
              <a:buAutoNum type="arabicPeriod"/>
            </a:pPr>
            <a:r>
              <a:rPr lang="en-US" sz="2800" dirty="0"/>
              <a:t>CRDW team has concerns about broad language in the protocol or study application (</a:t>
            </a:r>
            <a:r>
              <a:rPr lang="en-US" sz="2800" i="1" dirty="0"/>
              <a:t>e.g.</a:t>
            </a:r>
            <a:r>
              <a:rPr lang="en-US" sz="2800" dirty="0"/>
              <a:t>, “relevant medical history”, “clinical documentation”, “outcomes”), or</a:t>
            </a:r>
          </a:p>
          <a:p>
            <a:pPr marL="514350" indent="-514350">
              <a:buFont typeface="+mj-lt"/>
              <a:buAutoNum type="arabicPeriod"/>
            </a:pPr>
            <a:r>
              <a:rPr lang="en-US" sz="2800" dirty="0"/>
              <a:t>Extracted CRDW dataset contributes to a registry (internal or multi-site).</a:t>
            </a:r>
          </a:p>
          <a:p>
            <a:pPr marL="514350" indent="-514350">
              <a:buFont typeface="+mj-lt"/>
              <a:buAutoNum type="arabicPeriod"/>
            </a:pPr>
            <a:r>
              <a:rPr lang="en-US" sz="2800" dirty="0">
                <a:solidFill>
                  <a:srgbClr val="0070C0"/>
                </a:solidFill>
              </a:rPr>
              <a:t>Does this board want to review sensitive &amp; confidential fields beyond IRB’s?</a:t>
            </a:r>
          </a:p>
          <a:p>
            <a:pPr marL="0" lvl="1" indent="0">
              <a:spcBef>
                <a:spcPts val="1000"/>
              </a:spcBef>
              <a:buNone/>
            </a:pPr>
            <a:endParaRPr lang="en-US" sz="2800" dirty="0">
              <a:solidFill>
                <a:srgbClr val="0070C0"/>
              </a:solidFill>
            </a:endParaRPr>
          </a:p>
          <a:p>
            <a:pPr marL="0" lvl="1" indent="0">
              <a:spcBef>
                <a:spcPts val="1000"/>
              </a:spcBef>
              <a:buNone/>
            </a:pPr>
            <a:r>
              <a:rPr lang="en-US" sz="2800" dirty="0"/>
              <a:t>If so, how can organize these additional reviews to avoid delays post-IRB approval?</a:t>
            </a:r>
          </a:p>
          <a:p>
            <a:pPr marL="457200" lvl="1" indent="-457200">
              <a:spcBef>
                <a:spcPts val="1000"/>
              </a:spcBef>
            </a:pPr>
            <a:r>
              <a:rPr lang="en-US" sz="2800" dirty="0"/>
              <a:t>For example, a checkbox in </a:t>
            </a:r>
            <a:r>
              <a:rPr lang="en-US" sz="2800" dirty="0" err="1"/>
              <a:t>iRIS</a:t>
            </a:r>
            <a:r>
              <a:rPr lang="en-US" sz="2800" dirty="0"/>
              <a:t> for each threshold triggers the review submission</a:t>
            </a:r>
          </a:p>
        </p:txBody>
      </p:sp>
    </p:spTree>
    <p:extLst>
      <p:ext uri="{BB962C8B-B14F-4D97-AF65-F5344CB8AC3E}">
        <p14:creationId xmlns:p14="http://schemas.microsoft.com/office/powerpoint/2010/main" val="2119398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99213"/>
          </a:xfrm>
        </p:spPr>
        <p:txBody>
          <a:bodyPr>
            <a:normAutofit/>
          </a:bodyPr>
          <a:lstStyle/>
          <a:p>
            <a:pPr algn="ctr"/>
            <a:r>
              <a:rPr lang="en-US" b="1" i="1" dirty="0">
                <a:solidFill>
                  <a:srgbClr val="0070C0"/>
                </a:solidFill>
              </a:rPr>
              <a:t>Development of CRDW Policies &amp; Procedures</a:t>
            </a:r>
          </a:p>
        </p:txBody>
      </p:sp>
      <p:sp>
        <p:nvSpPr>
          <p:cNvPr id="3" name="Content Placeholder 2"/>
          <p:cNvSpPr>
            <a:spLocks noGrp="1"/>
          </p:cNvSpPr>
          <p:nvPr>
            <p:ph idx="1"/>
          </p:nvPr>
        </p:nvSpPr>
        <p:spPr>
          <a:xfrm>
            <a:off x="228600" y="929390"/>
            <a:ext cx="11757660" cy="5821930"/>
          </a:xfrm>
        </p:spPr>
        <p:txBody>
          <a:bodyPr>
            <a:normAutofit/>
          </a:bodyPr>
          <a:lstStyle/>
          <a:p>
            <a:endParaRPr lang="en-US" dirty="0"/>
          </a:p>
          <a:p>
            <a:pPr marL="228600" lvl="1">
              <a:spcBef>
                <a:spcPts val="1000"/>
              </a:spcBef>
            </a:pPr>
            <a:r>
              <a:rPr lang="en-US" sz="2800" dirty="0"/>
              <a:t>Tier 0 (no approval required)</a:t>
            </a:r>
          </a:p>
          <a:p>
            <a:pPr marL="685800" lvl="2">
              <a:spcBef>
                <a:spcPts val="1000"/>
              </a:spcBef>
            </a:pPr>
            <a:r>
              <a:rPr lang="en-US" sz="2400" dirty="0"/>
              <a:t>Feasibility assessment: these are typically last minute requests on the tail end of a grant proposal. Common masking guidelines are followed, such as all cell sizes are 20+.</a:t>
            </a:r>
          </a:p>
          <a:p>
            <a:pPr marL="228600" lvl="1">
              <a:spcBef>
                <a:spcPts val="1000"/>
              </a:spcBef>
            </a:pPr>
            <a:r>
              <a:rPr lang="en-US" sz="2800" dirty="0"/>
              <a:t>Tier 1 (IRB approved conventional research)	</a:t>
            </a:r>
          </a:p>
          <a:p>
            <a:pPr marL="228600" lvl="1">
              <a:spcBef>
                <a:spcPts val="1000"/>
              </a:spcBef>
            </a:pPr>
            <a:r>
              <a:rPr lang="en-US" sz="2800" dirty="0"/>
              <a:t>Tier 2 (IRB and Governance Board approved)</a:t>
            </a:r>
          </a:p>
          <a:p>
            <a:pPr marL="228600" lvl="1">
              <a:spcBef>
                <a:spcPts val="1000"/>
              </a:spcBef>
            </a:pPr>
            <a:r>
              <a:rPr lang="en-US" sz="2800" dirty="0"/>
              <a:t>Tier 3 (TBD)</a:t>
            </a:r>
          </a:p>
          <a:p>
            <a:pPr marL="685800" lvl="2">
              <a:spcBef>
                <a:spcPts val="1000"/>
              </a:spcBef>
            </a:pPr>
            <a:r>
              <a:rPr lang="en-US" sz="2400" dirty="0"/>
              <a:t>The CRDW is infrequently contracted to provide operational support, such as transforming immunization records in preparation for Epic implementation.</a:t>
            </a:r>
          </a:p>
          <a:p>
            <a:pPr marL="228600" lvl="1">
              <a:spcBef>
                <a:spcPts val="1000"/>
              </a:spcBef>
            </a:pPr>
            <a:endParaRPr lang="en-US" sz="2800" dirty="0"/>
          </a:p>
          <a:p>
            <a:pPr marL="228600" lvl="1">
              <a:spcBef>
                <a:spcPts val="1000"/>
              </a:spcBef>
            </a:pPr>
            <a:endParaRPr lang="en-US" sz="2800" dirty="0"/>
          </a:p>
        </p:txBody>
      </p:sp>
    </p:spTree>
    <p:extLst>
      <p:ext uri="{BB962C8B-B14F-4D97-AF65-F5344CB8AC3E}">
        <p14:creationId xmlns:p14="http://schemas.microsoft.com/office/powerpoint/2010/main" val="36171701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85E71-A556-4FA4-85C5-FDA8C30871DD}"/>
              </a:ext>
            </a:extLst>
          </p:cNvPr>
          <p:cNvSpPr>
            <a:spLocks noGrp="1"/>
          </p:cNvSpPr>
          <p:nvPr>
            <p:ph type="title"/>
          </p:nvPr>
        </p:nvSpPr>
        <p:spPr>
          <a:xfrm>
            <a:off x="838200" y="0"/>
            <a:ext cx="10515600" cy="834088"/>
          </a:xfrm>
        </p:spPr>
        <p:txBody>
          <a:bodyPr/>
          <a:lstStyle/>
          <a:p>
            <a:pPr algn="ctr"/>
            <a:r>
              <a:rPr lang="en-US" b="1" i="1" dirty="0">
                <a:solidFill>
                  <a:srgbClr val="0070C0"/>
                </a:solidFill>
              </a:rPr>
              <a:t>CRDW Documentation</a:t>
            </a:r>
            <a:endParaRPr lang="en-US" dirty="0"/>
          </a:p>
        </p:txBody>
      </p:sp>
      <p:pic>
        <p:nvPicPr>
          <p:cNvPr id="1026" name="Picture 1" descr="image001">
            <a:extLst>
              <a:ext uri="{FF2B5EF4-FFF2-40B4-BE49-F238E27FC236}">
                <a16:creationId xmlns:a16="http://schemas.microsoft.com/office/drawing/2014/main" id="{D90E3C07-681F-4C42-A01F-7A30E7342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9019" y="1242970"/>
            <a:ext cx="5521912" cy="49408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descr="image002">
            <a:extLst>
              <a:ext uri="{FF2B5EF4-FFF2-40B4-BE49-F238E27FC236}">
                <a16:creationId xmlns:a16="http://schemas.microsoft.com/office/drawing/2014/main" id="{112A8061-D131-40CB-9E46-7221E04F0F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98" y="1242970"/>
            <a:ext cx="6264532" cy="49408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41DF4B91-ED64-4565-8E2A-A84FD8EEB84F}"/>
              </a:ext>
            </a:extLst>
          </p:cNvPr>
          <p:cNvSpPr txBox="1"/>
          <p:nvPr/>
        </p:nvSpPr>
        <p:spPr>
          <a:xfrm>
            <a:off x="1716373" y="834088"/>
            <a:ext cx="1883336" cy="369332"/>
          </a:xfrm>
          <a:prstGeom prst="rect">
            <a:avLst/>
          </a:prstGeom>
          <a:noFill/>
        </p:spPr>
        <p:txBody>
          <a:bodyPr wrap="none" rtlCol="0">
            <a:spAutoFit/>
          </a:bodyPr>
          <a:lstStyle/>
          <a:p>
            <a:r>
              <a:rPr lang="en-US" dirty="0"/>
              <a:t>GE Centricity EMR</a:t>
            </a:r>
          </a:p>
        </p:txBody>
      </p:sp>
      <p:sp>
        <p:nvSpPr>
          <p:cNvPr id="6" name="TextBox 5">
            <a:extLst>
              <a:ext uri="{FF2B5EF4-FFF2-40B4-BE49-F238E27FC236}">
                <a16:creationId xmlns:a16="http://schemas.microsoft.com/office/drawing/2014/main" id="{2BEF802F-4508-4C71-A20D-E408B04652F0}"/>
              </a:ext>
            </a:extLst>
          </p:cNvPr>
          <p:cNvSpPr txBox="1"/>
          <p:nvPr/>
        </p:nvSpPr>
        <p:spPr>
          <a:xfrm>
            <a:off x="8441960" y="853863"/>
            <a:ext cx="1081450" cy="369332"/>
          </a:xfrm>
          <a:prstGeom prst="rect">
            <a:avLst/>
          </a:prstGeom>
          <a:noFill/>
        </p:spPr>
        <p:txBody>
          <a:bodyPr wrap="none" rtlCol="0">
            <a:spAutoFit/>
          </a:bodyPr>
          <a:lstStyle/>
          <a:p>
            <a:r>
              <a:rPr lang="en-US" dirty="0"/>
              <a:t>Meditech</a:t>
            </a:r>
          </a:p>
        </p:txBody>
      </p:sp>
      <p:sp>
        <p:nvSpPr>
          <p:cNvPr id="4" name="TextBox 3">
            <a:extLst>
              <a:ext uri="{FF2B5EF4-FFF2-40B4-BE49-F238E27FC236}">
                <a16:creationId xmlns:a16="http://schemas.microsoft.com/office/drawing/2014/main" id="{0549D672-A9D6-48E9-8CBE-119B75D69A4A}"/>
              </a:ext>
            </a:extLst>
          </p:cNvPr>
          <p:cNvSpPr txBox="1"/>
          <p:nvPr/>
        </p:nvSpPr>
        <p:spPr>
          <a:xfrm>
            <a:off x="367258" y="6448236"/>
            <a:ext cx="5906126" cy="369332"/>
          </a:xfrm>
          <a:prstGeom prst="rect">
            <a:avLst/>
          </a:prstGeom>
          <a:noFill/>
        </p:spPr>
        <p:txBody>
          <a:bodyPr wrap="square" rtlCol="0">
            <a:spAutoFit/>
          </a:bodyPr>
          <a:lstStyle/>
          <a:p>
            <a:r>
              <a:rPr lang="en-US" i="1" dirty="0">
                <a:solidFill>
                  <a:schemeClr val="bg1">
                    <a:lumMod val="75000"/>
                  </a:schemeClr>
                </a:solidFill>
              </a:rPr>
              <a:t>https://github.com/OuhscBbmc/cdw-doc-1</a:t>
            </a:r>
          </a:p>
        </p:txBody>
      </p:sp>
    </p:spTree>
    <p:extLst>
      <p:ext uri="{BB962C8B-B14F-4D97-AF65-F5344CB8AC3E}">
        <p14:creationId xmlns:p14="http://schemas.microsoft.com/office/powerpoint/2010/main" val="1183549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Requested Resources to Further Develop the CRDW</a:t>
            </a:r>
          </a:p>
        </p:txBody>
      </p:sp>
      <p:sp>
        <p:nvSpPr>
          <p:cNvPr id="3" name="Content Placeholder 2"/>
          <p:cNvSpPr>
            <a:spLocks noGrp="1"/>
          </p:cNvSpPr>
          <p:nvPr>
            <p:ph idx="1"/>
          </p:nvPr>
        </p:nvSpPr>
        <p:spPr>
          <a:xfrm>
            <a:off x="565151" y="768351"/>
            <a:ext cx="10814050" cy="5918200"/>
          </a:xfrm>
        </p:spPr>
        <p:txBody>
          <a:bodyPr>
            <a:noAutofit/>
          </a:bodyPr>
          <a:lstStyle/>
          <a:p>
            <a:pPr marL="457200" lvl="1" indent="-457200">
              <a:buFont typeface="+mj-lt"/>
              <a:buAutoNum type="arabicPeriod"/>
            </a:pPr>
            <a:r>
              <a:rPr lang="en-US" sz="2200" dirty="0"/>
              <a:t>Ideally, IRB would implement a procedure to allow for CDRW upon initial approval without adding staff to KSP (e.g., a check-box on the application indicating use of CDRW to obtain data).</a:t>
            </a:r>
          </a:p>
          <a:p>
            <a:pPr marL="457200" lvl="1" indent="-457200">
              <a:buFont typeface="+mj-lt"/>
              <a:buAutoNum type="arabicPeriod"/>
            </a:pPr>
            <a:r>
              <a:rPr lang="en-US" sz="2200" dirty="0"/>
              <a:t>Routine meetings with an OUM Clinical Information Specialist / Application Analyst (someone like Megan Posada). </a:t>
            </a:r>
          </a:p>
          <a:p>
            <a:pPr marL="457200" lvl="1" indent="-457200">
              <a:buFont typeface="+mj-lt"/>
              <a:buAutoNum type="arabicPeriod"/>
            </a:pPr>
            <a:r>
              <a:rPr lang="en-US" sz="2200" dirty="0"/>
              <a:t>We would like read-only access to the other Meditech warehouse (being developed by </a:t>
            </a:r>
            <a:r>
              <a:rPr lang="en-US" sz="2200" dirty="0" err="1"/>
              <a:t>CereCore</a:t>
            </a:r>
            <a:r>
              <a:rPr lang="en-US" sz="2200" dirty="0"/>
              <a:t>).  This would help validate our version of the warehouse, and occasionally fill-in holes for requests not covered by our research-focused warehouse. </a:t>
            </a:r>
          </a:p>
          <a:p>
            <a:pPr marL="457200" lvl="1" indent="-457200">
              <a:buFont typeface="+mj-lt"/>
              <a:buAutoNum type="arabicPeriod"/>
            </a:pPr>
            <a:r>
              <a:rPr lang="en-US" sz="2200" dirty="0"/>
              <a:t>Ticketing system to manage incoming CRDW requests</a:t>
            </a:r>
          </a:p>
          <a:p>
            <a:pPr marL="457200" lvl="1" indent="-457200">
              <a:buFont typeface="+mj-lt"/>
              <a:buAutoNum type="arabicPeriod"/>
            </a:pPr>
            <a:r>
              <a:rPr lang="en-US" sz="2200" dirty="0"/>
              <a:t>OMOP’s Atlas Reporting Tool (</a:t>
            </a:r>
            <a:r>
              <a:rPr lang="en-US" sz="2200" dirty="0">
                <a:hlinkClick r:id="rId3"/>
              </a:rPr>
              <a:t>https://www.ohdsi.org/atlas-a-unified-interface-for-the-ohdsi-tools/</a:t>
            </a:r>
            <a:r>
              <a:rPr lang="en-US" sz="2200" dirty="0"/>
              <a:t>) </a:t>
            </a:r>
          </a:p>
          <a:p>
            <a:pPr marL="457200" lvl="1" indent="-457200">
              <a:buFont typeface="+mj-lt"/>
              <a:buAutoNum type="arabicPeriod"/>
            </a:pPr>
            <a:r>
              <a:rPr lang="en-US" sz="2200" dirty="0" err="1"/>
              <a:t>TriNetX</a:t>
            </a:r>
            <a:r>
              <a:rPr lang="en-US" sz="2200" dirty="0"/>
              <a:t> (</a:t>
            </a:r>
            <a:r>
              <a:rPr lang="en-US" sz="2200" dirty="0">
                <a:hlinkClick r:id="rId4"/>
              </a:rPr>
              <a:t>https://trinetx.com/</a:t>
            </a:r>
            <a:r>
              <a:rPr lang="en-US" sz="2200" dirty="0"/>
              <a:t>)</a:t>
            </a:r>
          </a:p>
          <a:p>
            <a:pPr marL="457200" lvl="1" indent="-457200">
              <a:buFont typeface="+mj-lt"/>
              <a:buAutoNum type="arabicPeriod"/>
            </a:pPr>
            <a:r>
              <a:rPr lang="en-US" sz="2200" dirty="0"/>
              <a:t>Spark (</a:t>
            </a:r>
            <a:r>
              <a:rPr lang="en-US" sz="2200" dirty="0">
                <a:hlinkClick r:id="rId5"/>
              </a:rPr>
              <a:t>https://spark.apache.org/</a:t>
            </a:r>
            <a:r>
              <a:rPr lang="en-US" sz="2200" dirty="0"/>
              <a:t>)</a:t>
            </a:r>
          </a:p>
          <a:p>
            <a:pPr marL="457200" lvl="1" indent="-457200">
              <a:buFontTx/>
              <a:buChar char="-"/>
            </a:pPr>
            <a:endParaRPr lang="en-US" sz="2200" dirty="0"/>
          </a:p>
          <a:p>
            <a:pPr marL="457200" lvl="1" indent="-457200">
              <a:buFontTx/>
              <a:buChar char="-"/>
            </a:pPr>
            <a:r>
              <a:rPr lang="en-US" sz="2200" dirty="0"/>
              <a:t>Completed:</a:t>
            </a:r>
          </a:p>
          <a:p>
            <a:pPr marL="914400" lvl="2" indent="-457200">
              <a:buFontTx/>
              <a:buChar char="-"/>
            </a:pPr>
            <a:r>
              <a:rPr lang="en-US" dirty="0">
                <a:solidFill>
                  <a:schemeClr val="bg1">
                    <a:lumMod val="50000"/>
                  </a:schemeClr>
                </a:solidFill>
              </a:rPr>
              <a:t>Meditech Compiled HTML Help</a:t>
            </a:r>
            <a:endParaRPr lang="en-US" sz="2800" dirty="0"/>
          </a:p>
        </p:txBody>
      </p:sp>
    </p:spTree>
    <p:extLst>
      <p:ext uri="{BB962C8B-B14F-4D97-AF65-F5344CB8AC3E}">
        <p14:creationId xmlns:p14="http://schemas.microsoft.com/office/powerpoint/2010/main" val="3479593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smtClean="0">
                <a:solidFill>
                  <a:srgbClr val="0070C0"/>
                </a:solidFill>
              </a:rPr>
              <a:t>Integration of Epic</a:t>
            </a:r>
            <a:endParaRPr lang="en-US" b="1" i="1" dirty="0">
              <a:solidFill>
                <a:srgbClr val="0070C0"/>
              </a:solidFill>
            </a:endParaRPr>
          </a:p>
        </p:txBody>
      </p:sp>
      <p:sp>
        <p:nvSpPr>
          <p:cNvPr id="3" name="Content Placeholder 2"/>
          <p:cNvSpPr>
            <a:spLocks noGrp="1"/>
          </p:cNvSpPr>
          <p:nvPr>
            <p:ph idx="1"/>
          </p:nvPr>
        </p:nvSpPr>
        <p:spPr>
          <a:xfrm>
            <a:off x="508000" y="861695"/>
            <a:ext cx="8028572" cy="5843906"/>
          </a:xfrm>
        </p:spPr>
        <p:txBody>
          <a:bodyPr>
            <a:normAutofit lnSpcReduction="10000"/>
          </a:bodyPr>
          <a:lstStyle/>
          <a:p>
            <a:r>
              <a:rPr lang="en-US" dirty="0" smtClean="0"/>
              <a:t>Current Tables – automatically updated nightly</a:t>
            </a:r>
            <a:endParaRPr lang="en-US" dirty="0"/>
          </a:p>
          <a:p>
            <a:pPr lvl="1"/>
            <a:r>
              <a:rPr lang="en-US" dirty="0" smtClean="0"/>
              <a:t>Patient</a:t>
            </a:r>
            <a:endParaRPr lang="en-US" dirty="0"/>
          </a:p>
          <a:p>
            <a:pPr lvl="1"/>
            <a:r>
              <a:rPr lang="en-US" dirty="0" smtClean="0"/>
              <a:t>Diagnosis</a:t>
            </a:r>
            <a:endParaRPr lang="en-US" dirty="0"/>
          </a:p>
          <a:p>
            <a:pPr lvl="1"/>
            <a:r>
              <a:rPr lang="en-US" dirty="0" smtClean="0"/>
              <a:t>Encounter</a:t>
            </a:r>
            <a:endParaRPr lang="en-US" dirty="0"/>
          </a:p>
          <a:p>
            <a:pPr lvl="1"/>
            <a:r>
              <a:rPr lang="en-US" dirty="0" smtClean="0"/>
              <a:t>Procedure</a:t>
            </a:r>
            <a:endParaRPr lang="en-US" dirty="0"/>
          </a:p>
          <a:p>
            <a:pPr marL="228600" lvl="1">
              <a:spcBef>
                <a:spcPts val="1000"/>
              </a:spcBef>
            </a:pPr>
            <a:r>
              <a:rPr lang="en-US" sz="2800" dirty="0" smtClean="0"/>
              <a:t>In Development</a:t>
            </a:r>
          </a:p>
          <a:p>
            <a:pPr marL="685800" lvl="2">
              <a:spcBef>
                <a:spcPts val="1000"/>
              </a:spcBef>
            </a:pPr>
            <a:r>
              <a:rPr lang="en-US" sz="2400" dirty="0" smtClean="0"/>
              <a:t>Medication</a:t>
            </a:r>
          </a:p>
          <a:p>
            <a:pPr marL="685800" lvl="2">
              <a:spcBef>
                <a:spcPts val="1000"/>
              </a:spcBef>
            </a:pPr>
            <a:r>
              <a:rPr lang="en-US" sz="2400" dirty="0" smtClean="0"/>
              <a:t>Medication Order</a:t>
            </a:r>
          </a:p>
          <a:p>
            <a:pPr marL="685800" lvl="2">
              <a:spcBef>
                <a:spcPts val="1000"/>
              </a:spcBef>
            </a:pPr>
            <a:r>
              <a:rPr lang="en-US" sz="2400" dirty="0" smtClean="0"/>
              <a:t>Procedure</a:t>
            </a:r>
          </a:p>
          <a:p>
            <a:pPr marL="685800" lvl="2">
              <a:spcBef>
                <a:spcPts val="1000"/>
              </a:spcBef>
            </a:pPr>
            <a:r>
              <a:rPr lang="en-US" sz="2400" dirty="0" smtClean="0"/>
              <a:t>Flowsheet</a:t>
            </a:r>
            <a:endParaRPr lang="en-US" sz="2400" dirty="0" smtClean="0"/>
          </a:p>
          <a:p>
            <a:pPr marL="228600" lvl="1">
              <a:spcBef>
                <a:spcPts val="1000"/>
              </a:spcBef>
            </a:pPr>
            <a:r>
              <a:rPr lang="en-US" sz="2800" dirty="0" smtClean="0"/>
              <a:t>Future</a:t>
            </a:r>
          </a:p>
          <a:p>
            <a:pPr marL="685800" lvl="2">
              <a:spcBef>
                <a:spcPts val="1000"/>
              </a:spcBef>
            </a:pPr>
            <a:r>
              <a:rPr lang="en-US" sz="2400" dirty="0" smtClean="0"/>
              <a:t>Labs</a:t>
            </a:r>
          </a:p>
          <a:p>
            <a:pPr marL="685800" lvl="2">
              <a:spcBef>
                <a:spcPts val="1000"/>
              </a:spcBef>
            </a:pPr>
            <a:r>
              <a:rPr lang="en-US" sz="2400" dirty="0" smtClean="0"/>
              <a:t>Orders</a:t>
            </a:r>
          </a:p>
          <a:p>
            <a:pPr marL="685800" lvl="2">
              <a:spcBef>
                <a:spcPts val="1000"/>
              </a:spcBef>
            </a:pPr>
            <a:r>
              <a:rPr lang="en-US" sz="2400" dirty="0" smtClean="0"/>
              <a:t>Immunizations</a:t>
            </a:r>
          </a:p>
          <a:p>
            <a:pPr marL="685800" lvl="2">
              <a:spcBef>
                <a:spcPts val="1000"/>
              </a:spcBef>
            </a:pPr>
            <a:endParaRPr lang="en-US" sz="2400" dirty="0" smtClean="0"/>
          </a:p>
          <a:p>
            <a:pPr marL="685800" lvl="2">
              <a:spcBef>
                <a:spcPts val="1000"/>
              </a:spcBef>
            </a:pPr>
            <a:endParaRPr lang="en-US" sz="2400" dirty="0"/>
          </a:p>
        </p:txBody>
      </p:sp>
      <p:pic>
        <p:nvPicPr>
          <p:cNvPr id="4" name="Picture 3"/>
          <p:cNvPicPr>
            <a:picLocks noChangeAspect="1"/>
          </p:cNvPicPr>
          <p:nvPr/>
        </p:nvPicPr>
        <p:blipFill>
          <a:blip r:embed="rId3"/>
          <a:stretch>
            <a:fillRect/>
          </a:stretch>
        </p:blipFill>
        <p:spPr>
          <a:xfrm>
            <a:off x="8765309" y="219698"/>
            <a:ext cx="3209521" cy="63750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41972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6090" y="158698"/>
            <a:ext cx="11372927" cy="6502820"/>
          </a:xfrm>
          <a:prstGeom prst="rect">
            <a:avLst/>
          </a:prstGeom>
        </p:spPr>
      </p:pic>
      <p:sp>
        <p:nvSpPr>
          <p:cNvPr id="3" name="Title 1"/>
          <p:cNvSpPr txBox="1">
            <a:spLocks/>
          </p:cNvSpPr>
          <p:nvPr/>
        </p:nvSpPr>
        <p:spPr>
          <a:xfrm>
            <a:off x="0" y="2636678"/>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a:solidFill>
                  <a:srgbClr val="0070C0"/>
                </a:solidFill>
              </a:rPr>
              <a:t>Typical Workflow for a</a:t>
            </a:r>
          </a:p>
          <a:p>
            <a:pPr algn="ctr"/>
            <a:r>
              <a:rPr lang="en-US" b="1" i="1" dirty="0">
                <a:solidFill>
                  <a:srgbClr val="0070C0"/>
                </a:solidFill>
              </a:rPr>
              <a:t>CRDW Research project</a:t>
            </a:r>
          </a:p>
          <a:p>
            <a:pPr algn="ctr"/>
            <a:r>
              <a:rPr lang="en-US" b="1" i="1" dirty="0">
                <a:solidFill>
                  <a:srgbClr val="0070C0"/>
                </a:solidFill>
              </a:rPr>
              <a:t>by the BBMC</a:t>
            </a: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a:t>
            </a:r>
          </a:p>
          <a:p>
            <a:pPr algn="r"/>
            <a:r>
              <a:rPr lang="en-US" sz="3200" dirty="0">
                <a:hlinkClick r:id="rId4"/>
              </a:rPr>
              <a:t>ouhsc.edu/</a:t>
            </a:r>
            <a:r>
              <a:rPr lang="en-US" sz="3200" dirty="0" err="1">
                <a:hlinkClick r:id="rId4"/>
              </a:rPr>
              <a:t>bbmc</a:t>
            </a:r>
            <a:r>
              <a:rPr lang="en-US" sz="3200" dirty="0">
                <a:hlinkClick r:id="rId4"/>
              </a:rPr>
              <a:t>/</a:t>
            </a:r>
            <a:endParaRPr lang="en-US" sz="3200" dirty="0"/>
          </a:p>
          <a:p>
            <a:pPr algn="r"/>
            <a:r>
              <a:rPr lang="en-US" sz="3200" dirty="0"/>
              <a:t>then ‘Request Support’</a:t>
            </a:r>
          </a:p>
        </p:txBody>
      </p:sp>
    </p:spTree>
    <p:extLst>
      <p:ext uri="{BB962C8B-B14F-4D97-AF65-F5344CB8AC3E}">
        <p14:creationId xmlns:p14="http://schemas.microsoft.com/office/powerpoint/2010/main" val="336967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fontScale="90000"/>
          </a:bodyPr>
          <a:lstStyle/>
          <a:p>
            <a:pPr algn="ctr"/>
            <a:r>
              <a:rPr lang="en-US" b="1" i="1" dirty="0">
                <a:solidFill>
                  <a:srgbClr val="0070C0"/>
                </a:solidFill>
              </a:rPr>
              <a:t>Two Definitions of “QI” –depends on your audience</a:t>
            </a:r>
          </a:p>
        </p:txBody>
      </p:sp>
      <p:sp>
        <p:nvSpPr>
          <p:cNvPr id="3" name="Content Placeholder 2"/>
          <p:cNvSpPr>
            <a:spLocks noGrp="1"/>
          </p:cNvSpPr>
          <p:nvPr>
            <p:ph idx="1"/>
          </p:nvPr>
        </p:nvSpPr>
        <p:spPr>
          <a:xfrm>
            <a:off x="217170" y="780176"/>
            <a:ext cx="11757660" cy="6077823"/>
          </a:xfrm>
        </p:spPr>
        <p:txBody>
          <a:bodyPr>
            <a:normAutofit lnSpcReduction="10000"/>
          </a:bodyPr>
          <a:lstStyle/>
          <a:p>
            <a:r>
              <a:rPr lang="en-US" dirty="0"/>
              <a:t>There are two campus groups who query Epic &amp; the EMRs</a:t>
            </a:r>
          </a:p>
          <a:p>
            <a:pPr lvl="1"/>
            <a:r>
              <a:rPr lang="en-US" dirty="0"/>
              <a:t>OUHSC has the BBMC (</a:t>
            </a:r>
            <a:r>
              <a:rPr lang="en-US" dirty="0" err="1"/>
              <a:t>ie</a:t>
            </a:r>
            <a:r>
              <a:rPr lang="en-US" dirty="0"/>
              <a:t>, us)</a:t>
            </a:r>
          </a:p>
          <a:p>
            <a:pPr lvl="1"/>
            <a:r>
              <a:rPr lang="en-US" dirty="0"/>
              <a:t>OUH has the </a:t>
            </a:r>
            <a:r>
              <a:rPr lang="en-US" dirty="0" err="1"/>
              <a:t>DnA</a:t>
            </a:r>
            <a:r>
              <a:rPr lang="en-US" dirty="0"/>
              <a:t> group (“Data and Analytics”, also known as “Health Informatics”)</a:t>
            </a:r>
          </a:p>
          <a:p>
            <a:endParaRPr lang="en-US" dirty="0"/>
          </a:p>
          <a:p>
            <a:r>
              <a:rPr lang="en-US" dirty="0"/>
              <a:t>“QI with intent to publish or present”</a:t>
            </a:r>
          </a:p>
          <a:p>
            <a:pPr lvl="1"/>
            <a:r>
              <a:rPr lang="en-US" dirty="0"/>
              <a:t>Routes to the OUHSC group</a:t>
            </a:r>
          </a:p>
          <a:p>
            <a:pPr lvl="2"/>
            <a:r>
              <a:rPr lang="en-US" dirty="0"/>
              <a:t>Go to </a:t>
            </a:r>
            <a:r>
              <a:rPr lang="en-US" dirty="0">
                <a:hlinkClick r:id="rId3"/>
              </a:rPr>
              <a:t>https://ouhsc.edu/bbmc/</a:t>
            </a:r>
            <a:r>
              <a:rPr lang="en-US" dirty="0"/>
              <a:t> and click “Request BBMC Services”</a:t>
            </a:r>
          </a:p>
          <a:p>
            <a:pPr lvl="1"/>
            <a:r>
              <a:rPr lang="en-US" dirty="0"/>
              <a:t>Applies to most of your resident research projects</a:t>
            </a:r>
          </a:p>
          <a:p>
            <a:pPr lvl="1"/>
            <a:r>
              <a:rPr lang="en-US" dirty="0"/>
              <a:t>Typically has an IRB approval or IRB exemption letter </a:t>
            </a:r>
          </a:p>
          <a:p>
            <a:pPr lvl="1"/>
            <a:endParaRPr lang="en-US" dirty="0"/>
          </a:p>
          <a:p>
            <a:r>
              <a:rPr lang="en-US" dirty="0"/>
              <a:t>“QI to improve an internal process (with no intent to publish)”</a:t>
            </a:r>
          </a:p>
          <a:p>
            <a:pPr lvl="1"/>
            <a:r>
              <a:rPr lang="en-US" dirty="0"/>
              <a:t>Routes to the OUH group</a:t>
            </a:r>
          </a:p>
          <a:p>
            <a:pPr lvl="2"/>
            <a:r>
              <a:rPr lang="en-US" dirty="0"/>
              <a:t>Go to </a:t>
            </a:r>
            <a:r>
              <a:rPr lang="en-US" dirty="0">
                <a:hlinkClick r:id="rId4"/>
              </a:rPr>
              <a:t>https://ouhealth.service-now.com/</a:t>
            </a:r>
            <a:r>
              <a:rPr lang="en-US" dirty="0"/>
              <a:t> (with your OUH account)</a:t>
            </a:r>
          </a:p>
          <a:p>
            <a:pPr lvl="1"/>
            <a:r>
              <a:rPr lang="en-US" dirty="0">
                <a:solidFill>
                  <a:schemeClr val="accent6"/>
                </a:solidFill>
              </a:rPr>
              <a:t>&lt;-- Kacey, what would you like here? --&gt;</a:t>
            </a:r>
          </a:p>
          <a:p>
            <a:pPr lvl="1"/>
            <a:r>
              <a:rPr lang="en-US" dirty="0"/>
              <a:t>No IRB approval is required for internal QI</a:t>
            </a:r>
          </a:p>
          <a:p>
            <a:pPr lvl="2"/>
            <a:r>
              <a:rPr lang="en-US" dirty="0"/>
              <a:t>Human subjects aren’t involved; data will not be shared outside OU</a:t>
            </a:r>
          </a:p>
          <a:p>
            <a:pPr lvl="1"/>
            <a:endParaRPr lang="en-US" dirty="0">
              <a:solidFill>
                <a:schemeClr val="bg1">
                  <a:lumMod val="50000"/>
                </a:schemeClr>
              </a:solidFill>
            </a:endParaRPr>
          </a:p>
        </p:txBody>
      </p:sp>
    </p:spTree>
    <p:extLst>
      <p:ext uri="{BB962C8B-B14F-4D97-AF65-F5344CB8AC3E}">
        <p14:creationId xmlns:p14="http://schemas.microsoft.com/office/powerpoint/2010/main" val="3286478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flipH="1">
            <a:off x="7350668" y="1710492"/>
            <a:ext cx="4429632" cy="2532778"/>
          </a:xfrm>
          <a:prstGeom prst="rect">
            <a:avLst/>
          </a:prstGeom>
          <a:effectLst/>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a:t>Feasibility assessment in preparation for research</a:t>
            </a:r>
            <a:br>
              <a:rPr lang="en-US" dirty="0"/>
            </a:br>
            <a:r>
              <a:rPr lang="en-US" dirty="0">
                <a:solidFill>
                  <a:schemeClr val="bg1">
                    <a:lumMod val="50000"/>
                  </a:schemeClr>
                </a:solidFill>
              </a:rPr>
              <a:t>(20% of projects; 10% of CRDW staff time)</a:t>
            </a:r>
          </a:p>
          <a:p>
            <a:endParaRPr lang="en-US" dirty="0"/>
          </a:p>
          <a:p>
            <a:r>
              <a:rPr lang="en-US" dirty="0"/>
              <a:t>Static eligibility</a:t>
            </a:r>
            <a:br>
              <a:rPr lang="en-US" dirty="0"/>
            </a:br>
            <a:r>
              <a:rPr lang="en-US" dirty="0">
                <a:solidFill>
                  <a:schemeClr val="bg1">
                    <a:lumMod val="50000"/>
                  </a:schemeClr>
                </a:solidFill>
              </a:rPr>
              <a:t>(70% of projects; 20% of CRDW staff time)</a:t>
            </a:r>
          </a:p>
          <a:p>
            <a:pPr lvl="1"/>
            <a:r>
              <a:rPr lang="en-US" dirty="0"/>
              <a:t>Virtually all projects require  identification of a patient pool</a:t>
            </a:r>
          </a:p>
          <a:p>
            <a:endParaRPr lang="en-US" dirty="0"/>
          </a:p>
          <a:p>
            <a:r>
              <a:rPr lang="en-US" dirty="0"/>
              <a:t>Rolling  eligibility</a:t>
            </a:r>
            <a:br>
              <a:rPr lang="en-US" dirty="0"/>
            </a:br>
            <a:r>
              <a:rPr lang="en-US" dirty="0">
                <a:solidFill>
                  <a:schemeClr val="bg1">
                    <a:lumMod val="50000"/>
                  </a:schemeClr>
                </a:solidFill>
              </a:rPr>
              <a:t>(30% of projects; 30% of CRDW staff time)</a:t>
            </a:r>
          </a:p>
          <a:p>
            <a:pPr lvl="1"/>
            <a:r>
              <a:rPr lang="en-US" dirty="0"/>
              <a:t>Remember study team’s assessment of eligibility as well as the participant’s response</a:t>
            </a:r>
          </a:p>
          <a:p>
            <a:pPr lvl="1"/>
            <a:r>
              <a:rPr lang="en-US" dirty="0"/>
              <a:t>Daily automation requires stability &amp; good logging;</a:t>
            </a:r>
            <a:br>
              <a:rPr lang="en-US" dirty="0"/>
            </a:br>
            <a:r>
              <a:rPr lang="en-US" i="1" dirty="0"/>
              <a:t>e.g.</a:t>
            </a:r>
            <a:r>
              <a:rPr lang="en-US" dirty="0"/>
              <a:t>, a 3 hour delay might mean zero subjects are enrolled</a:t>
            </a:r>
          </a:p>
          <a:p>
            <a:endParaRPr lang="en-US" dirty="0"/>
          </a:p>
          <a:p>
            <a:r>
              <a:rPr lang="en-US" dirty="0"/>
              <a:t>Clinical outcomes for retrospective investigations</a:t>
            </a:r>
            <a:br>
              <a:rPr lang="en-US" dirty="0"/>
            </a:br>
            <a:r>
              <a:rPr lang="en-US" dirty="0">
                <a:solidFill>
                  <a:schemeClr val="bg1">
                    <a:lumMod val="50000"/>
                  </a:schemeClr>
                </a:solidFill>
              </a:rPr>
              <a:t>(50% of projects; 30% of CRDW staff time)</a:t>
            </a:r>
          </a:p>
          <a:p>
            <a:endParaRPr lang="en-US" dirty="0"/>
          </a:p>
          <a:p>
            <a:r>
              <a:rPr lang="en-US" dirty="0"/>
              <a:t>Administrative outcomes for quality improvement </a:t>
            </a:r>
            <a:br>
              <a:rPr lang="en-US" dirty="0"/>
            </a:br>
            <a:r>
              <a:rPr lang="en-US" dirty="0">
                <a:solidFill>
                  <a:schemeClr val="bg1">
                    <a:lumMod val="50000"/>
                  </a:schemeClr>
                </a:solidFill>
              </a:rPr>
              <a:t>(10% of projects; 2% of CRDW staff time)</a:t>
            </a:r>
          </a:p>
          <a:p>
            <a:endParaRPr lang="en-US" dirty="0">
              <a:solidFill>
                <a:schemeClr val="bg1">
                  <a:lumMod val="50000"/>
                </a:schemeClr>
              </a:solidFill>
            </a:endParaRPr>
          </a:p>
          <a:p>
            <a:r>
              <a:rPr lang="en-US" dirty="0"/>
              <a:t>Program evaluation</a:t>
            </a:r>
            <a:br>
              <a:rPr lang="en-US" dirty="0"/>
            </a:br>
            <a:r>
              <a:rPr lang="en-US" dirty="0">
                <a:solidFill>
                  <a:schemeClr val="bg1">
                    <a:lumMod val="50000"/>
                  </a:schemeClr>
                </a:solidFill>
              </a:rPr>
              <a:t>(20% of projects; 8% of CRDW staff time)</a:t>
            </a:r>
            <a:endParaRPr lang="en-US" dirty="0"/>
          </a:p>
          <a:p>
            <a:endParaRPr lang="en-US" dirty="0"/>
          </a:p>
          <a:p>
            <a:endParaRPr lang="en-US" dirty="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CRDW 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54617B-F810-4707-8A3E-5C7621460491}"/>
              </a:ext>
            </a:extLst>
          </p:cNvPr>
          <p:cNvPicPr>
            <a:picLocks noChangeAspect="1"/>
          </p:cNvPicPr>
          <p:nvPr/>
        </p:nvPicPr>
        <p:blipFill>
          <a:blip r:embed="rId2"/>
          <a:stretch>
            <a:fillRect/>
          </a:stretch>
        </p:blipFill>
        <p:spPr>
          <a:xfrm>
            <a:off x="965199" y="159418"/>
            <a:ext cx="10004325" cy="6539163"/>
          </a:xfrm>
          <a:prstGeom prst="rect">
            <a:avLst/>
          </a:prstGeom>
        </p:spPr>
      </p:pic>
    </p:spTree>
    <p:extLst>
      <p:ext uri="{BB962C8B-B14F-4D97-AF65-F5344CB8AC3E}">
        <p14:creationId xmlns:p14="http://schemas.microsoft.com/office/powerpoint/2010/main" val="2275880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142927-45DF-11F1-6DF8-CC541BC27689}"/>
              </a:ext>
            </a:extLst>
          </p:cNvPr>
          <p:cNvPicPr>
            <a:picLocks noChangeAspect="1"/>
          </p:cNvPicPr>
          <p:nvPr/>
        </p:nvPicPr>
        <p:blipFill>
          <a:blip r:embed="rId2"/>
          <a:stretch>
            <a:fillRect/>
          </a:stretch>
        </p:blipFill>
        <p:spPr>
          <a:xfrm>
            <a:off x="1729696" y="0"/>
            <a:ext cx="3618739" cy="6858000"/>
          </a:xfrm>
          <a:prstGeom prst="rect">
            <a:avLst/>
          </a:prstGeom>
        </p:spPr>
      </p:pic>
      <p:pic>
        <p:nvPicPr>
          <p:cNvPr id="5" name="Picture 4">
            <a:extLst>
              <a:ext uri="{FF2B5EF4-FFF2-40B4-BE49-F238E27FC236}">
                <a16:creationId xmlns:a16="http://schemas.microsoft.com/office/drawing/2014/main" id="{AFF81709-42DF-FD7E-F40E-71B72243A728}"/>
              </a:ext>
            </a:extLst>
          </p:cNvPr>
          <p:cNvPicPr>
            <a:picLocks noChangeAspect="1"/>
          </p:cNvPicPr>
          <p:nvPr/>
        </p:nvPicPr>
        <p:blipFill>
          <a:blip r:embed="rId3"/>
          <a:stretch>
            <a:fillRect/>
          </a:stretch>
        </p:blipFill>
        <p:spPr>
          <a:xfrm>
            <a:off x="5705324" y="0"/>
            <a:ext cx="3592286" cy="6858000"/>
          </a:xfrm>
          <a:prstGeom prst="rect">
            <a:avLst/>
          </a:prstGeom>
        </p:spPr>
      </p:pic>
    </p:spTree>
    <p:extLst>
      <p:ext uri="{BB962C8B-B14F-4D97-AF65-F5344CB8AC3E}">
        <p14:creationId xmlns:p14="http://schemas.microsoft.com/office/powerpoint/2010/main" val="803225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14285</TotalTime>
  <Words>5129</Words>
  <Application>Microsoft Office PowerPoint</Application>
  <PresentationFormat>Widescreen</PresentationFormat>
  <Paragraphs>785</Paragraphs>
  <Slides>33</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Times New Roman</vt:lpstr>
      <vt:lpstr>Office Theme</vt:lpstr>
      <vt:lpstr>Leveraging the OUHSC Clinical Research Data Warehouse to Inform Research &amp; Practice</vt:lpstr>
      <vt:lpstr>Ecosystem Architecture</vt:lpstr>
      <vt:lpstr>HSC Data Sources</vt:lpstr>
      <vt:lpstr>Integration of Epic</vt:lpstr>
      <vt:lpstr>PowerPoint Presentation</vt:lpstr>
      <vt:lpstr>Two Definitions of “QI” –depends on your audience</vt:lpstr>
      <vt:lpstr>PowerPoint Presentation</vt:lpstr>
      <vt:lpstr>PowerPoint Presentation</vt:lpstr>
      <vt:lpstr>PowerPoint Presentation</vt:lpstr>
      <vt:lpstr>PowerPoint Presentation</vt:lpstr>
      <vt:lpstr>PowerPoint Presentation</vt:lpstr>
      <vt:lpstr>Data Formats</vt:lpstr>
      <vt:lpstr>Encouraging Secure Data Practices</vt:lpstr>
      <vt:lpstr>N3C: National COVID Cohort Collaborative</vt:lpstr>
      <vt:lpstr>Since 2017, the CRDW has provided support for more than 194 projects.</vt:lpstr>
      <vt:lpstr>Thank you</vt:lpstr>
      <vt:lpstr>Contributing to External Registries</vt:lpstr>
      <vt:lpstr>Ecosystem Architecture</vt:lpstr>
      <vt:lpstr>Extra Slides</vt:lpstr>
      <vt:lpstr>Clinical Trials &amp; Other Research Studies Supported by the CRDW since 2017; page 1</vt:lpstr>
      <vt:lpstr>Clinical Trials &amp; Other Research Studies Supported by the CRDW since 2017; page 2</vt:lpstr>
      <vt:lpstr>Clinical Trials &amp; Other Research Studies Supported by the CRDW since 2017; page 3</vt:lpstr>
      <vt:lpstr>PowerPoint Presentation</vt:lpstr>
      <vt:lpstr>IRB and Privacy Review Guidance</vt:lpstr>
      <vt:lpstr>CRDW Faculty &amp; Staff</vt:lpstr>
      <vt:lpstr>OUM BI Team</vt:lpstr>
      <vt:lpstr>Meditech Warehouse ETL</vt:lpstr>
      <vt:lpstr>PowerPoint Presentation</vt:lpstr>
      <vt:lpstr>PowerPoint Presentation</vt:lpstr>
      <vt:lpstr>Establish Thresholds for Tier 2 Governance Review</vt:lpstr>
      <vt:lpstr>Development of CRDW Policies &amp; Procedures</vt:lpstr>
      <vt:lpstr>CRDW Documentation</vt:lpstr>
      <vt:lpstr>Requested Resources to Further Develop the CRDW</vt:lpstr>
    </vt:vector>
  </TitlesOfParts>
  <Company>OUHSC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Thumann, Ashley T (HSC)</cp:lastModifiedBy>
  <cp:revision>409</cp:revision>
  <dcterms:created xsi:type="dcterms:W3CDTF">2019-06-04T17:44:43Z</dcterms:created>
  <dcterms:modified xsi:type="dcterms:W3CDTF">2024-01-22T16:55:07Z</dcterms:modified>
</cp:coreProperties>
</file>