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384" r:id="rId3"/>
    <p:sldId id="385" r:id="rId4"/>
    <p:sldId id="257" r:id="rId5"/>
    <p:sldId id="386" r:id="rId6"/>
    <p:sldId id="387" r:id="rId7"/>
    <p:sldId id="388" r:id="rId8"/>
    <p:sldId id="3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d, David E. (HSC)" initials="BDE(" lastIdx="1" clrIdx="0">
    <p:extLst>
      <p:ext uri="{19B8F6BF-5375-455C-9EA6-DF929625EA0E}">
        <p15:presenceInfo xmlns:p15="http://schemas.microsoft.com/office/powerpoint/2012/main" userId="S-1-5-21-598231604-1040596609-1897138802-15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F9966"/>
    <a:srgbClr val="A1C6E7"/>
    <a:srgbClr val="FEFEEC"/>
    <a:srgbClr val="A8EDF6"/>
    <a:srgbClr val="C1FBF8"/>
    <a:srgbClr val="5CB886"/>
    <a:srgbClr val="66E0C0"/>
    <a:srgbClr val="95E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8852" autoAdjust="0"/>
  </p:normalViewPr>
  <p:slideViewPr>
    <p:cSldViewPr snapToGrid="0">
      <p:cViewPr varScale="1">
        <p:scale>
          <a:sx n="58" d="100"/>
          <a:sy n="58" d="100"/>
        </p:scale>
        <p:origin x="128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B6824-7023-4228-BB04-DF38B9F7BA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B4D55-8C27-4C2C-B1CD-E79AEC43B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I’m Will, and part of the Clinical Research Data Warehouse effort on</a:t>
            </a:r>
            <a:r>
              <a:rPr lang="en-US" baseline="0" dirty="0"/>
              <a:t> campus.  I started as a conventional statistician and researcher, and based on experience with integrating our investigations with state agency data , our group moved into the world of EMRs and warehouses.</a:t>
            </a:r>
          </a:p>
          <a:p>
            <a:endParaRPr lang="en-US" baseline="0" dirty="0"/>
          </a:p>
          <a:p>
            <a:r>
              <a:rPr lang="en-US" baseline="0" dirty="0"/>
              <a:t>I think these experiences have allowed our group to relate well with current PIs, as well as build a CRDW ecosystem that works well with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ecosystem</a:t>
            </a:r>
            <a:r>
              <a:rPr lang="en-US" baseline="0" dirty="0"/>
              <a:t> can be represented by these six columns.  The EMR and other collection databases sit in the 1</a:t>
            </a:r>
            <a:r>
              <a:rPr lang="en-US" baseline="30000" dirty="0"/>
              <a:t>st</a:t>
            </a:r>
            <a:r>
              <a:rPr lang="en-US" baseline="0" dirty="0"/>
              <a:t> column and feed the warehouse in the third.  This movement is automated.  Inside the warehouse, the info from the different  sources are staged &amp; combined.  Different patients can be placed in the same table.  Perhaps more importantly, records for a single patient that are scattered across different sources are linked.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When an investigation is approved by the IRB, we can develop a tiny database in REDCap that contains the dataset needed for their analysis (5</a:t>
            </a:r>
            <a:r>
              <a:rPr lang="en-US" baseline="30000" dirty="0"/>
              <a:t>th</a:t>
            </a:r>
            <a:r>
              <a:rPr lang="en-US" baseline="0" dirty="0"/>
              <a:t> column).  There are a few reasons why </a:t>
            </a:r>
            <a:r>
              <a:rPr lang="en-US" baseline="0" dirty="0" err="1"/>
              <a:t>REDCap</a:t>
            </a:r>
            <a:r>
              <a:rPr lang="en-US" baseline="0" dirty="0"/>
              <a:t> is preferred.  First, it’s more secure and scalable than distributing loose Excel files repeatedly for the same project.  Second, REDCap has a lot of momentum and adoption, so it’s become familiar to a lot of people on campus  --like those using it to collect research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We’ve always emphasized that we developed this to be as modular as possible.  If someone could benefit from a few columns, they don’t have to commit to the whole thing. This modular approach has paid off, and I’ll return to that in the last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73DBF-282D-4756-9D64-E939A17BC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known.jpe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CAB9-F02B-405D-B26E-A393DAA5528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C88-F6F5-496B-A410-A8866B92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veOak/sheik-microbial-grassland-warming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ouhsc.edu/Portals/1329b/Assets/Documents/Research%20Administration/Deadlines%20and%20Trainings/DMS%20Plan%20Training.pdf?ver=2022-10-27-102238-977" TargetMode="External"/><Relationship Id="rId3" Type="http://schemas.openxmlformats.org/officeDocument/2006/relationships/hyperlink" Target="https://github.com/LiveOak/sheik-microbial-grassland-warming-1" TargetMode="External"/><Relationship Id="rId7" Type="http://schemas.openxmlformats.org/officeDocument/2006/relationships/hyperlink" Target="https://datavers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veOak/LylesCoalbedMethane2/blob/main/utility/reproduce.R" TargetMode="External"/><Relationship Id="rId5" Type="http://schemas.openxmlformats.org/officeDocument/2006/relationships/hyperlink" Target="https://osf.io/" TargetMode="External"/><Relationship Id="rId4" Type="http://schemas.openxmlformats.org/officeDocument/2006/relationships/hyperlink" Target="https://zenodo.org/record/439609#.Y_UodnbMI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hipaa/for-professionals/privacy/special-topics/de-identification/index.html#safeharborguid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CommonDataModel/cdm60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ornet.org/wp-content/uploads/2022/01/PCORnet-Common-Data-Model-v60-2020_10_221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verse.org/" TargetMode="External"/><Relationship Id="rId13" Type="http://schemas.openxmlformats.org/officeDocument/2006/relationships/hyperlink" Target="https://pcornet.org/news/pcornet-common-data-model/" TargetMode="External"/><Relationship Id="rId3" Type="http://schemas.openxmlformats.org/officeDocument/2006/relationships/hyperlink" Target="https://github.com/LiveOak/sheik-microbial-grassland-warming-1" TargetMode="External"/><Relationship Id="rId7" Type="http://schemas.openxmlformats.org/officeDocument/2006/relationships/hyperlink" Target="https://osf.io/4zmdh/" TargetMode="External"/><Relationship Id="rId12" Type="http://schemas.openxmlformats.org/officeDocument/2006/relationships/hyperlink" Target="https://covid.cd2h.org/n3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" TargetMode="External"/><Relationship Id="rId11" Type="http://schemas.openxmlformats.org/officeDocument/2006/relationships/hyperlink" Target="https://ohdsi.github.io/CommonDataModel/cdm60.html" TargetMode="External"/><Relationship Id="rId5" Type="http://schemas.openxmlformats.org/officeDocument/2006/relationships/hyperlink" Target="https://github.com/LiveOak/LylesCoalbedMethane2/blob/main/utility/reproduce.R" TargetMode="External"/><Relationship Id="rId10" Type="http://schemas.openxmlformats.org/officeDocument/2006/relationships/hyperlink" Target="https://github.com/IQSS/dataverse-client-r" TargetMode="External"/><Relationship Id="rId4" Type="http://schemas.openxmlformats.org/officeDocument/2006/relationships/hyperlink" Target="https://zenodo.org/record/439609#.Y_UodnbMIUE" TargetMode="External"/><Relationship Id="rId9" Type="http://schemas.openxmlformats.org/officeDocument/2006/relationships/hyperlink" Target="https://demo.dataverse.org/dataset.xhtml?persistentId=doi:10.70122/FK2/HXJVJ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04963" y="1213004"/>
            <a:ext cx="9144000" cy="2061898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Data Management &amp; Sharing (DMS)</a:t>
            </a: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Policy and the </a:t>
            </a: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Clinical Research Data Warehouse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066800" y="3813693"/>
            <a:ext cx="10058400" cy="24767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Will Beasley, PhD</a:t>
            </a:r>
          </a:p>
          <a:p>
            <a:r>
              <a:rPr lang="en-US" sz="2200" dirty="0"/>
              <a:t>Ashley Thumann, MHA</a:t>
            </a:r>
          </a:p>
          <a:p>
            <a:r>
              <a:rPr lang="en-US" sz="2200" dirty="0"/>
              <a:t>Arnold Kanagwa</a:t>
            </a:r>
            <a:r>
              <a:rPr lang="en-US" sz="2200"/>
              <a:t>, MS</a:t>
            </a:r>
            <a:endParaRPr lang="en-US" sz="2200" dirty="0"/>
          </a:p>
          <a:p>
            <a:r>
              <a:rPr lang="en-US" sz="2200" dirty="0"/>
              <a:t>David Bard, PhD</a:t>
            </a:r>
          </a:p>
          <a:p>
            <a:r>
              <a:rPr lang="en-US" sz="2200" dirty="0"/>
              <a:t>University of Oklahoma HSC</a:t>
            </a:r>
          </a:p>
          <a:p>
            <a:r>
              <a:rPr lang="en-US" sz="2200" dirty="0"/>
              <a:t>Biomedical &amp; Behavioral Methodology Core (BBMC)</a:t>
            </a:r>
          </a:p>
          <a:p>
            <a:r>
              <a:rPr lang="en-US" sz="2200" dirty="0"/>
              <a:t>February 2023</a:t>
            </a:r>
          </a:p>
          <a:p>
            <a:endParaRPr lang="en-US" dirty="0"/>
          </a:p>
        </p:txBody>
      </p:sp>
      <p:pic>
        <p:nvPicPr>
          <p:cNvPr id="15" name="Picture 14" descr="Unknow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6333067"/>
            <a:ext cx="2905125" cy="524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77620" y="5543442"/>
            <a:ext cx="140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 Numbers: UG1OD024950 U54GM104938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" y="6361434"/>
            <a:ext cx="2185744" cy="471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916" y="6281859"/>
            <a:ext cx="2766593" cy="574663"/>
          </a:xfrm>
          <a:prstGeom prst="rect">
            <a:avLst/>
          </a:prstGeom>
        </p:spPr>
      </p:pic>
      <p:pic>
        <p:nvPicPr>
          <p:cNvPr id="12" name="Picture 2" descr="BBM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" y="90095"/>
            <a:ext cx="1245706" cy="12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OSCT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93" y="90095"/>
            <a:ext cx="2425007" cy="99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33" y="92075"/>
            <a:ext cx="4252054" cy="1243726"/>
          </a:xfrm>
          <a:prstGeom prst="rect">
            <a:avLst/>
          </a:prstGeom>
        </p:spPr>
      </p:pic>
      <p:pic>
        <p:nvPicPr>
          <p:cNvPr id="18" name="Picture 17" descr="C:\Users\tvanwago\Documents\OCTSI Logos\idea_transparent6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2" y="5243531"/>
            <a:ext cx="1171377" cy="98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 am a huge proponent of reproducibility.  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Every project of mine </a:t>
            </a:r>
            <a:r>
              <a:rPr lang="en-US" sz="2800" dirty="0">
                <a:hlinkClick r:id="rId3"/>
              </a:rPr>
              <a:t>since 2011</a:t>
            </a:r>
            <a:r>
              <a:rPr lang="en-US" sz="2800" dirty="0"/>
              <a:t> has included a</a:t>
            </a:r>
            <a:br>
              <a:rPr lang="en-US" sz="2800" dirty="0"/>
            </a:br>
            <a:r>
              <a:rPr lang="en-US" sz="2800" dirty="0"/>
              <a:t>public Zenodo posting of code &amp; data,</a:t>
            </a:r>
            <a:br>
              <a:rPr lang="en-US" sz="2800" dirty="0"/>
            </a:br>
            <a:r>
              <a:rPr lang="en-US" sz="2800" dirty="0"/>
              <a:t>except for projects where PHI is required for the analysis</a:t>
            </a:r>
            <a:br>
              <a:rPr lang="en-US" sz="2800" dirty="0"/>
            </a:br>
            <a:r>
              <a:rPr lang="en-US" sz="2800" dirty="0"/>
              <a:t>(not just for the manipulation).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 A lot of EMR-based research is almost always in this second category.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We can release it to a protected hosted platform (N3C, Superhero),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But not to a public hosted platform (</a:t>
            </a:r>
            <a:r>
              <a:rPr lang="en-US" dirty="0" err="1"/>
              <a:t>eg</a:t>
            </a:r>
            <a:r>
              <a:rPr lang="en-US" dirty="0"/>
              <a:t>, Dataverse, Zenodo)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468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Non-protected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 lnSpcReduction="10000"/>
          </a:bodyPr>
          <a:lstStyle/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Works well for fields like biology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No risk of committing a crime,</a:t>
            </a:r>
            <a:br>
              <a:rPr lang="en-US" dirty="0"/>
            </a:br>
            <a:r>
              <a:rPr lang="en-US" dirty="0"/>
              <a:t>but sometimes stakeholders are reluctant to reveal proprietary info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Sharing Code (and smallish datasets)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Short list: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Zenodo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Open Science Framework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(and maybe manuscript’s supplemental)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Ideally the reproducer just clicks “</a:t>
            </a:r>
            <a:r>
              <a:rPr lang="en-US" dirty="0">
                <a:hlinkClick r:id="rId6"/>
              </a:rPr>
              <a:t>run</a:t>
            </a:r>
            <a:r>
              <a:rPr lang="en-US" dirty="0"/>
              <a:t>” and the whole manipulation &amp; analysis run. </a:t>
            </a:r>
            <a:br>
              <a:rPr lang="en-US" dirty="0"/>
            </a:br>
            <a:r>
              <a:rPr lang="en-US" dirty="0"/>
              <a:t>Getting the right software version can be tricky years late.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Sharing Data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Short list: </a:t>
            </a:r>
            <a:r>
              <a:rPr lang="en-US" dirty="0">
                <a:hlinkClick r:id="rId7"/>
              </a:rPr>
              <a:t>Dataverse</a:t>
            </a:r>
            <a:r>
              <a:rPr lang="en-US" dirty="0"/>
              <a:t> and many others in </a:t>
            </a:r>
            <a:r>
              <a:rPr lang="en-US" dirty="0">
                <a:hlinkClick r:id="rId8"/>
              </a:rPr>
              <a:t>Sogol’s slide 22</a:t>
            </a:r>
            <a:br>
              <a:rPr lang="en-US" dirty="0"/>
            </a:br>
            <a:r>
              <a:rPr lang="en-US" dirty="0"/>
              <a:t>that allow the data more findable/tag-able/searchable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 imagine different academic fields will have different preferences</a:t>
            </a:r>
          </a:p>
        </p:txBody>
      </p:sp>
    </p:spTree>
    <p:extLst>
      <p:ext uri="{BB962C8B-B14F-4D97-AF65-F5344CB8AC3E}">
        <p14:creationId xmlns:p14="http://schemas.microsoft.com/office/powerpoint/2010/main" val="251569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2" y="1188739"/>
            <a:ext cx="8627706" cy="4235156"/>
          </a:xfr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45553" y="3023928"/>
            <a:ext cx="3249168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Ecosystem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5682952"/>
            <a:ext cx="11540691" cy="11750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2228850" algn="l"/>
                <a:tab pos="3771900" algn="l"/>
              </a:tabLst>
            </a:pPr>
            <a:r>
              <a:rPr lang="en-US" sz="2400" b="1" dirty="0"/>
              <a:t>Data Source	</a:t>
            </a:r>
            <a:r>
              <a:rPr lang="en-US" sz="2400" dirty="0"/>
              <a:t>(column 1): 	contains unique info</a:t>
            </a:r>
          </a:p>
          <a:p>
            <a:pPr lvl="1">
              <a:tabLst>
                <a:tab pos="2228850" algn="l"/>
                <a:tab pos="3771900" algn="l"/>
              </a:tabLst>
            </a:pPr>
            <a:r>
              <a:rPr lang="en-US" sz="2400" b="1" dirty="0"/>
              <a:t>Warehouse</a:t>
            </a:r>
            <a:r>
              <a:rPr lang="en-US" sz="2400" dirty="0"/>
              <a:t>	(column 3): 	contains copy after manipulation</a:t>
            </a:r>
          </a:p>
          <a:p>
            <a:pPr lvl="1">
              <a:tabLst>
                <a:tab pos="2228850" algn="l"/>
                <a:tab pos="3771900" algn="l"/>
              </a:tabLst>
            </a:pPr>
            <a:r>
              <a:rPr lang="en-US" sz="2400" b="1" dirty="0"/>
              <a:t>Project Cache	</a:t>
            </a:r>
            <a:r>
              <a:rPr lang="en-US" sz="2400" dirty="0"/>
              <a:t>(column 5): 	transformed to facilitate analyses of a specific research project</a:t>
            </a:r>
          </a:p>
          <a:p>
            <a:pPr lvl="1">
              <a:tabLst>
                <a:tab pos="3200400" algn="l"/>
              </a:tabLst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35717" y="160242"/>
            <a:ext cx="6869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CRDW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(Clinical Research Data Warehouse)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Protected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A lot tougher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Risk of committing a crime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Sharing Code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Short list: same as before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Only likely risks are exposing security config or </a:t>
            </a:r>
            <a:br>
              <a:rPr lang="en-US" dirty="0"/>
            </a:br>
            <a:r>
              <a:rPr lang="en-US" dirty="0"/>
              <a:t>occasional patient IDs used during debugging.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Sharing Data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 don’t have good </a:t>
            </a:r>
            <a:r>
              <a:rPr lang="en-US" u="sng" dirty="0"/>
              <a:t>general</a:t>
            </a:r>
            <a:r>
              <a:rPr lang="en-US" dirty="0"/>
              <a:t> recommendations right now.</a:t>
            </a:r>
            <a:br>
              <a:rPr lang="en-US" dirty="0"/>
            </a:br>
            <a:r>
              <a:rPr lang="en-US" dirty="0"/>
              <a:t>It’s very specific to the funder and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33151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Non-protected &amp; Protected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Extra time &amp; cost</a:t>
            </a:r>
            <a:endParaRPr lang="en-US" sz="2800" dirty="0"/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Documenting of Code &amp; Data Dictionary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Examples to help someone retrieve data &amp; reproduce analysis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Platform for Storing &amp; Hosting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De-identifying the medical/education data projects (if it’s made public)</a:t>
            </a:r>
            <a:br>
              <a:rPr lang="en-US" dirty="0"/>
            </a:br>
            <a:r>
              <a:rPr lang="en-US" dirty="0"/>
              <a:t>!! It’s not as simple as removing </a:t>
            </a:r>
            <a:r>
              <a:rPr lang="en-US" dirty="0">
                <a:hlinkClick r:id="rId3"/>
              </a:rPr>
              <a:t>the 18 PII variables </a:t>
            </a:r>
            <a:r>
              <a:rPr lang="en-US" dirty="0"/>
              <a:t>!!</a:t>
            </a:r>
          </a:p>
          <a:p>
            <a:pPr marL="731520" lvl="1" indent="-274320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Protected Data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 my experience, it’s usually not like Dataverse.  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have a very specific Data Model (all data tables &amp; variables have strict definitions)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It takes a lot of time to translate our structure (</a:t>
            </a:r>
            <a:r>
              <a:rPr lang="en-US" dirty="0" err="1"/>
              <a:t>eg</a:t>
            </a:r>
            <a:r>
              <a:rPr lang="en-US" dirty="0"/>
              <a:t> Epic, Meditech)</a:t>
            </a:r>
            <a:br>
              <a:rPr lang="en-US" dirty="0"/>
            </a:br>
            <a:r>
              <a:rPr lang="en-US" dirty="0"/>
              <a:t>to their structure</a:t>
            </a:r>
          </a:p>
          <a:p>
            <a:pPr marL="274320" indent="-27432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 the future, hopefully more medical </a:t>
            </a:r>
            <a:r>
              <a:rPr lang="en-US" dirty="0"/>
              <a:t>collaborations use CDMs</a:t>
            </a:r>
            <a:br>
              <a:rPr lang="en-US" dirty="0"/>
            </a:br>
            <a:r>
              <a:rPr lang="en-US" dirty="0"/>
              <a:t>(Common Data Models like </a:t>
            </a:r>
            <a:r>
              <a:rPr lang="en-US" dirty="0">
                <a:hlinkClick r:id="rId3"/>
              </a:rPr>
              <a:t>OMOP</a:t>
            </a:r>
            <a:r>
              <a:rPr lang="en-US" dirty="0"/>
              <a:t> or </a:t>
            </a:r>
            <a:r>
              <a:rPr lang="en-US" dirty="0" err="1">
                <a:hlinkClick r:id="rId4"/>
              </a:rPr>
              <a:t>PCORnet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instead of creating one-off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3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69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Links of Examples/Demos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1452"/>
            <a:ext cx="11757660" cy="6029867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3"/>
              </a:rPr>
              <a:t>https://github.com/LiveOak/sheik-microbial-grassland-warming-1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4"/>
              </a:rPr>
              <a:t>https://zenodo.org/record/439609#.Y_UodnbMIUE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5"/>
              </a:rPr>
              <a:t>https://github.com/LiveOak/LylesCoalbedMethane2/blob/main/utility/reproduce.R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6"/>
              </a:rPr>
              <a:t>https://osf.io/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7"/>
              </a:rPr>
              <a:t>https://osf.io/4zmdh/</a:t>
            </a:r>
            <a:r>
              <a:rPr lang="en-US" sz="2000" dirty="0"/>
              <a:t> (example project)</a:t>
            </a:r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8"/>
              </a:rPr>
              <a:t>https://dataverse.org/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9"/>
              </a:rPr>
              <a:t>https://demo.dataverse.org/dataset.xhtml?persistentId=doi:10.70122/FK2/HXJVJU</a:t>
            </a:r>
            <a:r>
              <a:rPr lang="en-US" sz="2000" dirty="0"/>
              <a:t> (example project)</a:t>
            </a:r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10"/>
              </a:rPr>
              <a:t>https://github.com/IQSS/dataverse-client-r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11"/>
              </a:rPr>
              <a:t>https://ohdsi.github.io/CommonDataModel/cdm60.html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12"/>
              </a:rPr>
              <a:t>https://covid.cd2h.org/n3c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13"/>
              </a:rPr>
              <a:t>https://pcornet.org/news/pcornet-common-data-model/</a:t>
            </a: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endParaRPr lang="en-US" sz="2000" dirty="0"/>
          </a:p>
          <a:p>
            <a:pPr marL="274320" indent="-274320">
              <a:lnSpc>
                <a:spcPct val="100000"/>
              </a:lnSpc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489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14336</TotalTime>
  <Words>924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Management &amp; Sharing (DMS) Policy and the  Clinical Research Data Warehouse</vt:lpstr>
      <vt:lpstr>Bottom Line</vt:lpstr>
      <vt:lpstr>Non-protected Data</vt:lpstr>
      <vt:lpstr>Ecosystem Architecture</vt:lpstr>
      <vt:lpstr>Protected Data</vt:lpstr>
      <vt:lpstr>Non-protected &amp; Protected Data</vt:lpstr>
      <vt:lpstr>Protected Data Repositories</vt:lpstr>
      <vt:lpstr>Links of Examples/Demos</vt:lpstr>
    </vt:vector>
  </TitlesOfParts>
  <Company>OUHSC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Thumann, Ashley T (HSC)</dc:creator>
  <cp:lastModifiedBy>Will Beasley</cp:lastModifiedBy>
  <cp:revision>405</cp:revision>
  <dcterms:created xsi:type="dcterms:W3CDTF">2019-06-04T17:44:43Z</dcterms:created>
  <dcterms:modified xsi:type="dcterms:W3CDTF">2023-02-21T22:27:37Z</dcterms:modified>
</cp:coreProperties>
</file>