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57" r:id="rId3"/>
    <p:sldId id="384" r:id="rId4"/>
    <p:sldId id="446" r:id="rId5"/>
    <p:sldId id="289" r:id="rId6"/>
    <p:sldId id="445" r:id="rId7"/>
    <p:sldId id="276" r:id="rId8"/>
    <p:sldId id="443" r:id="rId9"/>
    <p:sldId id="444" r:id="rId10"/>
    <p:sldId id="449" r:id="rId11"/>
    <p:sldId id="400" r:id="rId12"/>
    <p:sldId id="424" r:id="rId13"/>
    <p:sldId id="447" r:id="rId14"/>
    <p:sldId id="450" r:id="rId15"/>
    <p:sldId id="430" r:id="rId16"/>
    <p:sldId id="367" r:id="rId17"/>
    <p:sldId id="426" r:id="rId18"/>
    <p:sldId id="296" r:id="rId19"/>
    <p:sldId id="441" r:id="rId20"/>
    <p:sldId id="442" r:id="rId21"/>
    <p:sldId id="393" r:id="rId22"/>
    <p:sldId id="434" r:id="rId23"/>
    <p:sldId id="435" r:id="rId24"/>
    <p:sldId id="436" r:id="rId25"/>
    <p:sldId id="437" r:id="rId26"/>
    <p:sldId id="340" r:id="rId27"/>
    <p:sldId id="390" r:id="rId28"/>
    <p:sldId id="428" r:id="rId29"/>
    <p:sldId id="427" r:id="rId30"/>
    <p:sldId id="433" r:id="rId31"/>
    <p:sldId id="391" r:id="rId32"/>
    <p:sldId id="438" r:id="rId33"/>
    <p:sldId id="439" r:id="rId34"/>
    <p:sldId id="440" r:id="rId35"/>
    <p:sldId id="4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938" autoAdjust="0"/>
  </p:normalViewPr>
  <p:slideViewPr>
    <p:cSldViewPr snapToGrid="0">
      <p:cViewPr varScale="1">
        <p:scale>
          <a:sx n="119" d="100"/>
          <a:sy n="119" d="100"/>
        </p:scale>
        <p:origin x="1752" y="96"/>
      </p:cViewPr>
      <p:guideLst/>
    </p:cSldViewPr>
  </p:slideViewPr>
  <p:notesTextViewPr>
    <p:cViewPr>
      <p:scale>
        <a:sx n="200" d="100"/>
        <a:sy n="2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17</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19</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32</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33</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35</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21621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6</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10</a:t>
            </a:fld>
            <a:endParaRPr lang="en-US"/>
          </a:p>
        </p:txBody>
      </p:sp>
    </p:spTree>
    <p:extLst>
      <p:ext uri="{BB962C8B-B14F-4D97-AF65-F5344CB8AC3E}">
        <p14:creationId xmlns:p14="http://schemas.microsoft.com/office/powerpoint/2010/main" val="33997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EMRs ranges from (1) nicely-structured tables where all the elements are neatly separated into their own columns to (2) free-text notes that are not consistent across records.  For unfunded projects, elements that belong to a standard are the best.  For instance, ICD codes are well-documented and consistently structured.  </a:t>
            </a:r>
          </a:p>
          <a:p>
            <a:endParaRPr lang="en-US" dirty="0"/>
          </a:p>
          <a:p>
            <a:r>
              <a:rPr lang="en-US" dirty="0"/>
              <a:t>On the other hand, HPI is simply typed into a keyboard by some human that rarely enters it the same way twice.  For unfunded projects, it’s typically best for us to extract the whole HPI paragraph, and you can manually review it and apply your clinical knowledge to determine the pieces relevant to your investigation.</a:t>
            </a:r>
          </a:p>
          <a:p>
            <a:endParaRPr lang="en-US" dirty="0"/>
          </a:p>
          <a:p>
            <a:r>
              <a:rPr lang="en-US" dirty="0"/>
              <a:t>For funded projects, we have some tools that can parse semi-structured reports (</a:t>
            </a:r>
            <a:r>
              <a:rPr lang="en-US" dirty="0" err="1"/>
              <a:t>eg</a:t>
            </a:r>
            <a:r>
              <a:rPr lang="en-US" dirty="0"/>
              <a:t>, pull the left ventricular ejection fraction from an echo report).  In the future, we’ll have “EMERSE”, which is a medical informatics tools that helps extract structured info from free-text notes.</a:t>
            </a:r>
          </a:p>
        </p:txBody>
      </p:sp>
      <p:sp>
        <p:nvSpPr>
          <p:cNvPr id="4" name="Slide Number Placeholder 3"/>
          <p:cNvSpPr>
            <a:spLocks noGrp="1"/>
          </p:cNvSpPr>
          <p:nvPr>
            <p:ph type="sldNum" sz="quarter" idx="5"/>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129113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dirty="0"/>
              <a:t>January 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Timeline for Requests</a:t>
            </a:r>
          </a:p>
        </p:txBody>
      </p:sp>
      <p:sp>
        <p:nvSpPr>
          <p:cNvPr id="3" name="Content Placeholder 2"/>
          <p:cNvSpPr>
            <a:spLocks noGrp="1"/>
          </p:cNvSpPr>
          <p:nvPr>
            <p:ph idx="1"/>
          </p:nvPr>
        </p:nvSpPr>
        <p:spPr>
          <a:xfrm>
            <a:off x="217170" y="780176"/>
            <a:ext cx="11757660" cy="6077823"/>
          </a:xfrm>
        </p:spPr>
        <p:txBody>
          <a:bodyPr>
            <a:normAutofit/>
          </a:bodyPr>
          <a:lstStyle/>
          <a:p>
            <a:pPr marL="0" indent="0">
              <a:buNone/>
            </a:pPr>
            <a:r>
              <a:rPr lang="en-US" dirty="0"/>
              <a:t>We strongly recommend that you submit your request to CRDW before the IRB. </a:t>
            </a:r>
          </a:p>
          <a:p>
            <a:pPr marL="0" indent="0">
              <a:buNone/>
            </a:pPr>
            <a:endParaRPr lang="en-US" dirty="0"/>
          </a:p>
          <a:p>
            <a:pPr marL="514350" indent="-514350">
              <a:buFont typeface="+mj-lt"/>
              <a:buAutoNum type="arabicPeriod"/>
            </a:pPr>
            <a:r>
              <a:rPr lang="en-US" dirty="0"/>
              <a:t>We can help with the IRB language and avoid some of the common reasons the IRB rejects your initial application </a:t>
            </a:r>
          </a:p>
          <a:p>
            <a:pPr marL="514350" indent="-514350">
              <a:buFont typeface="+mj-lt"/>
              <a:buAutoNum type="arabicPeriod"/>
            </a:pPr>
            <a:endParaRPr lang="en-US" dirty="0"/>
          </a:p>
          <a:p>
            <a:pPr marL="514350" indent="-514350">
              <a:buFont typeface="+mj-lt"/>
              <a:buAutoNum type="arabicPeriod"/>
            </a:pPr>
            <a:r>
              <a:rPr lang="en-US" dirty="0"/>
              <a:t>We need 6+ weeks for basic requests. It doesn't take us 6 weeks, but we have a lot of people asking for data. Please don't initially approach us a week before your research month begins. </a:t>
            </a:r>
            <a:br>
              <a:rPr lang="en-US" dirty="0"/>
            </a:br>
            <a:br>
              <a:rPr lang="en-US" dirty="0"/>
            </a:br>
            <a:r>
              <a:rPr lang="en-US" dirty="0"/>
              <a:t>There are a few cycles of communication between you and us (such as metadata files that specify the inclusion criteria meds and </a:t>
            </a:r>
            <a:r>
              <a:rPr lang="en-US" dirty="0" err="1"/>
              <a:t>dxs</a:t>
            </a:r>
            <a:r>
              <a:rPr lang="en-US" dirty="0"/>
              <a:t>).</a:t>
            </a:r>
            <a:endParaRPr lang="en-US" dirty="0">
              <a:solidFill>
                <a:schemeClr val="bg1">
                  <a:lumMod val="50000"/>
                </a:schemeClr>
              </a:solidFill>
            </a:endParaRPr>
          </a:p>
        </p:txBody>
      </p:sp>
    </p:spTree>
    <p:extLst>
      <p:ext uri="{BB962C8B-B14F-4D97-AF65-F5344CB8AC3E}">
        <p14:creationId xmlns:p14="http://schemas.microsoft.com/office/powerpoint/2010/main" val="122423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38" y="4026664"/>
            <a:ext cx="5525184" cy="2675287"/>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839788" y="136103"/>
            <a:ext cx="10515600" cy="588921"/>
          </a:xfrm>
        </p:spPr>
        <p:txBody>
          <a:bodyPr>
            <a:noAutofit/>
          </a:bodyPr>
          <a:lstStyle/>
          <a:p>
            <a:pPr algn="ctr"/>
            <a:r>
              <a:rPr lang="en-US" sz="3200" b="1" i="1" dirty="0">
                <a:solidFill>
                  <a:srgbClr val="0070C0"/>
                </a:solidFill>
              </a:rPr>
              <a:t>Data Formats</a:t>
            </a:r>
          </a:p>
        </p:txBody>
      </p:sp>
      <p:sp>
        <p:nvSpPr>
          <p:cNvPr id="6" name="Content Placeholder 5"/>
          <p:cNvSpPr>
            <a:spLocks noGrp="1"/>
          </p:cNvSpPr>
          <p:nvPr>
            <p:ph type="body" idx="1"/>
          </p:nvPr>
        </p:nvSpPr>
        <p:spPr>
          <a:xfrm>
            <a:off x="365044" y="659047"/>
            <a:ext cx="5632531" cy="500778"/>
          </a:xfrm>
        </p:spPr>
        <p:txBody>
          <a:bodyPr>
            <a:normAutofit/>
          </a:bodyPr>
          <a:lstStyle/>
          <a:p>
            <a:r>
              <a:rPr lang="en-US" dirty="0">
                <a:solidFill>
                  <a:srgbClr val="000000"/>
                </a:solidFill>
              </a:rPr>
              <a:t>Structured</a:t>
            </a:r>
            <a:r>
              <a:rPr lang="en-US" b="0" dirty="0">
                <a:solidFill>
                  <a:srgbClr val="000000"/>
                </a:solidFill>
              </a:rPr>
              <a:t> (easier)</a:t>
            </a:r>
          </a:p>
        </p:txBody>
      </p:sp>
      <p:sp>
        <p:nvSpPr>
          <p:cNvPr id="3" name="Content Placeholder 2"/>
          <p:cNvSpPr>
            <a:spLocks noGrp="1"/>
          </p:cNvSpPr>
          <p:nvPr>
            <p:ph sz="half" idx="2"/>
          </p:nvPr>
        </p:nvSpPr>
        <p:spPr>
          <a:xfrm>
            <a:off x="102028" y="1217942"/>
            <a:ext cx="5881900" cy="2576136"/>
          </a:xfrm>
        </p:spPr>
        <p:txBody>
          <a:bodyPr>
            <a:normAutofit/>
          </a:bodyPr>
          <a:lstStyle/>
          <a:p>
            <a:r>
              <a:rPr lang="en-US" sz="2200" dirty="0"/>
              <a:t>Patient demographics</a:t>
            </a:r>
          </a:p>
          <a:p>
            <a:r>
              <a:rPr lang="en-US" sz="2200" dirty="0"/>
              <a:t>Problem list or billed diagnoses (ICD-10)</a:t>
            </a:r>
          </a:p>
          <a:p>
            <a:r>
              <a:rPr lang="en-US" sz="2200" dirty="0"/>
              <a:t>Visits/encounters</a:t>
            </a:r>
          </a:p>
          <a:p>
            <a:r>
              <a:rPr lang="en-US" sz="2200" dirty="0"/>
              <a:t>Medications (GPI, </a:t>
            </a:r>
            <a:r>
              <a:rPr lang="en-US" sz="2200" dirty="0" err="1"/>
              <a:t>RxNorm</a:t>
            </a:r>
            <a:r>
              <a:rPr lang="en-US" sz="2200" dirty="0"/>
              <a:t>, NDC)</a:t>
            </a:r>
          </a:p>
          <a:p>
            <a:r>
              <a:rPr lang="en-US" sz="2200" dirty="0"/>
              <a:t>Most lab results (LOINC), but some are like this:</a:t>
            </a:r>
          </a:p>
        </p:txBody>
      </p:sp>
      <p:sp>
        <p:nvSpPr>
          <p:cNvPr id="4" name="Text Placeholder 3"/>
          <p:cNvSpPr>
            <a:spLocks noGrp="1"/>
          </p:cNvSpPr>
          <p:nvPr>
            <p:ph type="body" sz="quarter" idx="3"/>
          </p:nvPr>
        </p:nvSpPr>
        <p:spPr>
          <a:xfrm>
            <a:off x="6097588" y="659047"/>
            <a:ext cx="5183188" cy="500777"/>
          </a:xfrm>
        </p:spPr>
        <p:txBody>
          <a:bodyPr/>
          <a:lstStyle/>
          <a:p>
            <a:r>
              <a:rPr lang="en-US" dirty="0"/>
              <a:t>Unstructured</a:t>
            </a:r>
            <a:r>
              <a:rPr lang="en-US" b="0" dirty="0"/>
              <a:t> (harder)</a:t>
            </a:r>
          </a:p>
        </p:txBody>
      </p:sp>
      <p:sp>
        <p:nvSpPr>
          <p:cNvPr id="5" name="Content Placeholder 4"/>
          <p:cNvSpPr>
            <a:spLocks noGrp="1"/>
          </p:cNvSpPr>
          <p:nvPr>
            <p:ph sz="quarter" idx="4"/>
          </p:nvPr>
        </p:nvSpPr>
        <p:spPr>
          <a:xfrm>
            <a:off x="6158551" y="1217942"/>
            <a:ext cx="5604165" cy="2664846"/>
          </a:xfrm>
        </p:spPr>
        <p:txBody>
          <a:bodyPr>
            <a:normAutofit/>
          </a:bodyPr>
          <a:lstStyle/>
          <a:p>
            <a:r>
              <a:rPr lang="en-US" sz="2200" dirty="0"/>
              <a:t>Diagnoses entered in the past medical history </a:t>
            </a:r>
          </a:p>
          <a:p>
            <a:r>
              <a:rPr lang="en-US" sz="2200" dirty="0"/>
              <a:t>Symptoms in HPI</a:t>
            </a:r>
          </a:p>
          <a:p>
            <a:r>
              <a:rPr lang="en-US" sz="2200" dirty="0"/>
              <a:t>Histories</a:t>
            </a:r>
          </a:p>
          <a:p>
            <a:r>
              <a:rPr lang="en-US" sz="2200" dirty="0"/>
              <a:t>Full notes</a:t>
            </a:r>
          </a:p>
          <a:p>
            <a:r>
              <a:rPr lang="en-US" sz="2200" dirty="0"/>
              <a:t>Some lab results</a:t>
            </a:r>
          </a:p>
          <a:p>
            <a:r>
              <a:rPr lang="en-US" sz="2200" dirty="0"/>
              <a:t>Radiology &amp; pathology reports</a:t>
            </a:r>
          </a:p>
        </p:txBody>
      </p:sp>
      <p:pic>
        <p:nvPicPr>
          <p:cNvPr id="9" name="Picture 8">
            <a:extLst>
              <a:ext uri="{FF2B5EF4-FFF2-40B4-BE49-F238E27FC236}">
                <a16:creationId xmlns:a16="http://schemas.microsoft.com/office/drawing/2014/main" id="{3798055A-2003-1E4B-1654-8A2DFAB033B4}"/>
              </a:ext>
            </a:extLst>
          </p:cNvPr>
          <p:cNvPicPr>
            <a:picLocks noChangeAspect="1"/>
          </p:cNvPicPr>
          <p:nvPr/>
        </p:nvPicPr>
        <p:blipFill>
          <a:blip r:embed="rId4"/>
          <a:stretch>
            <a:fillRect/>
          </a:stretch>
        </p:blipFill>
        <p:spPr>
          <a:xfrm>
            <a:off x="102028" y="3429000"/>
            <a:ext cx="5969212" cy="3359242"/>
          </a:xfrm>
          <a:prstGeom prst="rect">
            <a:avLst/>
          </a:prstGeom>
        </p:spPr>
      </p:pic>
      <p:sp>
        <p:nvSpPr>
          <p:cNvPr id="10" name="TextBox 9">
            <a:extLst>
              <a:ext uri="{FF2B5EF4-FFF2-40B4-BE49-F238E27FC236}">
                <a16:creationId xmlns:a16="http://schemas.microsoft.com/office/drawing/2014/main" id="{E28D7F38-8631-99DE-C520-8FB2CF13C88D}"/>
              </a:ext>
            </a:extLst>
          </p:cNvPr>
          <p:cNvSpPr txBox="1"/>
          <p:nvPr/>
        </p:nvSpPr>
        <p:spPr>
          <a:xfrm>
            <a:off x="2987039" y="4127417"/>
            <a:ext cx="2331407" cy="369332"/>
          </a:xfrm>
          <a:prstGeom prst="rect">
            <a:avLst/>
          </a:prstGeom>
          <a:noFill/>
        </p:spPr>
        <p:txBody>
          <a:bodyPr wrap="none" rtlCol="0">
            <a:spAutoFit/>
          </a:bodyPr>
          <a:lstStyle/>
          <a:p>
            <a:r>
              <a:rPr lang="en-US" dirty="0">
                <a:solidFill>
                  <a:srgbClr val="FF0000"/>
                </a:solidFill>
              </a:rPr>
              <a:t>Saved to the flowsheet</a:t>
            </a:r>
          </a:p>
        </p:txBody>
      </p:sp>
      <p:sp>
        <p:nvSpPr>
          <p:cNvPr id="11" name="TextBox 10">
            <a:extLst>
              <a:ext uri="{FF2B5EF4-FFF2-40B4-BE49-F238E27FC236}">
                <a16:creationId xmlns:a16="http://schemas.microsoft.com/office/drawing/2014/main" id="{5D478695-3CBC-E2FF-B931-67DD286CF1DA}"/>
              </a:ext>
            </a:extLst>
          </p:cNvPr>
          <p:cNvSpPr txBox="1"/>
          <p:nvPr/>
        </p:nvSpPr>
        <p:spPr>
          <a:xfrm>
            <a:off x="1615441" y="5324910"/>
            <a:ext cx="3363548" cy="923330"/>
          </a:xfrm>
          <a:prstGeom prst="rect">
            <a:avLst/>
          </a:prstGeom>
          <a:noFill/>
        </p:spPr>
        <p:txBody>
          <a:bodyPr wrap="none" rtlCol="0">
            <a:spAutoFit/>
          </a:bodyPr>
          <a:lstStyle/>
          <a:p>
            <a:pPr algn="r"/>
            <a:r>
              <a:rPr lang="en-US" dirty="0">
                <a:solidFill>
                  <a:srgbClr val="FF0000"/>
                </a:solidFill>
              </a:rPr>
              <a:t>Has to be parsed out with regexes</a:t>
            </a:r>
            <a:br>
              <a:rPr lang="en-US" dirty="0">
                <a:solidFill>
                  <a:srgbClr val="FF0000"/>
                </a:solidFill>
              </a:rPr>
            </a:br>
            <a:r>
              <a:rPr lang="en-US" dirty="0">
                <a:solidFill>
                  <a:srgbClr val="FF0000"/>
                </a:solidFill>
              </a:rPr>
              <a:t>and programming</a:t>
            </a:r>
            <a:br>
              <a:rPr lang="en-US" dirty="0">
                <a:solidFill>
                  <a:srgbClr val="FF0000"/>
                </a:solidFill>
              </a:rPr>
            </a:br>
            <a:r>
              <a:rPr lang="en-US" dirty="0">
                <a:solidFill>
                  <a:srgbClr val="FF0000"/>
                </a:solidFill>
              </a:rPr>
              <a:t>(and funding)</a:t>
            </a:r>
          </a:p>
        </p:txBody>
      </p:sp>
    </p:spTree>
    <p:extLst>
      <p:ext uri="{BB962C8B-B14F-4D97-AF65-F5344CB8AC3E}">
        <p14:creationId xmlns:p14="http://schemas.microsoft.com/office/powerpoint/2010/main" val="41476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9485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152401"/>
            <a:ext cx="10515600" cy="768350"/>
          </a:xfrm>
        </p:spPr>
        <p:txBody>
          <a:bodyPr>
            <a:noAutofit/>
          </a:bodyPr>
          <a:lstStyle/>
          <a:p>
            <a:r>
              <a:rPr lang="en-US" sz="3200" b="1" i="1" dirty="0">
                <a:solidFill>
                  <a:srgbClr val="0070C0"/>
                </a:solidFill>
              </a:rPr>
              <a:t>Using Metadata to Transfer your </a:t>
            </a:r>
            <a:br>
              <a:rPr lang="en-US" sz="3200" b="1" i="1" dirty="0">
                <a:solidFill>
                  <a:srgbClr val="0070C0"/>
                </a:solidFill>
              </a:rPr>
            </a:br>
            <a:r>
              <a:rPr lang="en-US" sz="3200" b="1" i="1" dirty="0">
                <a:solidFill>
                  <a:srgbClr val="0070C0"/>
                </a:solidFill>
              </a:rPr>
              <a:t>Clinical Knowledge into the Workflow</a:t>
            </a:r>
          </a:p>
        </p:txBody>
      </p:sp>
      <p:sp>
        <p:nvSpPr>
          <p:cNvPr id="6" name="Content Placeholder 5"/>
          <p:cNvSpPr>
            <a:spLocks noGrp="1"/>
          </p:cNvSpPr>
          <p:nvPr>
            <p:ph idx="1"/>
          </p:nvPr>
        </p:nvSpPr>
        <p:spPr>
          <a:xfrm>
            <a:off x="139699" y="1060449"/>
            <a:ext cx="11859795" cy="5727701"/>
          </a:xfrm>
        </p:spPr>
        <p:txBody>
          <a:bodyPr>
            <a:normAutofit/>
          </a:bodyPr>
          <a:lstStyle/>
          <a:p>
            <a:pPr marL="0" indent="0">
              <a:buNone/>
            </a:pPr>
            <a:r>
              <a:rPr lang="en-US" dirty="0">
                <a:solidFill>
                  <a:srgbClr val="000000"/>
                </a:solidFill>
              </a:rPr>
              <a:t>The CRDW team requests specific codes (</a:t>
            </a:r>
            <a:r>
              <a:rPr lang="en-US" dirty="0" err="1">
                <a:solidFill>
                  <a:srgbClr val="000000"/>
                </a:solidFill>
              </a:rPr>
              <a:t>eg</a:t>
            </a:r>
            <a:r>
              <a:rPr lang="en-US" dirty="0">
                <a:solidFill>
                  <a:srgbClr val="000000"/>
                </a:solidFill>
              </a:rPr>
              <a:t>, ICDs).  The typical steps are</a:t>
            </a:r>
          </a:p>
          <a:p>
            <a:pPr marL="514350" indent="-514350">
              <a:buAutoNum type="arabicPeriod"/>
            </a:pPr>
            <a:r>
              <a:rPr lang="en-US" dirty="0">
                <a:solidFill>
                  <a:srgbClr val="000000"/>
                </a:solidFill>
              </a:rPr>
              <a:t>You send us some keywords (</a:t>
            </a:r>
            <a:r>
              <a:rPr lang="en-US" dirty="0" err="1">
                <a:solidFill>
                  <a:srgbClr val="000000"/>
                </a:solidFill>
              </a:rPr>
              <a:t>eg</a:t>
            </a:r>
            <a:r>
              <a:rPr lang="en-US" dirty="0">
                <a:solidFill>
                  <a:srgbClr val="000000"/>
                </a:solidFill>
              </a:rPr>
              <a:t>, “ventricular” and “heart”)</a:t>
            </a:r>
          </a:p>
          <a:p>
            <a:pPr marL="514350" indent="-514350">
              <a:buAutoNum type="arabicPeriod"/>
            </a:pPr>
            <a:r>
              <a:rPr lang="en-US" dirty="0">
                <a:solidFill>
                  <a:srgbClr val="000000"/>
                </a:solidFill>
              </a:rPr>
              <a:t>We sweep the code list and send you ~100 possibilities.</a:t>
            </a:r>
          </a:p>
          <a:p>
            <a:pPr marL="514350" indent="-514350">
              <a:buAutoNum type="arabicPeriod"/>
            </a:pPr>
            <a:r>
              <a:rPr lang="en-US" dirty="0">
                <a:solidFill>
                  <a:srgbClr val="000000"/>
                </a:solidFill>
              </a:rPr>
              <a:t>You specify the exact ~30 codes that reflect the inclusion criteria</a:t>
            </a:r>
          </a:p>
          <a:p>
            <a:pPr marL="514350" indent="-514350">
              <a:buAutoNum type="arabicPeriod"/>
            </a:pPr>
            <a:r>
              <a:rPr lang="en-US" dirty="0">
                <a:solidFill>
                  <a:srgbClr val="000000"/>
                </a:solidFill>
              </a:rPr>
              <a:t>Some projects also use a “category” variable (</a:t>
            </a:r>
            <a:r>
              <a:rPr lang="en-US" dirty="0" err="1">
                <a:solidFill>
                  <a:srgbClr val="000000"/>
                </a:solidFill>
              </a:rPr>
              <a:t>eg</a:t>
            </a:r>
            <a:r>
              <a:rPr lang="en-US" dirty="0">
                <a:solidFill>
                  <a:srgbClr val="000000"/>
                </a:solidFill>
              </a:rPr>
              <a:t>, “acute” vs “chronic” failure)</a:t>
            </a:r>
          </a:p>
          <a:p>
            <a:pPr marL="0" indent="0">
              <a:buNone/>
            </a:pPr>
            <a:endParaRPr lang="en-US" dirty="0">
              <a:solidFill>
                <a:srgbClr val="000000"/>
              </a:solidFill>
            </a:endParaRPr>
          </a:p>
        </p:txBody>
      </p:sp>
      <p:pic>
        <p:nvPicPr>
          <p:cNvPr id="4" name="Picture 3">
            <a:extLst>
              <a:ext uri="{FF2B5EF4-FFF2-40B4-BE49-F238E27FC236}">
                <a16:creationId xmlns:a16="http://schemas.microsoft.com/office/drawing/2014/main" id="{FBE0F441-FCB1-3385-D5F0-FFAB6710A13A}"/>
              </a:ext>
            </a:extLst>
          </p:cNvPr>
          <p:cNvPicPr>
            <a:picLocks noChangeAspect="1"/>
          </p:cNvPicPr>
          <p:nvPr/>
        </p:nvPicPr>
        <p:blipFill>
          <a:blip r:embed="rId2"/>
          <a:stretch>
            <a:fillRect/>
          </a:stretch>
        </p:blipFill>
        <p:spPr>
          <a:xfrm>
            <a:off x="3271252" y="3549661"/>
            <a:ext cx="8847221" cy="3238489"/>
          </a:xfrm>
          <a:prstGeom prst="rect">
            <a:avLst/>
          </a:prstGeom>
        </p:spPr>
      </p:pic>
    </p:spTree>
    <p:extLst>
      <p:ext uri="{BB962C8B-B14F-4D97-AF65-F5344CB8AC3E}">
        <p14:creationId xmlns:p14="http://schemas.microsoft.com/office/powerpoint/2010/main" val="14590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a:bodyPr>
          <a:lstStyle/>
          <a:p>
            <a:r>
              <a:rPr lang="en-US" sz="2200" dirty="0"/>
              <a:t>Will Beasley, PhD</a:t>
            </a:r>
          </a:p>
          <a:p>
            <a:r>
              <a:rPr lang="en-US" sz="2200" dirty="0"/>
              <a:t>Ashley Thumann, MHA</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158794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Integration of Epic</a:t>
            </a:r>
          </a:p>
        </p:txBody>
      </p:sp>
      <p:sp>
        <p:nvSpPr>
          <p:cNvPr id="3" name="Content Placeholder 2"/>
          <p:cNvSpPr>
            <a:spLocks noGrp="1"/>
          </p:cNvSpPr>
          <p:nvPr>
            <p:ph idx="1"/>
          </p:nvPr>
        </p:nvSpPr>
        <p:spPr>
          <a:xfrm>
            <a:off x="508000" y="861695"/>
            <a:ext cx="8028572" cy="5843906"/>
          </a:xfrm>
        </p:spPr>
        <p:txBody>
          <a:bodyPr>
            <a:normAutofit lnSpcReduction="10000"/>
          </a:bodyPr>
          <a:lstStyle/>
          <a:p>
            <a:r>
              <a:rPr lang="en-US" dirty="0"/>
              <a:t>Current Tables – automatically updated nightly</a:t>
            </a:r>
          </a:p>
          <a:p>
            <a:pPr lvl="1"/>
            <a:r>
              <a:rPr lang="en-US" dirty="0"/>
              <a:t>Patient</a:t>
            </a:r>
          </a:p>
          <a:p>
            <a:pPr lvl="1"/>
            <a:r>
              <a:rPr lang="en-US" dirty="0"/>
              <a:t>Diagnosis</a:t>
            </a:r>
          </a:p>
          <a:p>
            <a:pPr lvl="1"/>
            <a:r>
              <a:rPr lang="en-US" dirty="0"/>
              <a:t>Encounter</a:t>
            </a:r>
          </a:p>
          <a:p>
            <a:pPr lvl="1"/>
            <a:r>
              <a:rPr lang="en-US" dirty="0"/>
              <a:t>Procedure</a:t>
            </a:r>
          </a:p>
          <a:p>
            <a:pPr marL="228600" lvl="1">
              <a:spcBef>
                <a:spcPts val="1000"/>
              </a:spcBef>
            </a:pPr>
            <a:r>
              <a:rPr lang="en-US" sz="2800" dirty="0"/>
              <a:t>In Development</a:t>
            </a:r>
          </a:p>
          <a:p>
            <a:pPr marL="685800" lvl="2">
              <a:spcBef>
                <a:spcPts val="1000"/>
              </a:spcBef>
            </a:pPr>
            <a:r>
              <a:rPr lang="en-US" sz="2400" dirty="0"/>
              <a:t>Medication</a:t>
            </a:r>
          </a:p>
          <a:p>
            <a:pPr marL="685800" lvl="2">
              <a:spcBef>
                <a:spcPts val="1000"/>
              </a:spcBef>
            </a:pPr>
            <a:r>
              <a:rPr lang="en-US" sz="2400" dirty="0"/>
              <a:t>Medication Order</a:t>
            </a:r>
          </a:p>
          <a:p>
            <a:pPr marL="685800" lvl="2">
              <a:spcBef>
                <a:spcPts val="1000"/>
              </a:spcBef>
            </a:pPr>
            <a:r>
              <a:rPr lang="en-US" sz="2400" dirty="0"/>
              <a:t>Procedure</a:t>
            </a:r>
          </a:p>
          <a:p>
            <a:pPr marL="685800" lvl="2">
              <a:spcBef>
                <a:spcPts val="1000"/>
              </a:spcBef>
            </a:pPr>
            <a:r>
              <a:rPr lang="en-US" sz="2400" dirty="0"/>
              <a:t>Flowsheet</a:t>
            </a:r>
          </a:p>
          <a:p>
            <a:pPr marL="228600" lvl="1">
              <a:spcBef>
                <a:spcPts val="1000"/>
              </a:spcBef>
            </a:pPr>
            <a:r>
              <a:rPr lang="en-US" sz="2800" dirty="0"/>
              <a:t>Future</a:t>
            </a:r>
          </a:p>
          <a:p>
            <a:pPr marL="685800" lvl="2">
              <a:spcBef>
                <a:spcPts val="1000"/>
              </a:spcBef>
            </a:pPr>
            <a:r>
              <a:rPr lang="en-US" sz="2400" dirty="0"/>
              <a:t>Labs</a:t>
            </a:r>
          </a:p>
          <a:p>
            <a:pPr marL="685800" lvl="2">
              <a:spcBef>
                <a:spcPts val="1000"/>
              </a:spcBef>
            </a:pPr>
            <a:r>
              <a:rPr lang="en-US" sz="2400" dirty="0"/>
              <a:t>Orders</a:t>
            </a:r>
          </a:p>
          <a:p>
            <a:pPr marL="685800" lvl="2">
              <a:spcBef>
                <a:spcPts val="1000"/>
              </a:spcBef>
            </a:pPr>
            <a:r>
              <a:rPr lang="en-US" sz="2400" dirty="0"/>
              <a:t>Immunizations</a:t>
            </a:r>
          </a:p>
          <a:p>
            <a:pPr marL="685800" lvl="2">
              <a:spcBef>
                <a:spcPts val="1000"/>
              </a:spcBef>
            </a:pPr>
            <a:endParaRPr lang="en-US" sz="2400" dirty="0"/>
          </a:p>
          <a:p>
            <a:pPr marL="685800" lvl="2">
              <a:spcBef>
                <a:spcPts val="1000"/>
              </a:spcBef>
            </a:pPr>
            <a:endParaRPr lang="en-US" sz="2400" dirty="0"/>
          </a:p>
        </p:txBody>
      </p:sp>
      <p:pic>
        <p:nvPicPr>
          <p:cNvPr id="4" name="Picture 3"/>
          <p:cNvPicPr>
            <a:picLocks noChangeAspect="1"/>
          </p:cNvPicPr>
          <p:nvPr/>
        </p:nvPicPr>
        <p:blipFill>
          <a:blip r:embed="rId3"/>
          <a:stretch>
            <a:fillRect/>
          </a:stretch>
        </p:blipFill>
        <p:spPr>
          <a:xfrm>
            <a:off x="8765309" y="219698"/>
            <a:ext cx="3209521" cy="6375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7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lvl="1"/>
            <a:r>
              <a:rPr lang="en-US" dirty="0">
                <a:solidFill>
                  <a:schemeClr val="accent6"/>
                </a:solidFill>
              </a:rPr>
              <a:t>&lt;-- Kacey, what would you like here? --&gt;</a:t>
            </a:r>
          </a:p>
          <a:p>
            <a:pPr lvl="1"/>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
        <p:nvSpPr>
          <p:cNvPr id="3" name="TextBox 2">
            <a:extLst>
              <a:ext uri="{FF2B5EF4-FFF2-40B4-BE49-F238E27FC236}">
                <a16:creationId xmlns:a16="http://schemas.microsoft.com/office/drawing/2014/main" id="{C1B9B2DF-677A-B52A-C86B-195408AC3C24}"/>
              </a:ext>
            </a:extLst>
          </p:cNvPr>
          <p:cNvSpPr txBox="1"/>
          <p:nvPr/>
        </p:nvSpPr>
        <p:spPr>
          <a:xfrm>
            <a:off x="3115734" y="48101"/>
            <a:ext cx="425365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First go to:</a:t>
            </a:r>
            <a:br>
              <a:rPr lang="en-US" sz="2800" dirty="0"/>
            </a:br>
            <a:r>
              <a:rPr lang="en-US" sz="2800" dirty="0">
                <a:hlinkClick r:id="rId3"/>
              </a:rPr>
              <a:t>https://ouhsc.edu/bbmc/</a:t>
            </a:r>
            <a:endParaRPr lang="en-US" sz="2800" dirty="0"/>
          </a:p>
        </p:txBody>
      </p:sp>
      <p:cxnSp>
        <p:nvCxnSpPr>
          <p:cNvPr id="6" name="Straight Arrow Connector 5">
            <a:extLst>
              <a:ext uri="{FF2B5EF4-FFF2-40B4-BE49-F238E27FC236}">
                <a16:creationId xmlns:a16="http://schemas.microsoft.com/office/drawing/2014/main" id="{80F68373-20E6-692C-4AE5-5D2EE12694EE}"/>
              </a:ext>
            </a:extLst>
          </p:cNvPr>
          <p:cNvCxnSpPr/>
          <p:nvPr/>
        </p:nvCxnSpPr>
        <p:spPr>
          <a:xfrm>
            <a:off x="1063413" y="2797387"/>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07CA8D07-32EA-6AE0-F380-86E99D2CC9C4}"/>
              </a:ext>
            </a:extLst>
          </p:cNvPr>
          <p:cNvSpPr txBox="1"/>
          <p:nvPr/>
        </p:nvSpPr>
        <p:spPr>
          <a:xfrm>
            <a:off x="484295" y="2274167"/>
            <a:ext cx="944878"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a:t>
            </a:r>
            <a:br>
              <a:rPr lang="en-US" sz="2800" dirty="0"/>
            </a:br>
            <a:r>
              <a:rPr lang="en-US" sz="2800" dirty="0"/>
              <a:t>click</a:t>
            </a:r>
          </a:p>
        </p:txBody>
      </p:sp>
    </p:spTree>
    <p:extLst>
      <p:ext uri="{BB962C8B-B14F-4D97-AF65-F5344CB8AC3E}">
        <p14:creationId xmlns:p14="http://schemas.microsoft.com/office/powerpoint/2010/main" val="22758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208868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6064314" y="0"/>
            <a:ext cx="3592286" cy="6858000"/>
          </a:xfrm>
          <a:prstGeom prst="rect">
            <a:avLst/>
          </a:prstGeom>
        </p:spPr>
      </p:pic>
      <p:cxnSp>
        <p:nvCxnSpPr>
          <p:cNvPr id="2" name="Straight Arrow Connector 1">
            <a:extLst>
              <a:ext uri="{FF2B5EF4-FFF2-40B4-BE49-F238E27FC236}">
                <a16:creationId xmlns:a16="http://schemas.microsoft.com/office/drawing/2014/main" id="{5B026245-9D54-2A16-BA0A-A5E16196032F}"/>
              </a:ext>
            </a:extLst>
          </p:cNvPr>
          <p:cNvCxnSpPr/>
          <p:nvPr/>
        </p:nvCxnSpPr>
        <p:spPr>
          <a:xfrm>
            <a:off x="1314034" y="3358794"/>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FD22920-21FC-BBDC-AF52-1391354F4B87}"/>
              </a:ext>
            </a:extLst>
          </p:cNvPr>
          <p:cNvSpPr txBox="1"/>
          <p:nvPr/>
        </p:nvSpPr>
        <p:spPr>
          <a:xfrm>
            <a:off x="88053" y="2881740"/>
            <a:ext cx="1774620"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“Yes” to CRDW</a:t>
            </a:r>
          </a:p>
        </p:txBody>
      </p:sp>
      <p:sp>
        <p:nvSpPr>
          <p:cNvPr id="6" name="TextBox 5">
            <a:extLst>
              <a:ext uri="{FF2B5EF4-FFF2-40B4-BE49-F238E27FC236}">
                <a16:creationId xmlns:a16="http://schemas.microsoft.com/office/drawing/2014/main" id="{DCDC0CF7-20D7-0E6F-54FD-4BDB79B2201B}"/>
              </a:ext>
            </a:extLst>
          </p:cNvPr>
          <p:cNvSpPr txBox="1"/>
          <p:nvPr/>
        </p:nvSpPr>
        <p:spPr>
          <a:xfrm>
            <a:off x="10103314" y="365447"/>
            <a:ext cx="1774620"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“Yes” to CRDW</a:t>
            </a:r>
          </a:p>
        </p:txBody>
      </p:sp>
    </p:spTree>
    <p:extLst>
      <p:ext uri="{BB962C8B-B14F-4D97-AF65-F5344CB8AC3E}">
        <p14:creationId xmlns:p14="http://schemas.microsoft.com/office/powerpoint/2010/main" val="80322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14341</TotalTime>
  <Words>5631</Words>
  <Application>Microsoft Office PowerPoint</Application>
  <PresentationFormat>Widescreen</PresentationFormat>
  <Paragraphs>810</Paragraphs>
  <Slides>35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Integration of Epic</vt:lpstr>
      <vt:lpstr>PowerPoint Presentation</vt:lpstr>
      <vt:lpstr>Two Definitions of “QI” –depends on your audience</vt:lpstr>
      <vt:lpstr>PowerPoint Presentation</vt:lpstr>
      <vt:lpstr>PowerPoint Presentation</vt:lpstr>
      <vt:lpstr>PowerPoint Presentation</vt:lpstr>
      <vt:lpstr>Timeline for Requests</vt:lpstr>
      <vt:lpstr>PowerPoint Presentation</vt:lpstr>
      <vt:lpstr>Data Formats</vt:lpstr>
      <vt:lpstr>Encouraging Secure Data Practices</vt:lpstr>
      <vt:lpstr>Using Metadata to Transfer your  Clinical Knowledge into the Workflow</vt:lpstr>
      <vt:lpstr>N3C: National COVID Cohort Collaborative</vt:lpstr>
      <vt:lpstr>Thank you</vt:lpstr>
      <vt:lpstr>Ecosystem Architecture</vt:lpstr>
      <vt:lpstr>Extra Slides</vt:lpstr>
      <vt:lpstr>Contributing to External Registries</vt:lpstr>
      <vt:lpstr>PowerPoint Presentation</vt:lpstr>
      <vt:lpstr>Since 2017, the CRDW has provided support for more than 194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410</cp:revision>
  <dcterms:created xsi:type="dcterms:W3CDTF">2019-06-04T17:44:43Z</dcterms:created>
  <dcterms:modified xsi:type="dcterms:W3CDTF">2024-01-22T17:58:57Z</dcterms:modified>
</cp:coreProperties>
</file>