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92" r:id="rId2"/>
    <p:sldId id="368" r:id="rId3"/>
    <p:sldId id="369" r:id="rId4"/>
    <p:sldId id="371" r:id="rId5"/>
    <p:sldId id="373" r:id="rId6"/>
    <p:sldId id="372" r:id="rId7"/>
    <p:sldId id="374" r:id="rId8"/>
    <p:sldId id="375" r:id="rId9"/>
    <p:sldId id="377" r:id="rId10"/>
    <p:sldId id="378" r:id="rId11"/>
    <p:sldId id="379" r:id="rId12"/>
    <p:sldId id="380" r:id="rId13"/>
    <p:sldId id="376" r:id="rId14"/>
    <p:sldId id="370" r:id="rId15"/>
    <p:sldId id="367" r:id="rId16"/>
    <p:sldId id="29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ard, David E. (HSC)" initials="BDE(" lastIdx="1" clrIdx="0">
    <p:extLst>
      <p:ext uri="{19B8F6BF-5375-455C-9EA6-DF929625EA0E}">
        <p15:presenceInfo xmlns:p15="http://schemas.microsoft.com/office/powerpoint/2012/main" userId="S-1-5-21-598231604-1040596609-1897138802-1517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D9D9D9"/>
    <a:srgbClr val="FF9966"/>
    <a:srgbClr val="A1C6E7"/>
    <a:srgbClr val="FEFEEC"/>
    <a:srgbClr val="A8EDF6"/>
    <a:srgbClr val="C1FBF8"/>
    <a:srgbClr val="5CB886"/>
    <a:srgbClr val="66E0C0"/>
    <a:srgbClr val="95EF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64386" autoAdjust="0"/>
  </p:normalViewPr>
  <p:slideViewPr>
    <p:cSldViewPr snapToGrid="0">
      <p:cViewPr varScale="1">
        <p:scale>
          <a:sx n="68" d="100"/>
          <a:sy n="68" d="100"/>
        </p:scale>
        <p:origin x="444" y="78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4B6824-7023-4228-BB04-DF38B9F7BAD4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2B4D55-8C27-4C2C-B1CD-E79AEC43B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7186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 I’m Will, and part of the Clinical Research Data Warehouse effort on</a:t>
            </a:r>
            <a:r>
              <a:rPr lang="en-US" baseline="0" dirty="0"/>
              <a:t> campus.  I started as a conventional statistician and researcher, and based on experience with integrating our investigations with state agency data , our group moved into the world of EMRs and warehouses.</a:t>
            </a:r>
          </a:p>
          <a:p>
            <a:endParaRPr lang="en-US" baseline="0" dirty="0"/>
          </a:p>
          <a:p>
            <a:r>
              <a:rPr lang="en-US" baseline="0" dirty="0"/>
              <a:t>I think these experiences have allowed our group to relate well with current PIs, as well as build a CRDW ecosystem that works well with research.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5E7D87-CD48-43C8-A7EA-8D4BB480ED50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06319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2B4D55-8C27-4C2C-B1CD-E79AEC43B31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7009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You can’t see the details, but can appreciate</a:t>
            </a:r>
            <a:r>
              <a:rPr lang="en-US" baseline="0" dirty="0" smtClean="0"/>
              <a:t> a lot of details are considered and provided.  It will improve the quality of your dataset and save you at least a few days.  And relevant to this audience, it will make you analyses more reproducible, because these groomed datasets are available and promoted to all N3C researchers.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2B4D55-8C27-4C2C-B1CD-E79AEC43B31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932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5E7D87-CD48-43C8-A7EA-8D4BB480ED50}" type="slidenum">
              <a:rPr lang="en-US" smtClean="0">
                <a:solidFill>
                  <a:prstClr val="black"/>
                </a:solidFill>
              </a:rPr>
              <a:pPr/>
              <a:t>15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23175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2B4D55-8C27-4C2C-B1CD-E79AEC43B31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9581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2B4D55-8C27-4C2C-B1CD-E79AEC43B31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4987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2B4D55-8C27-4C2C-B1CD-E79AEC43B31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9268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2B4D55-8C27-4C2C-B1CD-E79AEC43B31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6865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2B4D55-8C27-4C2C-B1CD-E79AEC43B31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3456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2B4D55-8C27-4C2C-B1CD-E79AEC43B31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3385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2B4D55-8C27-4C2C-B1CD-E79AEC43B31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2547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2B4D55-8C27-4C2C-B1CD-E79AEC43B31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7312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8CAB9-F02B-405D-B26E-A393DAA55285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53C88-F6F5-496B-A410-A8866B9216D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Unknown.jpe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724401" y="6333067"/>
            <a:ext cx="2905125" cy="524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513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8CAB9-F02B-405D-B26E-A393DAA55285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53C88-F6F5-496B-A410-A8866B921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480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8CAB9-F02B-405D-B26E-A393DAA55285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53C88-F6F5-496B-A410-A8866B921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337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8CAB9-F02B-405D-B26E-A393DAA55285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53C88-F6F5-496B-A410-A8866B921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965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8CAB9-F02B-405D-B26E-A393DAA55285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53C88-F6F5-496B-A410-A8866B921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38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8CAB9-F02B-405D-B26E-A393DAA55285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53C88-F6F5-496B-A410-A8866B921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365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8CAB9-F02B-405D-B26E-A393DAA55285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53C88-F6F5-496B-A410-A8866B921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324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8CAB9-F02B-405D-B26E-A393DAA55285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53C88-F6F5-496B-A410-A8866B921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458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8CAB9-F02B-405D-B26E-A393DAA55285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53C88-F6F5-496B-A410-A8866B921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228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8CAB9-F02B-405D-B26E-A393DAA55285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53C88-F6F5-496B-A410-A8866B921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956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8CAB9-F02B-405D-B26E-A393DAA55285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53C88-F6F5-496B-A410-A8866B921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116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D8CAB9-F02B-405D-B26E-A393DAA55285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C53C88-F6F5-496B-A410-A8866B921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263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image" Target="../media/image1.jpeg"/><Relationship Id="rId7" Type="http://schemas.openxmlformats.org/officeDocument/2006/relationships/image" Target="../media/image5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microsoft.com/office/2007/relationships/hdphoto" Target="../media/hdphoto1.wdp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linkedin.com/in/johanna-loomba-a0b6aa42/" TargetMode="Externa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image" Target="../media/image1.jpeg"/><Relationship Id="rId7" Type="http://schemas.openxmlformats.org/officeDocument/2006/relationships/image" Target="../media/image5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microsoft.com/office/2007/relationships/hdphoto" Target="../media/hdphoto1.wdp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unite.nih.gov/workspace/compass/view/ri.compass.main.folder.6046cbcd-22e5-435e-98c2-bbadddf626cf" TargetMode="External"/><Relationship Id="rId2" Type="http://schemas.openxmlformats.org/officeDocument/2006/relationships/hyperlink" Target="https://unite.nih.gov/workspace/compass/view/ri.compass.main.folder.c6034c72-9055-438e-b909-db06b90b5d1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athena.ohdsi.org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hyperlink" Target="https://ohdsi.github.io/TheBookOfOhdsi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ctrTitle"/>
          </p:nvPr>
        </p:nvSpPr>
        <p:spPr>
          <a:xfrm>
            <a:off x="452673" y="1472339"/>
            <a:ext cx="11298725" cy="1189380"/>
          </a:xfrm>
        </p:spPr>
        <p:txBody>
          <a:bodyPr>
            <a:noAutofit/>
          </a:bodyPr>
          <a:lstStyle/>
          <a:p>
            <a:r>
              <a:rPr lang="en-US" sz="4800" dirty="0" smtClean="0">
                <a:solidFill>
                  <a:srgbClr val="0070C0"/>
                </a:solidFill>
              </a:rPr>
              <a:t>N3C: National COVID </a:t>
            </a:r>
            <a:r>
              <a:rPr lang="en-US" sz="4800" dirty="0" smtClean="0">
                <a:solidFill>
                  <a:srgbClr val="0070C0"/>
                </a:solidFill>
              </a:rPr>
              <a:t>Cohort Collaborative</a:t>
            </a:r>
            <a:endParaRPr lang="en-US" sz="8800" dirty="0">
              <a:solidFill>
                <a:srgbClr val="0070C0"/>
              </a:solidFill>
            </a:endParaRPr>
          </a:p>
        </p:txBody>
      </p:sp>
      <p:sp>
        <p:nvSpPr>
          <p:cNvPr id="14" name="Subtitle 13"/>
          <p:cNvSpPr>
            <a:spLocks noGrp="1"/>
          </p:cNvSpPr>
          <p:nvPr>
            <p:ph type="subTitle" idx="1"/>
          </p:nvPr>
        </p:nvSpPr>
        <p:spPr>
          <a:xfrm>
            <a:off x="1066800" y="2707272"/>
            <a:ext cx="10058400" cy="3583159"/>
          </a:xfrm>
        </p:spPr>
        <p:txBody>
          <a:bodyPr>
            <a:normAutofit/>
          </a:bodyPr>
          <a:lstStyle/>
          <a:p>
            <a:r>
              <a:rPr lang="en-US" sz="2200" dirty="0"/>
              <a:t>Will Beasley, </a:t>
            </a:r>
            <a:r>
              <a:rPr lang="en-US" sz="2200" dirty="0" smtClean="0"/>
              <a:t>PhD &amp; David </a:t>
            </a:r>
            <a:r>
              <a:rPr lang="en-US" sz="2200" dirty="0"/>
              <a:t>Bard, PhD</a:t>
            </a:r>
          </a:p>
          <a:p>
            <a:r>
              <a:rPr lang="en-US" sz="1900" dirty="0">
                <a:solidFill>
                  <a:schemeClr val="bg1">
                    <a:lumMod val="50000"/>
                  </a:schemeClr>
                </a:solidFill>
              </a:rPr>
              <a:t>University of Oklahoma HSC, </a:t>
            </a:r>
            <a:r>
              <a:rPr lang="en-US" sz="1900" dirty="0" smtClean="0">
                <a:solidFill>
                  <a:schemeClr val="bg1">
                    <a:lumMod val="50000"/>
                  </a:schemeClr>
                </a:solidFill>
              </a:rPr>
              <a:t> Biomedical </a:t>
            </a:r>
            <a:r>
              <a:rPr lang="en-US" sz="1900" dirty="0">
                <a:solidFill>
                  <a:schemeClr val="bg1">
                    <a:lumMod val="50000"/>
                  </a:schemeClr>
                </a:solidFill>
              </a:rPr>
              <a:t>&amp; Behavioral Methodology Core (BBMC</a:t>
            </a:r>
            <a:r>
              <a:rPr lang="en-US" sz="1900" dirty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endParaRPr lang="en-US" sz="2200" dirty="0"/>
          </a:p>
          <a:p>
            <a:r>
              <a:rPr lang="en-US" sz="2200" dirty="0"/>
              <a:t>Jerrod Anzalone, MS</a:t>
            </a:r>
          </a:p>
          <a:p>
            <a:r>
              <a:rPr lang="en-US" sz="1900" dirty="0">
                <a:solidFill>
                  <a:schemeClr val="bg1">
                    <a:lumMod val="50000"/>
                  </a:schemeClr>
                </a:solidFill>
              </a:rPr>
              <a:t>University of Nebraska Medical Center, </a:t>
            </a:r>
            <a:r>
              <a:rPr lang="en-US" sz="1900" dirty="0" err="1">
                <a:solidFill>
                  <a:schemeClr val="bg1">
                    <a:lumMod val="50000"/>
                  </a:schemeClr>
                </a:solidFill>
              </a:rPr>
              <a:t>Dept</a:t>
            </a:r>
            <a:r>
              <a:rPr lang="en-US" sz="1900" dirty="0">
                <a:solidFill>
                  <a:schemeClr val="bg1">
                    <a:lumMod val="50000"/>
                  </a:schemeClr>
                </a:solidFill>
              </a:rPr>
              <a:t> of Neurological Sciences</a:t>
            </a:r>
          </a:p>
          <a:p>
            <a:r>
              <a:rPr lang="en-US" sz="2200" dirty="0" smtClean="0"/>
              <a:t>April 2022</a:t>
            </a:r>
          </a:p>
          <a:p>
            <a:endParaRPr lang="en-US" dirty="0"/>
          </a:p>
        </p:txBody>
      </p:sp>
      <p:pic>
        <p:nvPicPr>
          <p:cNvPr id="15" name="Picture 14" descr="Unknown.jpe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24401" y="6333067"/>
            <a:ext cx="2905125" cy="52493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0677620" y="5543442"/>
            <a:ext cx="140388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Award Numbers: UG1OD024950 U54GM104938</a:t>
            </a:r>
            <a:endParaRPr lang="en-US" sz="12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63" y="6290431"/>
            <a:ext cx="2514600" cy="54292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71584" y="6189773"/>
            <a:ext cx="3209925" cy="666750"/>
          </a:xfrm>
          <a:prstGeom prst="rect">
            <a:avLst/>
          </a:prstGeom>
        </p:spPr>
      </p:pic>
      <p:pic>
        <p:nvPicPr>
          <p:cNvPr id="12" name="Picture 2" descr="BBMC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63" y="90095"/>
            <a:ext cx="1627222" cy="1627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OSCTR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1095" y="-61784"/>
            <a:ext cx="3430905" cy="1402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3659" y="105632"/>
            <a:ext cx="4906014" cy="1435009"/>
          </a:xfrm>
          <a:prstGeom prst="rect">
            <a:avLst/>
          </a:prstGeom>
        </p:spPr>
      </p:pic>
      <p:pic>
        <p:nvPicPr>
          <p:cNvPr id="18" name="Picture 17" descr="C:\Users\tvanwago\Documents\OCTSI Logos\idea_transparent6.gif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91" y="4546377"/>
            <a:ext cx="1810173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85916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144589"/>
          </a:xfrm>
        </p:spPr>
        <p:txBody>
          <a:bodyPr>
            <a:normAutofit/>
          </a:bodyPr>
          <a:lstStyle/>
          <a:p>
            <a:r>
              <a:rPr lang="en-US" dirty="0" smtClean="0"/>
              <a:t>Start new Code Workbook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44590"/>
            <a:ext cx="12192000" cy="5713410"/>
          </a:xfrm>
        </p:spPr>
        <p:txBody>
          <a:bodyPr>
            <a:normAutofit/>
          </a:bodyPr>
          <a:lstStyle/>
          <a:p>
            <a:pPr marL="231775" indent="-23177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600" dirty="0" smtClean="0"/>
              <a:t>Named “analysis”</a:t>
            </a:r>
          </a:p>
          <a:p>
            <a:pPr marL="231775" indent="-23177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600" dirty="0" smtClean="0"/>
              <a:t>Import dataset</a:t>
            </a:r>
          </a:p>
          <a:p>
            <a:pPr marL="231775" indent="-23177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600" dirty="0" smtClean="0"/>
              <a:t>N3C Training Area/Practice …/will…/presentation…/workbook…/manipulation/Person Staged</a:t>
            </a:r>
            <a:endParaRPr lang="en-US" sz="3600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dirty="0" smtClean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dirty="0"/>
          </a:p>
          <a:p>
            <a:pPr marL="231775" lvl="0" indent="-23177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79483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7800" y="882382"/>
            <a:ext cx="6694536" cy="24922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62253" y="3636828"/>
            <a:ext cx="2826177" cy="21118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144589"/>
          </a:xfrm>
        </p:spPr>
        <p:txBody>
          <a:bodyPr>
            <a:normAutofit/>
          </a:bodyPr>
          <a:lstStyle/>
          <a:p>
            <a:r>
              <a:rPr lang="en-US" dirty="0" smtClean="0"/>
              <a:t>Python Transform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44590"/>
            <a:ext cx="12192000" cy="5713410"/>
          </a:xfrm>
        </p:spPr>
        <p:txBody>
          <a:bodyPr>
            <a:normAutofit fontScale="70000" lnSpcReduction="20000"/>
          </a:bodyPr>
          <a:lstStyle/>
          <a:p>
            <a:pPr marL="231775" indent="-23177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600" dirty="0" smtClean="0"/>
              <a:t>New Transform</a:t>
            </a:r>
          </a:p>
          <a:p>
            <a:pPr marL="231775" indent="-23177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600" dirty="0" smtClean="0"/>
              <a:t>Change `</a:t>
            </a:r>
            <a:r>
              <a:rPr lang="en-US" sz="3600" dirty="0" err="1" smtClean="0"/>
              <a:t>person_staged</a:t>
            </a:r>
            <a:r>
              <a:rPr lang="en-US" sz="3600" dirty="0" smtClean="0"/>
              <a:t>` to Pandas </a:t>
            </a:r>
            <a:r>
              <a:rPr lang="en-US" sz="3600" dirty="0" err="1" smtClean="0"/>
              <a:t>dataframe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(Bottom-right panel)</a:t>
            </a:r>
            <a:endParaRPr lang="en-US" sz="3600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err="1">
                <a:solidFill>
                  <a:srgbClr val="93A1A1"/>
                </a:solidFill>
                <a:latin typeface="Consolas" panose="020B0609020204030204" pitchFamily="49" charset="0"/>
              </a:rPr>
              <a:t>def</a:t>
            </a:r>
            <a:r>
              <a:rPr lang="en-US" dirty="0">
                <a:solidFill>
                  <a:srgbClr val="839496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68BD2"/>
                </a:solidFill>
                <a:latin typeface="Consolas" panose="020B0609020204030204" pitchFamily="49" charset="0"/>
              </a:rPr>
              <a:t>graph_1</a:t>
            </a:r>
            <a:r>
              <a:rPr lang="en-US" dirty="0">
                <a:solidFill>
                  <a:srgbClr val="839496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839496"/>
                </a:solidFill>
                <a:latin typeface="Consolas" panose="020B0609020204030204" pitchFamily="49" charset="0"/>
              </a:rPr>
              <a:t>person_staged</a:t>
            </a:r>
            <a:r>
              <a:rPr lang="en-US" dirty="0">
                <a:solidFill>
                  <a:srgbClr val="839496"/>
                </a:solidFill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US" dirty="0">
                <a:solidFill>
                  <a:srgbClr val="839496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859900"/>
                </a:solidFill>
                <a:latin typeface="Consolas" panose="020B0609020204030204" pitchFamily="49" charset="0"/>
              </a:rPr>
              <a:t>import</a:t>
            </a:r>
            <a:r>
              <a:rPr lang="en-US" dirty="0">
                <a:solidFill>
                  <a:srgbClr val="839496"/>
                </a:solidFill>
                <a:latin typeface="Consolas" panose="020B0609020204030204" pitchFamily="49" charset="0"/>
              </a:rPr>
              <a:t> pandas </a:t>
            </a:r>
            <a:r>
              <a:rPr lang="en-US" dirty="0">
                <a:solidFill>
                  <a:srgbClr val="859900"/>
                </a:solidFill>
                <a:latin typeface="Consolas" panose="020B0609020204030204" pitchFamily="49" charset="0"/>
              </a:rPr>
              <a:t>as</a:t>
            </a:r>
            <a:r>
              <a:rPr lang="en-US" dirty="0">
                <a:solidFill>
                  <a:srgbClr val="839496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39496"/>
                </a:solidFill>
                <a:latin typeface="Consolas" panose="020B0609020204030204" pitchFamily="49" charset="0"/>
              </a:rPr>
              <a:t>pd</a:t>
            </a:r>
            <a:endParaRPr lang="en-US" dirty="0">
              <a:solidFill>
                <a:srgbClr val="839496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839496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859900"/>
                </a:solidFill>
                <a:latin typeface="Consolas" panose="020B0609020204030204" pitchFamily="49" charset="0"/>
              </a:rPr>
              <a:t>import</a:t>
            </a:r>
            <a:r>
              <a:rPr lang="en-US" dirty="0">
                <a:solidFill>
                  <a:srgbClr val="839496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39496"/>
                </a:solidFill>
                <a:latin typeface="Consolas" panose="020B0609020204030204" pitchFamily="49" charset="0"/>
              </a:rPr>
              <a:t>matplotlib.pyplot</a:t>
            </a:r>
            <a:r>
              <a:rPr lang="en-US" dirty="0">
                <a:solidFill>
                  <a:srgbClr val="839496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59900"/>
                </a:solidFill>
                <a:latin typeface="Consolas" panose="020B0609020204030204" pitchFamily="49" charset="0"/>
              </a:rPr>
              <a:t>as</a:t>
            </a:r>
            <a:r>
              <a:rPr lang="en-US" dirty="0">
                <a:solidFill>
                  <a:srgbClr val="839496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39496"/>
                </a:solidFill>
                <a:latin typeface="Consolas" panose="020B0609020204030204" pitchFamily="49" charset="0"/>
              </a:rPr>
              <a:t>plt</a:t>
            </a:r>
            <a:endParaRPr lang="en-US" dirty="0">
              <a:solidFill>
                <a:srgbClr val="839496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839496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839496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839496"/>
                </a:solidFill>
                <a:latin typeface="Consolas" panose="020B0609020204030204" pitchFamily="49" charset="0"/>
              </a:rPr>
              <a:t>    ds </a:t>
            </a:r>
            <a:r>
              <a:rPr lang="en-US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839496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39496"/>
                </a:solidFill>
                <a:latin typeface="Consolas" panose="020B0609020204030204" pitchFamily="49" charset="0"/>
              </a:rPr>
              <a:t>person_staged</a:t>
            </a:r>
            <a:endParaRPr lang="en-US" dirty="0">
              <a:solidFill>
                <a:srgbClr val="839496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839496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859900"/>
                </a:solidFill>
                <a:latin typeface="Consolas" panose="020B0609020204030204" pitchFamily="49" charset="0"/>
              </a:rPr>
              <a:t>type</a:t>
            </a:r>
            <a:r>
              <a:rPr lang="en-US" dirty="0">
                <a:solidFill>
                  <a:srgbClr val="839496"/>
                </a:solidFill>
                <a:latin typeface="Consolas" panose="020B0609020204030204" pitchFamily="49" charset="0"/>
              </a:rPr>
              <a:t>(ds) </a:t>
            </a:r>
            <a:r>
              <a:rPr lang="en-US" i="1" dirty="0">
                <a:solidFill>
                  <a:srgbClr val="586E75"/>
                </a:solidFill>
                <a:latin typeface="Consolas" panose="020B0609020204030204" pitchFamily="49" charset="0"/>
              </a:rPr>
              <a:t># &lt;class '</a:t>
            </a:r>
            <a:r>
              <a:rPr lang="en-US" i="1" dirty="0" err="1">
                <a:solidFill>
                  <a:srgbClr val="586E75"/>
                </a:solidFill>
                <a:latin typeface="Consolas" panose="020B0609020204030204" pitchFamily="49" charset="0"/>
              </a:rPr>
              <a:t>pandas.core.frame.DataFrame</a:t>
            </a:r>
            <a:r>
              <a:rPr lang="en-US" i="1" dirty="0">
                <a:solidFill>
                  <a:srgbClr val="586E75"/>
                </a:solidFill>
                <a:latin typeface="Consolas" panose="020B0609020204030204" pitchFamily="49" charset="0"/>
              </a:rPr>
              <a:t>'&gt;</a:t>
            </a:r>
            <a:endParaRPr lang="en-US" dirty="0">
              <a:solidFill>
                <a:srgbClr val="839496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839496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839496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839496"/>
                </a:solidFill>
                <a:latin typeface="Consolas" panose="020B0609020204030204" pitchFamily="49" charset="0"/>
              </a:rPr>
              <a:t>    ds.info()</a:t>
            </a:r>
          </a:p>
          <a:p>
            <a:pPr marL="0" indent="0">
              <a:buNone/>
            </a:pPr>
            <a:r>
              <a:rPr lang="en-US" dirty="0">
                <a:solidFill>
                  <a:srgbClr val="839496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839496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839496"/>
                </a:solidFill>
                <a:latin typeface="Consolas" panose="020B0609020204030204" pitchFamily="49" charset="0"/>
              </a:rPr>
              <a:t>    ds[[</a:t>
            </a:r>
            <a:r>
              <a:rPr lang="en-US" dirty="0">
                <a:solidFill>
                  <a:srgbClr val="2AA198"/>
                </a:solidFill>
                <a:latin typeface="Consolas" panose="020B0609020204030204" pitchFamily="49" charset="0"/>
              </a:rPr>
              <a:t>"gender"</a:t>
            </a:r>
            <a:r>
              <a:rPr lang="en-US" dirty="0">
                <a:solidFill>
                  <a:srgbClr val="839496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2AA198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2AA198"/>
                </a:solidFill>
                <a:latin typeface="Consolas" panose="020B0609020204030204" pitchFamily="49" charset="0"/>
              </a:rPr>
              <a:t>year_of_birth</a:t>
            </a:r>
            <a:r>
              <a:rPr lang="en-US" dirty="0">
                <a:solidFill>
                  <a:srgbClr val="2AA198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839496"/>
                </a:solidFill>
                <a:latin typeface="Consolas" panose="020B0609020204030204" pitchFamily="49" charset="0"/>
              </a:rPr>
              <a:t>]].</a:t>
            </a:r>
            <a:r>
              <a:rPr lang="en-US" dirty="0" err="1">
                <a:solidFill>
                  <a:srgbClr val="839496"/>
                </a:solidFill>
                <a:latin typeface="Consolas" panose="020B0609020204030204" pitchFamily="49" charset="0"/>
              </a:rPr>
              <a:t>groupby</a:t>
            </a:r>
            <a:r>
              <a:rPr lang="en-US" dirty="0">
                <a:solidFill>
                  <a:srgbClr val="839496"/>
                </a:solidFill>
                <a:latin typeface="Consolas" panose="020B0609020204030204" pitchFamily="49" charset="0"/>
              </a:rPr>
              <a:t>([</a:t>
            </a:r>
            <a:r>
              <a:rPr lang="en-US" dirty="0">
                <a:solidFill>
                  <a:srgbClr val="2AA198"/>
                </a:solidFill>
                <a:latin typeface="Consolas" panose="020B0609020204030204" pitchFamily="49" charset="0"/>
              </a:rPr>
              <a:t>'gender'</a:t>
            </a:r>
            <a:r>
              <a:rPr lang="en-US" dirty="0">
                <a:solidFill>
                  <a:srgbClr val="839496"/>
                </a:solidFill>
                <a:latin typeface="Consolas" panose="020B0609020204030204" pitchFamily="49" charset="0"/>
              </a:rPr>
              <a:t>]).boxplot()</a:t>
            </a:r>
          </a:p>
          <a:p>
            <a:pPr marL="0" indent="0">
              <a:buNone/>
            </a:pPr>
            <a:r>
              <a:rPr lang="en-US" dirty="0">
                <a:solidFill>
                  <a:srgbClr val="839496"/>
                </a:solidFill>
                <a:latin typeface="Consolas" panose="020B0609020204030204" pitchFamily="49" charset="0"/>
              </a:rPr>
              <a:t>    </a:t>
            </a:r>
            <a:r>
              <a:rPr lang="en-US" dirty="0" err="1">
                <a:solidFill>
                  <a:srgbClr val="839496"/>
                </a:solidFill>
                <a:latin typeface="Consolas" panose="020B0609020204030204" pitchFamily="49" charset="0"/>
              </a:rPr>
              <a:t>plt.show</a:t>
            </a:r>
            <a:r>
              <a:rPr lang="en-US" dirty="0">
                <a:solidFill>
                  <a:srgbClr val="839496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solidFill>
                  <a:srgbClr val="839496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839496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839496"/>
                </a:solidFill>
                <a:latin typeface="Consolas" panose="020B0609020204030204" pitchFamily="49" charset="0"/>
              </a:rPr>
              <a:t>    ds[[</a:t>
            </a:r>
            <a:r>
              <a:rPr lang="en-US" dirty="0">
                <a:solidFill>
                  <a:srgbClr val="2AA198"/>
                </a:solidFill>
                <a:latin typeface="Consolas" panose="020B0609020204030204" pitchFamily="49" charset="0"/>
              </a:rPr>
              <a:t>"gender"</a:t>
            </a:r>
            <a:r>
              <a:rPr lang="en-US" dirty="0">
                <a:solidFill>
                  <a:srgbClr val="839496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2AA198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2AA198"/>
                </a:solidFill>
                <a:latin typeface="Consolas" panose="020B0609020204030204" pitchFamily="49" charset="0"/>
              </a:rPr>
              <a:t>covid_ever</a:t>
            </a:r>
            <a:r>
              <a:rPr lang="en-US" dirty="0">
                <a:solidFill>
                  <a:srgbClr val="2AA198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839496"/>
                </a:solidFill>
                <a:latin typeface="Consolas" panose="020B0609020204030204" pitchFamily="49" charset="0"/>
              </a:rPr>
              <a:t>]].</a:t>
            </a:r>
            <a:r>
              <a:rPr lang="en-US" dirty="0" err="1">
                <a:solidFill>
                  <a:srgbClr val="839496"/>
                </a:solidFill>
                <a:latin typeface="Consolas" panose="020B0609020204030204" pitchFamily="49" charset="0"/>
              </a:rPr>
              <a:t>groupby</a:t>
            </a:r>
            <a:r>
              <a:rPr lang="en-US" dirty="0">
                <a:solidFill>
                  <a:srgbClr val="839496"/>
                </a:solidFill>
                <a:latin typeface="Consolas" panose="020B0609020204030204" pitchFamily="49" charset="0"/>
              </a:rPr>
              <a:t>([</a:t>
            </a:r>
            <a:r>
              <a:rPr lang="en-US" dirty="0">
                <a:solidFill>
                  <a:srgbClr val="2AA198"/>
                </a:solidFill>
                <a:latin typeface="Consolas" panose="020B0609020204030204" pitchFamily="49" charset="0"/>
              </a:rPr>
              <a:t>'gender'</a:t>
            </a:r>
            <a:r>
              <a:rPr lang="en-US" dirty="0">
                <a:solidFill>
                  <a:srgbClr val="839496"/>
                </a:solidFill>
                <a:latin typeface="Consolas" panose="020B0609020204030204" pitchFamily="49" charset="0"/>
              </a:rPr>
              <a:t>]).mean().plot(kind</a:t>
            </a:r>
            <a:r>
              <a:rPr lang="en-US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2AA198"/>
                </a:solidFill>
                <a:latin typeface="Consolas" panose="020B0609020204030204" pitchFamily="49" charset="0"/>
              </a:rPr>
              <a:t>'bar'</a:t>
            </a:r>
            <a:r>
              <a:rPr lang="en-US" dirty="0">
                <a:solidFill>
                  <a:srgbClr val="839496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839496"/>
                </a:solidFill>
                <a:latin typeface="Consolas" panose="020B0609020204030204" pitchFamily="49" charset="0"/>
              </a:rPr>
              <a:t>    </a:t>
            </a:r>
            <a:r>
              <a:rPr lang="en-US" dirty="0" err="1">
                <a:solidFill>
                  <a:srgbClr val="839496"/>
                </a:solidFill>
                <a:latin typeface="Consolas" panose="020B0609020204030204" pitchFamily="49" charset="0"/>
              </a:rPr>
              <a:t>plt.show</a:t>
            </a:r>
            <a:r>
              <a:rPr lang="en-US" dirty="0" smtClean="0">
                <a:solidFill>
                  <a:srgbClr val="839496"/>
                </a:solidFill>
                <a:latin typeface="Consolas" panose="020B0609020204030204" pitchFamily="49" charset="0"/>
              </a:rPr>
              <a:t>()</a:t>
            </a:r>
            <a:endParaRPr lang="en-US" dirty="0"/>
          </a:p>
          <a:p>
            <a:pPr marL="231775" lvl="0" indent="-23177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18913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7337" y="572294"/>
            <a:ext cx="6848475" cy="4800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144589"/>
          </a:xfrm>
        </p:spPr>
        <p:txBody>
          <a:bodyPr>
            <a:normAutofit/>
          </a:bodyPr>
          <a:lstStyle/>
          <a:p>
            <a:r>
              <a:rPr lang="en-US" dirty="0" smtClean="0"/>
              <a:t>R Transform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44590"/>
            <a:ext cx="12192000" cy="5713410"/>
          </a:xfrm>
        </p:spPr>
        <p:txBody>
          <a:bodyPr>
            <a:normAutofit fontScale="55000" lnSpcReduction="20000"/>
          </a:bodyPr>
          <a:lstStyle/>
          <a:p>
            <a:pPr marL="231775" indent="-23177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600" dirty="0" smtClean="0"/>
              <a:t>New Transform</a:t>
            </a:r>
          </a:p>
          <a:p>
            <a:pPr marL="231775" indent="-23177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600" dirty="0" smtClean="0"/>
              <a:t>Change `</a:t>
            </a:r>
            <a:r>
              <a:rPr lang="en-US" sz="3600" dirty="0" err="1"/>
              <a:t>p</a:t>
            </a:r>
            <a:r>
              <a:rPr lang="en-US" sz="3600" dirty="0" err="1" smtClean="0"/>
              <a:t>erson_staged</a:t>
            </a:r>
            <a:r>
              <a:rPr lang="en-US" sz="3600" dirty="0" smtClean="0"/>
              <a:t>` to R </a:t>
            </a:r>
            <a:r>
              <a:rPr lang="en-US" sz="3600" dirty="0" err="1" smtClean="0"/>
              <a:t>data.frame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(Bottom-right panel)</a:t>
            </a:r>
            <a:endParaRPr lang="en-US" sz="3600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>
                <a:solidFill>
                  <a:srgbClr val="268BD2"/>
                </a:solidFill>
                <a:latin typeface="Consolas" panose="020B0609020204030204" pitchFamily="49" charset="0"/>
              </a:rPr>
              <a:t>glm</a:t>
            </a:r>
            <a:r>
              <a:rPr lang="en-US" dirty="0">
                <a:solidFill>
                  <a:srgbClr val="839496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59900"/>
                </a:solidFill>
                <a:latin typeface="Consolas" panose="020B0609020204030204" pitchFamily="49" charset="0"/>
              </a:rPr>
              <a:t>&lt;-</a:t>
            </a:r>
            <a:r>
              <a:rPr lang="en-US" dirty="0">
                <a:solidFill>
                  <a:srgbClr val="839496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59900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839496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268BD2"/>
                </a:solidFill>
                <a:latin typeface="Consolas" panose="020B0609020204030204" pitchFamily="49" charset="0"/>
              </a:rPr>
              <a:t>person_staged</a:t>
            </a:r>
            <a:r>
              <a:rPr lang="en-US" dirty="0">
                <a:solidFill>
                  <a:srgbClr val="839496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solidFill>
                  <a:srgbClr val="839496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268BD2"/>
                </a:solidFill>
                <a:latin typeface="Consolas" panose="020B0609020204030204" pitchFamily="49" charset="0"/>
              </a:rPr>
              <a:t>library</a:t>
            </a:r>
            <a:r>
              <a:rPr lang="en-US" dirty="0">
                <a:solidFill>
                  <a:srgbClr val="839496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268BD2"/>
                </a:solidFill>
                <a:latin typeface="Consolas" panose="020B0609020204030204" pitchFamily="49" charset="0"/>
              </a:rPr>
              <a:t>magrittr</a:t>
            </a:r>
            <a:r>
              <a:rPr lang="en-US" dirty="0">
                <a:solidFill>
                  <a:srgbClr val="839496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839496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268BD2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839496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268BD2"/>
                </a:solidFill>
                <a:latin typeface="Consolas" panose="020B0609020204030204" pitchFamily="49" charset="0"/>
              </a:rPr>
              <a:t>person_staged</a:t>
            </a:r>
            <a:r>
              <a:rPr lang="en-US" dirty="0">
                <a:solidFill>
                  <a:srgbClr val="839496"/>
                </a:solidFill>
                <a:latin typeface="Consolas" panose="020B0609020204030204" pitchFamily="49" charset="0"/>
              </a:rPr>
              <a:t>) </a:t>
            </a:r>
            <a:r>
              <a:rPr lang="en-US" i="1" dirty="0">
                <a:solidFill>
                  <a:srgbClr val="586E75"/>
                </a:solidFill>
                <a:latin typeface="Consolas" panose="020B0609020204030204" pitchFamily="49" charset="0"/>
              </a:rPr>
              <a:t># "</a:t>
            </a:r>
            <a:r>
              <a:rPr lang="en-US" i="1" dirty="0" err="1">
                <a:solidFill>
                  <a:srgbClr val="586E75"/>
                </a:solidFill>
                <a:latin typeface="Consolas" panose="020B0609020204030204" pitchFamily="49" charset="0"/>
              </a:rPr>
              <a:t>data.frame</a:t>
            </a:r>
            <a:r>
              <a:rPr lang="en-US" i="1" dirty="0">
                <a:solidFill>
                  <a:srgbClr val="586E75"/>
                </a:solidFill>
                <a:latin typeface="Consolas" panose="020B0609020204030204" pitchFamily="49" charset="0"/>
              </a:rPr>
              <a:t>"</a:t>
            </a:r>
            <a:endParaRPr lang="en-US" dirty="0">
              <a:solidFill>
                <a:srgbClr val="839496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839496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839496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839496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268BD2"/>
                </a:solidFill>
                <a:latin typeface="Consolas" panose="020B0609020204030204" pitchFamily="49" charset="0"/>
              </a:rPr>
              <a:t>ds</a:t>
            </a:r>
            <a:r>
              <a:rPr lang="en-US" dirty="0">
                <a:solidFill>
                  <a:srgbClr val="839496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59900"/>
                </a:solidFill>
                <a:latin typeface="Consolas" panose="020B0609020204030204" pitchFamily="49" charset="0"/>
              </a:rPr>
              <a:t>&lt;-</a:t>
            </a:r>
            <a:r>
              <a:rPr lang="en-US" dirty="0">
                <a:solidFill>
                  <a:srgbClr val="839496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839496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268BD2"/>
                </a:solidFill>
                <a:latin typeface="Consolas" panose="020B0609020204030204" pitchFamily="49" charset="0"/>
              </a:rPr>
              <a:t>person_staged</a:t>
            </a:r>
            <a:r>
              <a:rPr lang="en-US" dirty="0">
                <a:solidFill>
                  <a:srgbClr val="839496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839496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839496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268BD2"/>
                </a:solidFill>
                <a:latin typeface="Consolas" panose="020B0609020204030204" pitchFamily="49" charset="0"/>
              </a:rPr>
              <a:t>m</a:t>
            </a:r>
            <a:r>
              <a:rPr lang="en-US" dirty="0">
                <a:solidFill>
                  <a:srgbClr val="839496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839496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859900"/>
                </a:solidFill>
                <a:latin typeface="Consolas" panose="020B0609020204030204" pitchFamily="49" charset="0"/>
              </a:rPr>
              <a:t>&lt;-</a:t>
            </a:r>
            <a:r>
              <a:rPr lang="en-US" dirty="0" smtClean="0">
                <a:solidFill>
                  <a:srgbClr val="839496"/>
                </a:solidFill>
                <a:latin typeface="Consolas" panose="020B0609020204030204" pitchFamily="49" charset="0"/>
              </a:rPr>
              <a:t> </a:t>
            </a:r>
            <a:endParaRPr lang="en-US" dirty="0">
              <a:solidFill>
                <a:srgbClr val="839496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839496"/>
                </a:solidFill>
                <a:latin typeface="Consolas" panose="020B0609020204030204" pitchFamily="49" charset="0"/>
              </a:rPr>
              <a:t>        </a:t>
            </a:r>
            <a:r>
              <a:rPr lang="en-US" dirty="0">
                <a:solidFill>
                  <a:srgbClr val="268BD2"/>
                </a:solidFill>
                <a:latin typeface="Consolas" panose="020B0609020204030204" pitchFamily="49" charset="0"/>
              </a:rPr>
              <a:t>lm</a:t>
            </a:r>
            <a:r>
              <a:rPr lang="en-US" dirty="0">
                <a:solidFill>
                  <a:srgbClr val="839496"/>
                </a:solidFill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dirty="0">
                <a:solidFill>
                  <a:srgbClr val="839496"/>
                </a:solidFill>
                <a:latin typeface="Consolas" panose="020B0609020204030204" pitchFamily="49" charset="0"/>
              </a:rPr>
              <a:t>            formula </a:t>
            </a:r>
            <a:r>
              <a:rPr lang="en-US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839496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68BD2"/>
                </a:solidFill>
                <a:latin typeface="Consolas" panose="020B0609020204030204" pitchFamily="49" charset="0"/>
              </a:rPr>
              <a:t>covid_ever</a:t>
            </a:r>
            <a:r>
              <a:rPr lang="en-US" dirty="0">
                <a:solidFill>
                  <a:srgbClr val="839496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59900"/>
                </a:solidFill>
                <a:latin typeface="Consolas" panose="020B0609020204030204" pitchFamily="49" charset="0"/>
              </a:rPr>
              <a:t>~</a:t>
            </a:r>
            <a:r>
              <a:rPr lang="en-US" dirty="0">
                <a:solidFill>
                  <a:srgbClr val="839496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33682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839496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59900"/>
                </a:solidFill>
                <a:latin typeface="Consolas" panose="020B0609020204030204" pitchFamily="49" charset="0"/>
              </a:rPr>
              <a:t>+</a:t>
            </a:r>
            <a:r>
              <a:rPr lang="en-US" dirty="0">
                <a:solidFill>
                  <a:srgbClr val="839496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68BD2"/>
                </a:solidFill>
                <a:latin typeface="Consolas" panose="020B0609020204030204" pitchFamily="49" charset="0"/>
              </a:rPr>
              <a:t>gender_male</a:t>
            </a:r>
            <a:r>
              <a:rPr lang="en-US" dirty="0">
                <a:solidFill>
                  <a:srgbClr val="839496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59900"/>
                </a:solidFill>
                <a:latin typeface="Consolas" panose="020B0609020204030204" pitchFamily="49" charset="0"/>
              </a:rPr>
              <a:t>+</a:t>
            </a:r>
            <a:r>
              <a:rPr lang="en-US" dirty="0">
                <a:solidFill>
                  <a:srgbClr val="839496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68BD2"/>
                </a:solidFill>
                <a:latin typeface="Consolas" panose="020B0609020204030204" pitchFamily="49" charset="0"/>
              </a:rPr>
              <a:t>year_of_birth</a:t>
            </a:r>
            <a:r>
              <a:rPr lang="en-US" dirty="0">
                <a:solidFill>
                  <a:srgbClr val="839496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solidFill>
                  <a:srgbClr val="839496"/>
                </a:solidFill>
                <a:latin typeface="Consolas" panose="020B0609020204030204" pitchFamily="49" charset="0"/>
              </a:rPr>
              <a:t>            family </a:t>
            </a:r>
            <a:r>
              <a:rPr lang="en-US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839496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AA198"/>
                </a:solidFill>
                <a:latin typeface="Consolas" panose="020B0609020204030204" pitchFamily="49" charset="0"/>
              </a:rPr>
              <a:t>"binomial"</a:t>
            </a:r>
            <a:r>
              <a:rPr lang="en-US" dirty="0">
                <a:solidFill>
                  <a:srgbClr val="839496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solidFill>
                  <a:srgbClr val="839496"/>
                </a:solidFill>
                <a:latin typeface="Consolas" panose="020B0609020204030204" pitchFamily="49" charset="0"/>
              </a:rPr>
              <a:t>            data </a:t>
            </a:r>
            <a:r>
              <a:rPr lang="en-US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839496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68BD2"/>
                </a:solidFill>
                <a:latin typeface="Consolas" panose="020B0609020204030204" pitchFamily="49" charset="0"/>
              </a:rPr>
              <a:t>ds</a:t>
            </a:r>
            <a:endParaRPr lang="en-US" dirty="0">
              <a:solidFill>
                <a:srgbClr val="839496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839496"/>
                </a:solidFill>
                <a:latin typeface="Consolas" panose="020B0609020204030204" pitchFamily="49" charset="0"/>
              </a:rPr>
              <a:t>        </a:t>
            </a:r>
            <a:r>
              <a:rPr lang="en-US" dirty="0" smtClean="0">
                <a:solidFill>
                  <a:srgbClr val="839496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839496"/>
                </a:solidFill>
                <a:latin typeface="Consolas" panose="020B0609020204030204" pitchFamily="49" charset="0"/>
              </a:rPr>
              <a:t>    </a:t>
            </a:r>
          </a:p>
          <a:p>
            <a:pPr marL="0" indent="0">
              <a:buNone/>
            </a:pPr>
            <a:r>
              <a:rPr lang="en-US" dirty="0">
                <a:solidFill>
                  <a:srgbClr val="839496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268BD2"/>
                </a:solidFill>
                <a:latin typeface="Consolas" panose="020B0609020204030204" pitchFamily="49" charset="0"/>
              </a:rPr>
              <a:t>summary</a:t>
            </a:r>
            <a:r>
              <a:rPr lang="en-US" dirty="0">
                <a:solidFill>
                  <a:srgbClr val="839496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68BD2"/>
                </a:solidFill>
                <a:latin typeface="Consolas" panose="020B0609020204030204" pitchFamily="49" charset="0"/>
              </a:rPr>
              <a:t>m</a:t>
            </a:r>
            <a:r>
              <a:rPr lang="en-US" dirty="0">
                <a:solidFill>
                  <a:srgbClr val="839496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839496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839496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839496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268BD2"/>
                </a:solidFill>
                <a:latin typeface="Consolas" panose="020B0609020204030204" pitchFamily="49" charset="0"/>
              </a:rPr>
              <a:t>m</a:t>
            </a:r>
            <a:r>
              <a:rPr lang="en-US" dirty="0">
                <a:solidFill>
                  <a:srgbClr val="839496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59900"/>
                </a:solidFill>
                <a:latin typeface="Consolas" panose="020B0609020204030204" pitchFamily="49" charset="0"/>
              </a:rPr>
              <a:t>%&gt;%</a:t>
            </a:r>
            <a:endParaRPr lang="en-US" dirty="0">
              <a:solidFill>
                <a:srgbClr val="839496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839496"/>
                </a:solidFill>
                <a:latin typeface="Consolas" panose="020B0609020204030204" pitchFamily="49" charset="0"/>
              </a:rPr>
              <a:t>      broom</a:t>
            </a:r>
            <a:r>
              <a:rPr lang="en-US" dirty="0">
                <a:solidFill>
                  <a:srgbClr val="859900"/>
                </a:solidFill>
                <a:latin typeface="Consolas" panose="020B0609020204030204" pitchFamily="49" charset="0"/>
              </a:rPr>
              <a:t>::</a:t>
            </a:r>
            <a:r>
              <a:rPr lang="en-US" dirty="0">
                <a:solidFill>
                  <a:srgbClr val="839496"/>
                </a:solidFill>
                <a:latin typeface="Consolas" panose="020B0609020204030204" pitchFamily="49" charset="0"/>
              </a:rPr>
              <a:t>tidy</a:t>
            </a:r>
            <a:r>
              <a:rPr lang="en-US" dirty="0" smtClean="0">
                <a:solidFill>
                  <a:srgbClr val="839496"/>
                </a:solidFill>
                <a:latin typeface="Consolas" panose="020B0609020204030204" pitchFamily="49" charset="0"/>
              </a:rPr>
              <a:t>()</a:t>
            </a:r>
            <a:r>
              <a:rPr lang="en-US" dirty="0">
                <a:solidFill>
                  <a:srgbClr val="839496"/>
                </a:solidFill>
                <a:latin typeface="Consolas" panose="020B0609020204030204" pitchFamily="49" charset="0"/>
              </a:rPr>
              <a:t>    </a:t>
            </a:r>
          </a:p>
          <a:p>
            <a:pPr marL="0" indent="0">
              <a:buNone/>
            </a:pPr>
            <a:r>
              <a:rPr lang="en-US" dirty="0">
                <a:solidFill>
                  <a:srgbClr val="839496"/>
                </a:solidFill>
                <a:latin typeface="Consolas" panose="020B0609020204030204" pitchFamily="49" charset="0"/>
              </a:rPr>
              <a:t>}</a:t>
            </a:r>
          </a:p>
          <a:p>
            <a:pPr marL="231775" lvl="0" indent="-23177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59478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144589"/>
          </a:xfrm>
        </p:spPr>
        <p:txBody>
          <a:bodyPr/>
          <a:lstStyle/>
          <a:p>
            <a:r>
              <a:rPr lang="en-US" dirty="0" smtClean="0"/>
              <a:t>Likely Improvements for Real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44590"/>
            <a:ext cx="12192000" cy="5713410"/>
          </a:xfrm>
        </p:spPr>
        <p:txBody>
          <a:bodyPr>
            <a:normAutofit/>
          </a:bodyPr>
          <a:lstStyle/>
          <a:p>
            <a:pPr marL="231775" indent="-23177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800" dirty="0" smtClean="0"/>
              <a:t>Compare/limit dx dates</a:t>
            </a:r>
          </a:p>
          <a:p>
            <a:pPr marL="688975" lvl="1" indent="-23177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400" dirty="0" smtClean="0"/>
              <a:t>Outcomes should follow covid dx date.</a:t>
            </a:r>
          </a:p>
          <a:p>
            <a:pPr marL="688975" lvl="1" indent="-23177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400" dirty="0" smtClean="0"/>
              <a:t>?Should only pre-existing coughs be considered?</a:t>
            </a:r>
          </a:p>
          <a:p>
            <a:pPr marL="231775" indent="-23177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800" dirty="0" smtClean="0"/>
              <a:t>Explore site characteristics</a:t>
            </a:r>
          </a:p>
          <a:p>
            <a:pPr marL="688975" lvl="1" indent="-23177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400" dirty="0" smtClean="0"/>
              <a:t>You can’t tell what site is which</a:t>
            </a:r>
          </a:p>
          <a:p>
            <a:pPr marL="688975" lvl="1" indent="-23177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400" dirty="0" smtClean="0"/>
              <a:t>but you can look at quality on the characteristics in your study</a:t>
            </a:r>
            <a:endParaRPr lang="en-US" sz="3400" dirty="0"/>
          </a:p>
          <a:p>
            <a:pPr marL="231775" lvl="0" indent="-23177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3800" dirty="0" smtClean="0"/>
          </a:p>
          <a:p>
            <a:pPr marL="231775" lvl="0" indent="-23177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dirty="0" smtClean="0"/>
          </a:p>
          <a:p>
            <a:pPr marL="231775" lvl="0" indent="-23177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dirty="0"/>
          </a:p>
          <a:p>
            <a:pPr marL="231775" lvl="0" indent="-23177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35704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885371"/>
          </a:xfrm>
        </p:spPr>
        <p:txBody>
          <a:bodyPr/>
          <a:lstStyle/>
          <a:p>
            <a:r>
              <a:rPr lang="en-US" dirty="0" smtClean="0"/>
              <a:t>For real research projects, jump start with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257" y="885371"/>
            <a:ext cx="8229600" cy="49720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0628" y="6055523"/>
            <a:ext cx="10871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These great templates are developed by the </a:t>
            </a:r>
            <a:r>
              <a:rPr lang="en-US" sz="2000" dirty="0"/>
              <a:t>“Logic </a:t>
            </a:r>
            <a:r>
              <a:rPr lang="en-US" sz="2000" dirty="0" smtClean="0"/>
              <a:t>Liaison” group, </a:t>
            </a:r>
            <a:br>
              <a:rPr lang="en-US" sz="2000" dirty="0" smtClean="0"/>
            </a:br>
            <a:r>
              <a:rPr lang="en-US" sz="2000" dirty="0" smtClean="0"/>
              <a:t>primarily by </a:t>
            </a:r>
            <a:r>
              <a:rPr lang="en-US" sz="2000" dirty="0" smtClean="0">
                <a:hlinkClick r:id="rId4"/>
              </a:rPr>
              <a:t>Johanna Loomba</a:t>
            </a:r>
            <a:r>
              <a:rPr lang="en-US" sz="2000" dirty="0" smtClean="0"/>
              <a:t> and Andrea </a:t>
            </a:r>
            <a:r>
              <a:rPr lang="en-US" sz="2000" dirty="0"/>
              <a:t>Zhou at </a:t>
            </a:r>
            <a:r>
              <a:rPr lang="en-US" sz="2000" dirty="0" smtClean="0"/>
              <a:t>UVA’s translational group </a:t>
            </a:r>
            <a:r>
              <a:rPr lang="en-US" sz="2000" dirty="0"/>
              <a:t>(https://www.ithriv.org</a:t>
            </a:r>
            <a:r>
              <a:rPr lang="en-US" sz="2000" dirty="0" smtClean="0"/>
              <a:t>/)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2741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ctrTitle"/>
          </p:nvPr>
        </p:nvSpPr>
        <p:spPr>
          <a:xfrm>
            <a:off x="1524000" y="1472339"/>
            <a:ext cx="9144000" cy="1848377"/>
          </a:xfrm>
        </p:spPr>
        <p:txBody>
          <a:bodyPr>
            <a:noAutofit/>
          </a:bodyPr>
          <a:lstStyle/>
          <a:p>
            <a:r>
              <a:rPr lang="en-US" dirty="0"/>
              <a:t>Thank you</a:t>
            </a:r>
          </a:p>
        </p:txBody>
      </p:sp>
      <p:sp>
        <p:nvSpPr>
          <p:cNvPr id="14" name="Subtitle 13"/>
          <p:cNvSpPr>
            <a:spLocks noGrp="1"/>
          </p:cNvSpPr>
          <p:nvPr>
            <p:ph type="subTitle" idx="1"/>
          </p:nvPr>
        </p:nvSpPr>
        <p:spPr>
          <a:xfrm>
            <a:off x="1066800" y="3628725"/>
            <a:ext cx="10058400" cy="2322256"/>
          </a:xfrm>
        </p:spPr>
        <p:txBody>
          <a:bodyPr>
            <a:normAutofit fontScale="85000" lnSpcReduction="20000"/>
          </a:bodyPr>
          <a:lstStyle/>
          <a:p>
            <a:r>
              <a:rPr lang="en-US" sz="2200" dirty="0"/>
              <a:t>Will Beasley, PhD</a:t>
            </a:r>
          </a:p>
          <a:p>
            <a:r>
              <a:rPr lang="en-US" sz="2200" dirty="0"/>
              <a:t>Ashley Thumann, MHA</a:t>
            </a:r>
          </a:p>
          <a:p>
            <a:r>
              <a:rPr lang="en-US" sz="2200" dirty="0"/>
              <a:t>Geneva Marshall, MS, MHR </a:t>
            </a:r>
          </a:p>
          <a:p>
            <a:r>
              <a:rPr lang="en-US" sz="2200" dirty="0">
                <a:ea typeface="+mj-ea"/>
                <a:cs typeface="+mj-cs"/>
              </a:rPr>
              <a:t>Nellie Oliver, MBA, MPH</a:t>
            </a:r>
            <a:endParaRPr lang="en-US" sz="2200" dirty="0"/>
          </a:p>
          <a:p>
            <a:r>
              <a:rPr lang="en-US" sz="2200" dirty="0"/>
              <a:t>David Bard, PhD</a:t>
            </a:r>
          </a:p>
          <a:p>
            <a:r>
              <a:rPr lang="en-US" sz="2200" dirty="0"/>
              <a:t>University of Oklahoma HSC</a:t>
            </a:r>
          </a:p>
          <a:p>
            <a:r>
              <a:rPr lang="en-US" sz="2200" dirty="0"/>
              <a:t>Biomedical &amp; Behavioral Methodology Core (BBMC)</a:t>
            </a:r>
            <a:endParaRPr lang="en-US" dirty="0"/>
          </a:p>
        </p:txBody>
      </p:sp>
      <p:pic>
        <p:nvPicPr>
          <p:cNvPr id="15" name="Picture 14" descr="Unknown.jpe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24401" y="6333067"/>
            <a:ext cx="2905125" cy="52493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0677620" y="5543442"/>
            <a:ext cx="140388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Award Numbers: UG1OD024950 U54GM104938</a:t>
            </a:r>
            <a:endParaRPr lang="en-US" sz="12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63" y="6290431"/>
            <a:ext cx="2514600" cy="54292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71584" y="6189773"/>
            <a:ext cx="3209925" cy="666750"/>
          </a:xfrm>
          <a:prstGeom prst="rect">
            <a:avLst/>
          </a:prstGeom>
        </p:spPr>
      </p:pic>
      <p:pic>
        <p:nvPicPr>
          <p:cNvPr id="12" name="Picture 2" descr="BBMC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63" y="90095"/>
            <a:ext cx="1627222" cy="1627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OSCTR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1095" y="-61784"/>
            <a:ext cx="3430905" cy="1402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3659" y="105632"/>
            <a:ext cx="4906014" cy="1435009"/>
          </a:xfrm>
          <a:prstGeom prst="rect">
            <a:avLst/>
          </a:prstGeom>
        </p:spPr>
      </p:pic>
      <p:pic>
        <p:nvPicPr>
          <p:cNvPr id="18" name="Picture 17" descr="C:\Users\tvanwago\Documents\OCTSI Logos\idea_transparent6.gif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91" y="4546377"/>
            <a:ext cx="1810173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16421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Extra Slides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120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3 workbooks:</a:t>
            </a:r>
          </a:p>
          <a:p>
            <a:pPr lvl="1"/>
            <a:r>
              <a:rPr lang="en-US" dirty="0" smtClean="0"/>
              <a:t>“Manipulation”: dedicated to preparing a dataset</a:t>
            </a:r>
          </a:p>
          <a:p>
            <a:pPr lvl="1"/>
            <a:r>
              <a:rPr lang="en-US" dirty="0" smtClean="0"/>
              <a:t>“Explore”: descriptive stats</a:t>
            </a:r>
          </a:p>
          <a:p>
            <a:pPr lvl="1"/>
            <a:r>
              <a:rPr lang="en-US" dirty="0" smtClean="0"/>
              <a:t>“Analysis”: models to test hypotheses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272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144589"/>
          </a:xfrm>
        </p:spPr>
        <p:txBody>
          <a:bodyPr/>
          <a:lstStyle/>
          <a:p>
            <a:r>
              <a:rPr lang="en-US" dirty="0" smtClean="0"/>
              <a:t>Start with a clean “workbook”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44590"/>
            <a:ext cx="12192000" cy="5713410"/>
          </a:xfrm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“</a:t>
            </a:r>
            <a:r>
              <a:rPr lang="en-US" altLang="en-US" dirty="0">
                <a:hlinkClick r:id="rId2"/>
              </a:rPr>
              <a:t>N3C Training Area</a:t>
            </a:r>
            <a:r>
              <a:rPr lang="en-US" altLang="en-US" dirty="0"/>
              <a:t>/</a:t>
            </a:r>
            <a:r>
              <a:rPr lang="en-US" altLang="en-US" dirty="0">
                <a:hlinkClick r:id="rId3"/>
              </a:rPr>
              <a:t>Practice Area - Public and Example Data</a:t>
            </a:r>
            <a:r>
              <a:rPr lang="en-US" altLang="en-US" dirty="0"/>
              <a:t>/will-</a:t>
            </a:r>
            <a:r>
              <a:rPr lang="en-US" altLang="en-US" dirty="0" err="1"/>
              <a:t>beasley</a:t>
            </a:r>
            <a:r>
              <a:rPr lang="en-US" altLang="en-US" dirty="0"/>
              <a:t>”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dirty="0"/>
              <a:t>Create new workbook called </a:t>
            </a:r>
            <a:r>
              <a:rPr lang="en-US" altLang="en-US" dirty="0" smtClean="0"/>
              <a:t>“manipulation”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5829" y="2672940"/>
            <a:ext cx="6588020" cy="4185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726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144589"/>
          </a:xfrm>
        </p:spPr>
        <p:txBody>
          <a:bodyPr/>
          <a:lstStyle/>
          <a:p>
            <a:r>
              <a:rPr lang="en-US" dirty="0" smtClean="0"/>
              <a:t>Import three 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44590"/>
            <a:ext cx="12192000" cy="5713410"/>
          </a:xfrm>
        </p:spPr>
        <p:txBody>
          <a:bodyPr/>
          <a:lstStyle/>
          <a:p>
            <a:pPr marL="231775" lvl="0" indent="-23177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 smtClean="0"/>
              <a:t>Blue Import Dataset button:</a:t>
            </a:r>
            <a:endParaRPr lang="en-US" dirty="0"/>
          </a:p>
          <a:p>
            <a:pPr marL="688975" lvl="1" indent="-23177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All</a:t>
            </a:r>
            <a:br>
              <a:rPr lang="en-US" dirty="0"/>
            </a:br>
            <a:r>
              <a:rPr lang="en-US" dirty="0"/>
              <a:t>	-&gt; Data Catalog </a:t>
            </a:r>
            <a:br>
              <a:rPr lang="en-US" dirty="0"/>
            </a:br>
            <a:r>
              <a:rPr lang="en-US" dirty="0"/>
              <a:t>	-&gt; </a:t>
            </a:r>
            <a:r>
              <a:rPr lang="en-US" dirty="0" err="1"/>
              <a:t>Synthea</a:t>
            </a:r>
            <a:r>
              <a:rPr lang="en-US" dirty="0"/>
              <a:t> Notional Data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dirty="0"/>
          </a:p>
          <a:p>
            <a:pPr marL="688975" lvl="2" indent="-23177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person (1 row  per patient)</a:t>
            </a:r>
          </a:p>
          <a:p>
            <a:pPr marL="688975" lvl="2" indent="-23177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 err="1"/>
              <a:t>drug_exposure</a:t>
            </a:r>
            <a:r>
              <a:rPr lang="en-US" dirty="0"/>
              <a:t> (1 row per drug admin)</a:t>
            </a:r>
          </a:p>
          <a:p>
            <a:pPr marL="688975" lvl="2" indent="-23177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 err="1"/>
              <a:t>condition_occurrence</a:t>
            </a:r>
            <a:r>
              <a:rPr lang="en-US" dirty="0"/>
              <a:t> (1 row per dx)</a:t>
            </a:r>
          </a:p>
          <a:p>
            <a:pPr marL="231775" lvl="1" indent="-23177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dirty="0"/>
          </a:p>
          <a:p>
            <a:pPr marL="231775" indent="-23177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Purple label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0" y="0"/>
            <a:ext cx="5905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339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144589"/>
          </a:xfrm>
        </p:spPr>
        <p:txBody>
          <a:bodyPr/>
          <a:lstStyle/>
          <a:p>
            <a:r>
              <a:rPr lang="en-US" dirty="0" smtClean="0"/>
              <a:t>Find COVID concept 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44590"/>
            <a:ext cx="7155543" cy="5713410"/>
          </a:xfrm>
        </p:spPr>
        <p:txBody>
          <a:bodyPr/>
          <a:lstStyle/>
          <a:p>
            <a:pPr marL="231775" lvl="0" indent="-23177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 smtClean="0"/>
              <a:t>Talk to clinician on your team and ask what ICD code(s) are appropriate</a:t>
            </a:r>
            <a:br>
              <a:rPr lang="en-US" dirty="0" smtClean="0"/>
            </a:br>
            <a:r>
              <a:rPr lang="en-US" dirty="0" smtClean="0"/>
              <a:t>(their response is “U07.1”)</a:t>
            </a:r>
          </a:p>
          <a:p>
            <a:pPr marL="231775" lvl="0" indent="-23177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 smtClean="0"/>
              <a:t>Go to </a:t>
            </a:r>
            <a:r>
              <a:rPr lang="en-US" dirty="0"/>
              <a:t>OMOP’s Athena tool:</a:t>
            </a:r>
            <a:br>
              <a:rPr lang="en-US" dirty="0"/>
            </a:br>
            <a:r>
              <a:rPr lang="en-US" dirty="0">
                <a:hlinkClick r:id="rId3"/>
              </a:rPr>
              <a:t>https://athena.ohdsi.org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pPr marL="231775" lvl="0" indent="-23177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 smtClean="0"/>
              <a:t>Enter “U07.1” and filter on ICD10CM vocab</a:t>
            </a:r>
          </a:p>
          <a:p>
            <a:pPr marL="231775" lvl="0" indent="-23177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 smtClean="0"/>
              <a:t>Follow ICD10CM’s path to SNOMED</a:t>
            </a:r>
          </a:p>
          <a:p>
            <a:pPr marL="231775" lvl="0" indent="-23177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 smtClean="0"/>
              <a:t>Copy the Concept ID of</a:t>
            </a:r>
            <a:br>
              <a:rPr lang="en-US" dirty="0" smtClean="0"/>
            </a:br>
            <a:r>
              <a:rPr lang="en-US" sz="3600" b="1" dirty="0" smtClean="0">
                <a:solidFill>
                  <a:schemeClr val="accent4">
                    <a:lumMod val="75000"/>
                  </a:schemeClr>
                </a:solidFill>
              </a:rPr>
              <a:t>37311061</a:t>
            </a:r>
          </a:p>
          <a:p>
            <a:pPr marL="231775" lvl="0" indent="-23177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3600" dirty="0">
              <a:solidFill>
                <a:srgbClr val="FF0000"/>
              </a:solidFill>
            </a:endParaRPr>
          </a:p>
          <a:p>
            <a:pPr marL="231775" lvl="0" indent="-23177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 smtClean="0"/>
              <a:t>Details are in chapter 5 of </a:t>
            </a:r>
            <a:r>
              <a:rPr lang="en-US" i="1" dirty="0" smtClean="0"/>
              <a:t>The Book of OHDSI</a:t>
            </a:r>
            <a:r>
              <a:rPr lang="en-US" dirty="0"/>
              <a:t> </a:t>
            </a:r>
            <a:r>
              <a:rPr lang="en-US" dirty="0">
                <a:hlinkClick r:id="rId4"/>
              </a:rPr>
              <a:t>https://ohdsi.github.io/TheBookOfOhdsi</a:t>
            </a:r>
            <a:r>
              <a:rPr lang="en-US" dirty="0" smtClean="0">
                <a:hlinkClick r:id="rId4"/>
              </a:rPr>
              <a:t>/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23039" y="0"/>
            <a:ext cx="497259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572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144589"/>
          </a:xfrm>
        </p:spPr>
        <p:txBody>
          <a:bodyPr/>
          <a:lstStyle/>
          <a:p>
            <a:r>
              <a:rPr lang="en-US" dirty="0" smtClean="0"/>
              <a:t>Designate Covid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44590"/>
            <a:ext cx="12192000" cy="5713410"/>
          </a:xfrm>
        </p:spPr>
        <p:txBody>
          <a:bodyPr/>
          <a:lstStyle/>
          <a:p>
            <a:pPr marL="231775" lvl="0" indent="-23177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iteration: unique patients</a:t>
            </a:r>
          </a:p>
          <a:p>
            <a:pPr marL="231775" indent="-23177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dirty="0" smtClean="0"/>
          </a:p>
          <a:p>
            <a:pPr marL="231775" indent="-23177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 smtClean="0"/>
              <a:t>New </a:t>
            </a:r>
            <a:r>
              <a:rPr lang="en-US" dirty="0"/>
              <a:t>SQL transform/node</a:t>
            </a:r>
            <a:br>
              <a:rPr lang="en-US" dirty="0"/>
            </a:br>
            <a:r>
              <a:rPr lang="en-US" dirty="0"/>
              <a:t>from </a:t>
            </a:r>
            <a:r>
              <a:rPr lang="en-US" dirty="0" err="1"/>
              <a:t>condition_occurrence</a:t>
            </a:r>
            <a:endParaRPr lang="en-US" dirty="0"/>
          </a:p>
          <a:p>
            <a:pPr marL="231775" lvl="0" indent="-23177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dirty="0" smtClean="0"/>
          </a:p>
          <a:p>
            <a:pPr marL="231775" lvl="0" indent="-23177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dirty="0" smtClean="0"/>
          </a:p>
          <a:p>
            <a:pPr marL="0" indent="0">
              <a:buNone/>
            </a:pPr>
            <a:r>
              <a:rPr lang="en-US" sz="2000" dirty="0">
                <a:solidFill>
                  <a:srgbClr val="859900"/>
                </a:solidFill>
                <a:latin typeface="Consolas" panose="020B0609020204030204" pitchFamily="49" charset="0"/>
              </a:rPr>
              <a:t>SELECT</a:t>
            </a:r>
            <a:r>
              <a:rPr lang="en-US" sz="2000" dirty="0">
                <a:solidFill>
                  <a:srgbClr val="839496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839496"/>
                </a:solidFill>
                <a:latin typeface="Consolas" panose="020B0609020204030204" pitchFamily="49" charset="0"/>
              </a:rPr>
              <a:t>    </a:t>
            </a:r>
            <a:r>
              <a:rPr lang="en-US" sz="2000" dirty="0" smtClean="0">
                <a:solidFill>
                  <a:srgbClr val="839496"/>
                </a:solidFill>
                <a:latin typeface="Consolas" panose="020B0609020204030204" pitchFamily="49" charset="0"/>
              </a:rPr>
              <a:t>distinct</a:t>
            </a:r>
            <a:endParaRPr lang="en-US" sz="2000" dirty="0">
              <a:solidFill>
                <a:srgbClr val="839496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839496"/>
                </a:solidFill>
                <a:latin typeface="Consolas" panose="020B0609020204030204" pitchFamily="49" charset="0"/>
              </a:rPr>
              <a:t>    </a:t>
            </a:r>
            <a:r>
              <a:rPr lang="en-US" sz="2000" dirty="0" err="1">
                <a:solidFill>
                  <a:srgbClr val="839496"/>
                </a:solidFill>
                <a:latin typeface="Consolas" panose="020B0609020204030204" pitchFamily="49" charset="0"/>
              </a:rPr>
              <a:t>person_id</a:t>
            </a:r>
            <a:endParaRPr lang="en-US" sz="2000" dirty="0">
              <a:solidFill>
                <a:srgbClr val="839496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859900"/>
                </a:solidFill>
                <a:latin typeface="Consolas" panose="020B0609020204030204" pitchFamily="49" charset="0"/>
              </a:rPr>
              <a:t>FROM</a:t>
            </a:r>
            <a:r>
              <a:rPr lang="en-US" sz="2000" dirty="0">
                <a:solidFill>
                  <a:srgbClr val="839496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839496"/>
                </a:solidFill>
                <a:latin typeface="Consolas" panose="020B0609020204030204" pitchFamily="49" charset="0"/>
              </a:rPr>
              <a:t>condition_occurrence</a:t>
            </a:r>
            <a:endParaRPr lang="en-US" sz="2000" dirty="0">
              <a:solidFill>
                <a:srgbClr val="839496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859900"/>
                </a:solidFill>
                <a:latin typeface="Consolas" panose="020B0609020204030204" pitchFamily="49" charset="0"/>
              </a:rPr>
              <a:t>WHERE</a:t>
            </a:r>
            <a:r>
              <a:rPr lang="en-US" sz="2000" dirty="0">
                <a:solidFill>
                  <a:srgbClr val="839496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839496"/>
                </a:solidFill>
                <a:latin typeface="Consolas" panose="020B0609020204030204" pitchFamily="49" charset="0"/>
              </a:rPr>
              <a:t>    </a:t>
            </a:r>
            <a:r>
              <a:rPr lang="en-US" sz="2000" dirty="0" err="1">
                <a:solidFill>
                  <a:srgbClr val="839496"/>
                </a:solidFill>
                <a:latin typeface="Consolas" panose="020B0609020204030204" pitchFamily="49" charset="0"/>
              </a:rPr>
              <a:t>condition_concept_id</a:t>
            </a:r>
            <a:r>
              <a:rPr lang="en-US" sz="2000" dirty="0">
                <a:solidFill>
                  <a:srgbClr val="839496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839496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AA198"/>
                </a:solidFill>
                <a:latin typeface="Consolas" panose="020B0609020204030204" pitchFamily="49" charset="0"/>
              </a:rPr>
              <a:t>'37311061</a:t>
            </a:r>
            <a:r>
              <a:rPr lang="en-US" sz="2000" dirty="0" smtClean="0">
                <a:solidFill>
                  <a:srgbClr val="2AA198"/>
                </a:solidFill>
                <a:latin typeface="Consolas" panose="020B0609020204030204" pitchFamily="49" charset="0"/>
              </a:rPr>
              <a:t>'</a:t>
            </a:r>
            <a:endParaRPr lang="en-US" dirty="0" smtClean="0"/>
          </a:p>
          <a:p>
            <a:pPr marL="231775" lvl="0" indent="-23177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dirty="0" smtClean="0"/>
          </a:p>
          <a:p>
            <a:pPr marL="231775" lvl="0" indent="-23177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dirty="0"/>
          </a:p>
          <a:p>
            <a:pPr marL="231775" lvl="0" indent="-23177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2499" y="572294"/>
            <a:ext cx="5719176" cy="59984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26934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144589"/>
          </a:xfrm>
        </p:spPr>
        <p:txBody>
          <a:bodyPr/>
          <a:lstStyle/>
          <a:p>
            <a:r>
              <a:rPr lang="en-US" dirty="0" smtClean="0"/>
              <a:t>Designate Covid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44590"/>
            <a:ext cx="12192000" cy="5713410"/>
          </a:xfrm>
        </p:spPr>
        <p:txBody>
          <a:bodyPr>
            <a:normAutofit/>
          </a:bodyPr>
          <a:lstStyle/>
          <a:p>
            <a:pPr marL="231775" lvl="0" indent="-23177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iteration: include characteristics</a:t>
            </a:r>
          </a:p>
          <a:p>
            <a:pPr marL="231775" lvl="0" indent="-23177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dirty="0" smtClean="0"/>
          </a:p>
          <a:p>
            <a:pPr marL="231775" lvl="0" indent="-23177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dirty="0" smtClean="0"/>
          </a:p>
          <a:p>
            <a:pPr marL="0" indent="0">
              <a:buNone/>
            </a:pPr>
            <a:r>
              <a:rPr lang="en-US" sz="2000" dirty="0" smtClean="0">
                <a:solidFill>
                  <a:srgbClr val="859900"/>
                </a:solidFill>
                <a:latin typeface="Consolas" panose="020B0609020204030204" pitchFamily="49" charset="0"/>
              </a:rPr>
              <a:t>SELECT</a:t>
            </a:r>
            <a:r>
              <a:rPr lang="en-US" sz="2000" dirty="0" smtClean="0">
                <a:solidFill>
                  <a:srgbClr val="839496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839496"/>
                </a:solidFill>
                <a:latin typeface="Consolas" panose="020B0609020204030204" pitchFamily="49" charset="0"/>
              </a:rPr>
              <a:t>    </a:t>
            </a:r>
            <a:r>
              <a:rPr lang="en-US" sz="2000" dirty="0" err="1" smtClean="0">
                <a:solidFill>
                  <a:srgbClr val="839496"/>
                </a:solidFill>
                <a:latin typeface="Consolas" panose="020B0609020204030204" pitchFamily="49" charset="0"/>
              </a:rPr>
              <a:t>person_id</a:t>
            </a:r>
            <a:endParaRPr lang="en-US" sz="2000" dirty="0" smtClean="0">
              <a:solidFill>
                <a:srgbClr val="839496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839496"/>
                </a:solidFill>
                <a:latin typeface="Consolas" panose="020B0609020204030204" pitchFamily="49" charset="0"/>
              </a:rPr>
              <a:t>    ,</a:t>
            </a:r>
            <a:r>
              <a:rPr lang="en-US" sz="2000" dirty="0" smtClean="0">
                <a:solidFill>
                  <a:srgbClr val="268BD2"/>
                </a:solidFill>
                <a:latin typeface="Consolas" panose="020B0609020204030204" pitchFamily="49" charset="0"/>
              </a:rPr>
              <a:t>min</a:t>
            </a:r>
            <a:r>
              <a:rPr lang="en-US" sz="2000" dirty="0" smtClean="0">
                <a:solidFill>
                  <a:srgbClr val="839496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 smtClean="0">
                <a:solidFill>
                  <a:srgbClr val="839496"/>
                </a:solidFill>
                <a:latin typeface="Consolas" panose="020B0609020204030204" pitchFamily="49" charset="0"/>
              </a:rPr>
              <a:t>condition_start_date</a:t>
            </a:r>
            <a:r>
              <a:rPr lang="en-US" sz="2000" dirty="0" smtClean="0">
                <a:solidFill>
                  <a:srgbClr val="839496"/>
                </a:solidFill>
                <a:latin typeface="Consolas" panose="020B0609020204030204" pitchFamily="49" charset="0"/>
              </a:rPr>
              <a:t>) </a:t>
            </a:r>
            <a:r>
              <a:rPr lang="en-US" sz="2000" dirty="0" smtClean="0">
                <a:solidFill>
                  <a:srgbClr val="859900"/>
                </a:solidFill>
                <a:latin typeface="Consolas" panose="020B0609020204030204" pitchFamily="49" charset="0"/>
              </a:rPr>
              <a:t>as</a:t>
            </a:r>
            <a:r>
              <a:rPr lang="en-US" sz="2000" dirty="0" smtClean="0">
                <a:solidFill>
                  <a:srgbClr val="839496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rgbClr val="839496"/>
                </a:solidFill>
                <a:latin typeface="Consolas" panose="020B0609020204030204" pitchFamily="49" charset="0"/>
              </a:rPr>
              <a:t>dx_first</a:t>
            </a:r>
            <a:endParaRPr lang="en-US" sz="2000" dirty="0" smtClean="0">
              <a:solidFill>
                <a:srgbClr val="839496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839496"/>
                </a:solidFill>
                <a:latin typeface="Consolas" panose="020B0609020204030204" pitchFamily="49" charset="0"/>
              </a:rPr>
              <a:t>    ,</a:t>
            </a:r>
            <a:r>
              <a:rPr lang="en-US" sz="2000" dirty="0" smtClean="0">
                <a:solidFill>
                  <a:srgbClr val="268BD2"/>
                </a:solidFill>
                <a:latin typeface="Consolas" panose="020B0609020204030204" pitchFamily="49" charset="0"/>
              </a:rPr>
              <a:t>max</a:t>
            </a:r>
            <a:r>
              <a:rPr lang="en-US" sz="2000" dirty="0" smtClean="0">
                <a:solidFill>
                  <a:srgbClr val="839496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 smtClean="0">
                <a:solidFill>
                  <a:srgbClr val="839496"/>
                </a:solidFill>
                <a:latin typeface="Consolas" panose="020B0609020204030204" pitchFamily="49" charset="0"/>
              </a:rPr>
              <a:t>condition_start_date</a:t>
            </a:r>
            <a:r>
              <a:rPr lang="en-US" sz="2000" dirty="0" smtClean="0">
                <a:solidFill>
                  <a:srgbClr val="839496"/>
                </a:solidFill>
                <a:latin typeface="Consolas" panose="020B0609020204030204" pitchFamily="49" charset="0"/>
              </a:rPr>
              <a:t>) </a:t>
            </a:r>
            <a:r>
              <a:rPr lang="en-US" sz="2000" dirty="0" smtClean="0">
                <a:solidFill>
                  <a:srgbClr val="859900"/>
                </a:solidFill>
                <a:latin typeface="Consolas" panose="020B0609020204030204" pitchFamily="49" charset="0"/>
              </a:rPr>
              <a:t>as</a:t>
            </a:r>
            <a:r>
              <a:rPr lang="en-US" sz="2000" dirty="0" smtClean="0">
                <a:solidFill>
                  <a:srgbClr val="839496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rgbClr val="839496"/>
                </a:solidFill>
                <a:latin typeface="Consolas" panose="020B0609020204030204" pitchFamily="49" charset="0"/>
              </a:rPr>
              <a:t>dx_last</a:t>
            </a:r>
            <a:endParaRPr lang="en-US" sz="2000" dirty="0" smtClean="0">
              <a:solidFill>
                <a:srgbClr val="839496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859900"/>
                </a:solidFill>
                <a:latin typeface="Consolas" panose="020B0609020204030204" pitchFamily="49" charset="0"/>
              </a:rPr>
              <a:t>FROM</a:t>
            </a:r>
            <a:r>
              <a:rPr lang="en-US" sz="2000" dirty="0" smtClean="0">
                <a:solidFill>
                  <a:srgbClr val="839496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rgbClr val="839496"/>
                </a:solidFill>
                <a:latin typeface="Consolas" panose="020B0609020204030204" pitchFamily="49" charset="0"/>
              </a:rPr>
              <a:t>condition_occurrence</a:t>
            </a:r>
            <a:endParaRPr lang="en-US" sz="2000" dirty="0" smtClean="0">
              <a:solidFill>
                <a:srgbClr val="839496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859900"/>
                </a:solidFill>
                <a:latin typeface="Consolas" panose="020B0609020204030204" pitchFamily="49" charset="0"/>
              </a:rPr>
              <a:t>WHERE</a:t>
            </a:r>
            <a:r>
              <a:rPr lang="en-US" sz="2000" dirty="0" smtClean="0">
                <a:solidFill>
                  <a:srgbClr val="839496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839496"/>
                </a:solidFill>
                <a:latin typeface="Consolas" panose="020B0609020204030204" pitchFamily="49" charset="0"/>
              </a:rPr>
              <a:t>    </a:t>
            </a:r>
            <a:r>
              <a:rPr lang="en-US" sz="2000" dirty="0" err="1" smtClean="0">
                <a:solidFill>
                  <a:srgbClr val="839496"/>
                </a:solidFill>
                <a:latin typeface="Consolas" panose="020B0609020204030204" pitchFamily="49" charset="0"/>
              </a:rPr>
              <a:t>condition_concept_id</a:t>
            </a:r>
            <a:r>
              <a:rPr lang="en-US" sz="2000" dirty="0" smtClean="0">
                <a:solidFill>
                  <a:srgbClr val="839496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 smtClean="0">
                <a:solidFill>
                  <a:srgbClr val="839496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2AA198"/>
                </a:solidFill>
                <a:latin typeface="Consolas" panose="020B0609020204030204" pitchFamily="49" charset="0"/>
              </a:rPr>
              <a:t>'37311061'</a:t>
            </a:r>
            <a:endParaRPr lang="en-US" sz="2000" dirty="0" smtClean="0">
              <a:solidFill>
                <a:srgbClr val="839496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859900"/>
                </a:solidFill>
                <a:latin typeface="Consolas" panose="020B0609020204030204" pitchFamily="49" charset="0"/>
              </a:rPr>
              <a:t>GROUP BY</a:t>
            </a:r>
            <a:r>
              <a:rPr lang="en-US" sz="2000" dirty="0" smtClean="0">
                <a:solidFill>
                  <a:srgbClr val="839496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rgbClr val="839496"/>
                </a:solidFill>
                <a:latin typeface="Consolas" panose="020B0609020204030204" pitchFamily="49" charset="0"/>
              </a:rPr>
              <a:t>person_id</a:t>
            </a:r>
            <a:endParaRPr lang="en-US" sz="2000" dirty="0" smtClean="0">
              <a:solidFill>
                <a:srgbClr val="839496"/>
              </a:solidFill>
              <a:latin typeface="Consolas" panose="020B0609020204030204" pitchFamily="49" charset="0"/>
            </a:endParaRPr>
          </a:p>
          <a:p>
            <a:pPr marL="231775" lvl="0" indent="-23177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dirty="0" smtClean="0"/>
          </a:p>
          <a:p>
            <a:pPr marL="231775" lvl="0" indent="-23177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dirty="0" smtClean="0"/>
          </a:p>
          <a:p>
            <a:pPr marL="231775" lvl="0" indent="-23177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dirty="0"/>
          </a:p>
          <a:p>
            <a:pPr marL="231775" lvl="0" indent="-23177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8026" y="315644"/>
            <a:ext cx="5200650" cy="60579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2465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144589"/>
          </a:xfrm>
        </p:spPr>
        <p:txBody>
          <a:bodyPr/>
          <a:lstStyle/>
          <a:p>
            <a:r>
              <a:rPr lang="en-US" dirty="0" smtClean="0"/>
              <a:t>Isolate Comorbidities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44590"/>
            <a:ext cx="12192000" cy="5713410"/>
          </a:xfrm>
        </p:spPr>
        <p:txBody>
          <a:bodyPr>
            <a:normAutofit fontScale="55000" lnSpcReduction="20000"/>
          </a:bodyPr>
          <a:lstStyle/>
          <a:p>
            <a:pPr marL="231775" indent="-23177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800" dirty="0"/>
              <a:t>New SQL </a:t>
            </a:r>
            <a:r>
              <a:rPr lang="en-US" sz="3800" dirty="0" smtClean="0"/>
              <a:t>transform/node from </a:t>
            </a:r>
            <a:r>
              <a:rPr lang="en-US" sz="3800" dirty="0" err="1"/>
              <a:t>condition_occurrence</a:t>
            </a:r>
            <a:endParaRPr lang="en-US" sz="3800" dirty="0"/>
          </a:p>
          <a:p>
            <a:pPr marL="231775" lvl="0" indent="-23177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3800" dirty="0" smtClean="0"/>
          </a:p>
          <a:p>
            <a:pPr marL="231775" lvl="0" indent="-23177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800" dirty="0" smtClean="0"/>
              <a:t>Anemia, </a:t>
            </a:r>
            <a:r>
              <a:rPr lang="en-US" sz="3800" dirty="0" err="1" smtClean="0"/>
              <a:t>Osteroporisis</a:t>
            </a:r>
            <a:r>
              <a:rPr lang="en-US" sz="3800" dirty="0" smtClean="0"/>
              <a:t>, &amp; Strep</a:t>
            </a:r>
          </a:p>
          <a:p>
            <a:pPr marL="231775" lvl="0" indent="-23177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dirty="0" smtClean="0"/>
          </a:p>
          <a:p>
            <a:pPr marL="0" indent="0">
              <a:buNone/>
            </a:pPr>
            <a:r>
              <a:rPr lang="en-US" sz="2000" dirty="0">
                <a:solidFill>
                  <a:srgbClr val="859900"/>
                </a:solidFill>
                <a:latin typeface="Consolas" panose="020B0609020204030204" pitchFamily="49" charset="0"/>
              </a:rPr>
              <a:t>SELECT</a:t>
            </a:r>
            <a:r>
              <a:rPr lang="en-US" sz="2000" dirty="0">
                <a:solidFill>
                  <a:srgbClr val="839496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839496"/>
                </a:solidFill>
                <a:latin typeface="Consolas" panose="020B0609020204030204" pitchFamily="49" charset="0"/>
              </a:rPr>
              <a:t>  </a:t>
            </a:r>
            <a:r>
              <a:rPr lang="en-US" sz="2000" dirty="0" err="1">
                <a:solidFill>
                  <a:srgbClr val="839496"/>
                </a:solidFill>
                <a:latin typeface="Consolas" panose="020B0609020204030204" pitchFamily="49" charset="0"/>
              </a:rPr>
              <a:t>person_id</a:t>
            </a:r>
            <a:endParaRPr lang="en-US" sz="2000" dirty="0">
              <a:solidFill>
                <a:srgbClr val="839496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839496"/>
                </a:solidFill>
                <a:latin typeface="Consolas" panose="020B0609020204030204" pitchFamily="49" charset="0"/>
              </a:rPr>
              <a:t>  ,</a:t>
            </a:r>
            <a:r>
              <a:rPr lang="en-US" sz="2000" dirty="0" err="1">
                <a:solidFill>
                  <a:srgbClr val="839496"/>
                </a:solidFill>
                <a:latin typeface="Consolas" panose="020B0609020204030204" pitchFamily="49" charset="0"/>
              </a:rPr>
              <a:t>condition_concept_id</a:t>
            </a:r>
            <a:endParaRPr lang="en-US" sz="2000" dirty="0">
              <a:solidFill>
                <a:srgbClr val="839496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839496"/>
                </a:solidFill>
                <a:latin typeface="Consolas" panose="020B0609020204030204" pitchFamily="49" charset="0"/>
              </a:rPr>
              <a:t>  ,</a:t>
            </a:r>
            <a:r>
              <a:rPr lang="en-US" sz="2000" dirty="0" err="1">
                <a:solidFill>
                  <a:srgbClr val="839496"/>
                </a:solidFill>
                <a:latin typeface="Consolas" panose="020B0609020204030204" pitchFamily="49" charset="0"/>
              </a:rPr>
              <a:t>condition_concept_name</a:t>
            </a:r>
            <a:r>
              <a:rPr lang="en-US" sz="2000" dirty="0">
                <a:solidFill>
                  <a:srgbClr val="839496"/>
                </a:solidFill>
                <a:latin typeface="Consolas" panose="020B0609020204030204" pitchFamily="49" charset="0"/>
              </a:rPr>
              <a:t>  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839496"/>
                </a:solidFill>
                <a:latin typeface="Consolas" panose="020B0609020204030204" pitchFamily="49" charset="0"/>
              </a:rPr>
              <a:t>  ,</a:t>
            </a:r>
            <a:r>
              <a:rPr lang="en-US" sz="2000" dirty="0">
                <a:solidFill>
                  <a:srgbClr val="268BD2"/>
                </a:solidFill>
                <a:latin typeface="Consolas" panose="020B0609020204030204" pitchFamily="49" charset="0"/>
              </a:rPr>
              <a:t>count</a:t>
            </a:r>
            <a:r>
              <a:rPr lang="en-US" sz="2000" dirty="0">
                <a:solidFill>
                  <a:srgbClr val="839496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859900"/>
                </a:solidFill>
                <a:latin typeface="Consolas" panose="020B0609020204030204" pitchFamily="49" charset="0"/>
              </a:rPr>
              <a:t>*</a:t>
            </a:r>
            <a:r>
              <a:rPr lang="en-US" sz="2000" dirty="0">
                <a:solidFill>
                  <a:srgbClr val="839496"/>
                </a:solidFill>
                <a:latin typeface="Consolas" panose="020B0609020204030204" pitchFamily="49" charset="0"/>
              </a:rPr>
              <a:t>)                  </a:t>
            </a:r>
            <a:r>
              <a:rPr lang="en-US" sz="2000" dirty="0">
                <a:solidFill>
                  <a:srgbClr val="859900"/>
                </a:solidFill>
                <a:latin typeface="Consolas" panose="020B0609020204030204" pitchFamily="49" charset="0"/>
              </a:rPr>
              <a:t>as</a:t>
            </a:r>
            <a:r>
              <a:rPr lang="en-US" sz="2000" dirty="0">
                <a:solidFill>
                  <a:srgbClr val="839496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839496"/>
                </a:solidFill>
                <a:latin typeface="Consolas" panose="020B0609020204030204" pitchFamily="49" charset="0"/>
              </a:rPr>
              <a:t>dx_count</a:t>
            </a:r>
            <a:r>
              <a:rPr lang="en-US" sz="2000" dirty="0">
                <a:solidFill>
                  <a:srgbClr val="839496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839496"/>
                </a:solidFill>
                <a:latin typeface="Consolas" panose="020B0609020204030204" pitchFamily="49" charset="0"/>
              </a:rPr>
              <a:t>  ,</a:t>
            </a:r>
            <a:r>
              <a:rPr lang="en-US" sz="2000" dirty="0">
                <a:solidFill>
                  <a:srgbClr val="268BD2"/>
                </a:solidFill>
                <a:latin typeface="Consolas" panose="020B0609020204030204" pitchFamily="49" charset="0"/>
              </a:rPr>
              <a:t>min</a:t>
            </a:r>
            <a:r>
              <a:rPr lang="en-US" sz="2000" dirty="0">
                <a:solidFill>
                  <a:srgbClr val="839496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839496"/>
                </a:solidFill>
                <a:latin typeface="Consolas" panose="020B0609020204030204" pitchFamily="49" charset="0"/>
              </a:rPr>
              <a:t>condition_start_date</a:t>
            </a:r>
            <a:r>
              <a:rPr lang="en-US" sz="2000" dirty="0">
                <a:solidFill>
                  <a:srgbClr val="839496"/>
                </a:solidFill>
                <a:latin typeface="Consolas" panose="020B0609020204030204" pitchFamily="49" charset="0"/>
              </a:rPr>
              <a:t>) </a:t>
            </a:r>
            <a:r>
              <a:rPr lang="en-US" sz="2000" dirty="0">
                <a:solidFill>
                  <a:srgbClr val="859900"/>
                </a:solidFill>
                <a:latin typeface="Consolas" panose="020B0609020204030204" pitchFamily="49" charset="0"/>
              </a:rPr>
              <a:t>as</a:t>
            </a:r>
            <a:r>
              <a:rPr lang="en-US" sz="2000" dirty="0">
                <a:solidFill>
                  <a:srgbClr val="839496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839496"/>
                </a:solidFill>
                <a:latin typeface="Consolas" panose="020B0609020204030204" pitchFamily="49" charset="0"/>
              </a:rPr>
              <a:t>dx_first</a:t>
            </a:r>
            <a:endParaRPr lang="en-US" sz="2000" dirty="0">
              <a:solidFill>
                <a:srgbClr val="839496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839496"/>
                </a:solidFill>
                <a:latin typeface="Consolas" panose="020B0609020204030204" pitchFamily="49" charset="0"/>
              </a:rPr>
              <a:t>  ,</a:t>
            </a:r>
            <a:r>
              <a:rPr lang="en-US" sz="2000" dirty="0">
                <a:solidFill>
                  <a:srgbClr val="268BD2"/>
                </a:solidFill>
                <a:latin typeface="Consolas" panose="020B0609020204030204" pitchFamily="49" charset="0"/>
              </a:rPr>
              <a:t>max</a:t>
            </a:r>
            <a:r>
              <a:rPr lang="en-US" sz="2000" dirty="0">
                <a:solidFill>
                  <a:srgbClr val="839496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839496"/>
                </a:solidFill>
                <a:latin typeface="Consolas" panose="020B0609020204030204" pitchFamily="49" charset="0"/>
              </a:rPr>
              <a:t>condition_start_date</a:t>
            </a:r>
            <a:r>
              <a:rPr lang="en-US" sz="2000" dirty="0">
                <a:solidFill>
                  <a:srgbClr val="839496"/>
                </a:solidFill>
                <a:latin typeface="Consolas" panose="020B0609020204030204" pitchFamily="49" charset="0"/>
              </a:rPr>
              <a:t>) </a:t>
            </a:r>
            <a:r>
              <a:rPr lang="en-US" sz="2000" dirty="0">
                <a:solidFill>
                  <a:srgbClr val="859900"/>
                </a:solidFill>
                <a:latin typeface="Consolas" panose="020B0609020204030204" pitchFamily="49" charset="0"/>
              </a:rPr>
              <a:t>as</a:t>
            </a:r>
            <a:r>
              <a:rPr lang="en-US" sz="2000" dirty="0">
                <a:solidFill>
                  <a:srgbClr val="839496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839496"/>
                </a:solidFill>
                <a:latin typeface="Consolas" panose="020B0609020204030204" pitchFamily="49" charset="0"/>
              </a:rPr>
              <a:t>dx_last</a:t>
            </a:r>
            <a:endParaRPr lang="en-US" sz="2000" dirty="0">
              <a:solidFill>
                <a:srgbClr val="839496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859900"/>
                </a:solidFill>
                <a:latin typeface="Consolas" panose="020B0609020204030204" pitchFamily="49" charset="0"/>
              </a:rPr>
              <a:t>FROM</a:t>
            </a:r>
            <a:r>
              <a:rPr lang="en-US" sz="2000" dirty="0">
                <a:solidFill>
                  <a:srgbClr val="839496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839496"/>
                </a:solidFill>
                <a:latin typeface="Consolas" panose="020B0609020204030204" pitchFamily="49" charset="0"/>
              </a:rPr>
              <a:t>condition_occurrence</a:t>
            </a:r>
            <a:endParaRPr lang="en-US" sz="2000" dirty="0">
              <a:solidFill>
                <a:srgbClr val="839496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859900"/>
                </a:solidFill>
                <a:latin typeface="Consolas" panose="020B0609020204030204" pitchFamily="49" charset="0"/>
              </a:rPr>
              <a:t>WHERE</a:t>
            </a:r>
            <a:endParaRPr lang="en-US" sz="2000" dirty="0">
              <a:solidFill>
                <a:srgbClr val="839496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839496"/>
                </a:solidFill>
                <a:latin typeface="Consolas" panose="020B0609020204030204" pitchFamily="49" charset="0"/>
              </a:rPr>
              <a:t>  </a:t>
            </a:r>
            <a:r>
              <a:rPr lang="en-US" sz="2000" dirty="0" err="1">
                <a:solidFill>
                  <a:srgbClr val="839496"/>
                </a:solidFill>
                <a:latin typeface="Consolas" panose="020B0609020204030204" pitchFamily="49" charset="0"/>
              </a:rPr>
              <a:t>condition_concept_id</a:t>
            </a:r>
            <a:r>
              <a:rPr lang="en-US" sz="2000" dirty="0">
                <a:solidFill>
                  <a:srgbClr val="839496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59900"/>
                </a:solidFill>
                <a:latin typeface="Consolas" panose="020B0609020204030204" pitchFamily="49" charset="0"/>
              </a:rPr>
              <a:t>in</a:t>
            </a:r>
            <a:r>
              <a:rPr lang="en-US" sz="2000" dirty="0">
                <a:solidFill>
                  <a:srgbClr val="839496"/>
                </a:solidFill>
                <a:latin typeface="Consolas" panose="020B0609020204030204" pitchFamily="49" charset="0"/>
              </a:rPr>
              <a:t> (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839496"/>
                </a:solidFill>
                <a:latin typeface="Consolas" panose="020B0609020204030204" pitchFamily="49" charset="0"/>
              </a:rPr>
              <a:t>    </a:t>
            </a:r>
            <a:r>
              <a:rPr lang="en-US" sz="2000" dirty="0">
                <a:solidFill>
                  <a:srgbClr val="D33682"/>
                </a:solidFill>
                <a:latin typeface="Consolas" panose="020B0609020204030204" pitchFamily="49" charset="0"/>
              </a:rPr>
              <a:t>4397777</a:t>
            </a:r>
            <a:r>
              <a:rPr lang="en-US" sz="2000" dirty="0">
                <a:solidFill>
                  <a:srgbClr val="839496"/>
                </a:solidFill>
                <a:latin typeface="Consolas" panose="020B0609020204030204" pitchFamily="49" charset="0"/>
              </a:rPr>
              <a:t> </a:t>
            </a:r>
            <a:r>
              <a:rPr lang="en-US" sz="2000" i="1" dirty="0">
                <a:solidFill>
                  <a:srgbClr val="586E75"/>
                </a:solidFill>
                <a:latin typeface="Consolas" panose="020B0609020204030204" pitchFamily="49" charset="0"/>
              </a:rPr>
              <a:t>-- Anemia</a:t>
            </a:r>
            <a:endParaRPr lang="en-US" sz="2000" dirty="0">
              <a:solidFill>
                <a:srgbClr val="839496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839496"/>
                </a:solidFill>
                <a:latin typeface="Consolas" panose="020B0609020204030204" pitchFamily="49" charset="0"/>
              </a:rPr>
              <a:t>    ,</a:t>
            </a:r>
            <a:r>
              <a:rPr lang="en-US" sz="2000" dirty="0">
                <a:solidFill>
                  <a:srgbClr val="D33682"/>
                </a:solidFill>
                <a:latin typeface="Consolas" panose="020B0609020204030204" pitchFamily="49" charset="0"/>
              </a:rPr>
              <a:t>80502</a:t>
            </a:r>
            <a:r>
              <a:rPr lang="en-US" sz="2000" dirty="0">
                <a:solidFill>
                  <a:srgbClr val="839496"/>
                </a:solidFill>
                <a:latin typeface="Consolas" panose="020B0609020204030204" pitchFamily="49" charset="0"/>
              </a:rPr>
              <a:t>  </a:t>
            </a:r>
            <a:r>
              <a:rPr lang="en-US" sz="2000" i="1" dirty="0">
                <a:solidFill>
                  <a:srgbClr val="586E75"/>
                </a:solidFill>
                <a:latin typeface="Consolas" panose="020B0609020204030204" pitchFamily="49" charset="0"/>
              </a:rPr>
              <a:t>-- Osteoporosis</a:t>
            </a:r>
            <a:endParaRPr lang="en-US" sz="2000" dirty="0">
              <a:solidFill>
                <a:srgbClr val="839496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839496"/>
                </a:solidFill>
                <a:latin typeface="Consolas" panose="020B0609020204030204" pitchFamily="49" charset="0"/>
              </a:rPr>
              <a:t>    ,</a:t>
            </a:r>
            <a:r>
              <a:rPr lang="en-US" sz="2000" dirty="0">
                <a:solidFill>
                  <a:srgbClr val="D33682"/>
                </a:solidFill>
                <a:latin typeface="Consolas" panose="020B0609020204030204" pitchFamily="49" charset="0"/>
              </a:rPr>
              <a:t>28060</a:t>
            </a:r>
            <a:r>
              <a:rPr lang="en-US" sz="2000" dirty="0">
                <a:solidFill>
                  <a:srgbClr val="839496"/>
                </a:solidFill>
                <a:latin typeface="Consolas" panose="020B0609020204030204" pitchFamily="49" charset="0"/>
              </a:rPr>
              <a:t>  </a:t>
            </a:r>
            <a:r>
              <a:rPr lang="en-US" sz="2000" i="1" dirty="0">
                <a:solidFill>
                  <a:srgbClr val="586E75"/>
                </a:solidFill>
                <a:latin typeface="Consolas" panose="020B0609020204030204" pitchFamily="49" charset="0"/>
              </a:rPr>
              <a:t>-- Streptococcal sore throat</a:t>
            </a:r>
            <a:endParaRPr lang="en-US" sz="2000" dirty="0">
              <a:solidFill>
                <a:srgbClr val="839496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839496"/>
                </a:solidFill>
                <a:latin typeface="Consolas" panose="020B0609020204030204" pitchFamily="49" charset="0"/>
              </a:rPr>
              <a:t>  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859900"/>
                </a:solidFill>
                <a:latin typeface="Consolas" panose="020B0609020204030204" pitchFamily="49" charset="0"/>
              </a:rPr>
              <a:t>GROUP BY</a:t>
            </a:r>
            <a:r>
              <a:rPr lang="en-US" sz="2000" dirty="0">
                <a:solidFill>
                  <a:srgbClr val="839496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839496"/>
                </a:solidFill>
                <a:latin typeface="Consolas" panose="020B0609020204030204" pitchFamily="49" charset="0"/>
              </a:rPr>
              <a:t>  </a:t>
            </a:r>
            <a:r>
              <a:rPr lang="en-US" sz="2000" dirty="0" err="1">
                <a:solidFill>
                  <a:srgbClr val="839496"/>
                </a:solidFill>
                <a:latin typeface="Consolas" panose="020B0609020204030204" pitchFamily="49" charset="0"/>
              </a:rPr>
              <a:t>person_id</a:t>
            </a:r>
            <a:endParaRPr lang="en-US" sz="2000" dirty="0">
              <a:solidFill>
                <a:srgbClr val="839496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839496"/>
                </a:solidFill>
                <a:latin typeface="Consolas" panose="020B0609020204030204" pitchFamily="49" charset="0"/>
              </a:rPr>
              <a:t>  ,</a:t>
            </a:r>
            <a:r>
              <a:rPr lang="en-US" sz="2000" dirty="0" err="1">
                <a:solidFill>
                  <a:srgbClr val="839496"/>
                </a:solidFill>
                <a:latin typeface="Consolas" panose="020B0609020204030204" pitchFamily="49" charset="0"/>
              </a:rPr>
              <a:t>condition_concept_id</a:t>
            </a:r>
            <a:endParaRPr lang="en-US" sz="2000" dirty="0">
              <a:solidFill>
                <a:srgbClr val="839496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839496"/>
                </a:solidFill>
                <a:latin typeface="Consolas" panose="020B0609020204030204" pitchFamily="49" charset="0"/>
              </a:rPr>
              <a:t>  ,</a:t>
            </a:r>
            <a:r>
              <a:rPr lang="en-US" sz="2000" dirty="0" err="1">
                <a:solidFill>
                  <a:srgbClr val="839496"/>
                </a:solidFill>
                <a:latin typeface="Consolas" panose="020B0609020204030204" pitchFamily="49" charset="0"/>
              </a:rPr>
              <a:t>condition_concept_name</a:t>
            </a:r>
            <a:r>
              <a:rPr lang="en-US" sz="2000" dirty="0">
                <a:solidFill>
                  <a:srgbClr val="839496"/>
                </a:solidFill>
                <a:latin typeface="Consolas" panose="020B0609020204030204" pitchFamily="49" charset="0"/>
              </a:rPr>
              <a:t>  </a:t>
            </a:r>
          </a:p>
          <a:p>
            <a:pPr marL="231775" lvl="0" indent="-23177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dirty="0" smtClean="0"/>
          </a:p>
          <a:p>
            <a:pPr marL="231775" lvl="0" indent="-23177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dirty="0" smtClean="0"/>
          </a:p>
          <a:p>
            <a:pPr marL="231775" lvl="0" indent="-23177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dirty="0"/>
          </a:p>
          <a:p>
            <a:pPr marL="231775" lvl="0" indent="-23177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3699" y="0"/>
            <a:ext cx="4792571" cy="66751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26087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14458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Join `person` &amp;</a:t>
            </a:r>
            <a:br>
              <a:rPr lang="en-US" dirty="0" smtClean="0"/>
            </a:br>
            <a:r>
              <a:rPr lang="en-US" dirty="0" smtClean="0"/>
              <a:t> `</a:t>
            </a:r>
            <a:r>
              <a:rPr lang="en-US" dirty="0" err="1" smtClean="0"/>
              <a:t>pt_dx_covid</a:t>
            </a:r>
            <a:r>
              <a:rPr lang="en-US" dirty="0" smtClean="0"/>
              <a:t>`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44590"/>
            <a:ext cx="12192000" cy="5713410"/>
          </a:xfrm>
        </p:spPr>
        <p:txBody>
          <a:bodyPr>
            <a:normAutofit/>
          </a:bodyPr>
          <a:lstStyle/>
          <a:p>
            <a:pPr marL="231775" indent="-23177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600" dirty="0"/>
              <a:t>New SQL </a:t>
            </a:r>
            <a:r>
              <a:rPr lang="en-US" sz="3600" dirty="0" smtClean="0"/>
              <a:t>transform/node</a:t>
            </a:r>
            <a:br>
              <a:rPr lang="en-US" sz="3600" dirty="0" smtClean="0"/>
            </a:br>
            <a:r>
              <a:rPr lang="en-US" sz="3600" dirty="0" smtClean="0"/>
              <a:t>pointing to two tables</a:t>
            </a:r>
          </a:p>
          <a:p>
            <a:pPr marL="231775" indent="-23177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600" dirty="0" smtClean="0"/>
              <a:t>Toggle the Save switch</a:t>
            </a:r>
          </a:p>
          <a:p>
            <a:pPr marL="231775" indent="-23177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600" dirty="0" smtClean="0"/>
              <a:t>Name “</a:t>
            </a:r>
            <a:r>
              <a:rPr lang="en-US" sz="3600" dirty="0" err="1" smtClean="0"/>
              <a:t>person_staged</a:t>
            </a:r>
            <a:r>
              <a:rPr lang="en-US" sz="3600" dirty="0" smtClean="0"/>
              <a:t>”</a:t>
            </a:r>
            <a:endParaRPr lang="en-US" sz="3600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1200" dirty="0">
                <a:solidFill>
                  <a:srgbClr val="859900"/>
                </a:solidFill>
                <a:latin typeface="Consolas" panose="020B0609020204030204" pitchFamily="49" charset="0"/>
              </a:rPr>
              <a:t>SELECT</a:t>
            </a:r>
            <a:r>
              <a:rPr lang="en-US" sz="1200" dirty="0">
                <a:solidFill>
                  <a:srgbClr val="839496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839496"/>
                </a:solidFill>
                <a:latin typeface="Consolas" panose="020B0609020204030204" pitchFamily="49" charset="0"/>
              </a:rPr>
              <a:t>  </a:t>
            </a:r>
            <a:r>
              <a:rPr lang="en-US" sz="1200" dirty="0" err="1">
                <a:solidFill>
                  <a:srgbClr val="CB4B16"/>
                </a:solidFill>
                <a:latin typeface="Consolas" panose="020B0609020204030204" pitchFamily="49" charset="0"/>
              </a:rPr>
              <a:t>p</a:t>
            </a:r>
            <a:r>
              <a:rPr lang="en-US" sz="1200" dirty="0" err="1">
                <a:solidFill>
                  <a:srgbClr val="839496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CB4B16"/>
                </a:solidFill>
                <a:latin typeface="Consolas" panose="020B0609020204030204" pitchFamily="49" charset="0"/>
              </a:rPr>
              <a:t>person_id</a:t>
            </a:r>
            <a:endParaRPr lang="en-US" sz="1200" dirty="0">
              <a:solidFill>
                <a:srgbClr val="839496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839496"/>
                </a:solidFill>
                <a:latin typeface="Consolas" panose="020B0609020204030204" pitchFamily="49" charset="0"/>
              </a:rPr>
              <a:t>  ,</a:t>
            </a:r>
            <a:r>
              <a:rPr lang="en-US" sz="1200" dirty="0" err="1">
                <a:solidFill>
                  <a:srgbClr val="CB4B16"/>
                </a:solidFill>
                <a:latin typeface="Consolas" panose="020B0609020204030204" pitchFamily="49" charset="0"/>
              </a:rPr>
              <a:t>p</a:t>
            </a:r>
            <a:r>
              <a:rPr lang="en-US" sz="1200" dirty="0" err="1">
                <a:solidFill>
                  <a:srgbClr val="839496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CB4B16"/>
                </a:solidFill>
                <a:latin typeface="Consolas" panose="020B0609020204030204" pitchFamily="49" charset="0"/>
              </a:rPr>
              <a:t>gender_concept_name</a:t>
            </a:r>
            <a:r>
              <a:rPr lang="en-US" sz="1200" dirty="0">
                <a:solidFill>
                  <a:srgbClr val="839496"/>
                </a:solidFill>
                <a:latin typeface="Consolas" panose="020B0609020204030204" pitchFamily="49" charset="0"/>
              </a:rPr>
              <a:t>                    </a:t>
            </a:r>
            <a:r>
              <a:rPr lang="en-US" sz="1200" dirty="0">
                <a:solidFill>
                  <a:srgbClr val="859900"/>
                </a:solidFill>
                <a:latin typeface="Consolas" panose="020B0609020204030204" pitchFamily="49" charset="0"/>
              </a:rPr>
              <a:t>as</a:t>
            </a:r>
            <a:r>
              <a:rPr lang="en-US" sz="1200" dirty="0">
                <a:solidFill>
                  <a:srgbClr val="839496"/>
                </a:solidFill>
                <a:latin typeface="Consolas" panose="020B0609020204030204" pitchFamily="49" charset="0"/>
              </a:rPr>
              <a:t> gender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839496"/>
                </a:solidFill>
                <a:latin typeface="Consolas" panose="020B0609020204030204" pitchFamily="49" charset="0"/>
              </a:rPr>
              <a:t>  ,</a:t>
            </a:r>
            <a:r>
              <a:rPr lang="en-US" sz="1200" dirty="0">
                <a:solidFill>
                  <a:srgbClr val="859900"/>
                </a:solidFill>
                <a:latin typeface="Consolas" panose="020B0609020204030204" pitchFamily="49" charset="0"/>
              </a:rPr>
              <a:t>if</a:t>
            </a:r>
            <a:r>
              <a:rPr lang="en-US" sz="1200" dirty="0">
                <a:solidFill>
                  <a:srgbClr val="839496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CB4B16"/>
                </a:solidFill>
                <a:latin typeface="Consolas" panose="020B0609020204030204" pitchFamily="49" charset="0"/>
              </a:rPr>
              <a:t>p</a:t>
            </a:r>
            <a:r>
              <a:rPr lang="en-US" sz="1200" dirty="0" err="1">
                <a:solidFill>
                  <a:srgbClr val="839496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CB4B16"/>
                </a:solidFill>
                <a:latin typeface="Consolas" panose="020B0609020204030204" pitchFamily="49" charset="0"/>
              </a:rPr>
              <a:t>gender_concept_name</a:t>
            </a:r>
            <a:r>
              <a:rPr lang="en-US" sz="1200" dirty="0">
                <a:solidFill>
                  <a:srgbClr val="839496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839496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2AA198"/>
                </a:solidFill>
                <a:latin typeface="Consolas" panose="020B0609020204030204" pitchFamily="49" charset="0"/>
              </a:rPr>
              <a:t>'MALE'</a:t>
            </a:r>
            <a:r>
              <a:rPr lang="en-US" sz="1200" dirty="0">
                <a:solidFill>
                  <a:srgbClr val="839496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D33682"/>
                </a:solidFill>
                <a:latin typeface="Consolas" panose="020B0609020204030204" pitchFamily="49" charset="0"/>
              </a:rPr>
              <a:t>1</a:t>
            </a:r>
            <a:r>
              <a:rPr lang="en-US" sz="1200" dirty="0">
                <a:solidFill>
                  <a:srgbClr val="839496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D33682"/>
                </a:solidFill>
                <a:latin typeface="Consolas" panose="020B0609020204030204" pitchFamily="49" charset="0"/>
              </a:rPr>
              <a:t>0</a:t>
            </a:r>
            <a:r>
              <a:rPr lang="en-US" sz="1200" dirty="0">
                <a:solidFill>
                  <a:srgbClr val="839496"/>
                </a:solidFill>
                <a:latin typeface="Consolas" panose="020B0609020204030204" pitchFamily="49" charset="0"/>
              </a:rPr>
              <a:t>) </a:t>
            </a:r>
            <a:r>
              <a:rPr lang="en-US" sz="1200" dirty="0">
                <a:solidFill>
                  <a:srgbClr val="859900"/>
                </a:solidFill>
                <a:latin typeface="Consolas" panose="020B0609020204030204" pitchFamily="49" charset="0"/>
              </a:rPr>
              <a:t>as</a:t>
            </a:r>
            <a:r>
              <a:rPr lang="en-US" sz="1200" dirty="0">
                <a:solidFill>
                  <a:srgbClr val="839496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839496"/>
                </a:solidFill>
                <a:latin typeface="Consolas" panose="020B0609020204030204" pitchFamily="49" charset="0"/>
              </a:rPr>
              <a:t>gender_male</a:t>
            </a:r>
            <a:endParaRPr lang="en-US" sz="1200" dirty="0">
              <a:solidFill>
                <a:srgbClr val="839496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839496"/>
                </a:solidFill>
                <a:latin typeface="Consolas" panose="020B0609020204030204" pitchFamily="49" charset="0"/>
              </a:rPr>
              <a:t>  ,</a:t>
            </a:r>
            <a:r>
              <a:rPr lang="en-US" sz="1200" dirty="0" err="1">
                <a:solidFill>
                  <a:srgbClr val="CB4B16"/>
                </a:solidFill>
                <a:latin typeface="Consolas" panose="020B0609020204030204" pitchFamily="49" charset="0"/>
              </a:rPr>
              <a:t>p</a:t>
            </a:r>
            <a:r>
              <a:rPr lang="en-US" sz="1200" dirty="0" err="1">
                <a:solidFill>
                  <a:srgbClr val="839496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CB4B16"/>
                </a:solidFill>
                <a:latin typeface="Consolas" panose="020B0609020204030204" pitchFamily="49" charset="0"/>
              </a:rPr>
              <a:t>year_of_birth</a:t>
            </a:r>
            <a:endParaRPr lang="en-US" sz="1200" dirty="0">
              <a:solidFill>
                <a:srgbClr val="839496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839496"/>
                </a:solidFill>
                <a:latin typeface="Consolas" panose="020B0609020204030204" pitchFamily="49" charset="0"/>
              </a:rPr>
              <a:t>  ,</a:t>
            </a:r>
            <a:r>
              <a:rPr lang="en-US" sz="1200" dirty="0" err="1">
                <a:solidFill>
                  <a:srgbClr val="CB4B16"/>
                </a:solidFill>
                <a:latin typeface="Consolas" panose="020B0609020204030204" pitchFamily="49" charset="0"/>
              </a:rPr>
              <a:t>pc</a:t>
            </a:r>
            <a:r>
              <a:rPr lang="en-US" sz="1200" dirty="0" err="1">
                <a:solidFill>
                  <a:srgbClr val="839496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CB4B16"/>
                </a:solidFill>
                <a:latin typeface="Consolas" panose="020B0609020204030204" pitchFamily="49" charset="0"/>
              </a:rPr>
              <a:t>dx_first</a:t>
            </a:r>
            <a:r>
              <a:rPr lang="en-US" sz="1200" dirty="0">
                <a:solidFill>
                  <a:srgbClr val="839496"/>
                </a:solidFill>
                <a:latin typeface="Consolas" panose="020B0609020204030204" pitchFamily="49" charset="0"/>
              </a:rPr>
              <a:t>                              </a:t>
            </a:r>
            <a:r>
              <a:rPr lang="en-US" sz="1200" dirty="0">
                <a:solidFill>
                  <a:srgbClr val="859900"/>
                </a:solidFill>
                <a:latin typeface="Consolas" panose="020B0609020204030204" pitchFamily="49" charset="0"/>
              </a:rPr>
              <a:t>as</a:t>
            </a:r>
            <a:r>
              <a:rPr lang="en-US" sz="1200" dirty="0">
                <a:solidFill>
                  <a:srgbClr val="839496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839496"/>
                </a:solidFill>
                <a:latin typeface="Consolas" panose="020B0609020204030204" pitchFamily="49" charset="0"/>
              </a:rPr>
              <a:t>dx_covid_first</a:t>
            </a:r>
            <a:endParaRPr lang="en-US" sz="1200" dirty="0">
              <a:solidFill>
                <a:srgbClr val="839496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839496"/>
                </a:solidFill>
                <a:latin typeface="Consolas" panose="020B0609020204030204" pitchFamily="49" charset="0"/>
              </a:rPr>
              <a:t>  ,</a:t>
            </a:r>
            <a:r>
              <a:rPr lang="en-US" sz="1200" dirty="0">
                <a:solidFill>
                  <a:srgbClr val="859900"/>
                </a:solidFill>
                <a:latin typeface="Consolas" panose="020B0609020204030204" pitchFamily="49" charset="0"/>
              </a:rPr>
              <a:t>if</a:t>
            </a:r>
            <a:r>
              <a:rPr lang="en-US" sz="1200" dirty="0">
                <a:solidFill>
                  <a:srgbClr val="839496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CB4B16"/>
                </a:solidFill>
                <a:latin typeface="Consolas" panose="020B0609020204030204" pitchFamily="49" charset="0"/>
              </a:rPr>
              <a:t>pc</a:t>
            </a:r>
            <a:r>
              <a:rPr lang="en-US" sz="1200" dirty="0" err="1">
                <a:solidFill>
                  <a:srgbClr val="839496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CB4B16"/>
                </a:solidFill>
                <a:latin typeface="Consolas" panose="020B0609020204030204" pitchFamily="49" charset="0"/>
              </a:rPr>
              <a:t>person_id</a:t>
            </a:r>
            <a:r>
              <a:rPr lang="en-US" sz="1200" dirty="0">
                <a:solidFill>
                  <a:srgbClr val="839496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59900"/>
                </a:solidFill>
                <a:latin typeface="Consolas" panose="020B0609020204030204" pitchFamily="49" charset="0"/>
              </a:rPr>
              <a:t>is</a:t>
            </a:r>
            <a:r>
              <a:rPr lang="en-US" sz="1200" dirty="0">
                <a:solidFill>
                  <a:srgbClr val="839496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59900"/>
                </a:solidFill>
                <a:latin typeface="Consolas" panose="020B0609020204030204" pitchFamily="49" charset="0"/>
              </a:rPr>
              <a:t>null</a:t>
            </a:r>
            <a:r>
              <a:rPr lang="en-US" sz="1200" dirty="0">
                <a:solidFill>
                  <a:srgbClr val="839496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D33682"/>
                </a:solidFill>
                <a:latin typeface="Consolas" panose="020B0609020204030204" pitchFamily="49" charset="0"/>
              </a:rPr>
              <a:t>0</a:t>
            </a:r>
            <a:r>
              <a:rPr lang="en-US" sz="1200" dirty="0">
                <a:solidFill>
                  <a:srgbClr val="839496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D33682"/>
                </a:solidFill>
                <a:latin typeface="Consolas" panose="020B0609020204030204" pitchFamily="49" charset="0"/>
              </a:rPr>
              <a:t>1</a:t>
            </a:r>
            <a:r>
              <a:rPr lang="en-US" sz="1200" dirty="0">
                <a:solidFill>
                  <a:srgbClr val="839496"/>
                </a:solidFill>
                <a:latin typeface="Consolas" panose="020B0609020204030204" pitchFamily="49" charset="0"/>
              </a:rPr>
              <a:t>)           </a:t>
            </a:r>
            <a:r>
              <a:rPr lang="en-US" sz="1200" dirty="0">
                <a:solidFill>
                  <a:srgbClr val="859900"/>
                </a:solidFill>
                <a:latin typeface="Consolas" panose="020B0609020204030204" pitchFamily="49" charset="0"/>
              </a:rPr>
              <a:t>as</a:t>
            </a:r>
            <a:r>
              <a:rPr lang="en-US" sz="1200" dirty="0">
                <a:solidFill>
                  <a:srgbClr val="839496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839496"/>
                </a:solidFill>
                <a:latin typeface="Consolas" panose="020B0609020204030204" pitchFamily="49" charset="0"/>
              </a:rPr>
              <a:t>covid_ever</a:t>
            </a:r>
            <a:endParaRPr lang="en-US" sz="1200" dirty="0">
              <a:solidFill>
                <a:srgbClr val="839496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859900"/>
                </a:solidFill>
                <a:latin typeface="Consolas" panose="020B0609020204030204" pitchFamily="49" charset="0"/>
              </a:rPr>
              <a:t>FROM</a:t>
            </a:r>
            <a:r>
              <a:rPr lang="en-US" sz="1200" dirty="0">
                <a:solidFill>
                  <a:srgbClr val="839496"/>
                </a:solidFill>
                <a:latin typeface="Consolas" panose="020B0609020204030204" pitchFamily="49" charset="0"/>
              </a:rPr>
              <a:t> person p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839496"/>
                </a:solidFill>
                <a:latin typeface="Consolas" panose="020B0609020204030204" pitchFamily="49" charset="0"/>
              </a:rPr>
              <a:t>  </a:t>
            </a:r>
            <a:r>
              <a:rPr lang="en-US" sz="1200" dirty="0">
                <a:solidFill>
                  <a:srgbClr val="859900"/>
                </a:solidFill>
                <a:latin typeface="Consolas" panose="020B0609020204030204" pitchFamily="49" charset="0"/>
              </a:rPr>
              <a:t>left  join</a:t>
            </a:r>
            <a:r>
              <a:rPr lang="en-US" sz="1200" dirty="0">
                <a:solidFill>
                  <a:srgbClr val="839496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839496"/>
                </a:solidFill>
                <a:latin typeface="Consolas" panose="020B0609020204030204" pitchFamily="49" charset="0"/>
              </a:rPr>
              <a:t>pt_dx_covid</a:t>
            </a:r>
            <a:r>
              <a:rPr lang="en-US" sz="1200" dirty="0">
                <a:solidFill>
                  <a:srgbClr val="839496"/>
                </a:solidFill>
                <a:latin typeface="Consolas" panose="020B0609020204030204" pitchFamily="49" charset="0"/>
              </a:rPr>
              <a:t> pc </a:t>
            </a:r>
            <a:r>
              <a:rPr lang="en-US" sz="1200" dirty="0">
                <a:solidFill>
                  <a:srgbClr val="859900"/>
                </a:solidFill>
                <a:latin typeface="Consolas" panose="020B0609020204030204" pitchFamily="49" charset="0"/>
              </a:rPr>
              <a:t>on</a:t>
            </a:r>
            <a:r>
              <a:rPr lang="en-US" sz="1200" dirty="0">
                <a:solidFill>
                  <a:srgbClr val="839496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CB4B16"/>
                </a:solidFill>
                <a:latin typeface="Consolas" panose="020B0609020204030204" pitchFamily="49" charset="0"/>
              </a:rPr>
              <a:t>p</a:t>
            </a:r>
            <a:r>
              <a:rPr lang="en-US" sz="1200" dirty="0" err="1">
                <a:solidFill>
                  <a:srgbClr val="839496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CB4B16"/>
                </a:solidFill>
                <a:latin typeface="Consolas" panose="020B0609020204030204" pitchFamily="49" charset="0"/>
              </a:rPr>
              <a:t>person_id</a:t>
            </a:r>
            <a:r>
              <a:rPr lang="en-US" sz="1200" dirty="0">
                <a:solidFill>
                  <a:srgbClr val="839496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839496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 smtClean="0">
                <a:solidFill>
                  <a:srgbClr val="CB4B16"/>
                </a:solidFill>
                <a:latin typeface="Consolas" panose="020B0609020204030204" pitchFamily="49" charset="0"/>
              </a:rPr>
              <a:t>pc</a:t>
            </a:r>
            <a:r>
              <a:rPr lang="en-US" sz="1200" dirty="0" err="1" smtClean="0">
                <a:solidFill>
                  <a:srgbClr val="839496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 smtClean="0">
                <a:solidFill>
                  <a:srgbClr val="CB4B16"/>
                </a:solidFill>
                <a:latin typeface="Consolas" panose="020B0609020204030204" pitchFamily="49" charset="0"/>
              </a:rPr>
              <a:t>person_id</a:t>
            </a:r>
            <a:endParaRPr lang="en-US" dirty="0"/>
          </a:p>
          <a:p>
            <a:pPr marL="231775" lvl="0" indent="-23177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0344" y="140676"/>
            <a:ext cx="6668984" cy="66047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3335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14544</TotalTime>
  <Words>471</Words>
  <Application>Microsoft Office PowerPoint</Application>
  <PresentationFormat>Widescreen</PresentationFormat>
  <Paragraphs>173</Paragraphs>
  <Slides>16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Consolas</vt:lpstr>
      <vt:lpstr>Times New Roman</vt:lpstr>
      <vt:lpstr>Office Theme</vt:lpstr>
      <vt:lpstr>N3C: National COVID Cohort Collaborative</vt:lpstr>
      <vt:lpstr>Demo</vt:lpstr>
      <vt:lpstr>Start with a clean “workbook”</vt:lpstr>
      <vt:lpstr>Import three tables</vt:lpstr>
      <vt:lpstr>Find COVID concept id</vt:lpstr>
      <vt:lpstr>Designate Covid</vt:lpstr>
      <vt:lpstr>Designate Covid</vt:lpstr>
      <vt:lpstr>Isolate Comorbidities</vt:lpstr>
      <vt:lpstr>Join `person` &amp;  `pt_dx_covid`</vt:lpstr>
      <vt:lpstr>Start new Code Workbook</vt:lpstr>
      <vt:lpstr>Python Transform</vt:lpstr>
      <vt:lpstr>R Transform</vt:lpstr>
      <vt:lpstr>Likely Improvements for Real Questions</vt:lpstr>
      <vt:lpstr>For real research projects, jump start with </vt:lpstr>
      <vt:lpstr>Thank you</vt:lpstr>
      <vt:lpstr>Extra Slides</vt:lpstr>
    </vt:vector>
  </TitlesOfParts>
  <Company>OUHSC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Thumann, Ashley T (HSC)</dc:creator>
  <cp:lastModifiedBy>Will Beasley</cp:lastModifiedBy>
  <cp:revision>399</cp:revision>
  <dcterms:created xsi:type="dcterms:W3CDTF">2019-06-04T17:44:43Z</dcterms:created>
  <dcterms:modified xsi:type="dcterms:W3CDTF">2022-04-21T01:53:39Z</dcterms:modified>
</cp:coreProperties>
</file>