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2" r:id="rId2"/>
    <p:sldId id="257" r:id="rId3"/>
    <p:sldId id="384" r:id="rId4"/>
    <p:sldId id="289" r:id="rId5"/>
    <p:sldId id="276" r:id="rId6"/>
    <p:sldId id="400" r:id="rId7"/>
    <p:sldId id="393" r:id="rId8"/>
    <p:sldId id="434" r:id="rId9"/>
    <p:sldId id="435" r:id="rId10"/>
    <p:sldId id="436" r:id="rId11"/>
    <p:sldId id="437" r:id="rId12"/>
    <p:sldId id="438" r:id="rId13"/>
    <p:sldId id="439" r:id="rId14"/>
    <p:sldId id="401" r:id="rId15"/>
    <p:sldId id="424" r:id="rId16"/>
    <p:sldId id="440" r:id="rId17"/>
    <p:sldId id="391" r:id="rId18"/>
    <p:sldId id="426" r:id="rId19"/>
    <p:sldId id="433" r:id="rId20"/>
    <p:sldId id="427" r:id="rId21"/>
    <p:sldId id="428" r:id="rId22"/>
    <p:sldId id="430" r:id="rId23"/>
    <p:sldId id="390" r:id="rId24"/>
    <p:sldId id="367" r:id="rId25"/>
    <p:sldId id="296" r:id="rId26"/>
    <p:sldId id="34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8852" autoAdjust="0"/>
  </p:normalViewPr>
  <p:slideViewPr>
    <p:cSldViewPr snapToGrid="0">
      <p:cViewPr varScale="1">
        <p:scale>
          <a:sx n="112" d="100"/>
          <a:sy n="112" d="100"/>
        </p:scale>
        <p:origin x="2028" y="11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14</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18</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21</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26</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8</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12</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13</a:t>
            </a:fld>
            <a:endParaRPr lang="en-US"/>
          </a:p>
        </p:txBody>
      </p:sp>
    </p:spTree>
    <p:extLst>
      <p:ext uri="{BB962C8B-B14F-4D97-AF65-F5344CB8AC3E}">
        <p14:creationId xmlns:p14="http://schemas.microsoft.com/office/powerpoint/2010/main" val="2167329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a:solidFill>
                  <a:srgbClr val="0070C0"/>
                </a:solidFill>
              </a:rPr>
              <a:t>Leveraging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 MHR</a:t>
            </a:r>
          </a:p>
          <a:p>
            <a:r>
              <a:rPr lang="en-US" sz="2200" dirty="0">
                <a:ea typeface="+mj-ea"/>
                <a:cs typeface="+mj-cs"/>
              </a:rPr>
              <a:t>Nellie Oliver, MBA, MPH</a:t>
            </a:r>
            <a:endParaRPr lang="en-US" sz="2200" dirty="0"/>
          </a:p>
          <a:p>
            <a:r>
              <a:rPr lang="en-US" sz="2200" dirty="0"/>
              <a:t>David Bard, PhD</a:t>
            </a:r>
          </a:p>
          <a:p>
            <a:r>
              <a:rPr lang="en-US" sz="2200" dirty="0"/>
              <a:t>University of Oklahoma HSC</a:t>
            </a:r>
          </a:p>
          <a:p>
            <a:r>
              <a:rPr lang="en-US" sz="2200" dirty="0"/>
              <a:t>Biomedical &amp; Behavioral Methodology Core (BBMC)</a:t>
            </a:r>
          </a:p>
          <a:p>
            <a:r>
              <a:rPr lang="en-US" sz="2200" dirty="0"/>
              <a:t>September 2021</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Establish Thresholds for Governance Review</a:t>
            </a:r>
          </a:p>
        </p:txBody>
      </p:sp>
      <p:sp>
        <p:nvSpPr>
          <p:cNvPr id="3" name="Content Placeholder 2"/>
          <p:cNvSpPr>
            <a:spLocks noGrp="1"/>
          </p:cNvSpPr>
          <p:nvPr>
            <p:ph idx="1"/>
          </p:nvPr>
        </p:nvSpPr>
        <p:spPr>
          <a:xfrm>
            <a:off x="128187" y="989350"/>
            <a:ext cx="11998295" cy="5761969"/>
          </a:xfrm>
        </p:spPr>
        <p:txBody>
          <a:bodyPr>
            <a:normAutofit fontScale="92500" lnSpcReduction="20000"/>
          </a:bodyPr>
          <a:lstStyle/>
          <a:p>
            <a:pPr marL="0" indent="0">
              <a:buNone/>
            </a:pPr>
            <a:r>
              <a:rPr lang="en-US" dirty="0" smtClean="0"/>
              <a:t>All </a:t>
            </a:r>
            <a:r>
              <a:rPr lang="en-US" dirty="0"/>
              <a:t>CRDW requests must be submitted to the IRB, but some may warrant additional review by this board. Our proposed thresholds are</a:t>
            </a:r>
            <a:r>
              <a:rPr lang="en-US" dirty="0" smtClean="0"/>
              <a:t>:</a:t>
            </a:r>
          </a:p>
          <a:p>
            <a:pPr marL="0" indent="0">
              <a:buNone/>
            </a:pPr>
            <a:endParaRPr lang="en-US" dirty="0"/>
          </a:p>
          <a:p>
            <a:pPr marL="514350" indent="-514350">
              <a:buFont typeface="+mj-lt"/>
              <a:buAutoNum type="arabicPeriod"/>
            </a:pPr>
            <a:r>
              <a:rPr lang="en-US" dirty="0"/>
              <a:t>Count of included patients </a:t>
            </a:r>
            <a:r>
              <a:rPr lang="en-US" dirty="0" smtClean="0"/>
              <a:t>exceeds </a:t>
            </a:r>
            <a:r>
              <a:rPr lang="en-US" dirty="0"/>
              <a:t>10,000, </a:t>
            </a:r>
            <a:r>
              <a:rPr lang="en-US" dirty="0" smtClean="0"/>
              <a:t>or</a:t>
            </a:r>
          </a:p>
          <a:p>
            <a:pPr marL="514350" indent="-514350">
              <a:buFont typeface="+mj-lt"/>
              <a:buAutoNum type="arabicPeriod"/>
            </a:pPr>
            <a:r>
              <a:rPr lang="en-US" sz="2800" dirty="0" smtClean="0"/>
              <a:t>PI requests a </a:t>
            </a:r>
            <a:r>
              <a:rPr lang="en-US" sz="2800" dirty="0"/>
              <a:t>new method for delivery of PHI </a:t>
            </a:r>
            <a:r>
              <a:rPr lang="en-US" sz="2800" dirty="0" smtClean="0"/>
              <a:t/>
            </a:r>
            <a:br>
              <a:rPr lang="en-US" sz="2800" dirty="0" smtClean="0"/>
            </a:br>
            <a:r>
              <a:rPr lang="en-US" sz="2800" dirty="0" smtClean="0"/>
              <a:t>(</a:t>
            </a:r>
            <a:r>
              <a:rPr lang="en-US" sz="2800" i="1" dirty="0"/>
              <a:t>e.g.</a:t>
            </a:r>
            <a:r>
              <a:rPr lang="en-US" sz="2800" dirty="0"/>
              <a:t>, automated exports to a new OSDH FTP server), </a:t>
            </a:r>
            <a:r>
              <a:rPr lang="en-US" sz="2800" dirty="0" smtClean="0"/>
              <a:t>or</a:t>
            </a:r>
          </a:p>
          <a:p>
            <a:pPr marL="514350" indent="-514350">
              <a:buFont typeface="+mj-lt"/>
              <a:buAutoNum type="arabicPeriod"/>
            </a:pPr>
            <a:r>
              <a:rPr lang="en-US" sz="2800" dirty="0" smtClean="0"/>
              <a:t>Recipients </a:t>
            </a:r>
            <a:r>
              <a:rPr lang="en-US" sz="2800" dirty="0"/>
              <a:t>of PHI are external to OUHSC, </a:t>
            </a:r>
            <a:r>
              <a:rPr lang="en-US" sz="2800" dirty="0" smtClean="0"/>
              <a:t>or</a:t>
            </a:r>
          </a:p>
          <a:p>
            <a:pPr marL="514350" indent="-514350">
              <a:buFont typeface="+mj-lt"/>
              <a:buAutoNum type="arabicPeriod"/>
            </a:pPr>
            <a:r>
              <a:rPr lang="en-US" sz="2800" dirty="0" smtClean="0"/>
              <a:t>CRDW </a:t>
            </a:r>
            <a:r>
              <a:rPr lang="en-US" sz="2800" dirty="0"/>
              <a:t>team has concerns about broad language in the protocol </a:t>
            </a:r>
            <a:r>
              <a:rPr lang="en-US" sz="2800" dirty="0" smtClean="0"/>
              <a:t>or </a:t>
            </a:r>
            <a:r>
              <a:rPr lang="en-US" sz="2800" dirty="0"/>
              <a:t>study application (</a:t>
            </a:r>
            <a:r>
              <a:rPr lang="en-US" sz="2800" i="1" dirty="0"/>
              <a:t>e.g.</a:t>
            </a:r>
            <a:r>
              <a:rPr lang="en-US" sz="2800" dirty="0"/>
              <a:t>, “relevant medical history”, “clinical documentation”, “outcomes”), </a:t>
            </a:r>
            <a:r>
              <a:rPr lang="en-US" sz="2800" dirty="0" smtClean="0"/>
              <a:t>or</a:t>
            </a:r>
          </a:p>
          <a:p>
            <a:pPr marL="514350" indent="-514350">
              <a:buFont typeface="+mj-lt"/>
              <a:buAutoNum type="arabicPeriod"/>
            </a:pPr>
            <a:r>
              <a:rPr lang="en-US" sz="2800" smtClean="0"/>
              <a:t>Extracted CRDW </a:t>
            </a:r>
            <a:r>
              <a:rPr lang="en-US" sz="2800" dirty="0" smtClean="0"/>
              <a:t>dataset contributes to a Registry (</a:t>
            </a:r>
            <a:r>
              <a:rPr lang="en-US" sz="2800" dirty="0"/>
              <a:t>internal </a:t>
            </a:r>
            <a:r>
              <a:rPr lang="en-US" sz="2800" dirty="0" smtClean="0"/>
              <a:t>or </a:t>
            </a:r>
            <a:r>
              <a:rPr lang="en-US" sz="2800" smtClean="0"/>
              <a:t>multi-site).</a:t>
            </a:r>
            <a:endParaRPr lang="en-US" sz="2800" dirty="0" smtClean="0"/>
          </a:p>
          <a:p>
            <a:pPr marL="514350" indent="-514350">
              <a:buFont typeface="+mj-lt"/>
              <a:buAutoNum type="arabicPeriod"/>
            </a:pPr>
            <a:r>
              <a:rPr lang="en-US" sz="2800" dirty="0" smtClean="0">
                <a:solidFill>
                  <a:srgbClr val="0070C0"/>
                </a:solidFill>
              </a:rPr>
              <a:t>Does this board want to review sensitive &amp; confidential fields beyond IRB’s?</a:t>
            </a:r>
          </a:p>
          <a:p>
            <a:pPr marL="0" lvl="1" indent="0">
              <a:spcBef>
                <a:spcPts val="1000"/>
              </a:spcBef>
              <a:buNone/>
            </a:pPr>
            <a:endParaRPr lang="en-US" sz="2800" dirty="0" smtClean="0">
              <a:solidFill>
                <a:srgbClr val="0070C0"/>
              </a:solidFill>
            </a:endParaRPr>
          </a:p>
          <a:p>
            <a:pPr marL="0" lvl="1" indent="0">
              <a:spcBef>
                <a:spcPts val="1000"/>
              </a:spcBef>
              <a:buNone/>
            </a:pPr>
            <a:r>
              <a:rPr lang="en-US" sz="2800" dirty="0" smtClean="0"/>
              <a:t>If so, how can organize these additional reviews to avoid delays post-IRB approval?</a:t>
            </a:r>
          </a:p>
          <a:p>
            <a:pPr marL="457200" lvl="1" indent="-457200">
              <a:spcBef>
                <a:spcPts val="1000"/>
              </a:spcBef>
            </a:pPr>
            <a:r>
              <a:rPr lang="en-US" sz="2800" dirty="0" smtClean="0"/>
              <a:t>For example, a checkbox in </a:t>
            </a:r>
            <a:r>
              <a:rPr lang="en-US" sz="2800" dirty="0" err="1" smtClean="0"/>
              <a:t>iRIS</a:t>
            </a:r>
            <a:r>
              <a:rPr lang="en-US" sz="2800" dirty="0" smtClean="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CRDW Requests</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r>
              <a:rPr lang="en-US" sz="2200" dirty="0" smtClean="0"/>
              <a:t>).</a:t>
            </a:r>
            <a:endParaRPr lang="en-US" sz="2200" dirty="0"/>
          </a:p>
          <a:p>
            <a:pPr marL="457200" lvl="1" indent="-457200">
              <a:buFont typeface="+mj-lt"/>
              <a:buAutoNum type="arabicPeriod"/>
            </a:pPr>
            <a:r>
              <a:rPr lang="en-US" sz="2200" dirty="0" smtClean="0"/>
              <a:t>Routine meetings </a:t>
            </a:r>
            <a:r>
              <a:rPr lang="en-US" sz="2200" dirty="0"/>
              <a:t>with an OUM Clinical Information Specialist / Application Analyst (someone like Megan Posada</a:t>
            </a:r>
            <a:r>
              <a:rPr lang="en-US" sz="2200" dirty="0" smtClean="0"/>
              <a:t>). </a:t>
            </a:r>
            <a:endParaRPr lang="en-US" sz="2200" dirty="0"/>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a:t>
            </a:r>
            <a:r>
              <a:rPr lang="en-US" sz="2200" dirty="0" smtClean="0"/>
              <a:t>. </a:t>
            </a:r>
          </a:p>
          <a:p>
            <a:pPr marL="457200" lvl="1" indent="-457200">
              <a:buFont typeface="+mj-lt"/>
              <a:buAutoNum type="arabicPeriod"/>
            </a:pPr>
            <a:r>
              <a:rPr lang="en-US" sz="2200" dirty="0" smtClean="0"/>
              <a:t>Ticketing </a:t>
            </a:r>
            <a:r>
              <a:rPr lang="en-US" sz="2200" dirty="0"/>
              <a:t>system to manage incoming CRDW requests</a:t>
            </a:r>
          </a:p>
          <a:p>
            <a:pPr marL="457200" lvl="1" indent="-457200">
              <a:buFont typeface="+mj-lt"/>
              <a:buAutoNum type="arabicPeriod"/>
            </a:pPr>
            <a:r>
              <a:rPr lang="en-US" sz="2200" dirty="0" smtClean="0"/>
              <a:t>OMOP’s </a:t>
            </a:r>
            <a:r>
              <a:rPr lang="en-US" sz="2200" dirty="0"/>
              <a:t>Atlas Reporting Tool (</a:t>
            </a:r>
            <a:r>
              <a:rPr lang="en-US" sz="2200" dirty="0">
                <a:hlinkClick r:id="rId3"/>
              </a:rPr>
              <a:t>https://www.ohdsi.org/atlas-a-unified-interface-for-the-ohdsi-tools</a:t>
            </a:r>
            <a:r>
              <a:rPr lang="en-US" sz="2200" dirty="0" smtClean="0">
                <a:hlinkClick r:id="rId3"/>
              </a:rPr>
              <a:t>/</a:t>
            </a:r>
            <a:r>
              <a:rPr lang="en-US" sz="2200" dirty="0" smtClean="0"/>
              <a:t>) </a:t>
            </a:r>
            <a:endParaRPr lang="en-US" sz="2200" dirty="0"/>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smtClean="0">
                <a:hlinkClick r:id="rId4"/>
              </a:rPr>
              <a:t>/</a:t>
            </a:r>
            <a:r>
              <a:rPr lang="en-US" sz="2200" dirty="0" smtClean="0"/>
              <a:t>)</a:t>
            </a:r>
            <a:endParaRPr lang="en-US" sz="2200" dirty="0"/>
          </a:p>
          <a:p>
            <a:pPr marL="457200" lvl="1" indent="-457200">
              <a:buFont typeface="+mj-lt"/>
              <a:buAutoNum type="arabicPeriod"/>
            </a:pPr>
            <a:r>
              <a:rPr lang="en-US" sz="2200" dirty="0"/>
              <a:t>Spark (</a:t>
            </a:r>
            <a:r>
              <a:rPr lang="en-US" sz="2200" dirty="0">
                <a:hlinkClick r:id="rId5"/>
              </a:rPr>
              <a:t>https://spark.apache.org</a:t>
            </a:r>
            <a:r>
              <a:rPr lang="en-US" sz="2200" dirty="0" smtClean="0">
                <a:hlinkClick r:id="rId5"/>
              </a:rPr>
              <a:t>/</a:t>
            </a:r>
            <a:r>
              <a:rPr lang="en-US" sz="2200" dirty="0" smtClean="0"/>
              <a:t>)</a:t>
            </a:r>
          </a:p>
          <a:p>
            <a:pPr marL="457200" lvl="1" indent="-457200">
              <a:buFontTx/>
              <a:buChar char="-"/>
            </a:pPr>
            <a:endParaRPr lang="en-US" sz="2200" dirty="0" smtClean="0"/>
          </a:p>
          <a:p>
            <a:pPr marL="457200" lvl="1" indent="-457200">
              <a:buFontTx/>
              <a:buChar char="-"/>
            </a:pPr>
            <a:r>
              <a:rPr lang="en-US" sz="2200" dirty="0" smtClean="0"/>
              <a:t>Completed:</a:t>
            </a:r>
            <a:endParaRPr lang="en-US" sz="2200" dirty="0"/>
          </a:p>
          <a:p>
            <a:pPr marL="914400" lvl="2" indent="-457200">
              <a:buFontTx/>
              <a:buChar char="-"/>
            </a:pPr>
            <a:r>
              <a:rPr lang="en-US" dirty="0">
                <a:solidFill>
                  <a:schemeClr val="bg1">
                    <a:lumMod val="50000"/>
                  </a:schemeClr>
                </a:solidFill>
              </a:rPr>
              <a:t>Meditech Compiled HTML </a:t>
            </a:r>
            <a:r>
              <a:rPr lang="en-US" dirty="0" smtClean="0">
                <a:solidFill>
                  <a:schemeClr val="bg1">
                    <a:lumMod val="50000"/>
                  </a:schemeClr>
                </a:solidFill>
              </a:rPr>
              <a:t>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60+ US institutions contribute EMR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MS, MHR </a:t>
            </a:r>
          </a:p>
          <a:p>
            <a:r>
              <a:rPr lang="en-US" sz="2200" dirty="0">
                <a:ea typeface="+mj-ea"/>
                <a:cs typeface="+mj-cs"/>
              </a:rPr>
              <a:t>Nellie Oliver, MBA, MPH</a:t>
            </a:r>
            <a:endParaRPr lang="en-US" sz="2200" dirty="0"/>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~9 months)</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160 projects.</a:t>
            </a:r>
          </a:p>
        </p:txBody>
      </p:sp>
      <p:sp>
        <p:nvSpPr>
          <p:cNvPr id="11" name="Text Placeholder 10"/>
          <p:cNvSpPr>
            <a:spLocks noGrp="1"/>
          </p:cNvSpPr>
          <p:nvPr>
            <p:ph type="body" sz="quarter" idx="3"/>
          </p:nvPr>
        </p:nvSpPr>
        <p:spPr>
          <a:xfrm>
            <a:off x="677310" y="2188472"/>
            <a:ext cx="5761246" cy="653157"/>
          </a:xfrm>
        </p:spPr>
        <p:txBody>
          <a:bodyPr>
            <a:normAutofit/>
          </a:bodyPr>
          <a:lstStyle/>
          <a:p>
            <a:r>
              <a:rPr lang="en-US" sz="2000" b="0" dirty="0"/>
              <a:t>There are currently 39 active projects, to include 36 </a:t>
            </a:r>
            <a:r>
              <a:rPr lang="en-US" sz="2000" b="0" u="sng" dirty="0"/>
              <a:t>new</a:t>
            </a:r>
            <a:r>
              <a:rPr lang="en-US" sz="2000" b="0" dirty="0"/>
              <a:t> projects submitted in FY22.</a:t>
            </a: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0370918"/>
              </p:ext>
            </p:extLst>
          </p:nvPr>
        </p:nvGraphicFramePr>
        <p:xfrm>
          <a:off x="430357"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2" name="Picture 1">
            <a:extLst>
              <a:ext uri="{FF2B5EF4-FFF2-40B4-BE49-F238E27FC236}">
                <a16:creationId xmlns:a16="http://schemas.microsoft.com/office/drawing/2014/main" id="{00652336-F881-4F11-8846-232F1D054FB2}"/>
              </a:ext>
            </a:extLst>
          </p:cNvPr>
          <p:cNvPicPr>
            <a:picLocks noChangeAspect="1"/>
          </p:cNvPicPr>
          <p:nvPr/>
        </p:nvPicPr>
        <p:blipFill>
          <a:blip r:embed="rId4"/>
          <a:stretch>
            <a:fillRect/>
          </a:stretch>
        </p:blipFill>
        <p:spPr>
          <a:xfrm>
            <a:off x="5796470" y="2765684"/>
            <a:ext cx="6216375" cy="3567659"/>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14116</TotalTime>
  <Words>4754</Words>
  <Application>Microsoft Office PowerPoint</Application>
  <PresentationFormat>Widescreen</PresentationFormat>
  <Paragraphs>730</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HSC Data Sources</vt:lpstr>
      <vt:lpstr>PowerPoint Presentation</vt:lpstr>
      <vt:lpstr>PowerPoint Presentation</vt:lpstr>
      <vt:lpstr>PowerPoint Presentation</vt:lpstr>
      <vt:lpstr>Since 2017, the CRDW has provided support for more than 160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Establish Thresholds for Governance Review</vt:lpstr>
      <vt:lpstr>Development of CRDW Policies &amp; Procedures</vt:lpstr>
      <vt:lpstr>CRDW Requests</vt:lpstr>
      <vt:lpstr>Encouraging Secure Data Practices</vt:lpstr>
      <vt:lpstr>CRDW Documentation</vt:lpstr>
      <vt:lpstr>PowerPoint Presentation</vt:lpstr>
      <vt:lpstr>Ecosystem Architecture</vt:lpstr>
      <vt:lpstr>PowerPoint Presentation</vt:lpstr>
      <vt:lpstr>Meditech Warehouse ETL</vt:lpstr>
      <vt:lpstr>OUM BI Team</vt:lpstr>
      <vt:lpstr>N3C: National COVID Cohort Collaborative</vt:lpstr>
      <vt:lpstr>CRDW Faculty &amp; Staff</vt:lpstr>
      <vt:lpstr>Thank you</vt:lpstr>
      <vt:lpstr>Extra Slides</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  (HSC)</cp:lastModifiedBy>
  <cp:revision>390</cp:revision>
  <dcterms:created xsi:type="dcterms:W3CDTF">2019-06-04T17:44:43Z</dcterms:created>
  <dcterms:modified xsi:type="dcterms:W3CDTF">2021-11-09T17:03:34Z</dcterms:modified>
</cp:coreProperties>
</file>