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2" r:id="rId2"/>
    <p:sldId id="451" r:id="rId3"/>
    <p:sldId id="384" r:id="rId4"/>
    <p:sldId id="446" r:id="rId5"/>
    <p:sldId id="289" r:id="rId6"/>
    <p:sldId id="445" r:id="rId7"/>
    <p:sldId id="276" r:id="rId8"/>
    <p:sldId id="443" r:id="rId9"/>
    <p:sldId id="444" r:id="rId10"/>
    <p:sldId id="449" r:id="rId11"/>
    <p:sldId id="400" r:id="rId12"/>
    <p:sldId id="424" r:id="rId13"/>
    <p:sldId id="447" r:id="rId14"/>
    <p:sldId id="450" r:id="rId15"/>
    <p:sldId id="430" r:id="rId16"/>
    <p:sldId id="426" r:id="rId17"/>
    <p:sldId id="3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54545" autoAdjust="0"/>
  </p:normalViewPr>
  <p:slideViewPr>
    <p:cSldViewPr snapToGrid="0">
      <p:cViewPr varScale="1">
        <p:scale>
          <a:sx n="72" d="100"/>
          <a:sy n="72" d="100"/>
        </p:scale>
        <p:origin x="576" y="78"/>
      </p:cViewPr>
      <p:guideLst/>
    </p:cSldViewPr>
  </p:slid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16</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4229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216219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6</a:t>
            </a:fld>
            <a:endParaRPr lang="en-US"/>
          </a:p>
        </p:txBody>
      </p:sp>
    </p:spTree>
    <p:extLst>
      <p:ext uri="{BB962C8B-B14F-4D97-AF65-F5344CB8AC3E}">
        <p14:creationId xmlns:p14="http://schemas.microsoft.com/office/powerpoint/2010/main" val="252653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10</a:t>
            </a:fld>
            <a:endParaRPr lang="en-US"/>
          </a:p>
        </p:txBody>
      </p:sp>
    </p:spTree>
    <p:extLst>
      <p:ext uri="{BB962C8B-B14F-4D97-AF65-F5344CB8AC3E}">
        <p14:creationId xmlns:p14="http://schemas.microsoft.com/office/powerpoint/2010/main" val="339971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EMRs ranges from (1) nicely-structured tables where all the elements are neatly separated into their own columns to (2) free-text notes that are not consistent across records.  For unfunded projects, elements that belong to a standard are the best.  For instance, ICD codes are well-documented and consistently structured.  </a:t>
            </a:r>
          </a:p>
          <a:p>
            <a:endParaRPr lang="en-US" dirty="0"/>
          </a:p>
          <a:p>
            <a:r>
              <a:rPr lang="en-US" dirty="0"/>
              <a:t>On the other hand, HPI is simply typed into a keyboard by some human that rarely enters it the same way twice.  For unfunded projects, it’s typically best for us to extract the whole HPI paragraph, and you can manually review it and apply your clinical knowledge to determine the pieces relevant to your investigation.</a:t>
            </a:r>
          </a:p>
          <a:p>
            <a:endParaRPr lang="en-US" dirty="0"/>
          </a:p>
          <a:p>
            <a:r>
              <a:rPr lang="en-US" dirty="0"/>
              <a:t>For funded projects, we have some tools that can parse semi-structured reports (</a:t>
            </a:r>
            <a:r>
              <a:rPr lang="en-US" dirty="0" err="1"/>
              <a:t>eg</a:t>
            </a:r>
            <a:r>
              <a:rPr lang="en-US" dirty="0"/>
              <a:t>, pull the left ventricular ejection fraction from an echo report).  In the future, we’ll have “EMERSE”, which is a medical informatics tools that helps extract structured info from free-text notes.</a:t>
            </a:r>
          </a:p>
        </p:txBody>
      </p:sp>
      <p:sp>
        <p:nvSpPr>
          <p:cNvPr id="4" name="Slide Number Placeholder 3"/>
          <p:cNvSpPr>
            <a:spLocks noGrp="1"/>
          </p:cNvSpPr>
          <p:nvPr>
            <p:ph type="sldNum" sz="quarter" idx="5"/>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1291135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atavant.com/hipaa-privacy/privacy-preserving-record-linkag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uhealth.service-now.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213004"/>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p>
          <a:p>
            <a:r>
              <a:rPr lang="en-US" sz="2200" dirty="0"/>
              <a:t>November 2024</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Timeline for Basic Requests</a:t>
            </a:r>
          </a:p>
        </p:txBody>
      </p:sp>
      <p:sp>
        <p:nvSpPr>
          <p:cNvPr id="3" name="Content Placeholder 2"/>
          <p:cNvSpPr>
            <a:spLocks noGrp="1"/>
          </p:cNvSpPr>
          <p:nvPr>
            <p:ph idx="1"/>
          </p:nvPr>
        </p:nvSpPr>
        <p:spPr>
          <a:xfrm>
            <a:off x="217170" y="780176"/>
            <a:ext cx="11757660" cy="6077823"/>
          </a:xfrm>
        </p:spPr>
        <p:txBody>
          <a:bodyPr>
            <a:normAutofit/>
          </a:bodyPr>
          <a:lstStyle/>
          <a:p>
            <a:pPr marL="0" indent="0">
              <a:buNone/>
            </a:pPr>
            <a:r>
              <a:rPr lang="en-US" dirty="0"/>
              <a:t>We strongly recommend that you submit your request to CRDW before the IRB. </a:t>
            </a:r>
          </a:p>
          <a:p>
            <a:pPr marL="0" indent="0">
              <a:buNone/>
            </a:pPr>
            <a:endParaRPr lang="en-US" dirty="0"/>
          </a:p>
          <a:p>
            <a:pPr marL="514350" indent="-514350">
              <a:buFont typeface="+mj-lt"/>
              <a:buAutoNum type="arabicPeriod"/>
            </a:pPr>
            <a:r>
              <a:rPr lang="en-US" dirty="0"/>
              <a:t>We can help with the IRB language and avoid some of the common reasons the IRB rejects your initial application </a:t>
            </a:r>
          </a:p>
          <a:p>
            <a:pPr marL="514350" indent="-514350">
              <a:buFont typeface="+mj-lt"/>
              <a:buAutoNum type="arabicPeriod"/>
            </a:pPr>
            <a:endParaRPr lang="en-US" dirty="0"/>
          </a:p>
          <a:p>
            <a:pPr marL="514350" indent="-514350">
              <a:buFont typeface="+mj-lt"/>
              <a:buAutoNum type="arabicPeriod"/>
            </a:pPr>
            <a:r>
              <a:rPr lang="en-US" dirty="0"/>
              <a:t>We need 6+ weeks for basic requests. It doesn't take us 6 weeks, but we have a lot of people asking for data. Please don't initially approach us a week before your research month begins. </a:t>
            </a:r>
            <a:br>
              <a:rPr lang="en-US" dirty="0"/>
            </a:br>
            <a:br>
              <a:rPr lang="en-US" dirty="0"/>
            </a:br>
            <a:r>
              <a:rPr lang="en-US" dirty="0"/>
              <a:t>There are a few cycles of communication between you and us (such as metadata files that specify the inclusion criteria meds and </a:t>
            </a:r>
            <a:r>
              <a:rPr lang="en-US" dirty="0" err="1"/>
              <a:t>dxs</a:t>
            </a:r>
            <a:r>
              <a:rPr lang="en-US" dirty="0"/>
              <a:t>).</a:t>
            </a:r>
            <a:endParaRPr lang="en-US" dirty="0">
              <a:solidFill>
                <a:schemeClr val="bg1">
                  <a:lumMod val="50000"/>
                </a:schemeClr>
              </a:solidFill>
            </a:endParaRPr>
          </a:p>
        </p:txBody>
      </p:sp>
    </p:spTree>
    <p:extLst>
      <p:ext uri="{BB962C8B-B14F-4D97-AF65-F5344CB8AC3E}">
        <p14:creationId xmlns:p14="http://schemas.microsoft.com/office/powerpoint/2010/main" val="122423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038" y="4026664"/>
            <a:ext cx="5525184" cy="2675287"/>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839788" y="136103"/>
            <a:ext cx="10515600" cy="588921"/>
          </a:xfrm>
        </p:spPr>
        <p:txBody>
          <a:bodyPr>
            <a:noAutofit/>
          </a:bodyPr>
          <a:lstStyle/>
          <a:p>
            <a:pPr algn="ctr"/>
            <a:r>
              <a:rPr lang="en-US" sz="3200" b="1" i="1" dirty="0">
                <a:solidFill>
                  <a:srgbClr val="0070C0"/>
                </a:solidFill>
              </a:rPr>
              <a:t>Data Formats</a:t>
            </a:r>
          </a:p>
        </p:txBody>
      </p:sp>
      <p:sp>
        <p:nvSpPr>
          <p:cNvPr id="6" name="Content Placeholder 5"/>
          <p:cNvSpPr>
            <a:spLocks noGrp="1"/>
          </p:cNvSpPr>
          <p:nvPr>
            <p:ph type="body" idx="1"/>
          </p:nvPr>
        </p:nvSpPr>
        <p:spPr>
          <a:xfrm>
            <a:off x="365044" y="659047"/>
            <a:ext cx="5632531" cy="500778"/>
          </a:xfrm>
        </p:spPr>
        <p:txBody>
          <a:bodyPr>
            <a:normAutofit/>
          </a:bodyPr>
          <a:lstStyle/>
          <a:p>
            <a:r>
              <a:rPr lang="en-US" dirty="0">
                <a:solidFill>
                  <a:srgbClr val="000000"/>
                </a:solidFill>
              </a:rPr>
              <a:t>Structured</a:t>
            </a:r>
            <a:r>
              <a:rPr lang="en-US" b="0" dirty="0">
                <a:solidFill>
                  <a:srgbClr val="000000"/>
                </a:solidFill>
              </a:rPr>
              <a:t> (easier)</a:t>
            </a:r>
          </a:p>
        </p:txBody>
      </p:sp>
      <p:sp>
        <p:nvSpPr>
          <p:cNvPr id="3" name="Content Placeholder 2"/>
          <p:cNvSpPr>
            <a:spLocks noGrp="1"/>
          </p:cNvSpPr>
          <p:nvPr>
            <p:ph sz="half" idx="2"/>
          </p:nvPr>
        </p:nvSpPr>
        <p:spPr>
          <a:xfrm>
            <a:off x="102028" y="1217942"/>
            <a:ext cx="5881900" cy="2576136"/>
          </a:xfrm>
        </p:spPr>
        <p:txBody>
          <a:bodyPr>
            <a:normAutofit/>
          </a:bodyPr>
          <a:lstStyle/>
          <a:p>
            <a:r>
              <a:rPr lang="en-US" sz="2200" dirty="0"/>
              <a:t>Patient demographics</a:t>
            </a:r>
          </a:p>
          <a:p>
            <a:r>
              <a:rPr lang="en-US" sz="2200" dirty="0"/>
              <a:t>Problem list or billed diagnoses (ICD-10)</a:t>
            </a:r>
          </a:p>
          <a:p>
            <a:r>
              <a:rPr lang="en-US" sz="2200" dirty="0"/>
              <a:t>Visits/encounters</a:t>
            </a:r>
          </a:p>
          <a:p>
            <a:r>
              <a:rPr lang="en-US" sz="2200" dirty="0"/>
              <a:t>Medications (GPI, </a:t>
            </a:r>
            <a:r>
              <a:rPr lang="en-US" sz="2200" dirty="0" err="1"/>
              <a:t>RxNorm</a:t>
            </a:r>
            <a:r>
              <a:rPr lang="en-US" sz="2200" dirty="0"/>
              <a:t>, NDC)</a:t>
            </a:r>
          </a:p>
          <a:p>
            <a:r>
              <a:rPr lang="en-US" sz="2200" dirty="0"/>
              <a:t>Most lab results (LOINC), but some are like this:</a:t>
            </a:r>
          </a:p>
        </p:txBody>
      </p:sp>
      <p:sp>
        <p:nvSpPr>
          <p:cNvPr id="4" name="Text Placeholder 3"/>
          <p:cNvSpPr>
            <a:spLocks noGrp="1"/>
          </p:cNvSpPr>
          <p:nvPr>
            <p:ph type="body" sz="quarter" idx="3"/>
          </p:nvPr>
        </p:nvSpPr>
        <p:spPr>
          <a:xfrm>
            <a:off x="6097588" y="659047"/>
            <a:ext cx="5183188" cy="500777"/>
          </a:xfrm>
        </p:spPr>
        <p:txBody>
          <a:bodyPr/>
          <a:lstStyle/>
          <a:p>
            <a:r>
              <a:rPr lang="en-US" dirty="0"/>
              <a:t>Unstructured</a:t>
            </a:r>
            <a:r>
              <a:rPr lang="en-US" b="0" dirty="0"/>
              <a:t> (harder)</a:t>
            </a:r>
          </a:p>
        </p:txBody>
      </p:sp>
      <p:sp>
        <p:nvSpPr>
          <p:cNvPr id="5" name="Content Placeholder 4"/>
          <p:cNvSpPr>
            <a:spLocks noGrp="1"/>
          </p:cNvSpPr>
          <p:nvPr>
            <p:ph sz="quarter" idx="4"/>
          </p:nvPr>
        </p:nvSpPr>
        <p:spPr>
          <a:xfrm>
            <a:off x="6158551" y="1217942"/>
            <a:ext cx="5604165" cy="2664846"/>
          </a:xfrm>
        </p:spPr>
        <p:txBody>
          <a:bodyPr>
            <a:normAutofit/>
          </a:bodyPr>
          <a:lstStyle/>
          <a:p>
            <a:r>
              <a:rPr lang="en-US" sz="2200" dirty="0"/>
              <a:t>Diagnoses entered in the past medical history </a:t>
            </a:r>
          </a:p>
          <a:p>
            <a:r>
              <a:rPr lang="en-US" sz="2200" dirty="0"/>
              <a:t>Symptoms in HPI</a:t>
            </a:r>
          </a:p>
          <a:p>
            <a:r>
              <a:rPr lang="en-US" sz="2200" dirty="0"/>
              <a:t>Histories</a:t>
            </a:r>
          </a:p>
          <a:p>
            <a:r>
              <a:rPr lang="en-US" sz="2200" dirty="0"/>
              <a:t>Full notes</a:t>
            </a:r>
          </a:p>
          <a:p>
            <a:r>
              <a:rPr lang="en-US" sz="2200" dirty="0"/>
              <a:t>Some lab results</a:t>
            </a:r>
          </a:p>
          <a:p>
            <a:r>
              <a:rPr lang="en-US" sz="2200" dirty="0"/>
              <a:t>Radiology &amp; pathology reports</a:t>
            </a:r>
          </a:p>
        </p:txBody>
      </p:sp>
      <p:pic>
        <p:nvPicPr>
          <p:cNvPr id="9" name="Picture 8">
            <a:extLst>
              <a:ext uri="{FF2B5EF4-FFF2-40B4-BE49-F238E27FC236}">
                <a16:creationId xmlns:a16="http://schemas.microsoft.com/office/drawing/2014/main" id="{3798055A-2003-1E4B-1654-8A2DFAB033B4}"/>
              </a:ext>
            </a:extLst>
          </p:cNvPr>
          <p:cNvPicPr>
            <a:picLocks noChangeAspect="1"/>
          </p:cNvPicPr>
          <p:nvPr/>
        </p:nvPicPr>
        <p:blipFill>
          <a:blip r:embed="rId4"/>
          <a:stretch>
            <a:fillRect/>
          </a:stretch>
        </p:blipFill>
        <p:spPr>
          <a:xfrm>
            <a:off x="102028" y="3429000"/>
            <a:ext cx="5969212" cy="3359242"/>
          </a:xfrm>
          <a:prstGeom prst="rect">
            <a:avLst/>
          </a:prstGeom>
        </p:spPr>
      </p:pic>
      <p:sp>
        <p:nvSpPr>
          <p:cNvPr id="10" name="TextBox 9">
            <a:extLst>
              <a:ext uri="{FF2B5EF4-FFF2-40B4-BE49-F238E27FC236}">
                <a16:creationId xmlns:a16="http://schemas.microsoft.com/office/drawing/2014/main" id="{E28D7F38-8631-99DE-C520-8FB2CF13C88D}"/>
              </a:ext>
            </a:extLst>
          </p:cNvPr>
          <p:cNvSpPr txBox="1"/>
          <p:nvPr/>
        </p:nvSpPr>
        <p:spPr>
          <a:xfrm>
            <a:off x="2987039" y="4127417"/>
            <a:ext cx="2331407" cy="369332"/>
          </a:xfrm>
          <a:prstGeom prst="rect">
            <a:avLst/>
          </a:prstGeom>
          <a:noFill/>
        </p:spPr>
        <p:txBody>
          <a:bodyPr wrap="none" rtlCol="0">
            <a:spAutoFit/>
          </a:bodyPr>
          <a:lstStyle/>
          <a:p>
            <a:r>
              <a:rPr lang="en-US" dirty="0">
                <a:solidFill>
                  <a:srgbClr val="FF0000"/>
                </a:solidFill>
              </a:rPr>
              <a:t>Saved to the flowsheet</a:t>
            </a:r>
          </a:p>
        </p:txBody>
      </p:sp>
      <p:sp>
        <p:nvSpPr>
          <p:cNvPr id="11" name="TextBox 10">
            <a:extLst>
              <a:ext uri="{FF2B5EF4-FFF2-40B4-BE49-F238E27FC236}">
                <a16:creationId xmlns:a16="http://schemas.microsoft.com/office/drawing/2014/main" id="{5D478695-3CBC-E2FF-B931-67DD286CF1DA}"/>
              </a:ext>
            </a:extLst>
          </p:cNvPr>
          <p:cNvSpPr txBox="1"/>
          <p:nvPr/>
        </p:nvSpPr>
        <p:spPr>
          <a:xfrm>
            <a:off x="1615441" y="5324910"/>
            <a:ext cx="3363548" cy="923330"/>
          </a:xfrm>
          <a:prstGeom prst="rect">
            <a:avLst/>
          </a:prstGeom>
          <a:noFill/>
        </p:spPr>
        <p:txBody>
          <a:bodyPr wrap="none" rtlCol="0">
            <a:spAutoFit/>
          </a:bodyPr>
          <a:lstStyle/>
          <a:p>
            <a:pPr algn="r"/>
            <a:r>
              <a:rPr lang="en-US" dirty="0">
                <a:solidFill>
                  <a:srgbClr val="FF0000"/>
                </a:solidFill>
              </a:rPr>
              <a:t>Has to be parsed out with regexes</a:t>
            </a:r>
            <a:br>
              <a:rPr lang="en-US" dirty="0">
                <a:solidFill>
                  <a:srgbClr val="FF0000"/>
                </a:solidFill>
              </a:rPr>
            </a:br>
            <a:r>
              <a:rPr lang="en-US" dirty="0">
                <a:solidFill>
                  <a:srgbClr val="FF0000"/>
                </a:solidFill>
              </a:rPr>
              <a:t>and programming</a:t>
            </a:r>
            <a:br>
              <a:rPr lang="en-US" dirty="0">
                <a:solidFill>
                  <a:srgbClr val="FF0000"/>
                </a:solidFill>
              </a:rPr>
            </a:br>
            <a:r>
              <a:rPr lang="en-US" dirty="0">
                <a:solidFill>
                  <a:srgbClr val="FF0000"/>
                </a:solidFill>
              </a:rPr>
              <a:t>(and funding)</a:t>
            </a:r>
          </a:p>
        </p:txBody>
      </p:sp>
    </p:spTree>
    <p:extLst>
      <p:ext uri="{BB962C8B-B14F-4D97-AF65-F5344CB8AC3E}">
        <p14:creationId xmlns:p14="http://schemas.microsoft.com/office/powerpoint/2010/main" val="414760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OU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94852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152401"/>
            <a:ext cx="10515600" cy="768350"/>
          </a:xfrm>
        </p:spPr>
        <p:txBody>
          <a:bodyPr>
            <a:noAutofit/>
          </a:bodyPr>
          <a:lstStyle/>
          <a:p>
            <a:r>
              <a:rPr lang="en-US" sz="3200" b="1" i="1" dirty="0">
                <a:solidFill>
                  <a:srgbClr val="0070C0"/>
                </a:solidFill>
              </a:rPr>
              <a:t>Using Metadata to Transfer your </a:t>
            </a:r>
            <a:br>
              <a:rPr lang="en-US" sz="3200" b="1" i="1" dirty="0">
                <a:solidFill>
                  <a:srgbClr val="0070C0"/>
                </a:solidFill>
              </a:rPr>
            </a:br>
            <a:r>
              <a:rPr lang="en-US" sz="3200" b="1" i="1" dirty="0">
                <a:solidFill>
                  <a:srgbClr val="0070C0"/>
                </a:solidFill>
              </a:rPr>
              <a:t>Clinical Knowledge into the Workflow</a:t>
            </a:r>
          </a:p>
        </p:txBody>
      </p:sp>
      <p:sp>
        <p:nvSpPr>
          <p:cNvPr id="6" name="Content Placeholder 5"/>
          <p:cNvSpPr>
            <a:spLocks noGrp="1"/>
          </p:cNvSpPr>
          <p:nvPr>
            <p:ph idx="1"/>
          </p:nvPr>
        </p:nvSpPr>
        <p:spPr>
          <a:xfrm>
            <a:off x="139699" y="1060449"/>
            <a:ext cx="11859795" cy="5727701"/>
          </a:xfrm>
        </p:spPr>
        <p:txBody>
          <a:bodyPr>
            <a:normAutofit/>
          </a:bodyPr>
          <a:lstStyle/>
          <a:p>
            <a:pPr marL="0" indent="0">
              <a:buNone/>
            </a:pPr>
            <a:r>
              <a:rPr lang="en-US" dirty="0">
                <a:solidFill>
                  <a:srgbClr val="000000"/>
                </a:solidFill>
              </a:rPr>
              <a:t>The CRDW team requests specific codes (</a:t>
            </a:r>
            <a:r>
              <a:rPr lang="en-US" dirty="0" err="1">
                <a:solidFill>
                  <a:srgbClr val="000000"/>
                </a:solidFill>
              </a:rPr>
              <a:t>eg</a:t>
            </a:r>
            <a:r>
              <a:rPr lang="en-US" dirty="0">
                <a:solidFill>
                  <a:srgbClr val="000000"/>
                </a:solidFill>
              </a:rPr>
              <a:t>, ICDs).  The typical steps are</a:t>
            </a:r>
          </a:p>
          <a:p>
            <a:pPr marL="514350" indent="-514350">
              <a:buAutoNum type="arabicPeriod"/>
            </a:pPr>
            <a:r>
              <a:rPr lang="en-US" dirty="0">
                <a:solidFill>
                  <a:srgbClr val="000000"/>
                </a:solidFill>
              </a:rPr>
              <a:t>You send us some keywords (</a:t>
            </a:r>
            <a:r>
              <a:rPr lang="en-US" dirty="0" err="1">
                <a:solidFill>
                  <a:srgbClr val="000000"/>
                </a:solidFill>
              </a:rPr>
              <a:t>eg</a:t>
            </a:r>
            <a:r>
              <a:rPr lang="en-US" dirty="0">
                <a:solidFill>
                  <a:srgbClr val="000000"/>
                </a:solidFill>
              </a:rPr>
              <a:t>, “ventricular” and “heart”)</a:t>
            </a:r>
          </a:p>
          <a:p>
            <a:pPr marL="514350" indent="-514350">
              <a:buAutoNum type="arabicPeriod"/>
            </a:pPr>
            <a:r>
              <a:rPr lang="en-US" dirty="0">
                <a:solidFill>
                  <a:srgbClr val="000000"/>
                </a:solidFill>
              </a:rPr>
              <a:t>We </a:t>
            </a:r>
            <a:r>
              <a:rPr lang="en-US" i="1" dirty="0">
                <a:solidFill>
                  <a:srgbClr val="000000"/>
                </a:solidFill>
              </a:rPr>
              <a:t>sweep</a:t>
            </a:r>
            <a:r>
              <a:rPr lang="en-US" dirty="0">
                <a:solidFill>
                  <a:srgbClr val="000000"/>
                </a:solidFill>
              </a:rPr>
              <a:t> the code list and send you ~100 possibilities.</a:t>
            </a:r>
          </a:p>
          <a:p>
            <a:pPr marL="514350" indent="-514350">
              <a:buAutoNum type="arabicPeriod"/>
            </a:pPr>
            <a:r>
              <a:rPr lang="en-US" dirty="0">
                <a:solidFill>
                  <a:srgbClr val="000000"/>
                </a:solidFill>
              </a:rPr>
              <a:t>You </a:t>
            </a:r>
            <a:r>
              <a:rPr lang="en-US" i="1" dirty="0">
                <a:solidFill>
                  <a:srgbClr val="000000"/>
                </a:solidFill>
              </a:rPr>
              <a:t>specify</a:t>
            </a:r>
            <a:r>
              <a:rPr lang="en-US" dirty="0">
                <a:solidFill>
                  <a:srgbClr val="000000"/>
                </a:solidFill>
              </a:rPr>
              <a:t> the ~30 exact codes that reflect the inclusion criteria</a:t>
            </a:r>
          </a:p>
          <a:p>
            <a:pPr marL="514350" indent="-514350">
              <a:buAutoNum type="arabicPeriod"/>
            </a:pPr>
            <a:r>
              <a:rPr lang="en-US" dirty="0">
                <a:solidFill>
                  <a:srgbClr val="000000"/>
                </a:solidFill>
              </a:rPr>
              <a:t>Some projects also use a “category” variable (</a:t>
            </a:r>
            <a:r>
              <a:rPr lang="en-US" dirty="0" err="1">
                <a:solidFill>
                  <a:srgbClr val="000000"/>
                </a:solidFill>
              </a:rPr>
              <a:t>eg</a:t>
            </a:r>
            <a:r>
              <a:rPr lang="en-US" dirty="0">
                <a:solidFill>
                  <a:srgbClr val="000000"/>
                </a:solidFill>
              </a:rPr>
              <a:t>, “acute” vs “chronic” failure)</a:t>
            </a:r>
          </a:p>
          <a:p>
            <a:pPr marL="0" indent="0">
              <a:buNone/>
            </a:pPr>
            <a:endParaRPr lang="en-US" dirty="0">
              <a:solidFill>
                <a:srgbClr val="000000"/>
              </a:solidFill>
            </a:endParaRPr>
          </a:p>
        </p:txBody>
      </p:sp>
      <p:pic>
        <p:nvPicPr>
          <p:cNvPr id="4" name="Picture 3">
            <a:extLst>
              <a:ext uri="{FF2B5EF4-FFF2-40B4-BE49-F238E27FC236}">
                <a16:creationId xmlns:a16="http://schemas.microsoft.com/office/drawing/2014/main" id="{FBE0F441-FCB1-3385-D5F0-FFAB6710A13A}"/>
              </a:ext>
            </a:extLst>
          </p:cNvPr>
          <p:cNvPicPr>
            <a:picLocks noChangeAspect="1"/>
          </p:cNvPicPr>
          <p:nvPr/>
        </p:nvPicPr>
        <p:blipFill>
          <a:blip r:embed="rId2"/>
          <a:stretch>
            <a:fillRect/>
          </a:stretch>
        </p:blipFill>
        <p:spPr>
          <a:xfrm>
            <a:off x="3271252" y="3549661"/>
            <a:ext cx="8847221" cy="3238489"/>
          </a:xfrm>
          <a:prstGeom prst="rect">
            <a:avLst/>
          </a:prstGeom>
        </p:spPr>
      </p:pic>
    </p:spTree>
    <p:extLst>
      <p:ext uri="{BB962C8B-B14F-4D97-AF65-F5344CB8AC3E}">
        <p14:creationId xmlns:p14="http://schemas.microsoft.com/office/powerpoint/2010/main" val="145902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132522" y="834887"/>
            <a:ext cx="11887200" cy="5851663"/>
          </a:xfrm>
        </p:spPr>
        <p:txBody>
          <a:bodyPr>
            <a:noAutofit/>
          </a:bodyPr>
          <a:lstStyle/>
          <a:p>
            <a:pPr marL="457200" lvl="1" indent="-457200">
              <a:buFontTx/>
              <a:buChar char="-"/>
            </a:pPr>
            <a:r>
              <a:rPr lang="en-US" sz="2800" dirty="0"/>
              <a:t>One of several examples of OU contributing EHR to a </a:t>
            </a:r>
            <a:r>
              <a:rPr lang="en-US" sz="2800"/>
              <a:t>national investigation</a:t>
            </a:r>
            <a:endParaRPr lang="en-US" sz="2800" dirty="0"/>
          </a:p>
          <a:p>
            <a:pPr marL="457200" lvl="1" indent="-457200">
              <a:buFontTx/>
              <a:buChar char="-"/>
            </a:pPr>
            <a:endParaRPr lang="en-US" sz="2800" dirty="0"/>
          </a:p>
          <a:p>
            <a:pPr marL="457200" lvl="1" indent="-457200">
              <a:buFontTx/>
              <a:buChar char="-"/>
            </a:pPr>
            <a:r>
              <a:rPr lang="en-US" sz="2800" dirty="0"/>
              <a:t>80+ US institutions from 20+ states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Daily contributions during the pandemic</a:t>
            </a:r>
          </a:p>
          <a:p>
            <a:pPr marL="457200" lvl="1" indent="-457200">
              <a:buFontTx/>
              <a:buChar char="-"/>
            </a:pPr>
            <a:endParaRPr lang="en-US" sz="2800" dirty="0"/>
          </a:p>
          <a:p>
            <a:pPr marL="457200" lvl="1" indent="-457200">
              <a:buFontTx/>
              <a:buChar char="-"/>
            </a:pPr>
            <a:r>
              <a:rPr lang="en-US" sz="2800" dirty="0"/>
              <a:t>Patients connected across sites safely</a:t>
            </a:r>
          </a:p>
          <a:p>
            <a:pPr marL="914400" lvl="2" indent="-457200">
              <a:buFontTx/>
              <a:buChar char="-"/>
            </a:pPr>
            <a:r>
              <a:rPr lang="en-US" sz="2400" dirty="0"/>
              <a:t>Each site tokenized PII via </a:t>
            </a:r>
            <a:r>
              <a:rPr lang="en-US" sz="2400" dirty="0">
                <a:hlinkClick r:id="rId3"/>
              </a:rPr>
              <a:t>PPRL</a:t>
            </a:r>
            <a:r>
              <a:rPr lang="en-US" sz="2400" dirty="0"/>
              <a:t> (privacy preserving record linkage)</a:t>
            </a:r>
          </a:p>
        </p:txBody>
      </p:sp>
    </p:spTree>
    <p:extLst>
      <p:ext uri="{BB962C8B-B14F-4D97-AF65-F5344CB8AC3E}">
        <p14:creationId xmlns:p14="http://schemas.microsoft.com/office/powerpoint/2010/main" val="180638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6997493" cy="1077218"/>
          </a:xfrm>
          <a:prstGeom prst="rect">
            <a:avLst/>
          </a:prstGeom>
        </p:spPr>
        <p:txBody>
          <a:bodyPr wrap="none">
            <a:spAutoFit/>
          </a:bodyPr>
          <a:lstStyle/>
          <a:p>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6997493" cy="1077218"/>
          </a:xfrm>
          <a:prstGeom prst="rect">
            <a:avLst/>
          </a:prstGeom>
        </p:spPr>
        <p:txBody>
          <a:bodyPr wrap="none">
            <a:spAutoFit/>
          </a:bodyPr>
          <a:lstStyle/>
          <a:p>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421514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17170" y="260430"/>
            <a:ext cx="11757660" cy="6597570"/>
          </a:xfrm>
        </p:spPr>
        <p:txBody>
          <a:bodyPr>
            <a:normAutofit fontScale="92500" lnSpcReduction="10000"/>
          </a:bodyPr>
          <a:lstStyle/>
          <a:p>
            <a:r>
              <a:rPr lang="en-US" dirty="0"/>
              <a:t>Patient</a:t>
            </a:r>
          </a:p>
          <a:p>
            <a:pPr lvl="1"/>
            <a:r>
              <a:rPr lang="en-US" dirty="0"/>
              <a:t>Epic (we have the basics, and will be adding for a while)</a:t>
            </a:r>
          </a:p>
          <a:p>
            <a:pPr lvl="1"/>
            <a:r>
              <a:rPr lang="en-US" dirty="0"/>
              <a:t>Legacy Outpatient (Centricity)</a:t>
            </a:r>
          </a:p>
          <a:p>
            <a:pPr lvl="1"/>
            <a:r>
              <a:rPr lang="en-US" dirty="0"/>
              <a:t>Legacy Billing and Claims Data (GECB)</a:t>
            </a:r>
          </a:p>
          <a:p>
            <a:pPr lvl="1"/>
            <a:r>
              <a:rPr lang="en-US" dirty="0"/>
              <a:t>Legacy Inpatient (Meditech) </a:t>
            </a:r>
          </a:p>
          <a:p>
            <a:pPr lvl="1"/>
            <a:r>
              <a:rPr lang="en-US" dirty="0"/>
              <a:t>Dozens of departmental sources</a:t>
            </a:r>
          </a:p>
          <a:p>
            <a:pPr lvl="1"/>
            <a:r>
              <a:rPr lang="en-US" dirty="0"/>
              <a:t>Biomedical Research Data</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Integration of Epic</a:t>
            </a:r>
          </a:p>
        </p:txBody>
      </p:sp>
      <p:sp>
        <p:nvSpPr>
          <p:cNvPr id="3" name="Content Placeholder 2"/>
          <p:cNvSpPr>
            <a:spLocks noGrp="1"/>
          </p:cNvSpPr>
          <p:nvPr>
            <p:ph idx="1"/>
          </p:nvPr>
        </p:nvSpPr>
        <p:spPr>
          <a:xfrm>
            <a:off x="508000" y="861695"/>
            <a:ext cx="8028572" cy="5843906"/>
          </a:xfrm>
        </p:spPr>
        <p:txBody>
          <a:bodyPr>
            <a:normAutofit/>
          </a:bodyPr>
          <a:lstStyle/>
          <a:p>
            <a:r>
              <a:rPr lang="en-US" dirty="0"/>
              <a:t>Current Tables – automatically updated nightly</a:t>
            </a:r>
          </a:p>
          <a:p>
            <a:pPr lvl="1"/>
            <a:r>
              <a:rPr lang="en-US" dirty="0"/>
              <a:t>Patient</a:t>
            </a:r>
          </a:p>
          <a:p>
            <a:pPr lvl="1"/>
            <a:r>
              <a:rPr lang="en-US" dirty="0"/>
              <a:t>Diagnosis</a:t>
            </a:r>
          </a:p>
          <a:p>
            <a:pPr lvl="1"/>
            <a:r>
              <a:rPr lang="en-US" dirty="0"/>
              <a:t>Encounter</a:t>
            </a:r>
          </a:p>
          <a:p>
            <a:pPr lvl="1"/>
            <a:r>
              <a:rPr lang="en-US" dirty="0"/>
              <a:t>Procedure</a:t>
            </a:r>
          </a:p>
          <a:p>
            <a:pPr marL="685800" lvl="2">
              <a:spcBef>
                <a:spcPts val="1000"/>
              </a:spcBef>
            </a:pPr>
            <a:r>
              <a:rPr lang="en-US" sz="2400" dirty="0"/>
              <a:t>Medication</a:t>
            </a:r>
          </a:p>
          <a:p>
            <a:pPr marL="685800" lvl="2">
              <a:spcBef>
                <a:spcPts val="1000"/>
              </a:spcBef>
            </a:pPr>
            <a:r>
              <a:rPr lang="en-US" sz="2400" dirty="0"/>
              <a:t>Flowsheet</a:t>
            </a:r>
          </a:p>
          <a:p>
            <a:pPr marL="685800" lvl="2">
              <a:spcBef>
                <a:spcPts val="1000"/>
              </a:spcBef>
            </a:pPr>
            <a:r>
              <a:rPr lang="en-US" sz="2400" dirty="0"/>
              <a:t>Labs</a:t>
            </a:r>
          </a:p>
          <a:p>
            <a:pPr marL="685800" lvl="2">
              <a:spcBef>
                <a:spcPts val="1000"/>
              </a:spcBef>
            </a:pPr>
            <a:r>
              <a:rPr lang="en-US" sz="2400" dirty="0"/>
              <a:t>Orders</a:t>
            </a:r>
          </a:p>
          <a:p>
            <a:pPr marL="685800" lvl="2">
              <a:spcBef>
                <a:spcPts val="1000"/>
              </a:spcBef>
            </a:pPr>
            <a:r>
              <a:rPr lang="en-US" sz="2400" dirty="0"/>
              <a:t>Immunizations</a:t>
            </a:r>
          </a:p>
          <a:p>
            <a:pPr marL="685800" lvl="2">
              <a:spcBef>
                <a:spcPts val="1000"/>
              </a:spcBef>
            </a:pPr>
            <a:r>
              <a:rPr lang="en-US" sz="2400" dirty="0"/>
              <a:t>Dozens more</a:t>
            </a:r>
          </a:p>
          <a:p>
            <a:pPr marL="685800" lvl="2">
              <a:spcBef>
                <a:spcPts val="1000"/>
              </a:spcBef>
            </a:pPr>
            <a:endParaRPr lang="en-US" sz="2400" dirty="0"/>
          </a:p>
          <a:p>
            <a:pPr marL="685800" lvl="2">
              <a:spcBef>
                <a:spcPts val="1000"/>
              </a:spcBef>
            </a:pPr>
            <a:endParaRPr lang="en-US" sz="2400" dirty="0"/>
          </a:p>
        </p:txBody>
      </p:sp>
      <p:pic>
        <p:nvPicPr>
          <p:cNvPr id="4" name="Picture 3"/>
          <p:cNvPicPr>
            <a:picLocks noChangeAspect="1"/>
          </p:cNvPicPr>
          <p:nvPr/>
        </p:nvPicPr>
        <p:blipFill>
          <a:blip r:embed="rId3"/>
          <a:stretch>
            <a:fillRect/>
          </a:stretch>
        </p:blipFill>
        <p:spPr>
          <a:xfrm>
            <a:off x="8765309" y="219698"/>
            <a:ext cx="3209521" cy="6375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97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fontScale="90000"/>
          </a:bodyPr>
          <a:lstStyle/>
          <a:p>
            <a:pPr algn="ctr"/>
            <a:r>
              <a:rPr lang="en-US" b="1" i="1" dirty="0">
                <a:solidFill>
                  <a:srgbClr val="0070C0"/>
                </a:solidFill>
              </a:rPr>
              <a:t>Two Definitions of “QI” –depends on your audience</a:t>
            </a:r>
          </a:p>
        </p:txBody>
      </p:sp>
      <p:sp>
        <p:nvSpPr>
          <p:cNvPr id="3" name="Content Placeholder 2"/>
          <p:cNvSpPr>
            <a:spLocks noGrp="1"/>
          </p:cNvSpPr>
          <p:nvPr>
            <p:ph idx="1"/>
          </p:nvPr>
        </p:nvSpPr>
        <p:spPr>
          <a:xfrm>
            <a:off x="217170" y="780176"/>
            <a:ext cx="11757660" cy="6077823"/>
          </a:xfrm>
        </p:spPr>
        <p:txBody>
          <a:bodyPr>
            <a:normAutofit lnSpcReduction="10000"/>
          </a:bodyPr>
          <a:lstStyle/>
          <a:p>
            <a:r>
              <a:rPr lang="en-US" dirty="0"/>
              <a:t>There are two campus groups who query Epic &amp; the EMRs</a:t>
            </a:r>
          </a:p>
          <a:p>
            <a:pPr lvl="1"/>
            <a:r>
              <a:rPr lang="en-US" dirty="0"/>
              <a:t>OUHSC has the BBMC (</a:t>
            </a:r>
            <a:r>
              <a:rPr lang="en-US" dirty="0" err="1"/>
              <a:t>ie</a:t>
            </a:r>
            <a:r>
              <a:rPr lang="en-US" dirty="0"/>
              <a:t>, us)</a:t>
            </a:r>
          </a:p>
          <a:p>
            <a:pPr lvl="1"/>
            <a:r>
              <a:rPr lang="en-US" dirty="0"/>
              <a:t>OUH has the </a:t>
            </a:r>
            <a:r>
              <a:rPr lang="en-US" dirty="0" err="1"/>
              <a:t>DnA</a:t>
            </a:r>
            <a:r>
              <a:rPr lang="en-US" dirty="0"/>
              <a:t> group (“Data and Analytics”, also known as “Health Informatics”)</a:t>
            </a:r>
          </a:p>
          <a:p>
            <a:endParaRPr lang="en-US" dirty="0"/>
          </a:p>
          <a:p>
            <a:r>
              <a:rPr lang="en-US" dirty="0"/>
              <a:t>“QI with intent to publish or present”</a:t>
            </a:r>
          </a:p>
          <a:p>
            <a:pPr lvl="1"/>
            <a:r>
              <a:rPr lang="en-US" dirty="0"/>
              <a:t>Routes to the OUHSC group</a:t>
            </a:r>
          </a:p>
          <a:p>
            <a:pPr lvl="2"/>
            <a:r>
              <a:rPr lang="en-US" dirty="0"/>
              <a:t>Go to </a:t>
            </a:r>
            <a:r>
              <a:rPr lang="en-US" dirty="0">
                <a:hlinkClick r:id="rId3"/>
              </a:rPr>
              <a:t>https://ouhsc.edu/bbmc/</a:t>
            </a:r>
            <a:r>
              <a:rPr lang="en-US" dirty="0"/>
              <a:t> and click “Request BBMC Services”</a:t>
            </a:r>
          </a:p>
          <a:p>
            <a:pPr lvl="1"/>
            <a:r>
              <a:rPr lang="en-US" dirty="0"/>
              <a:t>Applies to most of your resident research projects</a:t>
            </a:r>
          </a:p>
          <a:p>
            <a:pPr lvl="1"/>
            <a:r>
              <a:rPr lang="en-US" dirty="0"/>
              <a:t>Typically has an IRB approval or IRB exemption letter </a:t>
            </a:r>
          </a:p>
          <a:p>
            <a:pPr lvl="1"/>
            <a:endParaRPr lang="en-US" dirty="0"/>
          </a:p>
          <a:p>
            <a:r>
              <a:rPr lang="en-US" dirty="0"/>
              <a:t>“QI to improve an internal process (with no intent to publish)”</a:t>
            </a:r>
          </a:p>
          <a:p>
            <a:pPr lvl="1"/>
            <a:r>
              <a:rPr lang="en-US" dirty="0"/>
              <a:t>Routes to the OUH group</a:t>
            </a:r>
          </a:p>
          <a:p>
            <a:pPr lvl="2"/>
            <a:r>
              <a:rPr lang="en-US" dirty="0"/>
              <a:t>Go to </a:t>
            </a:r>
            <a:r>
              <a:rPr lang="en-US" dirty="0">
                <a:hlinkClick r:id="rId4"/>
              </a:rPr>
              <a:t>https://ouhealth.service-now.com/</a:t>
            </a:r>
            <a:r>
              <a:rPr lang="en-US" dirty="0"/>
              <a:t> (with your OUH account)</a:t>
            </a:r>
          </a:p>
          <a:p>
            <a:pPr marL="457200" lvl="1" indent="0">
              <a:buNone/>
            </a:pPr>
            <a:r>
              <a:rPr lang="en-US" dirty="0"/>
              <a:t>No IRB approval is required for internal QI</a:t>
            </a:r>
          </a:p>
          <a:p>
            <a:pPr lvl="2"/>
            <a:r>
              <a:rPr lang="en-US" dirty="0"/>
              <a:t>Human subjects aren’t involved; data will not be shared outside OU</a:t>
            </a:r>
          </a:p>
          <a:p>
            <a:pPr lvl="1"/>
            <a:endParaRPr lang="en-US" dirty="0">
              <a:solidFill>
                <a:schemeClr val="bg1">
                  <a:lumMod val="50000"/>
                </a:schemeClr>
              </a:solidFill>
            </a:endParaRPr>
          </a:p>
        </p:txBody>
      </p:sp>
    </p:spTree>
    <p:extLst>
      <p:ext uri="{BB962C8B-B14F-4D97-AF65-F5344CB8AC3E}">
        <p14:creationId xmlns:p14="http://schemas.microsoft.com/office/powerpoint/2010/main" val="328647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
        <p:nvSpPr>
          <p:cNvPr id="3" name="TextBox 2">
            <a:extLst>
              <a:ext uri="{FF2B5EF4-FFF2-40B4-BE49-F238E27FC236}">
                <a16:creationId xmlns:a16="http://schemas.microsoft.com/office/drawing/2014/main" id="{C1B9B2DF-677A-B52A-C86B-195408AC3C24}"/>
              </a:ext>
            </a:extLst>
          </p:cNvPr>
          <p:cNvSpPr txBox="1"/>
          <p:nvPr/>
        </p:nvSpPr>
        <p:spPr>
          <a:xfrm>
            <a:off x="3115734" y="48101"/>
            <a:ext cx="4253653"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First go to:</a:t>
            </a:r>
            <a:br>
              <a:rPr lang="en-US" sz="2800" dirty="0"/>
            </a:br>
            <a:r>
              <a:rPr lang="en-US" sz="2800" dirty="0">
                <a:hlinkClick r:id="rId3"/>
              </a:rPr>
              <a:t>https://ouhsc.edu/bbmc/</a:t>
            </a:r>
            <a:endParaRPr lang="en-US" sz="2800" dirty="0"/>
          </a:p>
        </p:txBody>
      </p:sp>
      <p:cxnSp>
        <p:nvCxnSpPr>
          <p:cNvPr id="6" name="Straight Arrow Connector 5">
            <a:extLst>
              <a:ext uri="{FF2B5EF4-FFF2-40B4-BE49-F238E27FC236}">
                <a16:creationId xmlns:a16="http://schemas.microsoft.com/office/drawing/2014/main" id="{80F68373-20E6-692C-4AE5-5D2EE12694EE}"/>
              </a:ext>
            </a:extLst>
          </p:cNvPr>
          <p:cNvCxnSpPr/>
          <p:nvPr/>
        </p:nvCxnSpPr>
        <p:spPr>
          <a:xfrm>
            <a:off x="1063413" y="2797387"/>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07CA8D07-32EA-6AE0-F380-86E99D2CC9C4}"/>
              </a:ext>
            </a:extLst>
          </p:cNvPr>
          <p:cNvSpPr txBox="1"/>
          <p:nvPr/>
        </p:nvSpPr>
        <p:spPr>
          <a:xfrm>
            <a:off x="484295" y="2274167"/>
            <a:ext cx="944878"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a:t>
            </a:r>
            <a:br>
              <a:rPr lang="en-US" sz="2800" dirty="0"/>
            </a:br>
            <a:r>
              <a:rPr lang="en-US" sz="2800" dirty="0"/>
              <a:t>click</a:t>
            </a:r>
          </a:p>
        </p:txBody>
      </p:sp>
    </p:spTree>
    <p:extLst>
      <p:ext uri="{BB962C8B-B14F-4D97-AF65-F5344CB8AC3E}">
        <p14:creationId xmlns:p14="http://schemas.microsoft.com/office/powerpoint/2010/main" val="227588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208868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6064314" y="0"/>
            <a:ext cx="3592286" cy="6858000"/>
          </a:xfrm>
          <a:prstGeom prst="rect">
            <a:avLst/>
          </a:prstGeom>
        </p:spPr>
      </p:pic>
      <p:cxnSp>
        <p:nvCxnSpPr>
          <p:cNvPr id="2" name="Straight Arrow Connector 1">
            <a:extLst>
              <a:ext uri="{FF2B5EF4-FFF2-40B4-BE49-F238E27FC236}">
                <a16:creationId xmlns:a16="http://schemas.microsoft.com/office/drawing/2014/main" id="{5B026245-9D54-2A16-BA0A-A5E16196032F}"/>
              </a:ext>
            </a:extLst>
          </p:cNvPr>
          <p:cNvCxnSpPr/>
          <p:nvPr/>
        </p:nvCxnSpPr>
        <p:spPr>
          <a:xfrm>
            <a:off x="1314034" y="3358794"/>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TextBox 3">
            <a:extLst>
              <a:ext uri="{FF2B5EF4-FFF2-40B4-BE49-F238E27FC236}">
                <a16:creationId xmlns:a16="http://schemas.microsoft.com/office/drawing/2014/main" id="{8FD22920-21FC-BBDC-AF52-1391354F4B87}"/>
              </a:ext>
            </a:extLst>
          </p:cNvPr>
          <p:cNvSpPr txBox="1"/>
          <p:nvPr/>
        </p:nvSpPr>
        <p:spPr>
          <a:xfrm>
            <a:off x="88053" y="2881740"/>
            <a:ext cx="1774620"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“Yes” to CRDW</a:t>
            </a:r>
          </a:p>
        </p:txBody>
      </p:sp>
      <p:sp>
        <p:nvSpPr>
          <p:cNvPr id="6" name="TextBox 5">
            <a:extLst>
              <a:ext uri="{FF2B5EF4-FFF2-40B4-BE49-F238E27FC236}">
                <a16:creationId xmlns:a16="http://schemas.microsoft.com/office/drawing/2014/main" id="{DCDC0CF7-20D7-0E6F-54FD-4BDB79B2201B}"/>
              </a:ext>
            </a:extLst>
          </p:cNvPr>
          <p:cNvSpPr txBox="1"/>
          <p:nvPr/>
        </p:nvSpPr>
        <p:spPr>
          <a:xfrm>
            <a:off x="9718765" y="365447"/>
            <a:ext cx="2307771"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“CRDW”</a:t>
            </a:r>
          </a:p>
          <a:p>
            <a:r>
              <a:rPr lang="en-US" sz="2800" dirty="0"/>
              <a:t>Service</a:t>
            </a:r>
          </a:p>
          <a:p>
            <a:r>
              <a:rPr lang="en-US" sz="2800" dirty="0" err="1"/>
              <a:t>Reuqested</a:t>
            </a:r>
            <a:endParaRPr lang="en-US" sz="2800" dirty="0"/>
          </a:p>
        </p:txBody>
      </p:sp>
    </p:spTree>
    <p:extLst>
      <p:ext uri="{BB962C8B-B14F-4D97-AF65-F5344CB8AC3E}">
        <p14:creationId xmlns:p14="http://schemas.microsoft.com/office/powerpoint/2010/main" val="80322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20046</TotalTime>
  <Words>2744</Words>
  <Application>Microsoft Office PowerPoint</Application>
  <PresentationFormat>Widescreen</PresentationFormat>
  <Paragraphs>247</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Leveraging the OUHSC Clinical Research Data Warehouse to Inform Research &amp; Practice</vt:lpstr>
      <vt:lpstr>Ecosystem Architecture</vt:lpstr>
      <vt:lpstr>HSC Data Sources</vt:lpstr>
      <vt:lpstr>Integration of Epic</vt:lpstr>
      <vt:lpstr>PowerPoint Presentation</vt:lpstr>
      <vt:lpstr>Two Definitions of “QI” –depends on your audience</vt:lpstr>
      <vt:lpstr>PowerPoint Presentation</vt:lpstr>
      <vt:lpstr>PowerPoint Presentation</vt:lpstr>
      <vt:lpstr>PowerPoint Presentation</vt:lpstr>
      <vt:lpstr>Timeline for Basic Requests</vt:lpstr>
      <vt:lpstr>PowerPoint Presentation</vt:lpstr>
      <vt:lpstr>Data Formats</vt:lpstr>
      <vt:lpstr>Encouraging Secure Data Practices</vt:lpstr>
      <vt:lpstr>Using Metadata to Transfer your  Clinical Knowledge into the Workflow</vt:lpstr>
      <vt:lpstr>N3C: National COVID Cohort Collaborative</vt:lpstr>
      <vt:lpstr>Ecosystem Architecture</vt:lpstr>
      <vt:lpstr>Thank you</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cp:lastModifiedBy>
  <cp:revision>419</cp:revision>
  <dcterms:created xsi:type="dcterms:W3CDTF">2019-06-04T17:44:43Z</dcterms:created>
  <dcterms:modified xsi:type="dcterms:W3CDTF">2024-11-13T19:49:51Z</dcterms:modified>
</cp:coreProperties>
</file>