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2" r:id="rId2"/>
    <p:sldId id="382" r:id="rId3"/>
    <p:sldId id="381" r:id="rId4"/>
    <p:sldId id="368" r:id="rId5"/>
    <p:sldId id="369" r:id="rId6"/>
    <p:sldId id="371" r:id="rId7"/>
    <p:sldId id="373" r:id="rId8"/>
    <p:sldId id="372" r:id="rId9"/>
    <p:sldId id="374" r:id="rId10"/>
    <p:sldId id="375" r:id="rId11"/>
    <p:sldId id="377" r:id="rId12"/>
    <p:sldId id="378" r:id="rId13"/>
    <p:sldId id="379" r:id="rId14"/>
    <p:sldId id="380" r:id="rId15"/>
    <p:sldId id="376" r:id="rId16"/>
    <p:sldId id="370" r:id="rId17"/>
    <p:sldId id="367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d, David E. (HSC)" initials="BDE(" lastIdx="1" clrIdx="0">
    <p:extLst>
      <p:ext uri="{19B8F6BF-5375-455C-9EA6-DF929625EA0E}">
        <p15:presenceInfo xmlns:p15="http://schemas.microsoft.com/office/powerpoint/2012/main" userId="S-1-5-21-598231604-1040596609-1897138802-151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9D9D9"/>
    <a:srgbClr val="FF9966"/>
    <a:srgbClr val="A1C6E7"/>
    <a:srgbClr val="FEFEEC"/>
    <a:srgbClr val="A8EDF6"/>
    <a:srgbClr val="C1FBF8"/>
    <a:srgbClr val="5CB886"/>
    <a:srgbClr val="66E0C0"/>
    <a:srgbClr val="95E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4386" autoAdjust="0"/>
  </p:normalViewPr>
  <p:slideViewPr>
    <p:cSldViewPr snapToGrid="0">
      <p:cViewPr varScale="1">
        <p:scale>
          <a:sx n="75" d="100"/>
          <a:sy n="75" d="100"/>
        </p:scale>
        <p:origin x="3348" y="5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B6824-7023-4228-BB04-DF38B9F7BA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B4D55-8C27-4C2C-B1CD-E79AEC43B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I’m Will, and part of the Clinical Research Data Warehouse effort on</a:t>
            </a:r>
            <a:r>
              <a:rPr lang="en-US" baseline="0" dirty="0"/>
              <a:t> campus.  I started as a conventional statistician and researcher, and based on experience with integrating our investigations with state agency data , our group moved into the world of EMRs and warehouses.</a:t>
            </a:r>
          </a:p>
          <a:p>
            <a:endParaRPr lang="en-US" baseline="0" dirty="0"/>
          </a:p>
          <a:p>
            <a:r>
              <a:rPr lang="en-US" baseline="0" dirty="0"/>
              <a:t>I think these experiences have allowed our group to relate well with current PIs, as well as build a CRDW ecosystem that works well with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7D87-CD48-43C8-A7EA-8D4BB480ED5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3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00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can’t see the details, but can appreciate</a:t>
            </a:r>
            <a:r>
              <a:rPr lang="en-US" baseline="0" dirty="0" smtClean="0"/>
              <a:t> a lot of details are considered and provided.  It will improve the quality of your dataset and save you at least a few days.  And relevant to this audience, it will make you analyses more reproducible, because these groomed datasets are available and promoted to all N3C researchers.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3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7D87-CD48-43C8-A7EA-8D4BB480ED50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1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5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26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86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4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3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54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3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Unknown.jpe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24401" y="6333067"/>
            <a:ext cx="2905125" cy="5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1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8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3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6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2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5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te.nih.gov/workspace/vector/view/ri.vector.main.workbook.286f8b11-a606-4ac9-b073-45aea0c3ee2a?branch=master" TargetMode="External"/><Relationship Id="rId5" Type="http://schemas.openxmlformats.org/officeDocument/2006/relationships/hyperlink" Target="https://www.ithriv.org/" TargetMode="External"/><Relationship Id="rId4" Type="http://schemas.openxmlformats.org/officeDocument/2006/relationships/hyperlink" Target="https://www.linkedin.com/in/johanna-loomba-a0b6aa42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fh.rutgers.edu/faculty_staff/soko-setoguchi/" TargetMode="External"/><Relationship Id="rId2" Type="http://schemas.openxmlformats.org/officeDocument/2006/relationships/hyperlink" Target="https://covid.cd2h.org/el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hyperlink" Target="https://www.linkedin.com/public-profile/in/jislam?challengeId=AQE9UVGJK3KN7AAAAXT5rLDVN9_E3iQIxqUhM35mWI_B8dkCCi_2wJt5Q3izPJL1jkEbD8gEZ86R0uObSpwkmr8m4L3VprEtKQ&amp;submissionId=e96e183b-bb26-3b16-6cd3-4472ae89157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e.nih.gov/workspace/compass/view/ri.compass.main.folder.6046cbcd-22e5-435e-98c2-bbadddf626cf" TargetMode="External"/><Relationship Id="rId2" Type="http://schemas.openxmlformats.org/officeDocument/2006/relationships/hyperlink" Target="https://unite.nih.gov/workspace/compass/view/ri.compass.main.folder.c6034c72-9055-438e-b909-db06b90b5d1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thena.ohdsi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ohdsi.github.io/TheBookOfOhdsi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452673" y="1472339"/>
            <a:ext cx="11298725" cy="118938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70C0"/>
                </a:solidFill>
              </a:rPr>
              <a:t>N3C: National COVID </a:t>
            </a:r>
            <a:r>
              <a:rPr lang="en-US" sz="4800" dirty="0" smtClean="0">
                <a:solidFill>
                  <a:srgbClr val="0070C0"/>
                </a:solidFill>
              </a:rPr>
              <a:t>Cohort Collaborative</a:t>
            </a:r>
            <a:endParaRPr lang="en-US" sz="8800" dirty="0">
              <a:solidFill>
                <a:srgbClr val="0070C0"/>
              </a:solidFill>
            </a:endParaRP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066800" y="2707272"/>
            <a:ext cx="10058400" cy="3583159"/>
          </a:xfrm>
        </p:spPr>
        <p:txBody>
          <a:bodyPr>
            <a:normAutofit/>
          </a:bodyPr>
          <a:lstStyle/>
          <a:p>
            <a:r>
              <a:rPr lang="en-US" sz="2200" dirty="0"/>
              <a:t>Will Beasley, </a:t>
            </a:r>
            <a:r>
              <a:rPr lang="en-US" sz="2200" dirty="0" smtClean="0"/>
              <a:t>PhD &amp; David </a:t>
            </a:r>
            <a:r>
              <a:rPr lang="en-US" sz="2200" dirty="0"/>
              <a:t>Bard, PhD</a:t>
            </a:r>
          </a:p>
          <a:p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University of Oklahoma HSC, </a:t>
            </a: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</a:rPr>
              <a:t> Biomedical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&amp; Behavioral Methodology Core (BBMC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sz="2200" dirty="0"/>
          </a:p>
          <a:p>
            <a:r>
              <a:rPr lang="en-US" sz="2200" dirty="0"/>
              <a:t>Jerrod Anzalone, MS</a:t>
            </a:r>
          </a:p>
          <a:p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University of Nebraska Medical Center, </a:t>
            </a:r>
            <a:r>
              <a:rPr lang="en-US" sz="1900" dirty="0" err="1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 of Neurological Sciences</a:t>
            </a:r>
          </a:p>
          <a:p>
            <a:r>
              <a:rPr lang="en-US" sz="2200" dirty="0" smtClean="0"/>
              <a:t>April 2022</a:t>
            </a:r>
          </a:p>
          <a:p>
            <a:endParaRPr lang="en-US" dirty="0"/>
          </a:p>
        </p:txBody>
      </p:sp>
      <p:pic>
        <p:nvPicPr>
          <p:cNvPr id="15" name="Picture 14" descr="Unknown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1" y="6333067"/>
            <a:ext cx="2905125" cy="5249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677620" y="5543442"/>
            <a:ext cx="1403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Award Numbers: UG1OD024950 U54GM104938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3" y="6290431"/>
            <a:ext cx="2514600" cy="542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1584" y="6189773"/>
            <a:ext cx="3209925" cy="666750"/>
          </a:xfrm>
          <a:prstGeom prst="rect">
            <a:avLst/>
          </a:prstGeom>
        </p:spPr>
      </p:pic>
      <p:pic>
        <p:nvPicPr>
          <p:cNvPr id="12" name="Picture 2" descr="BBM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" y="90095"/>
            <a:ext cx="1627222" cy="162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OSCT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095" y="-61784"/>
            <a:ext cx="3430905" cy="140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59" y="105632"/>
            <a:ext cx="4906014" cy="1435009"/>
          </a:xfrm>
          <a:prstGeom prst="rect">
            <a:avLst/>
          </a:prstGeom>
        </p:spPr>
      </p:pic>
      <p:pic>
        <p:nvPicPr>
          <p:cNvPr id="18" name="Picture 17" descr="C:\Users\tvanwago\Documents\OCTSI Logos\idea_transparent6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1" y="4546377"/>
            <a:ext cx="181017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5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/>
          <a:lstStyle/>
          <a:p>
            <a:r>
              <a:rPr lang="en-US" dirty="0" smtClean="0"/>
              <a:t>Isolate Comorbidities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>
            <a:normAutofit fontScale="55000" lnSpcReduction="20000"/>
          </a:bodyPr>
          <a:lstStyle/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/>
              <a:t>New SQL </a:t>
            </a:r>
            <a:r>
              <a:rPr lang="en-US" sz="3800" dirty="0" smtClean="0"/>
              <a:t>transform/node from </a:t>
            </a:r>
            <a:r>
              <a:rPr lang="en-US" sz="3800" dirty="0" err="1"/>
              <a:t>condition_occurrence</a:t>
            </a:r>
            <a:endParaRPr lang="en-US" sz="3800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 smtClean="0"/>
              <a:t>Anemia, </a:t>
            </a:r>
            <a:r>
              <a:rPr lang="en-US" sz="3800" dirty="0" err="1" smtClean="0"/>
              <a:t>Osteroporisis</a:t>
            </a:r>
            <a:r>
              <a:rPr lang="en-US" sz="3800" dirty="0" smtClean="0"/>
              <a:t>, &amp; Strep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person_id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condition_concept_id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condition_concept_name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 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)                 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dx_count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min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condition_start_date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dx_first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max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condition_start_date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dx_last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condition_occurrence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WHERE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condition_concept_id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4397777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586E75"/>
                </a:solidFill>
                <a:latin typeface="Consolas" panose="020B0609020204030204" pitchFamily="49" charset="0"/>
              </a:rPr>
              <a:t>-- Anemia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  ,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80502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 </a:t>
            </a:r>
            <a:r>
              <a:rPr lang="en-US" sz="2000" i="1" dirty="0">
                <a:solidFill>
                  <a:srgbClr val="586E75"/>
                </a:solidFill>
                <a:latin typeface="Consolas" panose="020B0609020204030204" pitchFamily="49" charset="0"/>
              </a:rPr>
              <a:t>-- Osteoporosis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  ,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28060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 </a:t>
            </a:r>
            <a:r>
              <a:rPr lang="en-US" sz="2000" i="1" dirty="0">
                <a:solidFill>
                  <a:srgbClr val="586E75"/>
                </a:solidFill>
                <a:latin typeface="Consolas" panose="020B0609020204030204" pitchFamily="49" charset="0"/>
              </a:rPr>
              <a:t>-- Streptococcal sore throat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GROUP BY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person_id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condition_concept_id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condition_concept_name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 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699" y="0"/>
            <a:ext cx="4792571" cy="6675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9468177" y="6488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synthetic/fake patient data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Join `person` &amp;</a:t>
            </a:r>
            <a:br>
              <a:rPr lang="en-US" dirty="0" smtClean="0"/>
            </a:br>
            <a:r>
              <a:rPr lang="en-US" dirty="0" smtClean="0"/>
              <a:t> `</a:t>
            </a:r>
            <a:r>
              <a:rPr lang="en-US" dirty="0" err="1" smtClean="0"/>
              <a:t>pt_dx_covid</a:t>
            </a:r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>
            <a:normAutofit/>
          </a:bodyPr>
          <a:lstStyle/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/>
              <a:t>New SQL </a:t>
            </a:r>
            <a:r>
              <a:rPr lang="en-US" sz="3600" dirty="0" smtClean="0"/>
              <a:t>transform/node</a:t>
            </a:r>
            <a:br>
              <a:rPr lang="en-US" sz="3600" dirty="0" smtClean="0"/>
            </a:br>
            <a:r>
              <a:rPr lang="en-US" sz="3600" dirty="0" smtClean="0"/>
              <a:t>pointing to two tables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Toggle the Save switch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Name “</a:t>
            </a:r>
            <a:r>
              <a:rPr lang="en-US" sz="3600" dirty="0" err="1" smtClean="0"/>
              <a:t>person_staged</a:t>
            </a:r>
            <a:r>
              <a:rPr lang="en-US" sz="3600" dirty="0" smtClean="0"/>
              <a:t>”</a:t>
            </a:r>
            <a:endParaRPr lang="en-US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person_id</a:t>
            </a:r>
            <a:endParaRPr lang="en-US" sz="12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gender_concept_name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                   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gender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gender_concept_name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A198"/>
                </a:solidFill>
                <a:latin typeface="Consolas" panose="020B0609020204030204" pitchFamily="49" charset="0"/>
              </a:rPr>
              <a:t>'MALE'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gender_male</a:t>
            </a:r>
            <a:endParaRPr lang="en-US" sz="12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year_of_birth</a:t>
            </a:r>
            <a:endParaRPr lang="en-US" sz="12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pc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dx_first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                             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dx_covid_first</a:t>
            </a:r>
            <a:endParaRPr lang="en-US" sz="12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pc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person_id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)          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covid_ever</a:t>
            </a:r>
            <a:endParaRPr lang="en-US" sz="12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person p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left  join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pt_dx_covid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pc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person_id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CB4B16"/>
                </a:solidFill>
                <a:latin typeface="Consolas" panose="020B0609020204030204" pitchFamily="49" charset="0"/>
              </a:rPr>
              <a:t>pc</a:t>
            </a:r>
            <a:r>
              <a:rPr lang="en-US" sz="12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CB4B16"/>
                </a:solidFill>
                <a:latin typeface="Consolas" panose="020B0609020204030204" pitchFamily="49" charset="0"/>
              </a:rPr>
              <a:t>person_id</a:t>
            </a: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344" y="140676"/>
            <a:ext cx="6668984" cy="660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9315505" y="643239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synthetic/fake patient data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>
            <a:normAutofit/>
          </a:bodyPr>
          <a:lstStyle/>
          <a:p>
            <a:r>
              <a:rPr lang="en-US" dirty="0" smtClean="0"/>
              <a:t>Start new Code Workbook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>
            <a:normAutofit/>
          </a:bodyPr>
          <a:lstStyle/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Named “analysis”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Import dataset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N3C Training Area/Practice …/will…/presentation…/workbook…/manipulation/Person Staged</a:t>
            </a:r>
            <a:endParaRPr lang="en-US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94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882382"/>
            <a:ext cx="6694536" cy="2492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253" y="3636828"/>
            <a:ext cx="2826177" cy="2111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>
            <a:normAutofit/>
          </a:bodyPr>
          <a:lstStyle/>
          <a:p>
            <a:r>
              <a:rPr lang="en-US" dirty="0" smtClean="0"/>
              <a:t>Python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>
            <a:normAutofit fontScale="70000" lnSpcReduction="20000"/>
          </a:bodyPr>
          <a:lstStyle/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New Transform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Change `</a:t>
            </a:r>
            <a:r>
              <a:rPr lang="en-US" sz="3600" dirty="0" err="1" smtClean="0"/>
              <a:t>person_staged</a:t>
            </a:r>
            <a:r>
              <a:rPr lang="en-US" sz="3600" dirty="0" smtClean="0"/>
              <a:t>` to Pandas </a:t>
            </a:r>
            <a:r>
              <a:rPr lang="en-US" sz="3600" dirty="0" err="1" smtClean="0"/>
              <a:t>dataframe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(Bottom-right panel)</a:t>
            </a:r>
            <a:endParaRPr lang="en-US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graph_1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person_staged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pandas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pd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plt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ds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person_staged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(ds) </a:t>
            </a:r>
            <a:r>
              <a:rPr lang="en-US" i="1" dirty="0">
                <a:solidFill>
                  <a:srgbClr val="586E75"/>
                </a:solidFill>
                <a:latin typeface="Consolas" panose="020B0609020204030204" pitchFamily="49" charset="0"/>
              </a:rPr>
              <a:t># &lt;class '</a:t>
            </a:r>
            <a:r>
              <a:rPr lang="en-US" i="1" dirty="0" err="1">
                <a:solidFill>
                  <a:srgbClr val="586E75"/>
                </a:solidFill>
                <a:latin typeface="Consolas" panose="020B0609020204030204" pitchFamily="49" charset="0"/>
              </a:rPr>
              <a:t>pandas.core.frame.DataFrame</a:t>
            </a:r>
            <a:r>
              <a:rPr lang="en-US" i="1" dirty="0">
                <a:solidFill>
                  <a:srgbClr val="586E75"/>
                </a:solidFill>
                <a:latin typeface="Consolas" panose="020B0609020204030204" pitchFamily="49" charset="0"/>
              </a:rPr>
              <a:t>'&gt;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ds.info()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ds[[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"gender"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A198"/>
                </a:solidFill>
                <a:latin typeface="Consolas" panose="020B0609020204030204" pitchFamily="49" charset="0"/>
              </a:rPr>
              <a:t>year_of_birth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]].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groupby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'gender'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]).boxplot()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plt.show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ds[[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"gender"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A198"/>
                </a:solidFill>
                <a:latin typeface="Consolas" panose="020B0609020204030204" pitchFamily="49" charset="0"/>
              </a:rPr>
              <a:t>covid_ever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]].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groupby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'gender'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]).mean().plot(kind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'bar'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plt.show</a:t>
            </a:r>
            <a:r>
              <a:rPr lang="en-US" dirty="0" smtClean="0">
                <a:solidFill>
                  <a:srgbClr val="839496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563100" y="6488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synthetic/fake patient data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337" y="572294"/>
            <a:ext cx="6848475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>
            <a:normAutofit/>
          </a:bodyPr>
          <a:lstStyle/>
          <a:p>
            <a:r>
              <a:rPr lang="en-US" dirty="0" smtClean="0"/>
              <a:t>R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>
            <a:normAutofit fontScale="55000" lnSpcReduction="20000"/>
          </a:bodyPr>
          <a:lstStyle/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New Transform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Change `</a:t>
            </a:r>
            <a:r>
              <a:rPr lang="en-US" sz="3600" dirty="0" err="1"/>
              <a:t>p</a:t>
            </a:r>
            <a:r>
              <a:rPr lang="en-US" sz="3600" dirty="0" err="1" smtClean="0"/>
              <a:t>erson_staged</a:t>
            </a:r>
            <a:r>
              <a:rPr lang="en-US" sz="3600" dirty="0" smtClean="0"/>
              <a:t>` to R </a:t>
            </a:r>
            <a:r>
              <a:rPr lang="en-US" sz="3600" dirty="0" err="1" smtClean="0"/>
              <a:t>data.frame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(Bottom-right panel)</a:t>
            </a:r>
            <a:endParaRPr lang="en-US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glm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&lt;-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person_staged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library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magrittr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person_staged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) </a:t>
            </a:r>
            <a:r>
              <a:rPr lang="en-US" i="1" dirty="0">
                <a:solidFill>
                  <a:srgbClr val="586E75"/>
                </a:solidFill>
                <a:latin typeface="Consolas" panose="020B0609020204030204" pitchFamily="49" charset="0"/>
              </a:rPr>
              <a:t># "</a:t>
            </a:r>
            <a:r>
              <a:rPr lang="en-US" i="1" dirty="0" err="1">
                <a:solidFill>
                  <a:srgbClr val="586E75"/>
                </a:solidFill>
                <a:latin typeface="Consolas" panose="020B0609020204030204" pitchFamily="49" charset="0"/>
              </a:rPr>
              <a:t>data.frame</a:t>
            </a:r>
            <a:r>
              <a:rPr lang="en-US" i="1" dirty="0">
                <a:solidFill>
                  <a:srgbClr val="586E7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ds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&lt;-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person_staged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59900"/>
                </a:solidFill>
                <a:latin typeface="Consolas" panose="020B0609020204030204" pitchFamily="49" charset="0"/>
              </a:rPr>
              <a:t>&lt;-</a:t>
            </a:r>
            <a:r>
              <a:rPr lang="en-US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lm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        formula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covid_ever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gender_male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year_of_birth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        family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"binomial"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        data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ds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smtClean="0">
                <a:solidFill>
                  <a:srgbClr val="839496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summary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%&gt;%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  broom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tidy</a:t>
            </a:r>
            <a:r>
              <a:rPr lang="en-US" dirty="0" smtClean="0">
                <a:solidFill>
                  <a:srgbClr val="839496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39496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563100" y="6488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synthetic/fake patient data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45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Likely Improvements/Complications for Real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>
            <a:normAutofit/>
          </a:bodyPr>
          <a:lstStyle/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 smtClean="0"/>
              <a:t>Compare/limit dx dates</a:t>
            </a:r>
          </a:p>
          <a:p>
            <a:pPr marL="688975" lvl="1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dirty="0" smtClean="0"/>
              <a:t>Outcomes should follow covid dx date.</a:t>
            </a:r>
          </a:p>
          <a:p>
            <a:pPr marL="688975" lvl="1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dirty="0" smtClean="0"/>
              <a:t>?Should only pre-existing coughs be considered?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 smtClean="0"/>
              <a:t>Explore site characteristics</a:t>
            </a:r>
          </a:p>
          <a:p>
            <a:pPr marL="688975" lvl="1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dirty="0" smtClean="0"/>
              <a:t>You can’t tell what site is which</a:t>
            </a:r>
          </a:p>
          <a:p>
            <a:pPr marL="688975" lvl="1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dirty="0" smtClean="0"/>
              <a:t>but you can look at quality on the characteristics in your study</a:t>
            </a:r>
            <a:endParaRPr lang="en-US" sz="3400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57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5371"/>
          </a:xfrm>
        </p:spPr>
        <p:txBody>
          <a:bodyPr/>
          <a:lstStyle/>
          <a:p>
            <a:r>
              <a:rPr lang="en-US" dirty="0" smtClean="0"/>
              <a:t>For real research projects, jump start with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" y="885371"/>
            <a:ext cx="8229600" cy="497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8" y="6055523"/>
            <a:ext cx="1087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These great templates are developed by the </a:t>
            </a:r>
            <a:r>
              <a:rPr lang="en-US" sz="2000" dirty="0"/>
              <a:t>“Logic </a:t>
            </a:r>
            <a:r>
              <a:rPr lang="en-US" sz="2000" dirty="0" smtClean="0"/>
              <a:t>Liaison” group, </a:t>
            </a:r>
            <a:br>
              <a:rPr lang="en-US" sz="2000" dirty="0" smtClean="0"/>
            </a:br>
            <a:r>
              <a:rPr lang="en-US" sz="2000" dirty="0" smtClean="0"/>
              <a:t>primarily by </a:t>
            </a:r>
            <a:r>
              <a:rPr lang="en-US" sz="2000" dirty="0" smtClean="0">
                <a:hlinkClick r:id="rId4"/>
              </a:rPr>
              <a:t>Johanna Loomba</a:t>
            </a:r>
            <a:r>
              <a:rPr lang="en-US" sz="2000" dirty="0" smtClean="0"/>
              <a:t> and Andrea </a:t>
            </a:r>
            <a:r>
              <a:rPr lang="en-US" sz="2000" dirty="0"/>
              <a:t>Zhou at </a:t>
            </a:r>
            <a:r>
              <a:rPr lang="en-US" sz="2000" dirty="0" smtClean="0"/>
              <a:t>UVA’s translational group </a:t>
            </a:r>
            <a:r>
              <a:rPr lang="en-US" sz="2000" dirty="0"/>
              <a:t>(</a:t>
            </a:r>
            <a:r>
              <a:rPr lang="en-US" sz="2000" dirty="0">
                <a:hlinkClick r:id="rId5"/>
              </a:rPr>
              <a:t>https://www.ithriv.org</a:t>
            </a:r>
            <a:r>
              <a:rPr lang="en-US" sz="2000" dirty="0" smtClean="0">
                <a:hlinkClick r:id="rId5"/>
              </a:rPr>
              <a:t>/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421585" y="2448066"/>
            <a:ext cx="25472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6"/>
              </a:rPr>
              <a:t>https://</a:t>
            </a:r>
            <a:r>
              <a:rPr lang="en-US" sz="1000" dirty="0" smtClean="0">
                <a:hlinkClick r:id="rId6"/>
              </a:rPr>
              <a:t>unite.nih.gov/workspace/vector/view/ri.vector.main.workbook.286f8b11-a606-4ac9-b073-45aea0c3ee2a?branch=master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7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524000" y="1472339"/>
            <a:ext cx="9144000" cy="1848377"/>
          </a:xfrm>
        </p:spPr>
        <p:txBody>
          <a:bodyPr>
            <a:no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15" name="Picture 14" descr="Unknown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1" y="6333067"/>
            <a:ext cx="2905125" cy="5249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677620" y="5543442"/>
            <a:ext cx="1403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Award Numbers: UG1OD024950 U54GM104938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3" y="6290431"/>
            <a:ext cx="2514600" cy="542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1584" y="6189773"/>
            <a:ext cx="3209925" cy="666750"/>
          </a:xfrm>
          <a:prstGeom prst="rect">
            <a:avLst/>
          </a:prstGeom>
        </p:spPr>
      </p:pic>
      <p:pic>
        <p:nvPicPr>
          <p:cNvPr id="12" name="Picture 2" descr="BBM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" y="90095"/>
            <a:ext cx="1627222" cy="162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OSCT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095" y="-61784"/>
            <a:ext cx="3430905" cy="140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59" y="105632"/>
            <a:ext cx="4906014" cy="1435009"/>
          </a:xfrm>
          <a:prstGeom prst="rect">
            <a:avLst/>
          </a:prstGeom>
        </p:spPr>
      </p:pic>
      <p:pic>
        <p:nvPicPr>
          <p:cNvPr id="18" name="Picture 17" descr="C:\Users\tvanwago\Documents\OCTSI Logos\idea_transparent6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1" y="4546377"/>
            <a:ext cx="181017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6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Extra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14200" cy="930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N3C Domain Team: </a:t>
            </a:r>
            <a:r>
              <a:rPr lang="en-US" dirty="0"/>
              <a:t>Elder Impact </a:t>
            </a:r>
            <a:r>
              <a:rPr lang="en-US" dirty="0" smtClean="0"/>
              <a:t>    </a:t>
            </a:r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</a:t>
            </a:r>
            <a:r>
              <a:rPr lang="en-US" sz="3600" dirty="0" smtClean="0">
                <a:hlinkClick r:id="rId2"/>
              </a:rPr>
              <a:t>covid.cd2h.org/elder</a:t>
            </a:r>
            <a:r>
              <a:rPr lang="en-US" sz="36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4600"/>
            <a:ext cx="12192000" cy="5613399"/>
          </a:xfrm>
        </p:spPr>
        <p:txBody>
          <a:bodyPr>
            <a:normAutofit/>
          </a:bodyPr>
          <a:lstStyle/>
          <a:p>
            <a:r>
              <a:rPr lang="en-US" dirty="0" smtClean="0"/>
              <a:t>Mission: </a:t>
            </a:r>
            <a:r>
              <a:rPr lang="en-US" dirty="0"/>
              <a:t>The Elder Impact Clinical Domain Team aims to complete a descriptive study to illustrate the impacts of COVID-19 on older adults and those with dementia/functional limitations. This includes (1) the use and safety of available COVID therapies in older patients, (2) the severity of COVID-19 among older adults with and without chronic diseases, and (3) the mental health impact of the COVID-19 pandemic on older adults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Even if you don’t have programming</a:t>
            </a:r>
            <a:br>
              <a:rPr lang="en-US" dirty="0" smtClean="0"/>
            </a:br>
            <a:r>
              <a:rPr lang="en-US" dirty="0" smtClean="0"/>
              <a:t>or stat expertise, “we would</a:t>
            </a:r>
            <a:br>
              <a:rPr lang="en-US" dirty="0" smtClean="0"/>
            </a:br>
            <a:r>
              <a:rPr lang="en-US" dirty="0" smtClean="0"/>
              <a:t>love </a:t>
            </a:r>
            <a:r>
              <a:rPr lang="en-US" dirty="0"/>
              <a:t>more </a:t>
            </a:r>
            <a:r>
              <a:rPr lang="en-US" dirty="0" smtClean="0"/>
              <a:t>members with a</a:t>
            </a:r>
            <a:br>
              <a:rPr lang="en-US" dirty="0" smtClean="0"/>
            </a:br>
            <a:r>
              <a:rPr lang="en-US" dirty="0" smtClean="0"/>
              <a:t>clinical </a:t>
            </a:r>
            <a:r>
              <a:rPr lang="en-US" dirty="0"/>
              <a:t>and </a:t>
            </a:r>
            <a:r>
              <a:rPr lang="en-US" dirty="0" smtClean="0"/>
              <a:t>gerontology</a:t>
            </a:r>
            <a:br>
              <a:rPr lang="en-US" dirty="0" smtClean="0"/>
            </a:br>
            <a:r>
              <a:rPr lang="en-US" dirty="0" smtClean="0"/>
              <a:t>background </a:t>
            </a:r>
            <a:r>
              <a:rPr lang="en-US" dirty="0"/>
              <a:t>to </a:t>
            </a:r>
            <a:r>
              <a:rPr lang="en-US" dirty="0" smtClean="0"/>
              <a:t>join”.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50000" y="5103959"/>
            <a:ext cx="5232400" cy="14349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713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76076"/>
                </a:solidFill>
                <a:effectLst/>
                <a:latin typeface="Roboto"/>
              </a:rPr>
              <a:t>Leadership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1570BA"/>
                </a:solidFill>
                <a:effectLst/>
                <a:latin typeface="Roboto"/>
                <a:hlinkClick r:id="rId3"/>
              </a:rPr>
              <a:t>Soko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570BA"/>
                </a:solidFill>
                <a:effectLst/>
                <a:latin typeface="Roboto"/>
                <a:hlinkClick r:id="rId3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1570BA"/>
                </a:solidFill>
                <a:effectLst/>
                <a:latin typeface="Roboto"/>
                <a:hlinkClick r:id="rId3"/>
              </a:rPr>
              <a:t>Setoguchi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570BA"/>
                </a:solidFill>
                <a:effectLst/>
                <a:latin typeface="Roboto"/>
                <a:hlinkClick r:id="rId3"/>
              </a:rPr>
              <a:t>, MD,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1570BA"/>
                </a:solidFill>
                <a:effectLst/>
                <a:latin typeface="Roboto"/>
                <a:hlinkClick r:id="rId3"/>
              </a:rPr>
              <a:t>DrPH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570BA"/>
                </a:solidFill>
                <a:effectLst/>
                <a:latin typeface="Roboto"/>
                <a:hlinkClick r:id="rId3"/>
              </a:rPr>
              <a:t>, FISPE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Roboto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Rutgers University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570BA"/>
                </a:solidFill>
                <a:effectLst/>
                <a:latin typeface="Roboto"/>
                <a:hlinkClick r:id="rId4"/>
              </a:rPr>
              <a:t>Jessica Islam, PhD, MPH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Roboto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Lineberger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Comprehensive Cancer Center</a:t>
            </a:r>
            <a:endParaRPr kumimoji="0" lang="en-US" altLang="en-US" sz="10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Roboto"/>
            </a:endParaRPr>
          </a:p>
        </p:txBody>
      </p:sp>
      <p:pic>
        <p:nvPicPr>
          <p:cNvPr id="10242" name="Picture 2" descr="Soko Setoguchi Headsh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87888"/>
            <a:ext cx="1333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Jessica Islam Headsho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00" y="4687888"/>
            <a:ext cx="1333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49894" y="4232277"/>
            <a:ext cx="275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ss2894@rwjms.rutgers.edu</a:t>
            </a:r>
          </a:p>
        </p:txBody>
      </p:sp>
    </p:spTree>
    <p:extLst>
      <p:ext uri="{BB962C8B-B14F-4D97-AF65-F5344CB8AC3E}">
        <p14:creationId xmlns:p14="http://schemas.microsoft.com/office/powerpoint/2010/main" val="5971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30275"/>
          </a:xfrm>
        </p:spPr>
        <p:txBody>
          <a:bodyPr/>
          <a:lstStyle/>
          <a:p>
            <a:r>
              <a:rPr lang="en-US" dirty="0" smtClean="0"/>
              <a:t>Domain Team’s Current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12192000" cy="5791199"/>
          </a:xfrm>
        </p:spPr>
        <p:txBody>
          <a:bodyPr>
            <a:normAutofit/>
          </a:bodyPr>
          <a:lstStyle/>
          <a:p>
            <a:r>
              <a:rPr lang="en-US" dirty="0" smtClean="0"/>
              <a:t>While </a:t>
            </a:r>
            <a:r>
              <a:rPr lang="en-US" dirty="0"/>
              <a:t>older adults represent 24% of overall infections in the US, almost 80% of COVID-related deaths occur in this age group. However, fewer studies have focused on vulnerable older adults, especially in those with signifying characteristics of older adults including multi-morbidity, polypharmacy, and reduced cognitive and physical function. It is also not clear if the overall excess risk in older adults is fully explained by known individual risk factors. </a:t>
            </a:r>
          </a:p>
          <a:p>
            <a:endParaRPr lang="en-US" dirty="0" smtClean="0"/>
          </a:p>
          <a:p>
            <a:r>
              <a:rPr lang="en-US" dirty="0" smtClean="0"/>
              <a:t>The project’s </a:t>
            </a:r>
            <a:r>
              <a:rPr lang="en-US" dirty="0" err="1" smtClean="0"/>
              <a:t>subaims</a:t>
            </a:r>
            <a:r>
              <a:rPr lang="en-US" dirty="0" smtClean="0"/>
              <a:t> include identifying:</a:t>
            </a:r>
          </a:p>
          <a:p>
            <a:pPr lvl="1"/>
            <a:r>
              <a:rPr lang="en-US" dirty="0"/>
              <a:t>how characteristics, management and outcome changed over time since March </a:t>
            </a:r>
            <a:r>
              <a:rPr lang="en-US" dirty="0" smtClean="0"/>
              <a:t>2020.</a:t>
            </a:r>
          </a:p>
          <a:p>
            <a:pPr lvl="1"/>
            <a:r>
              <a:rPr lang="en-US" dirty="0" smtClean="0"/>
              <a:t>cognitive </a:t>
            </a:r>
            <a:r>
              <a:rPr lang="en-US" dirty="0"/>
              <a:t>function, physical function, </a:t>
            </a:r>
            <a:r>
              <a:rPr lang="en-US" dirty="0" err="1"/>
              <a:t>multimorbidity</a:t>
            </a:r>
            <a:r>
              <a:rPr lang="en-US" dirty="0"/>
              <a:t>, and polypharmacy collaborating.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1300" y="6315077"/>
            <a:ext cx="6870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Contact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Soko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Setoguchi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at </a:t>
            </a:r>
            <a:r>
              <a:rPr lang="en-US" sz="2400" dirty="0" smtClean="0"/>
              <a:t>ss2894@rwjms.rutgers.edu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65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2 workbooks:</a:t>
            </a:r>
          </a:p>
          <a:p>
            <a:pPr lvl="1"/>
            <a:r>
              <a:rPr lang="en-US" sz="3200" dirty="0" smtClean="0"/>
              <a:t>“Manipulation”: dedicated to preparing a dataset</a:t>
            </a:r>
          </a:p>
          <a:p>
            <a:pPr lvl="1"/>
            <a:r>
              <a:rPr lang="en-US" sz="3200" dirty="0" smtClean="0"/>
              <a:t>“Analysis”: </a:t>
            </a:r>
            <a:r>
              <a:rPr lang="en-US" sz="3200" dirty="0"/>
              <a:t>descriptive stats </a:t>
            </a:r>
            <a:r>
              <a:rPr lang="en-US" sz="3200" dirty="0" smtClean="0"/>
              <a:t>&amp; models to </a:t>
            </a:r>
            <a:r>
              <a:rPr lang="en-US" sz="3200" smtClean="0"/>
              <a:t>test hypotheses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572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/>
          <a:lstStyle/>
          <a:p>
            <a:r>
              <a:rPr lang="en-US" dirty="0" smtClean="0"/>
              <a:t>Start with a clean “workbook”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“</a:t>
            </a:r>
            <a:r>
              <a:rPr lang="en-US" altLang="en-US" dirty="0">
                <a:hlinkClick r:id="rId2"/>
              </a:rPr>
              <a:t>N3C Training Area</a:t>
            </a:r>
            <a:r>
              <a:rPr lang="en-US" altLang="en-US" dirty="0"/>
              <a:t>/</a:t>
            </a:r>
            <a:r>
              <a:rPr lang="en-US" altLang="en-US" dirty="0">
                <a:hlinkClick r:id="rId3"/>
              </a:rPr>
              <a:t>Practice Area - Public and Example Data</a:t>
            </a:r>
            <a:r>
              <a:rPr lang="en-US" altLang="en-US" dirty="0"/>
              <a:t>/will-</a:t>
            </a:r>
            <a:r>
              <a:rPr lang="en-US" altLang="en-US" dirty="0" err="1"/>
              <a:t>beasley</a:t>
            </a:r>
            <a:r>
              <a:rPr lang="en-US" altLang="en-US" dirty="0"/>
              <a:t>”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Create new workbook called </a:t>
            </a:r>
            <a:r>
              <a:rPr lang="en-US" altLang="en-US" dirty="0" smtClean="0"/>
              <a:t>“manipulation”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829" y="2672940"/>
            <a:ext cx="6588020" cy="41850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488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synthetic/fake patient data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7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/>
          <a:lstStyle/>
          <a:p>
            <a:r>
              <a:rPr lang="en-US" dirty="0" smtClean="0"/>
              <a:t>Import three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/>
          <a:lstStyle/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Blue Import Dataset button:</a:t>
            </a:r>
            <a:endParaRPr lang="en-US" dirty="0"/>
          </a:p>
          <a:p>
            <a:pPr marL="688975" lvl="1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All</a:t>
            </a:r>
            <a:br>
              <a:rPr lang="en-US" dirty="0"/>
            </a:br>
            <a:r>
              <a:rPr lang="en-US" dirty="0"/>
              <a:t>	-&gt; Data Catalog </a:t>
            </a:r>
            <a:br>
              <a:rPr lang="en-US" dirty="0"/>
            </a:br>
            <a:r>
              <a:rPr lang="en-US" dirty="0"/>
              <a:t>	-&gt; </a:t>
            </a:r>
            <a:r>
              <a:rPr lang="en-US" dirty="0" err="1"/>
              <a:t>Synthea</a:t>
            </a:r>
            <a:r>
              <a:rPr lang="en-US" dirty="0"/>
              <a:t> Notional Data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688975" lvl="2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person (1 row  per patient)</a:t>
            </a:r>
          </a:p>
          <a:p>
            <a:pPr marL="688975" lvl="2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drug_exposure</a:t>
            </a:r>
            <a:r>
              <a:rPr lang="en-US" dirty="0"/>
              <a:t> (1 row per drug admin)</a:t>
            </a:r>
          </a:p>
          <a:p>
            <a:pPr marL="688975" lvl="2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condition_occurrence</a:t>
            </a:r>
            <a:r>
              <a:rPr lang="en-US" dirty="0"/>
              <a:t> (1 row per dx)</a:t>
            </a:r>
          </a:p>
          <a:p>
            <a:pPr marL="231775" lvl="1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Purple label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0"/>
            <a:ext cx="590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488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synthetic/fake patient data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3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/>
          <a:lstStyle/>
          <a:p>
            <a:r>
              <a:rPr lang="en-US" dirty="0" smtClean="0"/>
              <a:t>Find COVID concept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7155543" cy="5713410"/>
          </a:xfrm>
        </p:spPr>
        <p:txBody>
          <a:bodyPr/>
          <a:lstStyle/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Talk to clinician on your team and ask what ICD code(s) are appropriate</a:t>
            </a:r>
            <a:br>
              <a:rPr lang="en-US" dirty="0" smtClean="0"/>
            </a:br>
            <a:r>
              <a:rPr lang="en-US" dirty="0" smtClean="0"/>
              <a:t>(their response is “U07.1”)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Go to </a:t>
            </a:r>
            <a:r>
              <a:rPr lang="en-US" dirty="0"/>
              <a:t>OMOP’s Athena tool:</a:t>
            </a:r>
            <a:br>
              <a:rPr lang="en-US" dirty="0"/>
            </a:br>
            <a:r>
              <a:rPr lang="en-US" dirty="0">
                <a:hlinkClick r:id="rId3"/>
              </a:rPr>
              <a:t>https://athena.ohdsi.org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Enter “U07.1” and filter on ICD10CM vocab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Follow ICD10CM’s path to SNOMED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Copy the Concept ID of</a:t>
            </a:r>
            <a:br>
              <a:rPr lang="en-US" dirty="0" smtClean="0"/>
            </a:b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</a:rPr>
              <a:t>37311061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rgbClr val="FF0000"/>
              </a:solidFill>
            </a:endParaRP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Details are in chapter 5 of </a:t>
            </a:r>
            <a:r>
              <a:rPr lang="en-US" i="1" dirty="0" smtClean="0"/>
              <a:t>The Book of OHDSI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https://ohdsi.github.io/TheBookOfOhdsi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039" y="0"/>
            <a:ext cx="4972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/>
          <a:lstStyle/>
          <a:p>
            <a:r>
              <a:rPr lang="en-US" dirty="0" smtClean="0"/>
              <a:t>Designate Covid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/>
          <a:lstStyle/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iteration: unique patients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New </a:t>
            </a:r>
            <a:r>
              <a:rPr lang="en-US" dirty="0"/>
              <a:t>SQL transform/node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condition_occurrence</a:t>
            </a: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distinct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person_id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condition_occurrence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condition_concept_id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'37311061</a:t>
            </a:r>
            <a:r>
              <a:rPr lang="en-US" sz="20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99" y="572294"/>
            <a:ext cx="5719176" cy="5998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9468177" y="6488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synthetic/fake patient data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9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/>
          <a:lstStyle/>
          <a:p>
            <a:r>
              <a:rPr lang="en-US" dirty="0" smtClean="0"/>
              <a:t>Designate Covid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>
            <a:normAutofit/>
          </a:bodyPr>
          <a:lstStyle/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iteration: include characteristics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person_id</a:t>
            </a:r>
            <a:endParaRPr lang="en-US" sz="2000" dirty="0" smtClean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    ,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min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condition_start_date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dx_first</a:t>
            </a:r>
            <a:endParaRPr lang="en-US" sz="2000" dirty="0" smtClean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    ,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max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condition_start_date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dx_last</a:t>
            </a:r>
            <a:endParaRPr lang="en-US" sz="2000" dirty="0" smtClean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condition_occurrence</a:t>
            </a:r>
            <a:endParaRPr lang="en-US" sz="2000" dirty="0" smtClean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condition_concept_id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'37311061'</a:t>
            </a:r>
            <a:endParaRPr lang="en-US" sz="2000" dirty="0" smtClean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GROUP BY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person_id</a:t>
            </a:r>
            <a:endParaRPr lang="en-US" sz="2000" dirty="0" smtClean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026" y="315644"/>
            <a:ext cx="5200650" cy="605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9468177" y="650452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synthetic/fake patient data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15602</TotalTime>
  <Words>665</Words>
  <Application>Microsoft Office PowerPoint</Application>
  <PresentationFormat>Widescreen</PresentationFormat>
  <Paragraphs>193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Roboto</vt:lpstr>
      <vt:lpstr>Times New Roman</vt:lpstr>
      <vt:lpstr>Office Theme</vt:lpstr>
      <vt:lpstr>N3C: National COVID Cohort Collaborative</vt:lpstr>
      <vt:lpstr>N3C Domain Team: Elder Impact     https://covid.cd2h.org/elder </vt:lpstr>
      <vt:lpstr>Domain Team’s Current Project</vt:lpstr>
      <vt:lpstr>Demo</vt:lpstr>
      <vt:lpstr>Start with a clean “workbook”</vt:lpstr>
      <vt:lpstr>Import three tables</vt:lpstr>
      <vt:lpstr>Find COVID concept id</vt:lpstr>
      <vt:lpstr>Designate Covid</vt:lpstr>
      <vt:lpstr>Designate Covid</vt:lpstr>
      <vt:lpstr>Isolate Comorbidities</vt:lpstr>
      <vt:lpstr>Join `person` &amp;  `pt_dx_covid`</vt:lpstr>
      <vt:lpstr>Start new Code Workbook</vt:lpstr>
      <vt:lpstr>Python Transform</vt:lpstr>
      <vt:lpstr>R Transform</vt:lpstr>
      <vt:lpstr>Likely Improvements/Complications for Real Questions</vt:lpstr>
      <vt:lpstr>For real research projects, jump start with </vt:lpstr>
      <vt:lpstr>Thank you</vt:lpstr>
      <vt:lpstr>Extra Slides</vt:lpstr>
    </vt:vector>
  </TitlesOfParts>
  <Company>OUHSC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Thumann, Ashley T (HSC)</dc:creator>
  <cp:lastModifiedBy>Will Beasley</cp:lastModifiedBy>
  <cp:revision>408</cp:revision>
  <dcterms:created xsi:type="dcterms:W3CDTF">2019-06-04T17:44:43Z</dcterms:created>
  <dcterms:modified xsi:type="dcterms:W3CDTF">2022-04-21T19:31:41Z</dcterms:modified>
</cp:coreProperties>
</file>