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6.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287C84D-E667-45C0-A101-BAEABEE2576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457200" y="1200240"/>
            <a:ext cx="822924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28" name="PlaceHolder 3"/>
          <p:cNvSpPr>
            <a:spLocks noGrp="1"/>
          </p:cNvSpPr>
          <p:nvPr>
            <p:ph/>
          </p:nvPr>
        </p:nvSpPr>
        <p:spPr>
          <a:xfrm>
            <a:off x="457200" y="2973240"/>
            <a:ext cx="822924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1A77766-DD0C-4E4B-917B-9D88A75A882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31"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32" name="PlaceHolder 4"/>
          <p:cNvSpPr>
            <a:spLocks noGrp="1"/>
          </p:cNvSpPr>
          <p:nvPr>
            <p:ph/>
          </p:nvPr>
        </p:nvSpPr>
        <p:spPr>
          <a:xfrm>
            <a:off x="457200" y="2973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33" name="PlaceHolder 5"/>
          <p:cNvSpPr>
            <a:spLocks noGrp="1"/>
          </p:cNvSpPr>
          <p:nvPr>
            <p:ph/>
          </p:nvPr>
        </p:nvSpPr>
        <p:spPr>
          <a:xfrm>
            <a:off x="4674240" y="2973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8F53C86-8648-44F1-8202-0209CC93A821}"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457200" y="1200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36" name="PlaceHolder 3"/>
          <p:cNvSpPr>
            <a:spLocks noGrp="1"/>
          </p:cNvSpPr>
          <p:nvPr>
            <p:ph/>
          </p:nvPr>
        </p:nvSpPr>
        <p:spPr>
          <a:xfrm>
            <a:off x="3239640" y="1200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37" name="PlaceHolder 4"/>
          <p:cNvSpPr>
            <a:spLocks noGrp="1"/>
          </p:cNvSpPr>
          <p:nvPr>
            <p:ph/>
          </p:nvPr>
        </p:nvSpPr>
        <p:spPr>
          <a:xfrm>
            <a:off x="6022080" y="1200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38" name="PlaceHolder 5"/>
          <p:cNvSpPr>
            <a:spLocks noGrp="1"/>
          </p:cNvSpPr>
          <p:nvPr>
            <p:ph/>
          </p:nvPr>
        </p:nvSpPr>
        <p:spPr>
          <a:xfrm>
            <a:off x="457200" y="2973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39" name="PlaceHolder 6"/>
          <p:cNvSpPr>
            <a:spLocks noGrp="1"/>
          </p:cNvSpPr>
          <p:nvPr>
            <p:ph/>
          </p:nvPr>
        </p:nvSpPr>
        <p:spPr>
          <a:xfrm>
            <a:off x="3239640" y="2973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40" name="PlaceHolder 7"/>
          <p:cNvSpPr>
            <a:spLocks noGrp="1"/>
          </p:cNvSpPr>
          <p:nvPr>
            <p:ph/>
          </p:nvPr>
        </p:nvSpPr>
        <p:spPr>
          <a:xfrm>
            <a:off x="6022080" y="2973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2613E4A-E962-46B2-8EC6-3A755F4F616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A9EC127-D15F-4D8E-8786-A24CB98A3A5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200240"/>
            <a:ext cx="8229240" cy="33940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585E1E0-A6ED-488B-BC28-88ADA7288408}"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457200" y="1200240"/>
            <a:ext cx="8229240" cy="33940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B43A138-B18E-4294-BDEB-64F7A8A7637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457200" y="1200240"/>
            <a:ext cx="4015800" cy="33940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52" name="PlaceHolder 3"/>
          <p:cNvSpPr>
            <a:spLocks noGrp="1"/>
          </p:cNvSpPr>
          <p:nvPr>
            <p:ph/>
          </p:nvPr>
        </p:nvSpPr>
        <p:spPr>
          <a:xfrm>
            <a:off x="4674240" y="1200240"/>
            <a:ext cx="4015800" cy="33940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808371E-2710-4AB6-8D3B-AE1FC37CE902}"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4E5A92D-6A84-4B7C-9F71-178F9A2EE0C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920"/>
            <a:ext cx="8229240" cy="39729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1C0150C-62C1-4ABB-90CF-754E135C154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57" name="PlaceHolder 3"/>
          <p:cNvSpPr>
            <a:spLocks noGrp="1"/>
          </p:cNvSpPr>
          <p:nvPr>
            <p:ph/>
          </p:nvPr>
        </p:nvSpPr>
        <p:spPr>
          <a:xfrm>
            <a:off x="4674240" y="1200240"/>
            <a:ext cx="4015800" cy="33940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58" name="PlaceHolder 4"/>
          <p:cNvSpPr>
            <a:spLocks noGrp="1"/>
          </p:cNvSpPr>
          <p:nvPr>
            <p:ph/>
          </p:nvPr>
        </p:nvSpPr>
        <p:spPr>
          <a:xfrm>
            <a:off x="457200" y="2973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CE172C7-54EE-46E7-813D-7E9B8073EC3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200240"/>
            <a:ext cx="8229240" cy="33940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4898DF5-51A8-45E3-8D9B-6535B063499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457200" y="1200240"/>
            <a:ext cx="4015800" cy="33940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61"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62" name="PlaceHolder 4"/>
          <p:cNvSpPr>
            <a:spLocks noGrp="1"/>
          </p:cNvSpPr>
          <p:nvPr>
            <p:ph/>
          </p:nvPr>
        </p:nvSpPr>
        <p:spPr>
          <a:xfrm>
            <a:off x="4674240" y="2973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15D46F0-B350-4E17-BDE6-7DDE545AB54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65"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66" name="PlaceHolder 4"/>
          <p:cNvSpPr>
            <a:spLocks noGrp="1"/>
          </p:cNvSpPr>
          <p:nvPr>
            <p:ph/>
          </p:nvPr>
        </p:nvSpPr>
        <p:spPr>
          <a:xfrm>
            <a:off x="457200" y="2973240"/>
            <a:ext cx="822924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2875507-DDBA-4855-AA32-C53088623E3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457200" y="1200240"/>
            <a:ext cx="822924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69" name="PlaceHolder 3"/>
          <p:cNvSpPr>
            <a:spLocks noGrp="1"/>
          </p:cNvSpPr>
          <p:nvPr>
            <p:ph/>
          </p:nvPr>
        </p:nvSpPr>
        <p:spPr>
          <a:xfrm>
            <a:off x="457200" y="2973240"/>
            <a:ext cx="822924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90EE56D-DADE-4398-89F3-1EE032B1E77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72"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73" name="PlaceHolder 4"/>
          <p:cNvSpPr>
            <a:spLocks noGrp="1"/>
          </p:cNvSpPr>
          <p:nvPr>
            <p:ph/>
          </p:nvPr>
        </p:nvSpPr>
        <p:spPr>
          <a:xfrm>
            <a:off x="457200" y="2973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74" name="PlaceHolder 5"/>
          <p:cNvSpPr>
            <a:spLocks noGrp="1"/>
          </p:cNvSpPr>
          <p:nvPr>
            <p:ph/>
          </p:nvPr>
        </p:nvSpPr>
        <p:spPr>
          <a:xfrm>
            <a:off x="4674240" y="2973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537DB88-B2AA-4A64-85FB-29D0AF9DDEE5}"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457200" y="1200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77" name="PlaceHolder 3"/>
          <p:cNvSpPr>
            <a:spLocks noGrp="1"/>
          </p:cNvSpPr>
          <p:nvPr>
            <p:ph/>
          </p:nvPr>
        </p:nvSpPr>
        <p:spPr>
          <a:xfrm>
            <a:off x="3239640" y="1200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78" name="PlaceHolder 4"/>
          <p:cNvSpPr>
            <a:spLocks noGrp="1"/>
          </p:cNvSpPr>
          <p:nvPr>
            <p:ph/>
          </p:nvPr>
        </p:nvSpPr>
        <p:spPr>
          <a:xfrm>
            <a:off x="6022080" y="1200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79" name="PlaceHolder 5"/>
          <p:cNvSpPr>
            <a:spLocks noGrp="1"/>
          </p:cNvSpPr>
          <p:nvPr>
            <p:ph/>
          </p:nvPr>
        </p:nvSpPr>
        <p:spPr>
          <a:xfrm>
            <a:off x="457200" y="2973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80" name="PlaceHolder 6"/>
          <p:cNvSpPr>
            <a:spLocks noGrp="1"/>
          </p:cNvSpPr>
          <p:nvPr>
            <p:ph/>
          </p:nvPr>
        </p:nvSpPr>
        <p:spPr>
          <a:xfrm>
            <a:off x="3239640" y="2973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81" name="PlaceHolder 7"/>
          <p:cNvSpPr>
            <a:spLocks noGrp="1"/>
          </p:cNvSpPr>
          <p:nvPr>
            <p:ph/>
          </p:nvPr>
        </p:nvSpPr>
        <p:spPr>
          <a:xfrm>
            <a:off x="6022080" y="2973240"/>
            <a:ext cx="26496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7E45F38-C2ED-4F56-9D77-45AC59E23E1F}"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457200" y="1200240"/>
            <a:ext cx="8229240" cy="33940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83F5DF1-4E7F-4F32-8251-30515B7D29D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457200" y="1200240"/>
            <a:ext cx="4015800" cy="33940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11" name="PlaceHolder 3"/>
          <p:cNvSpPr>
            <a:spLocks noGrp="1"/>
          </p:cNvSpPr>
          <p:nvPr>
            <p:ph/>
          </p:nvPr>
        </p:nvSpPr>
        <p:spPr>
          <a:xfrm>
            <a:off x="4674240" y="1200240"/>
            <a:ext cx="4015800" cy="33940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BE64432-7C45-4567-B94F-3C35E11104E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6691BAA-64FF-4BC6-9E55-31FC4EC2073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920"/>
            <a:ext cx="8229240" cy="39729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A636793-3513-4112-97EF-BD6E4D1DE22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16" name="PlaceHolder 3"/>
          <p:cNvSpPr>
            <a:spLocks noGrp="1"/>
          </p:cNvSpPr>
          <p:nvPr>
            <p:ph/>
          </p:nvPr>
        </p:nvSpPr>
        <p:spPr>
          <a:xfrm>
            <a:off x="4674240" y="1200240"/>
            <a:ext cx="4015800" cy="33940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17" name="PlaceHolder 4"/>
          <p:cNvSpPr>
            <a:spLocks noGrp="1"/>
          </p:cNvSpPr>
          <p:nvPr>
            <p:ph/>
          </p:nvPr>
        </p:nvSpPr>
        <p:spPr>
          <a:xfrm>
            <a:off x="457200" y="2973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8EFFEBA-865B-4EFB-9DC1-69379EA16A3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457200" y="1200240"/>
            <a:ext cx="4015800" cy="33940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20"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21" name="PlaceHolder 4"/>
          <p:cNvSpPr>
            <a:spLocks noGrp="1"/>
          </p:cNvSpPr>
          <p:nvPr>
            <p:ph/>
          </p:nvPr>
        </p:nvSpPr>
        <p:spPr>
          <a:xfrm>
            <a:off x="4674240" y="2973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4CCBCAB-B318-4EFE-81F1-90C7AFBAB231}"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24"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25" name="PlaceHolder 4"/>
          <p:cNvSpPr>
            <a:spLocks noGrp="1"/>
          </p:cNvSpPr>
          <p:nvPr>
            <p:ph/>
          </p:nvPr>
        </p:nvSpPr>
        <p:spPr>
          <a:xfrm>
            <a:off x="457200" y="2973240"/>
            <a:ext cx="8229240" cy="16189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03B4347-38E1-4B91-AB30-B58AD43BF07C}"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2040" cy="1102320"/>
          </a:xfrm>
          <a:prstGeom prst="rect">
            <a:avLst/>
          </a:prstGeom>
          <a:noFill/>
          <a:ln w="0">
            <a:noFill/>
          </a:ln>
        </p:spPr>
        <p:txBody>
          <a:bodyPr anchor="ctr">
            <a:noAutofit/>
          </a:bodyPr>
          <a:p>
            <a:pPr indent="0" algn="ctr">
              <a:lnSpc>
                <a:spcPct val="100000"/>
              </a:lnSpc>
              <a:buNone/>
            </a:pPr>
            <a:r>
              <a:rPr b="0" lang="en-US" sz="3300" spc="-1" strike="noStrike">
                <a:solidFill>
                  <a:srgbClr val="000000"/>
                </a:solidFill>
                <a:latin typeface="Calibri"/>
              </a:rPr>
              <a:t>Click to edit Master title style</a:t>
            </a:r>
            <a:endParaRPr b="0" lang="en-US" sz="3300" spc="-1" strike="noStrike">
              <a:solidFill>
                <a:srgbClr val="000000"/>
              </a:solidFill>
              <a:latin typeface="Calibri"/>
            </a:endParaRPr>
          </a:p>
        </p:txBody>
      </p:sp>
      <p:sp>
        <p:nvSpPr>
          <p:cNvPr id="1" name="PlaceHolder 2"/>
          <p:cNvSpPr>
            <a:spLocks noGrp="1"/>
          </p:cNvSpPr>
          <p:nvPr>
            <p:ph type="dt" idx="1"/>
          </p:nvPr>
        </p:nvSpPr>
        <p:spPr>
          <a:xfrm>
            <a:off x="457200" y="4767120"/>
            <a:ext cx="213336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 </a:t>
            </a:r>
            <a:endParaRPr b="0" lang="en-US" sz="900" spc="-1" strike="noStrike">
              <a:solidFill>
                <a:srgbClr val="000000"/>
              </a:solidFill>
              <a:latin typeface="Times New Roman"/>
            </a:endParaRPr>
          </a:p>
        </p:txBody>
      </p:sp>
      <p:sp>
        <p:nvSpPr>
          <p:cNvPr id="2" name="PlaceHolder 3"/>
          <p:cNvSpPr>
            <a:spLocks noGrp="1"/>
          </p:cNvSpPr>
          <p:nvPr>
            <p:ph type="ftr" idx="2"/>
          </p:nvPr>
        </p:nvSpPr>
        <p:spPr>
          <a:xfrm>
            <a:off x="3124080" y="4767120"/>
            <a:ext cx="2895120" cy="27360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6553080" y="4767120"/>
            <a:ext cx="2133360" cy="27360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Calibri"/>
              </a:defRPr>
            </a:lvl1pPr>
          </a:lstStyle>
          <a:p>
            <a:pPr indent="0" algn="r">
              <a:lnSpc>
                <a:spcPct val="100000"/>
              </a:lnSpc>
              <a:buNone/>
            </a:pPr>
            <a:fld id="{645C37D0-96B6-4B68-B28F-2A0472150710}" type="slidenum">
              <a:rPr b="0" lang="en-US" sz="900" spc="-1" strike="noStrike">
                <a:solidFill>
                  <a:srgbClr val="8b8b8b"/>
                </a:solidFill>
                <a:latin typeface="Calibri"/>
              </a:rPr>
              <a:t>9</a:t>
            </a:fld>
            <a:endParaRPr b="0" lang="en-US" sz="900" spc="-1" strike="noStrike">
              <a:solidFill>
                <a:srgbClr val="000000"/>
              </a:solidFill>
              <a:latin typeface="Times New Roman"/>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alibri"/>
              </a:rPr>
              <a:t>Click to edit the outline text format</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500" spc="-1" strike="noStrike">
                <a:solidFill>
                  <a:srgbClr val="000000"/>
                </a:solidFill>
                <a:latin typeface="Calibri"/>
              </a:rPr>
              <a:t>Third Outline Level</a:t>
            </a:r>
            <a:endParaRPr b="0" lang="en-US" sz="15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500" spc="-1" strike="noStrike">
                <a:solidFill>
                  <a:srgbClr val="000000"/>
                </a:solidFill>
                <a:latin typeface="Calibri"/>
              </a:rPr>
              <a:t>Fourth Outline Level</a:t>
            </a:r>
            <a:endParaRPr b="0" lang="en-US" sz="15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pPr>
            <a:r>
              <a:rPr b="0" lang="en-US" sz="3300" spc="-1" strike="noStrike">
                <a:solidFill>
                  <a:srgbClr val="000000"/>
                </a:solidFill>
                <a:latin typeface="Calibri"/>
              </a:rPr>
              <a:t>Click to edit Master title style</a:t>
            </a:r>
            <a:endParaRPr b="0" lang="en-US" sz="3300" spc="-1" strike="noStrike">
              <a:solidFill>
                <a:srgbClr val="000000"/>
              </a:solidFill>
              <a:latin typeface="Calibri"/>
            </a:endParaRPr>
          </a:p>
        </p:txBody>
      </p:sp>
      <p:sp>
        <p:nvSpPr>
          <p:cNvPr id="42" name="PlaceHolder 2"/>
          <p:cNvSpPr>
            <a:spLocks noGrp="1"/>
          </p:cNvSpPr>
          <p:nvPr>
            <p:ph type="body"/>
          </p:nvPr>
        </p:nvSpPr>
        <p:spPr>
          <a:xfrm>
            <a:off x="457200" y="1200240"/>
            <a:ext cx="8229240" cy="339408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Click to edit Master text styles</a:t>
            </a:r>
            <a:endParaRPr b="0" lang="en-US" sz="24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Second level</a:t>
            </a:r>
            <a:endParaRPr b="0" lang="en-US" sz="2100" spc="-1" strike="noStrike">
              <a:solidFill>
                <a:srgbClr val="000000"/>
              </a:solidFill>
              <a:latin typeface="Calibri"/>
            </a:endParaRPr>
          </a:p>
          <a:p>
            <a:pPr lvl="2" marL="1028880" indent="-343080">
              <a:lnSpc>
                <a:spcPct val="100000"/>
              </a:lnSpc>
              <a:spcBef>
                <a:spcPts val="360"/>
              </a:spcBef>
              <a:buClr>
                <a:srgbClr val="000000"/>
              </a:buClr>
              <a:buFont typeface="Arial"/>
              <a:buChar char="•"/>
            </a:pPr>
            <a:r>
              <a:rPr b="0" lang="en-US" sz="1800" spc="-1" strike="noStrike">
                <a:solidFill>
                  <a:srgbClr val="000000"/>
                </a:solidFill>
                <a:latin typeface="Calibri"/>
              </a:rPr>
              <a:t>Third level</a:t>
            </a:r>
            <a:endParaRPr b="0" lang="en-US" sz="1800" spc="-1" strike="noStrike">
              <a:solidFill>
                <a:srgbClr val="000000"/>
              </a:solidFill>
              <a:latin typeface="Calibri"/>
            </a:endParaRPr>
          </a:p>
          <a:p>
            <a:pPr lvl="3" marL="1371600" indent="-343080">
              <a:lnSpc>
                <a:spcPct val="100000"/>
              </a:lnSpc>
              <a:spcBef>
                <a:spcPts val="300"/>
              </a:spcBef>
              <a:buClr>
                <a:srgbClr val="000000"/>
              </a:buClr>
              <a:buFont typeface="Arial"/>
              <a:buChar char="–"/>
            </a:pPr>
            <a:r>
              <a:rPr b="0" lang="en-US" sz="1500" spc="-1" strike="noStrike">
                <a:solidFill>
                  <a:srgbClr val="000000"/>
                </a:solidFill>
                <a:latin typeface="Calibri"/>
              </a:rPr>
              <a:t>Fourth level</a:t>
            </a:r>
            <a:endParaRPr b="0" lang="en-US" sz="1500" spc="-1" strike="noStrike">
              <a:solidFill>
                <a:srgbClr val="000000"/>
              </a:solidFill>
              <a:latin typeface="Calibri"/>
            </a:endParaRPr>
          </a:p>
          <a:p>
            <a:pPr lvl="4" marL="1714680" indent="-343080">
              <a:lnSpc>
                <a:spcPct val="100000"/>
              </a:lnSpc>
              <a:spcBef>
                <a:spcPts val="300"/>
              </a:spcBef>
              <a:buClr>
                <a:srgbClr val="000000"/>
              </a:buClr>
              <a:buFont typeface="Arial"/>
              <a:buChar char="»"/>
            </a:pPr>
            <a:r>
              <a:rPr b="0" lang="en-US" sz="1500" spc="-1" strike="noStrike">
                <a:solidFill>
                  <a:srgbClr val="000000"/>
                </a:solidFill>
                <a:latin typeface="Calibri"/>
              </a:rPr>
              <a:t>Fifth level</a:t>
            </a:r>
            <a:endParaRPr b="0" lang="en-US" sz="1500" spc="-1" strike="noStrike">
              <a:solidFill>
                <a:srgbClr val="000000"/>
              </a:solidFill>
              <a:latin typeface="Calibri"/>
            </a:endParaRPr>
          </a:p>
        </p:txBody>
      </p:sp>
      <p:sp>
        <p:nvSpPr>
          <p:cNvPr id="43" name="PlaceHolder 3"/>
          <p:cNvSpPr>
            <a:spLocks noGrp="1"/>
          </p:cNvSpPr>
          <p:nvPr>
            <p:ph type="dt" idx="4"/>
          </p:nvPr>
        </p:nvSpPr>
        <p:spPr>
          <a:xfrm>
            <a:off x="457200" y="4767120"/>
            <a:ext cx="2133360" cy="27360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Calibri"/>
              </a:defRPr>
            </a:lvl1pPr>
          </a:lstStyle>
          <a:p>
            <a:pPr indent="0">
              <a:lnSpc>
                <a:spcPct val="100000"/>
              </a:lnSpc>
              <a:buNone/>
            </a:pPr>
            <a:r>
              <a:rPr b="0" lang="en-US" sz="900" spc="-1" strike="noStrike">
                <a:solidFill>
                  <a:srgbClr val="8b8b8b"/>
                </a:solidFill>
                <a:latin typeface="Calibri"/>
              </a:rPr>
              <a:t>&lt;date/time&gt;</a:t>
            </a:r>
            <a:endParaRPr b="0" lang="en-US" sz="900" spc="-1" strike="noStrike">
              <a:solidFill>
                <a:srgbClr val="000000"/>
              </a:solidFill>
              <a:latin typeface="Times New Roman"/>
            </a:endParaRPr>
          </a:p>
        </p:txBody>
      </p:sp>
      <p:sp>
        <p:nvSpPr>
          <p:cNvPr id="44" name="PlaceHolder 4"/>
          <p:cNvSpPr>
            <a:spLocks noGrp="1"/>
          </p:cNvSpPr>
          <p:nvPr>
            <p:ph type="ftr" idx="5"/>
          </p:nvPr>
        </p:nvSpPr>
        <p:spPr>
          <a:xfrm>
            <a:off x="3124080" y="4767120"/>
            <a:ext cx="2895120" cy="27360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6553080" y="4767120"/>
            <a:ext cx="2133360" cy="27360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Calibri"/>
              </a:defRPr>
            </a:lvl1pPr>
          </a:lstStyle>
          <a:p>
            <a:pPr indent="0" algn="r">
              <a:lnSpc>
                <a:spcPct val="100000"/>
              </a:lnSpc>
              <a:buNone/>
            </a:pPr>
            <a:fld id="{D2A3FEE7-8040-42E5-8BD7-296064C4CF7A}" type="slidenum">
              <a:rPr b="0" lang="en-US" sz="900" spc="-1" strike="noStrike">
                <a:solidFill>
                  <a:srgbClr val="8b8b8b"/>
                </a:solidFill>
                <a:latin typeface="Calibri"/>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linuxize.com/post/how-to-use-scp-command-to-securely-transfer-files/" TargetMode="External"/><Relationship Id="rId2" Type="http://schemas.openxmlformats.org/officeDocument/2006/relationships/hyperlink" Target="https://en.wikipedia.org/wiki/Robocopy" TargetMode="External"/><Relationship Id="rId3" Type="http://schemas.openxmlformats.org/officeDocument/2006/relationships/hyperlink" Target="https://winscp.net/eng/index.php" TargetMode="External"/><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www.gnome.org/"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github.com/OuhscBbmc/redcap-migration/blob/main/sources/redcap-installation-public-oklahoma.md"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www.ouhsc.edu/bbmc/" TargetMode="External"/><Relationship Id="rId2" Type="http://schemas.openxmlformats.org/officeDocument/2006/relationships/hyperlink" Target="https://rc.partners.org/research-apps-and-services/collect-data" TargetMode="External"/><Relationship Id="rId3" Type="http://schemas.openxmlformats.org/officeDocument/2006/relationships/hyperlink" Target="https://www.ou.edu/ouit" TargetMode="External"/><Relationship Id="rId4" Type="http://schemas.openxmlformats.org/officeDocument/2006/relationships/hyperlink" Target="https://github.com/OuhscBbmc/redcap-migration/blob/main/sources/redcap-installation-public-oklahoma.md" TargetMode="External"/><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1597680"/>
            <a:ext cx="7772040" cy="110232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Migrating Existing REDCap Instance to New Server</a:t>
            </a:r>
            <a:endParaRPr b="0" lang="en-US" sz="3300" spc="-1" strike="noStrike">
              <a:solidFill>
                <a:srgbClr val="000000"/>
              </a:solidFill>
              <a:latin typeface="Calibri"/>
            </a:endParaRPr>
          </a:p>
        </p:txBody>
      </p:sp>
      <p:sp>
        <p:nvSpPr>
          <p:cNvPr id="83" name="PlaceHolder 2"/>
          <p:cNvSpPr>
            <a:spLocks noGrp="1"/>
          </p:cNvSpPr>
          <p:nvPr>
            <p:ph type="subTitle"/>
          </p:nvPr>
        </p:nvSpPr>
        <p:spPr>
          <a:xfrm>
            <a:off x="1371600" y="2914560"/>
            <a:ext cx="6400440" cy="1314000"/>
          </a:xfrm>
          <a:prstGeom prst="rect">
            <a:avLst/>
          </a:prstGeom>
          <a:noFill/>
          <a:ln w="0">
            <a:noFill/>
          </a:ln>
        </p:spPr>
        <p:txBody>
          <a:bodyPr anchor="t">
            <a:noAutofit/>
          </a:bodyPr>
          <a:p>
            <a:pPr indent="0" algn="ctr">
              <a:lnSpc>
                <a:spcPct val="100000"/>
              </a:lnSpc>
              <a:spcBef>
                <a:spcPts val="479"/>
              </a:spcBef>
              <a:buNone/>
              <a:tabLst>
                <a:tab algn="l" pos="0"/>
              </a:tabLst>
            </a:pPr>
            <a:br>
              <a:rPr sz="2400"/>
            </a:br>
            <a:br>
              <a:rPr sz="2400"/>
            </a:b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Strategy for transferring PHP &amp; config files {Thomas}</a:t>
            </a:r>
            <a:endParaRPr b="0" lang="en-US" sz="3300" spc="-1" strike="noStrike">
              <a:solidFill>
                <a:srgbClr val="000000"/>
              </a:solidFill>
              <a:latin typeface="Calibri"/>
            </a:endParaRPr>
          </a:p>
        </p:txBody>
      </p:sp>
      <p:sp>
        <p:nvSpPr>
          <p:cNvPr id="104" name="PlaceHolder 2"/>
          <p:cNvSpPr>
            <a:spLocks noGrp="1"/>
          </p:cNvSpPr>
          <p:nvPr>
            <p:ph/>
          </p:nvPr>
        </p:nvSpPr>
        <p:spPr>
          <a:xfrm>
            <a:off x="457200" y="1200240"/>
            <a:ext cx="8229240" cy="339408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You may need to move some new files to both RHEL servers, such as the</a:t>
            </a:r>
            <a:endParaRPr b="0" lang="en-US" sz="2400" spc="-1" strike="noStrike">
              <a:solidFill>
                <a:srgbClr val="000000"/>
              </a:solidFill>
              <a:latin typeface="Calibri"/>
            </a:endParaRPr>
          </a:p>
          <a:p>
            <a:pPr lvl="1" marL="685800" indent="-343080">
              <a:lnSpc>
                <a:spcPct val="100000"/>
              </a:lnSpc>
              <a:spcBef>
                <a:spcPts val="420"/>
              </a:spcBef>
              <a:buClr>
                <a:srgbClr val="000000"/>
              </a:buClr>
              <a:buFont typeface="Arial"/>
              <a:buAutoNum type="alphaLcParenR"/>
            </a:pPr>
            <a:r>
              <a:rPr b="0" lang="en-US" sz="2100" spc="-1" strike="noStrike">
                <a:solidFill>
                  <a:srgbClr val="000000"/>
                </a:solidFill>
                <a:latin typeface="Calibri"/>
              </a:rPr>
              <a:t>REDCap installation files to the web server,</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AutoNum type="alphaLcParenR"/>
            </a:pPr>
            <a:r>
              <a:rPr b="0" lang="en-US" sz="2100" spc="-1" strike="noStrike">
                <a:solidFill>
                  <a:srgbClr val="000000"/>
                </a:solidFill>
                <a:latin typeface="Calibri"/>
              </a:rPr>
              <a:t>SQL scripts to install &amp; upgrade the database, and</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AutoNum type="alphaLcParenR"/>
            </a:pPr>
            <a:r>
              <a:rPr b="0" lang="en-US" sz="2100" spc="-1" strike="noStrike">
                <a:solidFill>
                  <a:srgbClr val="000000"/>
                </a:solidFill>
                <a:latin typeface="Calibri"/>
              </a:rPr>
              <a:t>configuration files.</a:t>
            </a:r>
            <a:endParaRPr b="0" lang="en-US" sz="21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It is a small security risk to allow the servers to access a bunch of external servers. It’s also tedious to submit a ticket for each new firewall exception.</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Ideally, use your local desktop as the middleman. Download the files to your desktop first, and then transfer them to the server with a protocol like </a:t>
            </a:r>
            <a:r>
              <a:rPr b="0" lang="en-US" sz="2400" spc="-1" strike="noStrike" u="sng">
                <a:solidFill>
                  <a:srgbClr val="0000ff"/>
                </a:solidFill>
                <a:uFillTx/>
                <a:latin typeface="Calibri"/>
                <a:hlinkClick r:id="rId1"/>
              </a:rPr>
              <a:t>scp</a:t>
            </a:r>
            <a:r>
              <a:rPr b="0" lang="en-US" sz="2400" spc="-1" strike="noStrike">
                <a:solidFill>
                  <a:srgbClr val="000000"/>
                </a:solidFill>
                <a:latin typeface="Calibri"/>
              </a:rPr>
              <a:t>. If the local machine is Windows, programs like </a:t>
            </a:r>
            <a:r>
              <a:rPr b="0" lang="en-US" sz="2400" spc="-1" strike="noStrike" u="sng">
                <a:solidFill>
                  <a:srgbClr val="0000ff"/>
                </a:solidFill>
                <a:uFillTx/>
                <a:latin typeface="Calibri"/>
                <a:hlinkClick r:id="rId2"/>
              </a:rPr>
              <a:t>Robocopy</a:t>
            </a:r>
            <a:r>
              <a:rPr b="0" lang="en-US" sz="2400" spc="-1" strike="noStrike">
                <a:solidFill>
                  <a:srgbClr val="000000"/>
                </a:solidFill>
                <a:latin typeface="Calibri"/>
              </a:rPr>
              <a:t> and </a:t>
            </a:r>
            <a:r>
              <a:rPr b="0" lang="en-US" sz="2400" spc="-1" strike="noStrike" u="sng">
                <a:solidFill>
                  <a:srgbClr val="0000ff"/>
                </a:solidFill>
                <a:uFillTx/>
                <a:latin typeface="Calibri"/>
                <a:hlinkClick r:id="rId3"/>
              </a:rPr>
              <a:t>WinSCP</a:t>
            </a:r>
            <a:r>
              <a:rPr b="0" lang="en-US" sz="2400" spc="-1" strike="noStrike">
                <a:solidFill>
                  <a:srgbClr val="000000"/>
                </a:solidFill>
                <a:latin typeface="Calibri"/>
              </a:rPr>
              <a:t> make this an easy drag &amp; drop.</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If you’re using Windows &amp; RDP (or Linux &amp; ssh windows), you can just copy &amp; paste across machines.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Strategy for transferring PHI files {Thomas}</a:t>
            </a:r>
            <a:endParaRPr b="0" lang="en-US" sz="3300" spc="-1" strike="noStrike">
              <a:solidFill>
                <a:srgbClr val="000000"/>
              </a:solidFill>
              <a:latin typeface="Calibri"/>
            </a:endParaRPr>
          </a:p>
        </p:txBody>
      </p:sp>
      <p:sp>
        <p:nvSpPr>
          <p:cNvPr id="106" name="PlaceHolder 2"/>
          <p:cNvSpPr>
            <a:spLocks noGrp="1"/>
          </p:cNvSpPr>
          <p:nvPr>
            <p:ph/>
          </p:nvPr>
        </p:nvSpPr>
        <p:spPr>
          <a:xfrm>
            <a:off x="457200" y="1200240"/>
            <a:ext cx="8229240" cy="339408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Specifically, edocs &amp; database.</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Similar to transferring config files, but use an institutional file share (or AWS S3 bucket or Azure container)</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The security implications:</a:t>
            </a:r>
            <a:endParaRPr b="0" lang="en-US" sz="24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Make sure every waypoint is secure as the files jump between machines.</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Remember to remove PHI files from all intermediary stops.</a:t>
            </a:r>
            <a:endParaRPr b="0" lang="en-US" sz="21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Separate “Upgrade” step and “Migrate” step {Thomas}</a:t>
            </a:r>
            <a:endParaRPr b="0" lang="en-US" sz="3300" spc="-1" strike="noStrike">
              <a:solidFill>
                <a:srgbClr val="000000"/>
              </a:solidFill>
              <a:latin typeface="Calibri"/>
            </a:endParaRPr>
          </a:p>
        </p:txBody>
      </p:sp>
      <p:sp>
        <p:nvSpPr>
          <p:cNvPr id="108" name="PlaceHolder 2"/>
          <p:cNvSpPr>
            <a:spLocks noGrp="1"/>
          </p:cNvSpPr>
          <p:nvPr>
            <p:ph/>
          </p:nvPr>
        </p:nvSpPr>
        <p:spPr>
          <a:xfrm>
            <a:off x="457200" y="1200240"/>
            <a:ext cx="8229240" cy="339408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Reason: don’t change two things at once to help isolate &amp; address subtle problems.</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Don’t upgrade &amp; migrate in the same step (eg, from v13.1.0 on local to v14.1.0 in the cloud)</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Ideally upgrade your old instance before migrating</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If you migrate before you upgrade, consider staying on the old version for a few weeks before you upgrade. It helps identify location of problems.</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Remember that REDCap’s database is updated with DDL commands on tables populated with live data. (</a:t>
            </a:r>
            <a:r>
              <a:rPr b="0" i="1" lang="en-US" sz="2400" spc="-1" strike="noStrike">
                <a:solidFill>
                  <a:srgbClr val="000000"/>
                </a:solidFill>
                <a:latin typeface="Calibri"/>
              </a:rPr>
              <a:t>D</a:t>
            </a:r>
            <a:r>
              <a:rPr b="0" lang="en-US" sz="2400" spc="-1" strike="noStrike">
                <a:solidFill>
                  <a:srgbClr val="000000"/>
                </a:solidFill>
                <a:latin typeface="Calibri"/>
              </a:rPr>
              <a:t>ata </a:t>
            </a:r>
            <a:r>
              <a:rPr b="0" i="1" lang="en-US" sz="2400" spc="-1" strike="noStrike">
                <a:solidFill>
                  <a:srgbClr val="000000"/>
                </a:solidFill>
                <a:latin typeface="Calibri"/>
              </a:rPr>
              <a:t>D</a:t>
            </a:r>
            <a:r>
              <a:rPr b="0" lang="en-US" sz="2400" spc="-1" strike="noStrike">
                <a:solidFill>
                  <a:srgbClr val="000000"/>
                </a:solidFill>
                <a:latin typeface="Calibri"/>
              </a:rPr>
              <a:t>efinition </a:t>
            </a:r>
            <a:r>
              <a:rPr b="0" i="1" lang="en-US" sz="2400" spc="-1" strike="noStrike">
                <a:solidFill>
                  <a:srgbClr val="000000"/>
                </a:solidFill>
                <a:latin typeface="Calibri"/>
              </a:rPr>
              <a:t>L</a:t>
            </a:r>
            <a:r>
              <a:rPr b="0" lang="en-US" sz="2400" spc="-1" strike="noStrike">
                <a:solidFill>
                  <a:srgbClr val="000000"/>
                </a:solidFill>
                <a:latin typeface="Calibri"/>
              </a:rPr>
              <a:t>anguage is the subset of SQL that creates &amp; modifies the structure of the database, not the data itself.)</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Practice Migration &amp; Backup Frequently {Thomas}</a:t>
            </a:r>
            <a:endParaRPr b="0" lang="en-US" sz="3300" spc="-1" strike="noStrike">
              <a:solidFill>
                <a:srgbClr val="000000"/>
              </a:solidFill>
              <a:latin typeface="Calibri"/>
            </a:endParaRPr>
          </a:p>
        </p:txBody>
      </p:sp>
      <p:sp>
        <p:nvSpPr>
          <p:cNvPr id="110" name="PlaceHolder 2"/>
          <p:cNvSpPr>
            <a:spLocks noGrp="1"/>
          </p:cNvSpPr>
          <p:nvPr>
            <p:ph/>
          </p:nvPr>
        </p:nvSpPr>
        <p:spPr>
          <a:xfrm>
            <a:off x="457200" y="1200240"/>
            <a:ext cx="8229240" cy="339408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Practice:</a:t>
            </a:r>
            <a:endParaRPr b="0" lang="en-US" sz="24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We strongly encourage you to practice the migration 4+ times.</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Don’t start a live migration until you complete 1+ smooth practice run.</a:t>
            </a:r>
            <a:endParaRPr b="0" lang="en-US" sz="21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Backups:</a:t>
            </a:r>
            <a:endParaRPr b="0" lang="en-US" sz="24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We preferred VM snapshots over database backups.</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Regardless of the method, backup frequently.</a:t>
            </a:r>
            <a:endParaRPr b="0" lang="en-US" sz="21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Install GNOME (optional for Linux) {Will}</a:t>
            </a:r>
            <a:endParaRPr b="0" lang="en-US" sz="3300" spc="-1" strike="noStrike">
              <a:solidFill>
                <a:srgbClr val="000000"/>
              </a:solidFill>
              <a:latin typeface="Calibri"/>
            </a:endParaRPr>
          </a:p>
        </p:txBody>
      </p:sp>
      <p:sp>
        <p:nvSpPr>
          <p:cNvPr id="112" name="PlaceHolder 2"/>
          <p:cNvSpPr>
            <a:spLocks noGrp="1"/>
          </p:cNvSpPr>
          <p:nvPr>
            <p:ph/>
          </p:nvPr>
        </p:nvSpPr>
        <p:spPr>
          <a:xfrm>
            <a:off x="457200" y="1200240"/>
            <a:ext cx="8229240" cy="339408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Institutions staffed with Linux experts might prefer to use only the command line. They might not need/want a desktop environment </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However other less experienced admins (like us) benefited from using a mouse for some tasks. So we installed the </a:t>
            </a:r>
            <a:r>
              <a:rPr b="0" lang="en-US" sz="2400" spc="-1" strike="noStrike" u="sng">
                <a:solidFill>
                  <a:srgbClr val="0000ff"/>
                </a:solidFill>
                <a:uFillTx/>
                <a:latin typeface="Calibri"/>
                <a:hlinkClick r:id="rId1"/>
              </a:rPr>
              <a:t>GNOME</a:t>
            </a:r>
            <a:r>
              <a:rPr b="0" lang="en-US" sz="2400" spc="-1" strike="noStrike">
                <a:solidFill>
                  <a:srgbClr val="000000"/>
                </a:solidFill>
                <a:latin typeface="Calibri"/>
              </a:rPr>
              <a:t> desktop environment. Consider this if the REDCap admins are coming from Windows. </a:t>
            </a:r>
            <a:endParaRPr b="0" lang="en-US" sz="2400" spc="-1" strike="noStrike">
              <a:solidFill>
                <a:srgbClr val="000000"/>
              </a:solidFill>
              <a:latin typeface="Calibri"/>
            </a:endParaRPr>
          </a:p>
          <a:p>
            <a:pPr indent="0">
              <a:lnSpc>
                <a:spcPct val="100000"/>
              </a:lnSpc>
              <a:spcBef>
                <a:spcPts val="479"/>
              </a:spcBef>
              <a:buNone/>
              <a:tabLst>
                <a:tab algn="l" pos="0"/>
              </a:tabLst>
            </a:pPr>
            <a:r>
              <a:rPr b="0" lang="en-US" sz="2400" spc="-1" strike="noStrike">
                <a:solidFill>
                  <a:srgbClr val="000000"/>
                </a:solidFill>
                <a:latin typeface="Calibri"/>
              </a:rPr>
              <a:t>Cons of desktop environment:</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Installing a desktop environment increases the vulnerability surface and therefore theoretically increases risk. (Like installing almost any additional software.) But that risk is probably minimal.</a:t>
            </a:r>
            <a:endParaRPr b="0" lang="en-US" sz="2400" spc="-1" strike="noStrike">
              <a:solidFill>
                <a:srgbClr val="000000"/>
              </a:solidFill>
              <a:latin typeface="Calibri"/>
            </a:endParaRPr>
          </a:p>
          <a:p>
            <a:pPr indent="0">
              <a:lnSpc>
                <a:spcPct val="100000"/>
              </a:lnSpc>
              <a:spcBef>
                <a:spcPts val="479"/>
              </a:spcBef>
              <a:buNone/>
              <a:tabLst>
                <a:tab algn="l" pos="0"/>
              </a:tabLst>
            </a:pPr>
            <a:r>
              <a:rPr b="0" lang="en-US" sz="2400" spc="-1" strike="noStrike">
                <a:solidFill>
                  <a:srgbClr val="000000"/>
                </a:solidFill>
                <a:latin typeface="Calibri"/>
              </a:rPr>
              <a:t>Pros of desktop environment:</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People who are uncomfortable with command line administration will be more productive initially because the visual metaphors will be familiar to them.</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A desktop environment might </a:t>
            </a:r>
            <a:r>
              <a:rPr b="0" i="1" lang="en-US" sz="2400" spc="-1" strike="noStrike">
                <a:solidFill>
                  <a:srgbClr val="000000"/>
                </a:solidFill>
                <a:latin typeface="Calibri"/>
              </a:rPr>
              <a:t>decrease</a:t>
            </a:r>
            <a:r>
              <a:rPr b="0" lang="en-US" sz="2400" spc="-1" strike="noStrike">
                <a:solidFill>
                  <a:srgbClr val="000000"/>
                </a:solidFill>
                <a:latin typeface="Calibri"/>
              </a:rPr>
              <a:t> the practical risk among new Linux admins, because they’ll be less likely to make mistakes (eg, moving a sensitive file into the wrong directory).</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Realistic Timelines {Greg}</a:t>
            </a:r>
            <a:endParaRPr b="0" lang="en-US" sz="3300" spc="-1" strike="noStrike">
              <a:solidFill>
                <a:srgbClr val="000000"/>
              </a:solidFill>
              <a:latin typeface="Calibri"/>
            </a:endParaRPr>
          </a:p>
        </p:txBody>
      </p:sp>
      <p:sp>
        <p:nvSpPr>
          <p:cNvPr id="114" name="PlaceHolder 2"/>
          <p:cNvSpPr>
            <a:spLocks noGrp="1"/>
          </p:cNvSpPr>
          <p:nvPr>
            <p:ph/>
          </p:nvPr>
        </p:nvSpPr>
        <p:spPr>
          <a:xfrm>
            <a:off x="457200" y="1200240"/>
            <a:ext cx="8229240" cy="3394080"/>
          </a:xfrm>
          <a:prstGeom prst="rect">
            <a:avLst/>
          </a:prstGeom>
          <a:noFill/>
          <a:ln w="0">
            <a:noFill/>
          </a:ln>
        </p:spPr>
        <p:txBody>
          <a:bodyPr anchor="t">
            <a:noAutofit/>
          </a:bodyPr>
          <a:p>
            <a:pPr indent="0">
              <a:lnSpc>
                <a:spcPct val="100000"/>
              </a:lnSpc>
              <a:spcBef>
                <a:spcPts val="479"/>
              </a:spcBef>
              <a:buNone/>
              <a:tabLst>
                <a:tab algn="l" pos="0"/>
              </a:tabLst>
            </a:pPr>
            <a:r>
              <a:rPr b="0" lang="en-US" sz="2400" spc="-1" strike="noStrike">
                <a:solidFill>
                  <a:srgbClr val="000000"/>
                </a:solidFill>
                <a:latin typeface="Calibri"/>
              </a:rPr>
              <a:t>Working backwards:</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Go live migration when REDCap is offline: 4-12 hours</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Developing the specific steps &amp; practicing four times: 4 weeks</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Prep: 6-18 months</a:t>
            </a:r>
            <a:endParaRPr b="0" lang="en-US" sz="24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2100" spc="-1" strike="noStrike">
                <a:solidFill>
                  <a:srgbClr val="000000"/>
                </a:solidFill>
                <a:latin typeface="Calibri"/>
              </a:rPr>
              <a:t>Buy in from leaders and IT department</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2100" spc="-1" strike="noStrike">
                <a:solidFill>
                  <a:srgbClr val="000000"/>
                </a:solidFill>
                <a:latin typeface="Calibri"/>
              </a:rPr>
              <a:t>Budget allocation &amp; financing</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2100" spc="-1" strike="noStrike">
                <a:solidFill>
                  <a:srgbClr val="000000"/>
                </a:solidFill>
                <a:latin typeface="Calibri"/>
              </a:rPr>
              <a:t>Getting the right humans involved</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2100" spc="-1" strike="noStrike">
                <a:solidFill>
                  <a:srgbClr val="000000"/>
                </a:solidFill>
                <a:latin typeface="Calibri"/>
              </a:rPr>
              <a:t>Acquiring hardware or SLA</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2100" spc="-1" strike="noStrike">
                <a:solidFill>
                  <a:srgbClr val="000000"/>
                </a:solidFill>
                <a:latin typeface="Calibri"/>
              </a:rPr>
              <a:t>Reading &amp; meeting regulations &amp; IT policies</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2100" spc="-1" strike="noStrike">
                <a:solidFill>
                  <a:srgbClr val="000000"/>
                </a:solidFill>
                <a:latin typeface="Calibri"/>
              </a:rPr>
              <a:t>Infrastructure, such as network firewalls &amp; user authentication</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2100" spc="-1" strike="noStrike">
                <a:solidFill>
                  <a:srgbClr val="000000"/>
                </a:solidFill>
                <a:latin typeface="Calibri"/>
              </a:rPr>
              <a:t>Configuring machines &amp; network</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2100" spc="-1" strike="noStrike">
                <a:solidFill>
                  <a:srgbClr val="000000"/>
                </a:solidFill>
                <a:latin typeface="Calibri"/>
              </a:rPr>
              <a:t>Feedback from your questions on REDCap’s Community forum.</a:t>
            </a:r>
            <a:endParaRPr b="0" lang="en-US" sz="21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Choose a window to migrate. It’s a balance between</a:t>
            </a:r>
            <a:endParaRPr b="0" lang="en-US" sz="24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2100" spc="-1" strike="noStrike">
                <a:solidFill>
                  <a:srgbClr val="000000"/>
                </a:solidFill>
                <a:latin typeface="Calibri"/>
              </a:rPr>
              <a:t>affecting the users the least (such as 3am on a slow weekend during the summer).</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2100" spc="-1" strike="noStrike">
                <a:solidFill>
                  <a:srgbClr val="000000"/>
                </a:solidFill>
                <a:latin typeface="Calibri"/>
              </a:rPr>
              <a:t>having the right IT support in case it goes wrong (such as a fixing network config).</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2100" spc="-1" strike="noStrike">
                <a:solidFill>
                  <a:srgbClr val="000000"/>
                </a:solidFill>
                <a:latin typeface="Calibri"/>
              </a:rPr>
              <a:t>A compromise might be 9am</a:t>
            </a:r>
            <a:endParaRPr b="0" lang="en-US" sz="21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Themes &amp; Takeaways {Greg}</a:t>
            </a:r>
            <a:endParaRPr b="0" lang="en-US" sz="3300" spc="-1" strike="noStrike">
              <a:solidFill>
                <a:srgbClr val="000000"/>
              </a:solidFill>
              <a:latin typeface="Calibri"/>
            </a:endParaRPr>
          </a:p>
        </p:txBody>
      </p:sp>
      <p:sp>
        <p:nvSpPr>
          <p:cNvPr id="116" name="PlaceHolder 2"/>
          <p:cNvSpPr>
            <a:spLocks noGrp="1"/>
          </p:cNvSpPr>
          <p:nvPr>
            <p:ph/>
          </p:nvPr>
        </p:nvSpPr>
        <p:spPr>
          <a:xfrm>
            <a:off x="457200" y="1200240"/>
            <a:ext cx="8229240" cy="339408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Practice many times on a test/dev instance</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Document every single command.</a:t>
            </a:r>
            <a:endParaRPr b="0" lang="en-US" sz="24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It’s tedious, but very helpful when you’re running through it a few times and forget if you did something for the current practice run, or the previous practice run.</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It’s much quicker in the long run.</a:t>
            </a:r>
            <a:endParaRPr b="0" lang="en-US" sz="21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Our </a:t>
            </a:r>
            <a:r>
              <a:rPr b="0" lang="en-US" sz="2400" spc="-1" strike="noStrike" u="sng">
                <a:solidFill>
                  <a:srgbClr val="0000ff"/>
                </a:solidFill>
                <a:uFillTx/>
                <a:latin typeface="Calibri"/>
                <a:hlinkClick r:id="rId1"/>
              </a:rPr>
              <a:t>Linux scripts</a:t>
            </a:r>
            <a:r>
              <a:rPr b="0" lang="en-US" sz="2400" spc="-1" strike="noStrike">
                <a:solidFill>
                  <a:srgbClr val="000000"/>
                </a:solidFill>
                <a:latin typeface="Calibri"/>
              </a:rPr>
              <a:t> are a starting point, but you’ll need to fork your own document</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Every institution’s setup is different, including:</a:t>
            </a:r>
            <a:endParaRPr b="0" lang="en-US" sz="24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network topology</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authentication</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REDCap version</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hardware</a:t>
            </a:r>
            <a:endParaRPr b="0" lang="en-US" sz="21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2100" spc="-1" strike="noStrike">
                <a:solidFill>
                  <a:srgbClr val="000000"/>
                </a:solidFill>
                <a:latin typeface="Calibri"/>
              </a:rPr>
              <a:t>OS</a:t>
            </a:r>
            <a:endParaRPr b="0" lang="en-US" sz="2100" spc="-1" strike="noStrike">
              <a:solidFill>
                <a:srgbClr val="000000"/>
              </a:solidFill>
              <a:latin typeface="Calibri"/>
            </a:endParaRPr>
          </a:p>
          <a:p>
            <a:pPr lvl="2" marL="1028880" indent="-343080">
              <a:lnSpc>
                <a:spcPct val="100000"/>
              </a:lnSpc>
              <a:spcBef>
                <a:spcPts val="360"/>
              </a:spcBef>
              <a:buClr>
                <a:srgbClr val="000000"/>
              </a:buClr>
              <a:buFont typeface="Arial"/>
              <a:buChar char="•"/>
            </a:pPr>
            <a:r>
              <a:rPr b="0" lang="en-US" sz="1800" spc="-1" strike="noStrike">
                <a:solidFill>
                  <a:srgbClr val="000000"/>
                </a:solidFill>
                <a:latin typeface="Calibri"/>
              </a:rPr>
              <a:t>Linux may be easier than Windows if you’re more comfortable with bash than PowerShell. Or vice versa.</a:t>
            </a:r>
            <a:endParaRPr b="0" lang="en-US" sz="1800" spc="-1" strike="noStrike">
              <a:solidFill>
                <a:srgbClr val="000000"/>
              </a:solidFill>
              <a:latin typeface="Calibri"/>
            </a:endParaRPr>
          </a:p>
          <a:p>
            <a:pPr lvl="2" marL="1028880" indent="-343080">
              <a:lnSpc>
                <a:spcPct val="100000"/>
              </a:lnSpc>
              <a:spcBef>
                <a:spcPts val="360"/>
              </a:spcBef>
              <a:buClr>
                <a:srgbClr val="000000"/>
              </a:buClr>
              <a:buFont typeface="Arial"/>
              <a:buChar char="•"/>
            </a:pPr>
            <a:r>
              <a:rPr b="0" lang="en-US" sz="1800" spc="-1" strike="noStrike">
                <a:solidFill>
                  <a:srgbClr val="000000"/>
                </a:solidFill>
                <a:latin typeface="Calibri"/>
              </a:rPr>
              <a:t>If you’re installing on Windows with the GUI (not with PowerShell), take screenshots of your steps when you practice. If there’s a tricky/subtle option, overlay the screenshot with a big red circle/arrow.</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p:nvPr>
        </p:nvSpPr>
        <p:spPr>
          <a:xfrm>
            <a:off x="457200" y="685800"/>
            <a:ext cx="8229240" cy="390852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1500" spc="-1" strike="noStrike">
                <a:solidFill>
                  <a:srgbClr val="000000"/>
                </a:solidFill>
                <a:latin typeface="Calibri"/>
              </a:rPr>
              <a:t>REDCapCon Sept 2023, Seatle WA</a:t>
            </a:r>
            <a:endParaRPr b="0" lang="en-US" sz="15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1500" spc="-1" strike="noStrike">
                <a:solidFill>
                  <a:srgbClr val="000000"/>
                </a:solidFill>
                <a:latin typeface="Calibri"/>
              </a:rPr>
              <a:t>Will Beasley1, Thomas Wilson1, Greg Neils2, Caxton Muchono1, Patrick Sandin3, April Dickson3</a:t>
            </a:r>
            <a:endParaRPr b="0" lang="en-US" sz="15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1500" spc="-1" strike="noStrike">
                <a:solidFill>
                  <a:srgbClr val="000000"/>
                </a:solidFill>
                <a:latin typeface="Calibri"/>
              </a:rPr>
              <a:t>Affiliations: </a:t>
            </a:r>
            <a:br>
              <a:rPr sz="1500"/>
            </a:br>
            <a:r>
              <a:rPr b="0" lang="en-US" sz="1500" spc="-1" strike="noStrike">
                <a:solidFill>
                  <a:srgbClr val="000000"/>
                </a:solidFill>
                <a:latin typeface="Calibri"/>
              </a:rPr>
              <a:t>1</a:t>
            </a:r>
            <a:r>
              <a:rPr b="0" lang="en-US" sz="1500" spc="-1" strike="noStrike" u="sng">
                <a:solidFill>
                  <a:srgbClr val="0000ff"/>
                </a:solidFill>
                <a:uFillTx/>
                <a:latin typeface="Calibri"/>
                <a:hlinkClick r:id="rId1"/>
              </a:rPr>
              <a:t>University of Oklahoma Health Science Center, Biomedical and Behavioral Methodology Core</a:t>
            </a:r>
            <a:r>
              <a:rPr b="0" lang="en-US" sz="1500" spc="-1" strike="noStrike">
                <a:solidFill>
                  <a:srgbClr val="000000"/>
                </a:solidFill>
                <a:latin typeface="Calibri"/>
              </a:rPr>
              <a:t>, 2</a:t>
            </a:r>
            <a:r>
              <a:rPr b="0" lang="en-US" sz="1500" spc="-1" strike="noStrike" u="sng">
                <a:solidFill>
                  <a:srgbClr val="0000ff"/>
                </a:solidFill>
                <a:uFillTx/>
                <a:latin typeface="Calibri"/>
                <a:hlinkClick r:id="rId2"/>
              </a:rPr>
              <a:t>Mass General Brigham, RISC</a:t>
            </a:r>
            <a:r>
              <a:rPr b="0" lang="en-US" sz="1500" spc="-1" strike="noStrike">
                <a:solidFill>
                  <a:srgbClr val="000000"/>
                </a:solidFill>
                <a:latin typeface="Calibri"/>
              </a:rPr>
              <a:t>, 3</a:t>
            </a:r>
            <a:r>
              <a:rPr b="0" lang="en-US" sz="1500" spc="-1" strike="noStrike" u="sng">
                <a:solidFill>
                  <a:srgbClr val="0000ff"/>
                </a:solidFill>
                <a:uFillTx/>
                <a:latin typeface="Calibri"/>
                <a:hlinkClick r:id="rId3"/>
              </a:rPr>
              <a:t>University of Oklahoma IT</a:t>
            </a:r>
            <a:r>
              <a:rPr b="0" lang="en-US" sz="1500" spc="-1" strike="noStrike">
                <a:solidFill>
                  <a:srgbClr val="000000"/>
                </a:solidFill>
                <a:latin typeface="Calibri"/>
              </a:rPr>
              <a:t>.</a:t>
            </a:r>
            <a:endParaRPr b="0" lang="en-US" sz="1500" spc="-1" strike="noStrike">
              <a:solidFill>
                <a:srgbClr val="000000"/>
              </a:solidFill>
              <a:latin typeface="Calibri"/>
            </a:endParaRPr>
          </a:p>
          <a:p>
            <a:pPr indent="0">
              <a:lnSpc>
                <a:spcPct val="100000"/>
              </a:lnSpc>
              <a:spcBef>
                <a:spcPts val="479"/>
              </a:spcBef>
              <a:buNone/>
              <a:tabLst>
                <a:tab algn="l" pos="0"/>
              </a:tabLst>
            </a:pPr>
            <a:r>
              <a:rPr b="0" lang="en-US" sz="1500" spc="-1" strike="noStrike">
                <a:solidFill>
                  <a:srgbClr val="000000"/>
                </a:solidFill>
                <a:latin typeface="Calibri"/>
              </a:rPr>
              <a:t>This presentation is a summary of the detailed instructions at </a:t>
            </a:r>
            <a:r>
              <a:rPr b="0" lang="en-US" sz="1500" spc="-1" strike="noStrike" u="sng">
                <a:solidFill>
                  <a:srgbClr val="0000ff"/>
                </a:solidFill>
                <a:uFillTx/>
                <a:latin typeface="Calibri"/>
                <a:hlinkClick r:id="rId4"/>
              </a:rPr>
              <a:t>https://github.com/OuhscBbmc/redcap-migration/blob/main/sources/redcap-installation-public-oklahoma.md</a:t>
            </a:r>
            <a:r>
              <a:rPr b="0" lang="en-US" sz="1500" spc="-1" strike="noStrike">
                <a:solidFill>
                  <a:srgbClr val="000000"/>
                </a:solidFill>
                <a:latin typeface="Calibri"/>
              </a:rPr>
              <a:t>.</a:t>
            </a: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Description for Agenda</a:t>
            </a:r>
            <a:endParaRPr b="0" lang="en-US" sz="3300" spc="-1" strike="noStrike">
              <a:solidFill>
                <a:srgbClr val="000000"/>
              </a:solidFill>
              <a:latin typeface="Calibri"/>
            </a:endParaRPr>
          </a:p>
        </p:txBody>
      </p:sp>
      <p:sp>
        <p:nvSpPr>
          <p:cNvPr id="86" name="PlaceHolder 2"/>
          <p:cNvSpPr>
            <a:spLocks noGrp="1"/>
          </p:cNvSpPr>
          <p:nvPr>
            <p:ph/>
          </p:nvPr>
        </p:nvSpPr>
        <p:spPr>
          <a:xfrm>
            <a:off x="457200" y="1200240"/>
            <a:ext cx="8229240" cy="3394080"/>
          </a:xfrm>
          <a:prstGeom prst="rect">
            <a:avLst/>
          </a:prstGeom>
          <a:noFill/>
          <a:ln w="0">
            <a:noFill/>
          </a:ln>
        </p:spPr>
        <p:txBody>
          <a:bodyPr anchor="t">
            <a:noAutofit/>
          </a:bodyPr>
          <a:p>
            <a:pPr indent="0">
              <a:lnSpc>
                <a:spcPct val="100000"/>
              </a:lnSpc>
              <a:spcBef>
                <a:spcPts val="479"/>
              </a:spcBef>
              <a:buNone/>
              <a:tabLst>
                <a:tab algn="l" pos="0"/>
              </a:tabLst>
            </a:pPr>
            <a:r>
              <a:rPr b="0" lang="en-US" sz="2400" spc="-1" strike="noStrike">
                <a:solidFill>
                  <a:srgbClr val="000000"/>
                </a:solidFill>
                <a:latin typeface="Calibri"/>
              </a:rPr>
              <a:t>A live migration might be completed in 12 hours, but it requires months of resource allocation, planning, and practicing. We discuss strategies for minimizing risk and downtime as you move an established REDCap instance to new hardware.</a:t>
            </a:r>
            <a:endParaRPr b="0" lang="en-US" sz="2400" spc="-1" strike="noStrike">
              <a:solidFill>
                <a:srgbClr val="000000"/>
              </a:solidFill>
              <a:latin typeface="Calibri"/>
            </a:endParaRPr>
          </a:p>
        </p:txBody>
      </p:sp>
      <p:sp>
        <p:nvSpPr>
          <p:cNvPr id="87" name=""/>
          <p:cNvSpPr txBox="1"/>
          <p:nvPr/>
        </p:nvSpPr>
        <p:spPr>
          <a:xfrm>
            <a:off x="8210520" y="4800600"/>
            <a:ext cx="933480" cy="385920"/>
          </a:xfrm>
          <a:prstGeom prst="rect">
            <a:avLst/>
          </a:prstGeom>
          <a:noFill/>
          <a:ln w="0">
            <a:noFill/>
          </a:ln>
        </p:spPr>
        <p:txBody>
          <a:bodyPr lIns="90000" rIns="90000" tIns="45000" bIns="45000" anchor="t">
            <a:noAutofit/>
          </a:bodyPr>
          <a:p>
            <a:r>
              <a:rPr b="0" lang="en-US" sz="2000" spc="-1" strike="noStrike">
                <a:solidFill>
                  <a:srgbClr val="000000"/>
                </a:solidFill>
                <a:latin typeface="Calibri"/>
              </a:rPr>
              <a:t>Will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Background</a:t>
            </a:r>
            <a:endParaRPr b="0" lang="en-US" sz="3300" spc="-1" strike="noStrike">
              <a:solidFill>
                <a:srgbClr val="000000"/>
              </a:solidFill>
              <a:latin typeface="Calibri"/>
            </a:endParaRPr>
          </a:p>
        </p:txBody>
      </p:sp>
      <p:sp>
        <p:nvSpPr>
          <p:cNvPr id="89" name="PlaceHolder 2"/>
          <p:cNvSpPr>
            <a:spLocks noGrp="1"/>
          </p:cNvSpPr>
          <p:nvPr>
            <p:ph/>
          </p:nvPr>
        </p:nvSpPr>
        <p:spPr>
          <a:xfrm>
            <a:off x="0" y="1200240"/>
            <a:ext cx="9144000" cy="382896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1400" spc="-1" strike="noStrike">
                <a:solidFill>
                  <a:srgbClr val="000000"/>
                </a:solidFill>
                <a:latin typeface="Calibri"/>
              </a:rPr>
              <a:t>This summarizes a REDCap upgrade from an old Windows instance to a new RHEL instance.</a:t>
            </a:r>
            <a:endParaRPr b="0" lang="en-US" sz="14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1200" spc="-1" strike="noStrike">
                <a:solidFill>
                  <a:srgbClr val="000000"/>
                </a:solidFill>
                <a:latin typeface="Calibri"/>
              </a:rPr>
              <a:t>Our instance was stuck on an old version of REDCap (say, v11) because the WAMP stack was also old and didn’t support the newest requirements and didn’t easily upgrade.</a:t>
            </a:r>
            <a:endParaRPr b="0" lang="en-US" sz="12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1200" spc="-1" strike="noStrike">
                <a:solidFill>
                  <a:srgbClr val="000000"/>
                </a:solidFill>
                <a:latin typeface="Calibri"/>
              </a:rPr>
              <a:t>We started with the newest stack possible (eg, RHEL, PHP, &amp; MariaDB versions) but initially installed only v11 of REDCap (the exact same as the as the old instance).</a:t>
            </a:r>
            <a:endParaRPr b="0" lang="en-US" sz="1200" spc="-1" strike="noStrike">
              <a:solidFill>
                <a:srgbClr val="000000"/>
              </a:solidFill>
              <a:latin typeface="Calibri"/>
            </a:endParaRPr>
          </a:p>
          <a:p>
            <a:pPr lvl="1" marL="685800" indent="-343080">
              <a:lnSpc>
                <a:spcPct val="100000"/>
              </a:lnSpc>
              <a:spcBef>
                <a:spcPts val="420"/>
              </a:spcBef>
              <a:buClr>
                <a:srgbClr val="000000"/>
              </a:buClr>
              <a:buFont typeface="Arial"/>
              <a:buChar char="–"/>
            </a:pPr>
            <a:r>
              <a:rPr b="0" lang="en-US" sz="1200" spc="-1" strike="noStrike">
                <a:solidFill>
                  <a:srgbClr val="000000"/>
                </a:solidFill>
                <a:latin typeface="Calibri"/>
              </a:rPr>
              <a:t>After a day or two of stability with live users on v11 on the new instance, we upgraded to the newest REDCap (say v12).</a:t>
            </a:r>
            <a:endParaRPr b="0" lang="en-US" sz="12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1400" spc="-1" strike="noStrike">
                <a:solidFill>
                  <a:srgbClr val="000000"/>
                </a:solidFill>
                <a:latin typeface="Calibri"/>
              </a:rPr>
              <a:t>Our scenario might be coming be more commonplace in the next few years at institutions with light IT support. (At OU, a research group is responsible for REDCap, and IT helps with the stack underneath.)</a:t>
            </a:r>
            <a:endParaRPr b="0" lang="en-US" sz="1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1400" spc="-1" strike="noStrike">
                <a:solidFill>
                  <a:srgbClr val="000000"/>
                </a:solidFill>
                <a:latin typeface="Calibri"/>
              </a:rPr>
              <a:t>!! Please consider the security &amp; authentication involved and the vulnerable transitions between</a:t>
            </a:r>
            <a:endParaRPr b="0" lang="en-US" sz="1400" spc="-1" strike="noStrike">
              <a:solidFill>
                <a:srgbClr val="000000"/>
              </a:solidFill>
              <a:latin typeface="Calibri"/>
            </a:endParaRPr>
          </a:p>
          <a:p>
            <a:pPr lvl="1" marL="685800" indent="-343080">
              <a:lnSpc>
                <a:spcPct val="100000"/>
              </a:lnSpc>
              <a:spcBef>
                <a:spcPts val="420"/>
              </a:spcBef>
              <a:buClr>
                <a:srgbClr val="000000"/>
              </a:buClr>
              <a:buFont typeface="Arial"/>
              <a:buAutoNum type="alphaLcParenR"/>
            </a:pPr>
            <a:r>
              <a:rPr b="0" lang="en-US" sz="1200" spc="-1" strike="noStrike">
                <a:solidFill>
                  <a:srgbClr val="000000"/>
                </a:solidFill>
                <a:latin typeface="Calibri"/>
              </a:rPr>
              <a:t>your existing server,</a:t>
            </a:r>
            <a:endParaRPr b="0" lang="en-US" sz="1200" spc="-1" strike="noStrike">
              <a:solidFill>
                <a:srgbClr val="000000"/>
              </a:solidFill>
              <a:latin typeface="Calibri"/>
            </a:endParaRPr>
          </a:p>
          <a:p>
            <a:pPr lvl="1" marL="685800" indent="-343080">
              <a:lnSpc>
                <a:spcPct val="100000"/>
              </a:lnSpc>
              <a:spcBef>
                <a:spcPts val="420"/>
              </a:spcBef>
              <a:buClr>
                <a:srgbClr val="000000"/>
              </a:buClr>
              <a:buFont typeface="Arial"/>
              <a:buAutoNum type="alphaLcParenR"/>
            </a:pPr>
            <a:r>
              <a:rPr b="0" lang="en-US" sz="1200" spc="-1" strike="noStrike">
                <a:solidFill>
                  <a:srgbClr val="000000"/>
                </a:solidFill>
                <a:latin typeface="Calibri"/>
              </a:rPr>
              <a:t>the stub database on the new instance, and</a:t>
            </a:r>
            <a:endParaRPr b="0" lang="en-US" sz="1200" spc="-1" strike="noStrike">
              <a:solidFill>
                <a:srgbClr val="000000"/>
              </a:solidFill>
              <a:latin typeface="Calibri"/>
            </a:endParaRPr>
          </a:p>
          <a:p>
            <a:pPr lvl="1" marL="685800" indent="-343080">
              <a:lnSpc>
                <a:spcPct val="100000"/>
              </a:lnSpc>
              <a:spcBef>
                <a:spcPts val="420"/>
              </a:spcBef>
              <a:buClr>
                <a:srgbClr val="000000"/>
              </a:buClr>
              <a:buFont typeface="Arial"/>
              <a:buAutoNum type="alphaLcParenR"/>
            </a:pPr>
            <a:r>
              <a:rPr b="0" lang="en-US" sz="1200" spc="-1" strike="noStrike">
                <a:solidFill>
                  <a:srgbClr val="000000"/>
                </a:solidFill>
                <a:latin typeface="Calibri"/>
              </a:rPr>
              <a:t>the migrated database on the new instance.</a:t>
            </a:r>
            <a:endParaRPr b="0" lang="en-US" sz="1200" spc="-1" strike="noStrike">
              <a:solidFill>
                <a:srgbClr val="000000"/>
              </a:solidFill>
              <a:latin typeface="Calibri"/>
            </a:endParaRPr>
          </a:p>
        </p:txBody>
      </p:sp>
      <p:sp>
        <p:nvSpPr>
          <p:cNvPr id="90" name=""/>
          <p:cNvSpPr txBox="1"/>
          <p:nvPr/>
        </p:nvSpPr>
        <p:spPr>
          <a:xfrm>
            <a:off x="8210880" y="4800600"/>
            <a:ext cx="933480" cy="385920"/>
          </a:xfrm>
          <a:prstGeom prst="rect">
            <a:avLst/>
          </a:prstGeom>
          <a:noFill/>
          <a:ln w="0">
            <a:noFill/>
          </a:ln>
        </p:spPr>
        <p:txBody>
          <a:bodyPr lIns="90000" rIns="90000" tIns="45000" bIns="45000" anchor="t">
            <a:noAutofit/>
          </a:bodyPr>
          <a:p>
            <a:r>
              <a:rPr b="0" lang="en-US" sz="2000" spc="-1" strike="noStrike">
                <a:solidFill>
                  <a:srgbClr val="000000"/>
                </a:solidFill>
                <a:latin typeface="Calibri"/>
              </a:rPr>
              <a:t>Will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Background</a:t>
            </a:r>
            <a:endParaRPr b="0" lang="en-US" sz="3300" spc="-1" strike="noStrike">
              <a:solidFill>
                <a:srgbClr val="000000"/>
              </a:solidFill>
              <a:latin typeface="Calibri"/>
            </a:endParaRPr>
          </a:p>
        </p:txBody>
      </p:sp>
      <p:sp>
        <p:nvSpPr>
          <p:cNvPr id="92" name="PlaceHolder 2"/>
          <p:cNvSpPr>
            <a:spLocks noGrp="1"/>
          </p:cNvSpPr>
          <p:nvPr>
            <p:ph/>
          </p:nvPr>
        </p:nvSpPr>
        <p:spPr>
          <a:xfrm>
            <a:off x="0" y="1200240"/>
            <a:ext cx="9144000" cy="394344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1600" spc="-1" strike="noStrike">
                <a:solidFill>
                  <a:srgbClr val="000000"/>
                </a:solidFill>
                <a:latin typeface="Calibri"/>
              </a:rPr>
              <a:t>All institutions have different environments. Please review your migration plan with your campus’s security team beforehand. For instance, it would be very bad to migrate a database full of PHI that’s connected to a web server that hadn’t been secured first.</a:t>
            </a:r>
            <a:endParaRPr b="0" lang="en-US" sz="16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1600" spc="-1" strike="noStrike">
                <a:solidFill>
                  <a:srgbClr val="000000"/>
                </a:solidFill>
                <a:latin typeface="Calibri"/>
              </a:rPr>
              <a:t>We’ll cover migrating from a local server to another local server. See Greg &amp; MGB’s later presentation on unique challenges of migrating to Azure. It will cover unique challenges of Azure migration, after a larger discussion of hosting REDCap in Azure.</a:t>
            </a:r>
            <a:endParaRPr b="0" lang="en-US" sz="16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1600" spc="-1" strike="noStrike">
                <a:solidFill>
                  <a:srgbClr val="000000"/>
                </a:solidFill>
                <a:latin typeface="Calibri"/>
              </a:rPr>
              <a:t>Suggestions are welcome. Consider if there are better ways to accomplish these goals, or clearer ways to communicate the ideas</a:t>
            </a:r>
            <a:endParaRPr b="0" lang="en-US" sz="1600" spc="-1" strike="noStrike">
              <a:solidFill>
                <a:srgbClr val="000000"/>
              </a:solidFill>
              <a:latin typeface="Calibri"/>
            </a:endParaRPr>
          </a:p>
        </p:txBody>
      </p:sp>
      <p:sp>
        <p:nvSpPr>
          <p:cNvPr id="93" name=""/>
          <p:cNvSpPr txBox="1"/>
          <p:nvPr/>
        </p:nvSpPr>
        <p:spPr>
          <a:xfrm>
            <a:off x="8210880" y="4800600"/>
            <a:ext cx="933480" cy="385920"/>
          </a:xfrm>
          <a:prstGeom prst="rect">
            <a:avLst/>
          </a:prstGeom>
          <a:noFill/>
          <a:ln w="0">
            <a:noFill/>
          </a:ln>
        </p:spPr>
        <p:txBody>
          <a:bodyPr lIns="90000" rIns="90000" tIns="45000" bIns="45000" anchor="t">
            <a:noAutofit/>
          </a:bodyPr>
          <a:p>
            <a:r>
              <a:rPr b="0" lang="en-US" sz="2000" spc="-1" strike="noStrike">
                <a:solidFill>
                  <a:srgbClr val="000000"/>
                </a:solidFill>
                <a:latin typeface="Calibri"/>
              </a:rPr>
              <a:t>Will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Today’s definition of migration</a:t>
            </a:r>
            <a:endParaRPr b="0" lang="en-US" sz="3300" spc="-1" strike="noStrike">
              <a:solidFill>
                <a:srgbClr val="000000"/>
              </a:solidFill>
              <a:latin typeface="Calibri"/>
            </a:endParaRPr>
          </a:p>
        </p:txBody>
      </p:sp>
      <p:sp>
        <p:nvSpPr>
          <p:cNvPr id="95" name="PlaceHolder 2"/>
          <p:cNvSpPr>
            <a:spLocks noGrp="1"/>
          </p:cNvSpPr>
          <p:nvPr>
            <p:ph/>
          </p:nvPr>
        </p:nvSpPr>
        <p:spPr>
          <a:xfrm>
            <a:off x="0" y="914400"/>
            <a:ext cx="9144000" cy="3679920"/>
          </a:xfrm>
          <a:prstGeom prst="rect">
            <a:avLst/>
          </a:prstGeom>
          <a:noFill/>
          <a:ln w="0">
            <a:noFill/>
          </a:ln>
        </p:spPr>
        <p:txBody>
          <a:bodyPr anchor="t">
            <a:noAutofit/>
          </a:bodyPr>
          <a:p>
            <a:pPr indent="0">
              <a:lnSpc>
                <a:spcPct val="100000"/>
              </a:lnSpc>
              <a:spcBef>
                <a:spcPts val="479"/>
              </a:spcBef>
              <a:buNone/>
              <a:tabLst>
                <a:tab algn="l" pos="0"/>
              </a:tabLst>
            </a:pPr>
            <a:r>
              <a:rPr b="0" lang="en-US" sz="1300" spc="-1" strike="noStrike">
                <a:solidFill>
                  <a:srgbClr val="000000"/>
                </a:solidFill>
                <a:latin typeface="Calibri"/>
              </a:rPr>
              <a:t>When we say “migration”, we mean transitioning from one (db+web) server to another.</a:t>
            </a:r>
            <a:endParaRPr b="0" lang="en-US" sz="13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1300" spc="-1" strike="noStrike">
                <a:solidFill>
                  <a:srgbClr val="000000"/>
                </a:solidFill>
                <a:latin typeface="Calibri"/>
              </a:rPr>
              <a:t>Data files are moved (ie, database &amp; edocs)</a:t>
            </a:r>
            <a:endParaRPr b="0" lang="en-US" sz="13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1300" spc="-1" strike="noStrike">
                <a:solidFill>
                  <a:srgbClr val="000000"/>
                </a:solidFill>
                <a:latin typeface="Calibri"/>
              </a:rPr>
              <a:t>Decide about the supporting files:</a:t>
            </a:r>
            <a:endParaRPr b="0" lang="en-US" sz="13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1300" spc="-1" strike="noStrike">
                <a:solidFill>
                  <a:srgbClr val="000000"/>
                </a:solidFill>
                <a:latin typeface="Calibri"/>
              </a:rPr>
              <a:t>Option 1 -Everything else is brand new, including:</a:t>
            </a:r>
            <a:endParaRPr b="0" lang="en-US" sz="13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1100" spc="-1" strike="noStrike">
                <a:solidFill>
                  <a:srgbClr val="000000"/>
                </a:solidFill>
                <a:latin typeface="Calibri"/>
              </a:rPr>
              <a:t>database server &amp; maybe even the database engine</a:t>
            </a:r>
            <a:endParaRPr b="0" lang="en-US" sz="1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1100" spc="-1" strike="noStrike">
                <a:solidFill>
                  <a:srgbClr val="000000"/>
                </a:solidFill>
                <a:latin typeface="Calibri"/>
              </a:rPr>
              <a:t>REDCap’s PHP files</a:t>
            </a:r>
            <a:endParaRPr b="0" lang="en-US" sz="1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1100" spc="-1" strike="noStrike">
                <a:solidFill>
                  <a:srgbClr val="000000"/>
                </a:solidFill>
                <a:latin typeface="Calibri"/>
              </a:rPr>
              <a:t>config files (eg, php.ini &amp; apache.config)</a:t>
            </a:r>
            <a:endParaRPr b="0" lang="en-US" sz="11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1100" spc="-1" strike="noStrike">
                <a:solidFill>
                  <a:srgbClr val="000000"/>
                </a:solidFill>
                <a:latin typeface="Calibri"/>
              </a:rPr>
              <a:t>authentication system possibly</a:t>
            </a:r>
            <a:endParaRPr b="0" lang="en-US" sz="1100" spc="-1" strike="noStrike">
              <a:solidFill>
                <a:srgbClr val="000000"/>
              </a:solidFill>
              <a:latin typeface="Calibri"/>
            </a:endParaRPr>
          </a:p>
          <a:p>
            <a:pPr lvl="2" marL="1028880" indent="-343080">
              <a:lnSpc>
                <a:spcPct val="100000"/>
              </a:lnSpc>
              <a:spcBef>
                <a:spcPts val="360"/>
              </a:spcBef>
              <a:buClr>
                <a:srgbClr val="000000"/>
              </a:buClr>
              <a:buFont typeface="Arial"/>
              <a:buChar char="•"/>
              <a:tabLst>
                <a:tab algn="l" pos="0"/>
              </a:tabLst>
            </a:pPr>
            <a:r>
              <a:rPr b="0" lang="en-US" sz="1000" spc="-1" strike="noStrike">
                <a:solidFill>
                  <a:srgbClr val="000000"/>
                </a:solidFill>
                <a:latin typeface="Calibri"/>
              </a:rPr>
              <a:t>which means usernames in database might change in ~8 tables</a:t>
            </a:r>
            <a:endParaRPr b="0" lang="en-US" sz="1000" spc="-1" strike="noStrike">
              <a:solidFill>
                <a:srgbClr val="000000"/>
              </a:solidFill>
              <a:latin typeface="Calibri"/>
            </a:endParaRPr>
          </a:p>
          <a:p>
            <a:pPr lvl="2" marL="1028880" indent="-343080">
              <a:lnSpc>
                <a:spcPct val="100000"/>
              </a:lnSpc>
              <a:spcBef>
                <a:spcPts val="360"/>
              </a:spcBef>
              <a:buClr>
                <a:srgbClr val="000000"/>
              </a:buClr>
              <a:buFont typeface="Arial"/>
              <a:buChar char="•"/>
              <a:tabLst>
                <a:tab algn="l" pos="0"/>
              </a:tabLst>
            </a:pPr>
            <a:r>
              <a:rPr b="0" lang="en-US" sz="1000" spc="-1" strike="noStrike">
                <a:solidFill>
                  <a:srgbClr val="000000"/>
                </a:solidFill>
                <a:latin typeface="Calibri"/>
              </a:rPr>
              <a:t>See Greg’s Azure migration presentation</a:t>
            </a:r>
            <a:endParaRPr b="0" lang="en-US" sz="10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1100" spc="-1" strike="noStrike">
                <a:solidFill>
                  <a:srgbClr val="000000"/>
                </a:solidFill>
                <a:latin typeface="Calibri"/>
              </a:rPr>
              <a:t>url of the server, possibly</a:t>
            </a:r>
            <a:endParaRPr b="0" lang="en-US" sz="11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1300" spc="-1" strike="noStrike">
                <a:solidFill>
                  <a:srgbClr val="000000"/>
                </a:solidFill>
                <a:latin typeface="Calibri"/>
              </a:rPr>
              <a:t>Option 2 -Copy existing REDCap’s PHP &amp; config files</a:t>
            </a:r>
            <a:endParaRPr b="0" lang="en-US" sz="13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1100" spc="-1" strike="noStrike">
                <a:solidFill>
                  <a:srgbClr val="000000"/>
                </a:solidFill>
                <a:latin typeface="Calibri"/>
              </a:rPr>
              <a:t>Possible only if components are the same:</a:t>
            </a:r>
            <a:endParaRPr b="0" lang="en-US" sz="1100" spc="-1" strike="noStrike">
              <a:solidFill>
                <a:srgbClr val="000000"/>
              </a:solidFill>
              <a:latin typeface="Calibri"/>
            </a:endParaRPr>
          </a:p>
          <a:p>
            <a:pPr lvl="2" marL="1028880" indent="-343080">
              <a:lnSpc>
                <a:spcPct val="100000"/>
              </a:lnSpc>
              <a:spcBef>
                <a:spcPts val="360"/>
              </a:spcBef>
              <a:buClr>
                <a:srgbClr val="000000"/>
              </a:buClr>
              <a:buFont typeface="Arial"/>
              <a:buChar char="•"/>
              <a:tabLst>
                <a:tab algn="l" pos="0"/>
              </a:tabLst>
            </a:pPr>
            <a:r>
              <a:rPr b="0" lang="en-US" sz="1000" spc="-1" strike="noStrike">
                <a:solidFill>
                  <a:srgbClr val="000000"/>
                </a:solidFill>
                <a:latin typeface="Calibri"/>
              </a:rPr>
              <a:t>OS</a:t>
            </a:r>
            <a:endParaRPr b="0" lang="en-US" sz="1000" spc="-1" strike="noStrike">
              <a:solidFill>
                <a:srgbClr val="000000"/>
              </a:solidFill>
              <a:latin typeface="Calibri"/>
            </a:endParaRPr>
          </a:p>
          <a:p>
            <a:pPr lvl="2" marL="1028880" indent="-343080">
              <a:lnSpc>
                <a:spcPct val="100000"/>
              </a:lnSpc>
              <a:spcBef>
                <a:spcPts val="360"/>
              </a:spcBef>
              <a:buClr>
                <a:srgbClr val="000000"/>
              </a:buClr>
              <a:buFont typeface="Arial"/>
              <a:buChar char="•"/>
              <a:tabLst>
                <a:tab algn="l" pos="0"/>
              </a:tabLst>
            </a:pPr>
            <a:r>
              <a:rPr b="0" lang="en-US" sz="1000" spc="-1" strike="noStrike">
                <a:solidFill>
                  <a:srgbClr val="000000"/>
                </a:solidFill>
                <a:latin typeface="Calibri"/>
              </a:rPr>
              <a:t>database engine</a:t>
            </a:r>
            <a:endParaRPr b="0" lang="en-US" sz="1000" spc="-1" strike="noStrike">
              <a:solidFill>
                <a:srgbClr val="000000"/>
              </a:solidFill>
              <a:latin typeface="Calibri"/>
            </a:endParaRPr>
          </a:p>
          <a:p>
            <a:pPr lvl="2" marL="1028880" indent="-343080">
              <a:lnSpc>
                <a:spcPct val="100000"/>
              </a:lnSpc>
              <a:spcBef>
                <a:spcPts val="360"/>
              </a:spcBef>
              <a:buClr>
                <a:srgbClr val="000000"/>
              </a:buClr>
              <a:buFont typeface="Arial"/>
              <a:buChar char="•"/>
              <a:tabLst>
                <a:tab algn="l" pos="0"/>
              </a:tabLst>
            </a:pPr>
            <a:r>
              <a:rPr b="0" lang="en-US" sz="1000" spc="-1" strike="noStrike">
                <a:solidFill>
                  <a:srgbClr val="000000"/>
                </a:solidFill>
                <a:latin typeface="Calibri"/>
              </a:rPr>
              <a:t>web server</a:t>
            </a:r>
            <a:endParaRPr b="0" lang="en-US" sz="1000" spc="-1" strike="noStrike">
              <a:solidFill>
                <a:srgbClr val="000000"/>
              </a:solidFill>
              <a:latin typeface="Calibri"/>
            </a:endParaRPr>
          </a:p>
          <a:p>
            <a:pPr lvl="2" marL="1028880" indent="-343080">
              <a:lnSpc>
                <a:spcPct val="100000"/>
              </a:lnSpc>
              <a:spcBef>
                <a:spcPts val="360"/>
              </a:spcBef>
              <a:buClr>
                <a:srgbClr val="000000"/>
              </a:buClr>
              <a:buFont typeface="Arial"/>
              <a:buChar char="•"/>
              <a:tabLst>
                <a:tab algn="l" pos="0"/>
              </a:tabLst>
            </a:pPr>
            <a:r>
              <a:rPr b="0" lang="en-US" sz="1000" spc="-1" strike="noStrike">
                <a:solidFill>
                  <a:srgbClr val="000000"/>
                </a:solidFill>
                <a:latin typeface="Calibri"/>
              </a:rPr>
              <a:t>authentication system</a:t>
            </a:r>
            <a:endParaRPr b="0" lang="en-US" sz="1000" spc="-1" strike="noStrike">
              <a:solidFill>
                <a:srgbClr val="000000"/>
              </a:solidFill>
              <a:latin typeface="Calibri"/>
            </a:endParaRPr>
          </a:p>
          <a:p>
            <a:pPr lvl="1" marL="685800" indent="-343080">
              <a:lnSpc>
                <a:spcPct val="100000"/>
              </a:lnSpc>
              <a:spcBef>
                <a:spcPts val="420"/>
              </a:spcBef>
              <a:buClr>
                <a:srgbClr val="000000"/>
              </a:buClr>
              <a:buFont typeface="Arial"/>
              <a:buChar char="–"/>
              <a:tabLst>
                <a:tab algn="l" pos="0"/>
              </a:tabLst>
            </a:pPr>
            <a:r>
              <a:rPr b="0" lang="en-US" sz="1100" spc="-1" strike="noStrike">
                <a:solidFill>
                  <a:srgbClr val="000000"/>
                </a:solidFill>
                <a:latin typeface="Calibri"/>
              </a:rPr>
              <a:t>Yet minor, but important, modifications might arise, such as:</a:t>
            </a:r>
            <a:endParaRPr b="0" lang="en-US" sz="1100" spc="-1" strike="noStrike">
              <a:solidFill>
                <a:srgbClr val="000000"/>
              </a:solidFill>
              <a:latin typeface="Calibri"/>
            </a:endParaRPr>
          </a:p>
          <a:p>
            <a:pPr lvl="2" marL="1028880" indent="-343080">
              <a:lnSpc>
                <a:spcPct val="100000"/>
              </a:lnSpc>
              <a:spcBef>
                <a:spcPts val="360"/>
              </a:spcBef>
              <a:buClr>
                <a:srgbClr val="000000"/>
              </a:buClr>
              <a:buFont typeface="Arial"/>
              <a:buChar char="•"/>
              <a:tabLst>
                <a:tab algn="l" pos="0"/>
              </a:tabLst>
            </a:pPr>
            <a:r>
              <a:rPr b="0" lang="en-US" sz="1000" spc="-1" strike="noStrike">
                <a:solidFill>
                  <a:srgbClr val="000000"/>
                </a:solidFill>
                <a:latin typeface="Calibri"/>
              </a:rPr>
              <a:t>error log location</a:t>
            </a:r>
            <a:endParaRPr b="0" lang="en-US" sz="1000" spc="-1" strike="noStrike">
              <a:solidFill>
                <a:srgbClr val="000000"/>
              </a:solidFill>
              <a:latin typeface="Calibri"/>
            </a:endParaRPr>
          </a:p>
          <a:p>
            <a:pPr lvl="2" marL="1028880" indent="-343080">
              <a:lnSpc>
                <a:spcPct val="100000"/>
              </a:lnSpc>
              <a:spcBef>
                <a:spcPts val="360"/>
              </a:spcBef>
              <a:buClr>
                <a:srgbClr val="000000"/>
              </a:buClr>
              <a:buFont typeface="Arial"/>
              <a:buChar char="•"/>
              <a:tabLst>
                <a:tab algn="l" pos="0"/>
              </a:tabLst>
            </a:pPr>
            <a:r>
              <a:rPr b="0" lang="en-US" sz="1000" spc="-1" strike="noStrike">
                <a:solidFill>
                  <a:srgbClr val="000000"/>
                </a:solidFill>
                <a:latin typeface="Calibri"/>
              </a:rPr>
              <a:t>PHP directory</a:t>
            </a:r>
            <a:endParaRPr b="0" lang="en-US" sz="1000" spc="-1" strike="noStrike">
              <a:solidFill>
                <a:srgbClr val="000000"/>
              </a:solidFill>
              <a:latin typeface="Calibri"/>
            </a:endParaRPr>
          </a:p>
        </p:txBody>
      </p:sp>
      <p:sp>
        <p:nvSpPr>
          <p:cNvPr id="96" name=""/>
          <p:cNvSpPr txBox="1"/>
          <p:nvPr/>
        </p:nvSpPr>
        <p:spPr>
          <a:xfrm>
            <a:off x="8210880" y="4800600"/>
            <a:ext cx="933480" cy="385920"/>
          </a:xfrm>
          <a:prstGeom prst="rect">
            <a:avLst/>
          </a:prstGeom>
          <a:noFill/>
          <a:ln w="0">
            <a:noFill/>
          </a:ln>
        </p:spPr>
        <p:txBody>
          <a:bodyPr lIns="90000" rIns="90000" tIns="45000" bIns="45000" anchor="t">
            <a:noAutofit/>
          </a:bodyPr>
          <a:p>
            <a:r>
              <a:rPr b="0" lang="en-US" sz="2000" spc="-1" strike="noStrike">
                <a:solidFill>
                  <a:srgbClr val="000000"/>
                </a:solidFill>
                <a:latin typeface="Calibri"/>
              </a:rPr>
              <a:t>Will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Bring a friend {Thomas}</a:t>
            </a:r>
            <a:endParaRPr b="0" lang="en-US" sz="3300" spc="-1" strike="noStrike">
              <a:solidFill>
                <a:srgbClr val="000000"/>
              </a:solidFill>
              <a:latin typeface="Calibri"/>
            </a:endParaRPr>
          </a:p>
        </p:txBody>
      </p:sp>
      <p:sp>
        <p:nvSpPr>
          <p:cNvPr id="98" name="PlaceHolder 2"/>
          <p:cNvSpPr>
            <a:spLocks noGrp="1"/>
          </p:cNvSpPr>
          <p:nvPr>
            <p:ph/>
          </p:nvPr>
        </p:nvSpPr>
        <p:spPr>
          <a:xfrm>
            <a:off x="457200" y="1200240"/>
            <a:ext cx="8229240" cy="339408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To spread the misery around</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More eyes &amp; different skills</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Being socially isolated leads to unhappiness &amp; mistakes</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Leverage everyone’s different perspective &amp; experience</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The interpersonal conversations can lead to solutions that no one was aware of initially.</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First establish stack underneath REDCap {Thomas}</a:t>
            </a:r>
            <a:endParaRPr b="0" lang="en-US" sz="3300" spc="-1" strike="noStrike">
              <a:solidFill>
                <a:srgbClr val="000000"/>
              </a:solidFill>
              <a:latin typeface="Calibri"/>
            </a:endParaRPr>
          </a:p>
        </p:txBody>
      </p:sp>
      <p:sp>
        <p:nvSpPr>
          <p:cNvPr id="100" name="PlaceHolder 2"/>
          <p:cNvSpPr>
            <a:spLocks noGrp="1"/>
          </p:cNvSpPr>
          <p:nvPr>
            <p:ph/>
          </p:nvPr>
        </p:nvSpPr>
        <p:spPr>
          <a:xfrm>
            <a:off x="457200" y="1200240"/>
            <a:ext cx="8229240" cy="3394080"/>
          </a:xfrm>
          <a:prstGeom prst="rect">
            <a:avLst/>
          </a:prstGeom>
          <a:noFill/>
          <a:ln w="0">
            <a:noFill/>
          </a:ln>
        </p:spPr>
        <p:txBody>
          <a:bodyPr anchor="t">
            <a:noAutofit/>
          </a:bodyPr>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Create VMs for database &amp; web server (and optional token server)</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Install Apache (on the web server)</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Install PHP (on the web server)</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Install MariaDB (on the db server)</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Requests to Campus IT for networking</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Establish edocs storage &amp; connections</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Strategy for transferring files</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Install GNOME (optional for Linux)</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pPr>
            <a:r>
              <a:rPr b="0" lang="en-US" sz="2400" spc="-1" strike="noStrike">
                <a:solidFill>
                  <a:srgbClr val="000000"/>
                </a:solidFill>
                <a:latin typeface="Calibri"/>
              </a:rPr>
              <a:t>Install DBeaver (assuming on some RHEL VM)</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920"/>
            <a:ext cx="8229240" cy="856800"/>
          </a:xfrm>
          <a:prstGeom prst="rect">
            <a:avLst/>
          </a:prstGeom>
          <a:noFill/>
          <a:ln w="0">
            <a:noFill/>
          </a:ln>
        </p:spPr>
        <p:txBody>
          <a:bodyPr anchor="ctr">
            <a:noAutofit/>
          </a:bodyPr>
          <a:p>
            <a:pPr indent="0" algn="ctr">
              <a:lnSpc>
                <a:spcPct val="100000"/>
              </a:lnSpc>
              <a:buNone/>
              <a:tabLst>
                <a:tab algn="l" pos="0"/>
              </a:tabLst>
            </a:pPr>
            <a:r>
              <a:rPr b="0" lang="en-US" sz="3300" spc="-1" strike="noStrike">
                <a:solidFill>
                  <a:srgbClr val="000000"/>
                </a:solidFill>
                <a:latin typeface="Calibri"/>
              </a:rPr>
              <a:t>Requests to Campus IT for networking {Thomas}</a:t>
            </a:r>
            <a:endParaRPr b="0" lang="en-US" sz="3300" spc="-1" strike="noStrike">
              <a:solidFill>
                <a:srgbClr val="000000"/>
              </a:solidFill>
              <a:latin typeface="Calibri"/>
            </a:endParaRPr>
          </a:p>
        </p:txBody>
      </p:sp>
      <p:sp>
        <p:nvSpPr>
          <p:cNvPr id="102" name="PlaceHolder 2"/>
          <p:cNvSpPr>
            <a:spLocks noGrp="1"/>
          </p:cNvSpPr>
          <p:nvPr>
            <p:ph/>
          </p:nvPr>
        </p:nvSpPr>
        <p:spPr>
          <a:xfrm>
            <a:off x="457200" y="1200240"/>
            <a:ext cx="8229240" cy="3394080"/>
          </a:xfrm>
          <a:prstGeom prst="rect">
            <a:avLst/>
          </a:prstGeom>
          <a:noFill/>
          <a:ln w="0">
            <a:noFill/>
          </a:ln>
        </p:spPr>
        <p:txBody>
          <a:bodyPr anchor="t">
            <a:noAutofit/>
          </a:bodyPr>
          <a:p>
            <a:pPr indent="0">
              <a:lnSpc>
                <a:spcPct val="100000"/>
              </a:lnSpc>
              <a:spcBef>
                <a:spcPts val="479"/>
              </a:spcBef>
              <a:buNone/>
              <a:tabLst>
                <a:tab algn="l" pos="0"/>
              </a:tabLst>
            </a:pPr>
            <a:r>
              <a:rPr b="0" lang="en-US" sz="2400" spc="-1" strike="noStrike">
                <a:solidFill>
                  <a:srgbClr val="000000"/>
                </a:solidFill>
                <a:latin typeface="Calibri"/>
              </a:rPr>
              <a:t>This can be a headache to get all the point-to-point connections correct the first time.</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firewall exception for </a:t>
            </a:r>
            <a:r>
              <a:rPr b="0" lang="en-US" sz="2400" spc="-1" strike="noStrike">
                <a:solidFill>
                  <a:srgbClr val="000000"/>
                </a:solidFill>
                <a:latin typeface="Courier New"/>
              </a:rPr>
              <a:t>prod-2-web</a:t>
            </a:r>
            <a:r>
              <a:rPr b="0" lang="en-US" sz="2400" spc="-1" strike="noStrike">
                <a:solidFill>
                  <a:srgbClr val="000000"/>
                </a:solidFill>
                <a:latin typeface="Calibri"/>
              </a:rPr>
              <a:t> to </a:t>
            </a:r>
            <a:r>
              <a:rPr b="0" lang="en-US" sz="2400" spc="-1" strike="noStrike">
                <a:solidFill>
                  <a:srgbClr val="000000"/>
                </a:solidFill>
                <a:latin typeface="Courier New"/>
              </a:rPr>
              <a:t>prod-2-db</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firewall exception for </a:t>
            </a:r>
            <a:r>
              <a:rPr b="0" lang="en-US" sz="2400" spc="-1" strike="noStrike">
                <a:solidFill>
                  <a:srgbClr val="000000"/>
                </a:solidFill>
                <a:latin typeface="Courier New"/>
              </a:rPr>
              <a:t>prod-2-web</a:t>
            </a:r>
            <a:r>
              <a:rPr b="0" lang="en-US" sz="2400" spc="-1" strike="noStrike">
                <a:solidFill>
                  <a:srgbClr val="000000"/>
                </a:solidFill>
                <a:latin typeface="Calibri"/>
              </a:rPr>
              <a:t> to REDCap’s Community site (to download upgrades)</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firewall exception for </a:t>
            </a:r>
            <a:r>
              <a:rPr b="0" lang="en-US" sz="2400" spc="-1" strike="noStrike">
                <a:solidFill>
                  <a:srgbClr val="000000"/>
                </a:solidFill>
                <a:latin typeface="Courier New"/>
              </a:rPr>
              <a:t>prod-2-web</a:t>
            </a:r>
            <a:r>
              <a:rPr b="0" lang="en-US" sz="2400" spc="-1" strike="noStrike">
                <a:solidFill>
                  <a:srgbClr val="000000"/>
                </a:solidFill>
                <a:latin typeface="Calibri"/>
              </a:rPr>
              <a:t> to the edocs location.</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firewall exception for </a:t>
            </a:r>
            <a:r>
              <a:rPr b="0" lang="en-US" sz="2400" spc="-1" strike="noStrike">
                <a:solidFill>
                  <a:srgbClr val="000000"/>
                </a:solidFill>
                <a:latin typeface="Courier New"/>
              </a:rPr>
              <a:t>token-guide-1</a:t>
            </a:r>
            <a:r>
              <a:rPr b="0" lang="en-US" sz="2400" spc="-1" strike="noStrike">
                <a:solidFill>
                  <a:srgbClr val="000000"/>
                </a:solidFill>
                <a:latin typeface="Calibri"/>
              </a:rPr>
              <a:t> to </a:t>
            </a:r>
            <a:r>
              <a:rPr b="0" lang="en-US" sz="2400" spc="-1" strike="noStrike">
                <a:solidFill>
                  <a:srgbClr val="000000"/>
                </a:solidFill>
                <a:latin typeface="Courier New"/>
              </a:rPr>
              <a:t>prod-2-db</a:t>
            </a:r>
            <a:r>
              <a:rPr b="0" lang="en-US" sz="2400" spc="-1" strike="noStrike">
                <a:solidFill>
                  <a:srgbClr val="000000"/>
                </a:solidFill>
                <a:latin typeface="Calibri"/>
              </a:rPr>
              <a:t> (optional – for token server below)</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load balancer – but wait until both servers are secured for PHI!</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2023-09-10T18:02:19Z</dcterms:created>
  <dc:creator/>
  <dc:description/>
  <dc:language>en-US</dc:language>
  <cp:lastModifiedBy/>
  <dcterms:modified xsi:type="dcterms:W3CDTF">2023-09-10T13:10:18Z</dcterms:modified>
  <cp:revision>1</cp:revision>
  <dc:subject/>
  <dc:title>Migrating Existing REDCap Instance to New Server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