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1"/>
  </p:notesMasterIdLst>
  <p:sldIdLst>
    <p:sldId id="256" r:id="rId2"/>
    <p:sldId id="257" r:id="rId3"/>
    <p:sldId id="374" r:id="rId4"/>
    <p:sldId id="261" r:id="rId5"/>
    <p:sldId id="307" r:id="rId6"/>
    <p:sldId id="263" r:id="rId7"/>
    <p:sldId id="262" r:id="rId8"/>
    <p:sldId id="264" r:id="rId9"/>
    <p:sldId id="375" r:id="rId10"/>
    <p:sldId id="259" r:id="rId11"/>
    <p:sldId id="260" r:id="rId12"/>
    <p:sldId id="309" r:id="rId13"/>
    <p:sldId id="317" r:id="rId14"/>
    <p:sldId id="382" r:id="rId15"/>
    <p:sldId id="334" r:id="rId16"/>
    <p:sldId id="311" r:id="rId17"/>
    <p:sldId id="315" r:id="rId18"/>
    <p:sldId id="318" r:id="rId19"/>
    <p:sldId id="316" r:id="rId20"/>
    <p:sldId id="319" r:id="rId21"/>
    <p:sldId id="383" r:id="rId22"/>
    <p:sldId id="320" r:id="rId23"/>
    <p:sldId id="321" r:id="rId24"/>
    <p:sldId id="322" r:id="rId25"/>
    <p:sldId id="323" r:id="rId26"/>
    <p:sldId id="313" r:id="rId27"/>
    <p:sldId id="312" r:id="rId28"/>
    <p:sldId id="335" r:id="rId29"/>
    <p:sldId id="336" r:id="rId30"/>
    <p:sldId id="267" r:id="rId31"/>
    <p:sldId id="275" r:id="rId32"/>
    <p:sldId id="268" r:id="rId33"/>
    <p:sldId id="326" r:id="rId34"/>
    <p:sldId id="327" r:id="rId35"/>
    <p:sldId id="276" r:id="rId36"/>
    <p:sldId id="381" r:id="rId37"/>
    <p:sldId id="378" r:id="rId38"/>
    <p:sldId id="269" r:id="rId39"/>
    <p:sldId id="328" r:id="rId40"/>
    <p:sldId id="329" r:id="rId41"/>
    <p:sldId id="280" r:id="rId42"/>
    <p:sldId id="331" r:id="rId43"/>
    <p:sldId id="332" r:id="rId44"/>
    <p:sldId id="330" r:id="rId45"/>
    <p:sldId id="282" r:id="rId46"/>
    <p:sldId id="283" r:id="rId47"/>
    <p:sldId id="337" r:id="rId48"/>
    <p:sldId id="284" r:id="rId49"/>
    <p:sldId id="285" r:id="rId50"/>
    <p:sldId id="338" r:id="rId51"/>
    <p:sldId id="339" r:id="rId52"/>
    <p:sldId id="340" r:id="rId53"/>
    <p:sldId id="286" r:id="rId54"/>
    <p:sldId id="341" r:id="rId55"/>
    <p:sldId id="343" r:id="rId56"/>
    <p:sldId id="287" r:id="rId57"/>
    <p:sldId id="350" r:id="rId58"/>
    <p:sldId id="349" r:id="rId59"/>
    <p:sldId id="347" r:id="rId60"/>
    <p:sldId id="348" r:id="rId61"/>
    <p:sldId id="345" r:id="rId62"/>
    <p:sldId id="346" r:id="rId63"/>
    <p:sldId id="351" r:id="rId64"/>
    <p:sldId id="344" r:id="rId65"/>
    <p:sldId id="384" r:id="rId66"/>
    <p:sldId id="385" r:id="rId67"/>
    <p:sldId id="386" r:id="rId68"/>
    <p:sldId id="387" r:id="rId69"/>
    <p:sldId id="388" r:id="rId70"/>
    <p:sldId id="389" r:id="rId71"/>
    <p:sldId id="301" r:id="rId72"/>
    <p:sldId id="377" r:id="rId73"/>
    <p:sldId id="300" r:id="rId74"/>
    <p:sldId id="302" r:id="rId75"/>
    <p:sldId id="288" r:id="rId76"/>
    <p:sldId id="298" r:id="rId77"/>
    <p:sldId id="355" r:id="rId78"/>
    <p:sldId id="361" r:id="rId79"/>
    <p:sldId id="362" r:id="rId80"/>
    <p:sldId id="352" r:id="rId81"/>
    <p:sldId id="356" r:id="rId82"/>
    <p:sldId id="363" r:id="rId83"/>
    <p:sldId id="353" r:id="rId84"/>
    <p:sldId id="357" r:id="rId85"/>
    <p:sldId id="358" r:id="rId86"/>
    <p:sldId id="359" r:id="rId87"/>
    <p:sldId id="360" r:id="rId88"/>
    <p:sldId id="354" r:id="rId89"/>
    <p:sldId id="289" r:id="rId90"/>
    <p:sldId id="368" r:id="rId91"/>
    <p:sldId id="364" r:id="rId92"/>
    <p:sldId id="369" r:id="rId93"/>
    <p:sldId id="365" r:id="rId94"/>
    <p:sldId id="366" r:id="rId95"/>
    <p:sldId id="370" r:id="rId96"/>
    <p:sldId id="367" r:id="rId97"/>
    <p:sldId id="372" r:id="rId98"/>
    <p:sldId id="371" r:id="rId99"/>
    <p:sldId id="373" r:id="rId100"/>
    <p:sldId id="304" r:id="rId101"/>
    <p:sldId id="299" r:id="rId102"/>
    <p:sldId id="290" r:id="rId103"/>
    <p:sldId id="306" r:id="rId104"/>
    <p:sldId id="291" r:id="rId105"/>
    <p:sldId id="293" r:id="rId106"/>
    <p:sldId id="294" r:id="rId107"/>
    <p:sldId id="297" r:id="rId108"/>
    <p:sldId id="295" r:id="rId109"/>
    <p:sldId id="376" r:id="rId1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6" autoAdjust="0"/>
    <p:restoredTop sz="88504" autoAdjust="0"/>
  </p:normalViewPr>
  <p:slideViewPr>
    <p:cSldViewPr>
      <p:cViewPr varScale="1">
        <p:scale>
          <a:sx n="61" d="100"/>
          <a:sy n="61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35ACCFD2-A54A-4004-9946-EFD48F5DBF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84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A149D-DD24-4A79-BAC3-548A7AB33A0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B0D92-2DCA-43D3-8A82-84A22934AC6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54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21371-5099-4202-8DDC-C8DBE2868BA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8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90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B33B8-95CC-446C-8E5D-3ED4E24E0F3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0206C-0003-40E9-BD96-F2450A20EA7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705D9-A698-49AB-ABB0-DE92E57CC0D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0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19C4B5-BFBF-47BB-83CF-DFB2D6C2037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5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14ED5-C8E0-4D3E-8EAC-5C8D612329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4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6F248CF-AE2D-452E-B68A-97DE72B39F7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0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3986E-1F51-4746-90A2-E99AFF55FCF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5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9724153-2C4A-48E9-827D-653DA07DF34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68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0425"/>
            <a:ext cx="7773987" cy="2235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4000" dirty="0"/>
              <a:t/>
            </a:r>
            <a:br>
              <a:rPr lang="fr-FR" sz="4000" dirty="0"/>
            </a:br>
            <a:r>
              <a:rPr lang="fr-FR" sz="4000" dirty="0" smtClean="0"/>
              <a:t>Chapitre </a:t>
            </a:r>
            <a:r>
              <a:rPr lang="fr-FR" sz="4000" dirty="0"/>
              <a:t>5</a:t>
            </a:r>
            <a:br>
              <a:rPr lang="fr-FR" sz="4000" dirty="0"/>
            </a:br>
            <a:r>
              <a:rPr lang="fr-FR" sz="4000" dirty="0"/>
              <a:t>Langage SQL</a:t>
            </a:r>
            <a:br>
              <a:rPr lang="fr-FR" sz="4000" dirty="0"/>
            </a:br>
            <a:r>
              <a:rPr lang="fr-FR" sz="4000" dirty="0"/>
              <a:t>LDD</a:t>
            </a:r>
            <a:br>
              <a:rPr lang="fr-FR" sz="4000" dirty="0"/>
            </a:br>
            <a:r>
              <a:rPr lang="fr-FR" sz="4000" dirty="0"/>
              <a:t>Pr. M. Machkour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La commande </a:t>
            </a:r>
            <a:r>
              <a:rPr lang="fr-FR" dirty="0" err="1"/>
              <a:t>create</a:t>
            </a:r>
            <a:endParaRPr lang="fr-FR" dirty="0"/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=&gt;Création des objets de base de données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Create: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 sz="2000" dirty="0"/>
              <a:t>Base de données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 sz="2000" dirty="0"/>
              <a:t>Table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 sz="2000" dirty="0"/>
              <a:t>utilisateur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 sz="2000" dirty="0"/>
              <a:t>Index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 sz="2000" dirty="0"/>
              <a:t>Vues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 sz="2000" dirty="0"/>
              <a:t>rôles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 sz="2000" dirty="0"/>
              <a:t>Schéma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 dirty="0"/>
          </a:p>
        </p:txBody>
      </p:sp>
      <p:sp>
        <p:nvSpPr>
          <p:cNvPr id="92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749E2D-CFF0-4E35-AAFF-D46D7F016DB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899344" y="1844824"/>
            <a:ext cx="7787456" cy="4281339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Modification de table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Alter table </a:t>
            </a:r>
            <a:r>
              <a:rPr lang="fr-FR" dirty="0" err="1"/>
              <a:t>nomTable</a:t>
            </a:r>
            <a:endParaRPr lang="fr-FR" dirty="0"/>
          </a:p>
          <a:p>
            <a:pPr eaLnBrk="1" hangingPunct="1">
              <a:buFont typeface="Wingdings" pitchFamily="2" charset="2"/>
              <a:buNone/>
            </a:pPr>
            <a:r>
              <a:rPr lang="fr-FR" dirty="0" err="1"/>
              <a:t>Modify</a:t>
            </a:r>
            <a:r>
              <a:rPr lang="fr-FR" dirty="0"/>
              <a:t> champ [type] [default </a:t>
            </a:r>
            <a:r>
              <a:rPr lang="fr-FR" dirty="0" err="1"/>
              <a:t>valeurParDefaut</a:t>
            </a:r>
            <a:r>
              <a:rPr lang="fr-FR" dirty="0"/>
              <a:t>] [</a:t>
            </a:r>
            <a:r>
              <a:rPr lang="fr-FR" dirty="0" err="1"/>
              <a:t>contrainteColonne</a:t>
            </a:r>
            <a:r>
              <a:rPr lang="fr-FR" dirty="0"/>
              <a:t>]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 </a:t>
            </a:r>
            <a:r>
              <a:rPr lang="fr-FR" dirty="0" err="1"/>
              <a:t>nomContrainte</a:t>
            </a:r>
            <a:r>
              <a:rPr lang="fr-FR" dirty="0"/>
              <a:t> </a:t>
            </a:r>
            <a:r>
              <a:rPr lang="fr-FR" dirty="0" err="1"/>
              <a:t>enable|disable</a:t>
            </a:r>
            <a:r>
              <a:rPr lang="fr-FR" dirty="0"/>
              <a:t> </a:t>
            </a:r>
            <a:r>
              <a:rPr lang="fr-FR" dirty="0" smtClean="0"/>
              <a:t>[</a:t>
            </a:r>
            <a:r>
              <a:rPr lang="fr-FR" dirty="0"/>
              <a:t>cascade]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 err="1"/>
              <a:t>Modify</a:t>
            </a:r>
            <a:r>
              <a:rPr lang="fr-FR" dirty="0"/>
              <a:t> (champ1…|</a:t>
            </a:r>
            <a:r>
              <a:rPr lang="fr-FR" dirty="0" err="1"/>
              <a:t>constraint</a:t>
            </a:r>
            <a:r>
              <a:rPr lang="fr-FR" dirty="0"/>
              <a:t> nomContrainte1…,…)</a:t>
            </a:r>
          </a:p>
          <a:p>
            <a:pPr eaLnBrk="1" hangingPunct="1">
              <a:buFont typeface="Wingdings" pitchFamily="2" charset="2"/>
              <a:buNone/>
            </a:pPr>
            <a:endParaRPr lang="fr-FR" dirty="0"/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89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11146-77F2-47A0-B1B2-5B22F72256E1}" type="slidenum">
              <a:rPr lang="fr-FR" smtClean="0"/>
              <a:pPr/>
              <a:t>100</a:t>
            </a:fld>
            <a:endParaRPr lang="fr-FR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755576" y="2276872"/>
            <a:ext cx="0" cy="17281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4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99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64A8F-718B-45B7-8E4E-50FC8D10E40E}" type="slidenum">
              <a:rPr lang="fr-FR" smtClean="0"/>
              <a:pPr/>
              <a:t>101</a:t>
            </a:fld>
            <a:endParaRPr lang="fr-FR"/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2339752" y="1844675"/>
            <a:ext cx="6481986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fr-FR" sz="2000" dirty="0"/>
              <a:t>Unique(</a:t>
            </a:r>
            <a:r>
              <a:rPr lang="fr-FR" sz="2000" dirty="0" err="1"/>
              <a:t>listeChamps</a:t>
            </a:r>
            <a:r>
              <a:rPr lang="fr-FR" sz="2000" dirty="0"/>
              <a:t>)</a:t>
            </a:r>
          </a:p>
          <a:p>
            <a:pPr marL="342900" indent="-342900">
              <a:buFont typeface="Wingdings" pitchFamily="2" charset="2"/>
              <a:buNone/>
            </a:pPr>
            <a:r>
              <a:rPr lang="fr-FR" sz="2000" dirty="0" err="1"/>
              <a:t>Primary</a:t>
            </a:r>
            <a:r>
              <a:rPr lang="fr-FR" sz="2000" dirty="0"/>
              <a:t> key</a:t>
            </a:r>
          </a:p>
          <a:p>
            <a:pPr marL="342900" indent="-342900">
              <a:buFont typeface="Wingdings" pitchFamily="2" charset="2"/>
              <a:buNone/>
            </a:pPr>
            <a:r>
              <a:rPr lang="fr-FR" sz="2000" dirty="0" err="1"/>
              <a:t>Constraint</a:t>
            </a:r>
            <a:r>
              <a:rPr lang="fr-FR" sz="2000" dirty="0"/>
              <a:t> </a:t>
            </a:r>
            <a:r>
              <a:rPr lang="fr-FR" sz="2000" dirty="0" err="1"/>
              <a:t>nomContrainte</a:t>
            </a:r>
            <a:endParaRPr lang="fr-FR" sz="2000" dirty="0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6587976" y="2184469"/>
            <a:ext cx="11868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fr-FR" sz="2000" dirty="0" smtClean="0"/>
              <a:t>[</a:t>
            </a:r>
            <a:r>
              <a:rPr lang="fr-FR" sz="2000" dirty="0"/>
              <a:t>cascade]</a:t>
            </a:r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>
            <a:off x="1115616" y="1901128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115616" y="1891395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Enable</a:t>
            </a:r>
            <a:endParaRPr lang="fr-FR" sz="2000" dirty="0" smtClean="0"/>
          </a:p>
          <a:p>
            <a:r>
              <a:rPr lang="fr-FR" sz="2000" dirty="0" err="1" smtClean="0"/>
              <a:t>Disable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Modification d'un index</a:t>
            </a:r>
          </a:p>
          <a:p>
            <a:pPr eaLnBrk="1" hangingPunct="1">
              <a:buNone/>
            </a:pPr>
            <a:r>
              <a:rPr lang="fr-FR" dirty="0"/>
              <a:t>	Alter index </a:t>
            </a:r>
            <a:r>
              <a:rPr lang="fr-FR" dirty="0" err="1"/>
              <a:t>nomIndex</a:t>
            </a:r>
            <a:r>
              <a:rPr lang="fr-FR" dirty="0"/>
              <a:t>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198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10B48-0B13-4532-9929-285F741C2B12}" type="slidenum">
              <a:rPr lang="fr-FR" smtClean="0"/>
              <a:pPr/>
              <a:t>102</a:t>
            </a:fld>
            <a:endParaRPr lang="fr-FR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971601" y="2924175"/>
            <a:ext cx="8712150" cy="16158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fr-FR" dirty="0" err="1"/>
              <a:t>Enable</a:t>
            </a:r>
            <a:endParaRPr lang="fr-FR" dirty="0"/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fr-FR" dirty="0" err="1"/>
              <a:t>Disable</a:t>
            </a:r>
            <a:endParaRPr lang="fr-FR" dirty="0"/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fr-FR" dirty="0" err="1"/>
              <a:t>Rename</a:t>
            </a:r>
            <a:r>
              <a:rPr lang="fr-FR" dirty="0"/>
              <a:t> to </a:t>
            </a:r>
            <a:r>
              <a:rPr lang="fr-FR" dirty="0" err="1"/>
              <a:t>nouveauNomIndex</a:t>
            </a:r>
            <a:endParaRPr lang="fr-FR" dirty="0"/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fr-FR" dirty="0" err="1"/>
              <a:t>unusable</a:t>
            </a:r>
            <a:endParaRPr lang="fr-FR" dirty="0"/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971601" y="2863219"/>
            <a:ext cx="0" cy="18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3"/>
            <a:ext cx="7787208" cy="3960441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Exemples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-Alter index </a:t>
            </a:r>
            <a:r>
              <a:rPr lang="fr-FR" dirty="0" err="1"/>
              <a:t>ind</a:t>
            </a:r>
            <a:r>
              <a:rPr lang="fr-FR" dirty="0"/>
              <a:t> </a:t>
            </a:r>
            <a:r>
              <a:rPr lang="fr-FR" dirty="0" err="1"/>
              <a:t>rename</a:t>
            </a:r>
            <a:r>
              <a:rPr lang="fr-FR" dirty="0"/>
              <a:t> to ind1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-Alter index ind1 </a:t>
            </a:r>
            <a:r>
              <a:rPr lang="fr-FR" dirty="0" err="1"/>
              <a:t>disable</a:t>
            </a:r>
            <a:endParaRPr lang="fr-FR" dirty="0"/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  <a:p>
            <a:pPr eaLnBrk="1" hangingPunct="1">
              <a:buFont typeface="Wingdings" pitchFamily="2" charset="2"/>
              <a:buNone/>
            </a:pPr>
            <a:endParaRPr lang="fr-FR" dirty="0"/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30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275B49-BF30-4817-9C45-4848D56F2378}" type="slidenum">
              <a:rPr lang="fr-FR" smtClean="0"/>
              <a:pPr/>
              <a:t>103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/>
              <a:t>La commande drop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/>
              <a:t>Suppression des objets de BD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/>
              <a:t>Base de données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/>
              <a:t>Table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/>
              <a:t>Index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/>
              <a:t>Vues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/>
              <a:t>rôles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/>
              <a:t>Schéma</a:t>
            </a:r>
          </a:p>
          <a:p>
            <a:pPr eaLnBrk="1" hangingPunct="1">
              <a:buFont typeface="Wingdings" pitchFamily="2" charset="2"/>
              <a:buNone/>
            </a:pP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403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B5F750-E728-40ED-8465-06B4FFDE26FE}" type="slidenum">
              <a:rPr lang="fr-FR" smtClean="0"/>
              <a:pPr/>
              <a:t>104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/>
              <a:t>Suppression d'une table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/>
              <a:t>Drop table nomTable [cascade Constraints];</a:t>
            </a:r>
          </a:p>
          <a:p>
            <a:pPr eaLnBrk="1" hangingPunct="1">
              <a:buFont typeface="Wingdings" pitchFamily="2" charset="2"/>
              <a:buNone/>
            </a:pPr>
            <a:endParaRPr lang="fr-FR"/>
          </a:p>
          <a:p>
            <a:pPr eaLnBrk="1" hangingPunct="1">
              <a:buFont typeface="Wingdings" pitchFamily="2" charset="2"/>
              <a:buChar char="§"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505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FB950-49B5-42C3-A430-C123F1A37F42}" type="slidenum">
              <a:rPr lang="fr-FR" smtClean="0"/>
              <a:pPr/>
              <a:t>105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/>
              <a:t>Suppression d'un index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/>
              <a:t>Drop index nomIndex;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608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8AF058-BE84-4C39-B616-8608135F83AB}" type="slidenum">
              <a:rPr lang="fr-FR" smtClean="0"/>
              <a:pPr/>
              <a:t>106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/>
              <a:t>Suppression d'une vue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/>
              <a:t>	Drop view nomVue;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710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85AC3-E8D9-424F-A5AB-C11D3952E2B0}" type="slidenum">
              <a:rPr lang="fr-FR" smtClean="0"/>
              <a:pPr/>
              <a:t>107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/>
              <a:t>Suppression d'une BD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/>
              <a:t>Drop database nomBase;</a:t>
            </a:r>
          </a:p>
          <a:p>
            <a:pPr eaLnBrk="1" hangingPunct="1">
              <a:buFont typeface="Wingdings" pitchFamily="2" charset="2"/>
              <a:buChar char="§"/>
            </a:pP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813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D35BAC-CF4C-4EE4-91FD-27796B08B590}" type="slidenum">
              <a:rPr lang="fr-FR" smtClean="0"/>
              <a:pPr/>
              <a:t>108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b="1" dirty="0" smtClean="0"/>
              <a:t>Résumé</a:t>
            </a:r>
            <a:r>
              <a:rPr lang="fr-FR" b="1" dirty="0" smtClean="0">
                <a:solidFill>
                  <a:srgbClr val="FF3300"/>
                </a:solidFill>
              </a:rPr>
              <a:t> </a:t>
            </a:r>
            <a:endParaRPr lang="fr-FR" b="1" dirty="0">
              <a:solidFill>
                <a:srgbClr val="FF3300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Présentation du langage SQL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Étudier le langage de définition des données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dirty="0"/>
              <a:t>La commande </a:t>
            </a:r>
            <a:r>
              <a:rPr lang="fr-FR" dirty="0" err="1"/>
              <a:t>create</a:t>
            </a:r>
            <a:endParaRPr lang="fr-FR" dirty="0"/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dirty="0"/>
              <a:t>La commande alter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dirty="0"/>
              <a:t>La commande drop</a:t>
            </a:r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0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FDF6F0-DFCE-4E69-921E-9BACF475DEDB}" type="slidenum">
              <a:rPr lang="fr-FR" smtClean="0"/>
              <a:pPr/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3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844824"/>
            <a:ext cx="7886680" cy="428133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</a:rPr>
              <a:t>Création des tables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/>
              <a:t>	</a:t>
            </a:r>
            <a:r>
              <a:rPr lang="fr-FR" sz="2200" dirty="0"/>
              <a:t>Table=relation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200" dirty="0"/>
              <a:t>	Create </a:t>
            </a:r>
            <a:r>
              <a:rPr lang="fr-FR" sz="2200" b="1" dirty="0"/>
              <a:t>table</a:t>
            </a:r>
            <a:r>
              <a:rPr lang="fr-FR" sz="2200" dirty="0"/>
              <a:t> </a:t>
            </a:r>
            <a:r>
              <a:rPr lang="fr-FR" sz="2200" dirty="0" err="1"/>
              <a:t>nomTable</a:t>
            </a:r>
            <a:r>
              <a:rPr lang="fr-FR" sz="2200" dirty="0"/>
              <a:t> </a:t>
            </a:r>
            <a:r>
              <a:rPr lang="fr-FR" sz="2200" b="1" dirty="0"/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champ1 type [</a:t>
            </a:r>
            <a:r>
              <a:rPr lang="fr-FR" sz="2200" b="1" dirty="0"/>
              <a:t>default</a:t>
            </a:r>
            <a:r>
              <a:rPr lang="fr-FR" sz="2200" dirty="0"/>
              <a:t> </a:t>
            </a:r>
            <a:r>
              <a:rPr lang="fr-FR" sz="2200" dirty="0" err="1"/>
              <a:t>valParDéfaut</a:t>
            </a:r>
            <a:r>
              <a:rPr lang="fr-FR" sz="2200" dirty="0"/>
              <a:t>] [</a:t>
            </a:r>
            <a:r>
              <a:rPr lang="fr-FR" sz="2200" dirty="0" err="1"/>
              <a:t>contrainte_colonne</a:t>
            </a:r>
            <a:r>
              <a:rPr lang="fr-FR" sz="2200" dirty="0"/>
              <a:t>],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champ2 type [</a:t>
            </a:r>
            <a:r>
              <a:rPr lang="fr-FR" sz="2200" b="1" dirty="0"/>
              <a:t>default</a:t>
            </a:r>
            <a:r>
              <a:rPr lang="fr-FR" sz="2200" dirty="0"/>
              <a:t> </a:t>
            </a:r>
            <a:r>
              <a:rPr lang="fr-FR" sz="2200" dirty="0" err="1"/>
              <a:t>valParDéfaut</a:t>
            </a:r>
            <a:r>
              <a:rPr lang="fr-FR" sz="2200" dirty="0"/>
              <a:t>] [</a:t>
            </a:r>
            <a:r>
              <a:rPr lang="fr-FR" sz="2200" dirty="0" err="1"/>
              <a:t>contrainte_colonne</a:t>
            </a:r>
            <a:r>
              <a:rPr lang="fr-FR" sz="2200" dirty="0"/>
              <a:t>],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[Contrainte_table1,]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[Contrainte_table2,]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…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b="1" dirty="0"/>
              <a:t>	);</a:t>
            </a:r>
            <a:endParaRPr lang="fr-FR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sz="2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02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399C1-FA43-478B-8999-F12973717450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822961" y="1844824"/>
            <a:ext cx="7586402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Création des tables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Table=relation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</a:t>
            </a:r>
            <a:r>
              <a:rPr lang="fr-FR" b="1" dirty="0"/>
              <a:t>table</a:t>
            </a:r>
            <a:r>
              <a:rPr lang="fr-FR" dirty="0"/>
              <a:t> </a:t>
            </a:r>
            <a:r>
              <a:rPr lang="fr-FR" dirty="0" err="1"/>
              <a:t>nomTable</a:t>
            </a:r>
            <a:r>
              <a:rPr lang="fr-FR" dirty="0"/>
              <a:t> </a:t>
            </a:r>
            <a:r>
              <a:rPr lang="fr-FR" b="1" dirty="0"/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champ1 type,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champ2 type,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</a:t>
            </a:r>
            <a:r>
              <a:rPr lang="fr-FR" b="1" dirty="0"/>
              <a:t>);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02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399C1-FA43-478B-8999-F12973717450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897753" y="1877671"/>
            <a:ext cx="8229600" cy="342353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(4),</a:t>
            </a:r>
            <a:endParaRPr lang="fr-FR" dirty="0">
              <a:solidFill>
                <a:srgbClr val="00B05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smtClean="0"/>
              <a:t>prénom </a:t>
            </a:r>
            <a:r>
              <a:rPr lang="fr-FR" dirty="0"/>
              <a:t>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</a:t>
            </a:r>
            <a:endParaRPr lang="fr-FR" dirty="0">
              <a:solidFill>
                <a:srgbClr val="00B05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69433"/>
            <a:ext cx="8229600" cy="3459767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 smtClean="0"/>
              <a:t>Exemple d'exécution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1" y="2132856"/>
            <a:ext cx="621920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509771" cy="420933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Création des tables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Table=relation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</a:t>
            </a:r>
            <a:r>
              <a:rPr lang="fr-FR" b="1" dirty="0"/>
              <a:t>table</a:t>
            </a:r>
            <a:r>
              <a:rPr lang="fr-FR" dirty="0"/>
              <a:t> </a:t>
            </a:r>
            <a:r>
              <a:rPr lang="fr-FR" dirty="0" err="1"/>
              <a:t>nomTable</a:t>
            </a:r>
            <a:r>
              <a:rPr lang="fr-FR" dirty="0"/>
              <a:t> </a:t>
            </a:r>
            <a:r>
              <a:rPr lang="fr-FR" b="1" dirty="0"/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champ1 type </a:t>
            </a:r>
            <a:r>
              <a:rPr lang="fr-FR" dirty="0">
                <a:solidFill>
                  <a:srgbClr val="00B050"/>
                </a:solidFill>
              </a:rPr>
              <a:t>[</a:t>
            </a:r>
            <a:r>
              <a:rPr lang="fr-FR" dirty="0" err="1">
                <a:solidFill>
                  <a:srgbClr val="00B050"/>
                </a:solidFill>
              </a:rPr>
              <a:t>contrainte_colonne</a:t>
            </a:r>
            <a:r>
              <a:rPr lang="fr-FR" dirty="0">
                <a:solidFill>
                  <a:srgbClr val="00B050"/>
                </a:solidFill>
              </a:rPr>
              <a:t>]</a:t>
            </a:r>
            <a:r>
              <a:rPr lang="fr-FR" dirty="0"/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champ2 type </a:t>
            </a:r>
            <a:r>
              <a:rPr lang="fr-FR" dirty="0">
                <a:solidFill>
                  <a:srgbClr val="00B050"/>
                </a:solidFill>
              </a:rPr>
              <a:t>[</a:t>
            </a:r>
            <a:r>
              <a:rPr lang="fr-FR" dirty="0" err="1">
                <a:solidFill>
                  <a:srgbClr val="00B050"/>
                </a:solidFill>
              </a:rPr>
              <a:t>contrainte_colonne</a:t>
            </a:r>
            <a:r>
              <a:rPr lang="fr-FR" dirty="0">
                <a:solidFill>
                  <a:srgbClr val="00B050"/>
                </a:solidFill>
              </a:rPr>
              <a:t>]</a:t>
            </a:r>
            <a:r>
              <a:rPr lang="fr-FR" dirty="0"/>
              <a:t>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</a:t>
            </a:r>
            <a:r>
              <a:rPr lang="fr-FR" b="1" dirty="0"/>
              <a:t>);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02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399C1-FA43-478B-8999-F12973717450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72817"/>
            <a:ext cx="8229600" cy="432048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</a:t>
            </a:r>
            <a:endParaRPr lang="fr-FR" dirty="0">
              <a:solidFill>
                <a:srgbClr val="00B05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884883" y="1772817"/>
            <a:ext cx="8229600" cy="288032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service(</a:t>
            </a:r>
            <a:r>
              <a:rPr lang="fr-FR" dirty="0" err="1">
                <a:solidFill>
                  <a:srgbClr val="00B050"/>
                </a:solidFill>
              </a:rPr>
              <a:t>nserv</a:t>
            </a:r>
            <a:r>
              <a:rPr lang="fr-FR" dirty="0">
                <a:solidFill>
                  <a:srgbClr val="00B050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894430" y="1916833"/>
            <a:ext cx="8229600" cy="3384376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18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892696" y="1844824"/>
            <a:ext cx="8229600" cy="5340369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service(</a:t>
            </a:r>
            <a:r>
              <a:rPr lang="fr-FR" dirty="0" err="1">
                <a:solidFill>
                  <a:srgbClr val="00B050"/>
                </a:solidFill>
              </a:rPr>
              <a:t>nserv</a:t>
            </a:r>
            <a:r>
              <a:rPr lang="fr-FR" dirty="0">
                <a:solidFill>
                  <a:srgbClr val="00B050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dirty="0"/>
              <a:t>Objectifs</a:t>
            </a:r>
            <a:r>
              <a:rPr lang="fr-FR" b="1" dirty="0">
                <a:solidFill>
                  <a:srgbClr val="FF3300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Présentation du langage SQL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Étudier le langage de définition des </a:t>
            </a:r>
            <a:r>
              <a:rPr lang="fr-FR" dirty="0" smtClean="0"/>
              <a:t>données : LDD</a:t>
            </a:r>
            <a:endParaRPr lang="fr-FR" dirty="0"/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dirty="0"/>
              <a:t>La commande </a:t>
            </a:r>
            <a:r>
              <a:rPr lang="fr-FR" dirty="0" err="1"/>
              <a:t>create</a:t>
            </a:r>
            <a:endParaRPr lang="fr-FR" dirty="0"/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dirty="0"/>
              <a:t>La commande alter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dirty="0"/>
              <a:t>La commande drop</a:t>
            </a:r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0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FDF6F0-DFCE-4E69-921E-9BACF475DEDB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16832"/>
            <a:ext cx="8229600" cy="3291278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16832"/>
            <a:ext cx="8229600" cy="432048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 smtClean="0"/>
              <a:t>Exemple d'exécution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446449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72817"/>
            <a:ext cx="8229600" cy="316835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number(2)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service(</a:t>
            </a:r>
            <a:r>
              <a:rPr lang="fr-FR" dirty="0" err="1">
                <a:solidFill>
                  <a:srgbClr val="00B050"/>
                </a:solidFill>
              </a:rPr>
              <a:t>nserv</a:t>
            </a:r>
            <a:r>
              <a:rPr lang="fr-FR" dirty="0">
                <a:solidFill>
                  <a:srgbClr val="00B050"/>
                </a:solidFill>
              </a:rPr>
              <a:t>) </a:t>
            </a:r>
            <a:r>
              <a:rPr lang="fr-FR" dirty="0" smtClean="0">
                <a:solidFill>
                  <a:srgbClr val="00B050"/>
                </a:solidFill>
              </a:rPr>
              <a:t>on </a:t>
            </a:r>
            <a:r>
              <a:rPr lang="fr-FR" dirty="0" err="1" smtClean="0">
                <a:solidFill>
                  <a:srgbClr val="00B050"/>
                </a:solidFill>
              </a:rPr>
              <a:t>delete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00B050"/>
                </a:solidFill>
              </a:rPr>
              <a:t>cascade</a:t>
            </a: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44824"/>
            <a:ext cx="8229600" cy="5340369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service(</a:t>
            </a:r>
            <a:r>
              <a:rPr lang="fr-FR" dirty="0" err="1">
                <a:solidFill>
                  <a:srgbClr val="00B050"/>
                </a:solidFill>
              </a:rPr>
              <a:t>nserv</a:t>
            </a:r>
            <a:r>
              <a:rPr lang="fr-FR" dirty="0">
                <a:solidFill>
                  <a:srgbClr val="00B050"/>
                </a:solidFill>
              </a:rPr>
              <a:t>) 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>
                <a:solidFill>
                  <a:srgbClr val="00B050"/>
                </a:solidFill>
              </a:rPr>
              <a:t>delete</a:t>
            </a:r>
            <a:r>
              <a:rPr lang="fr-FR" dirty="0">
                <a:solidFill>
                  <a:srgbClr val="00B050"/>
                </a:solidFill>
              </a:rPr>
              <a:t> set </a:t>
            </a:r>
            <a:r>
              <a:rPr lang="fr-FR" dirty="0" err="1">
                <a:solidFill>
                  <a:srgbClr val="00B050"/>
                </a:solidFill>
              </a:rPr>
              <a:t>null</a:t>
            </a: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44825"/>
            <a:ext cx="8229600" cy="4104455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 </a:t>
            </a:r>
            <a:r>
              <a:rPr lang="fr-FR" dirty="0">
                <a:solidFill>
                  <a:srgbClr val="00B050"/>
                </a:solidFill>
              </a:rPr>
              <a:t>check(genre in(‘f’,’m’,’F’,’M’))</a:t>
            </a:r>
            <a:r>
              <a:rPr lang="fr-FR" dirty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42924" y="1821619"/>
            <a:ext cx="8229600" cy="3911638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 </a:t>
            </a:r>
            <a:r>
              <a:rPr lang="fr-FR" dirty="0">
                <a:solidFill>
                  <a:srgbClr val="00B050"/>
                </a:solidFill>
              </a:rPr>
              <a:t>check(genre in(‘f’,’m’,’F’,’M’)</a:t>
            </a:r>
            <a:r>
              <a:rPr lang="fr-FR" dirty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service(</a:t>
            </a:r>
            <a:r>
              <a:rPr lang="fr-FR" dirty="0" err="1">
                <a:solidFill>
                  <a:srgbClr val="00B050"/>
                </a:solidFill>
              </a:rPr>
              <a:t>nserv</a:t>
            </a:r>
            <a:r>
              <a:rPr lang="fr-FR" dirty="0">
                <a:solidFill>
                  <a:srgbClr val="00B050"/>
                </a:solidFill>
              </a:rPr>
              <a:t>) 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>
                <a:solidFill>
                  <a:srgbClr val="00B050"/>
                </a:solidFill>
              </a:rPr>
              <a:t>delete</a:t>
            </a:r>
            <a:r>
              <a:rPr lang="fr-FR" dirty="0">
                <a:solidFill>
                  <a:srgbClr val="00B050"/>
                </a:solidFill>
              </a:rPr>
              <a:t> cascade</a:t>
            </a: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8212" y="1800965"/>
            <a:ext cx="8229600" cy="40043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 </a:t>
            </a:r>
            <a:r>
              <a:rPr lang="fr-FR" dirty="0">
                <a:solidFill>
                  <a:srgbClr val="00B050"/>
                </a:solidFill>
              </a:rPr>
              <a:t>check(genre in(‘f’,’m’,’F’,’M’)</a:t>
            </a:r>
            <a:r>
              <a:rPr lang="fr-FR" dirty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service(</a:t>
            </a:r>
            <a:r>
              <a:rPr lang="fr-FR" dirty="0" err="1">
                <a:solidFill>
                  <a:srgbClr val="00B050"/>
                </a:solidFill>
              </a:rPr>
              <a:t>nserv</a:t>
            </a:r>
            <a:r>
              <a:rPr lang="fr-FR" dirty="0">
                <a:solidFill>
                  <a:srgbClr val="00B050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72816"/>
            <a:ext cx="8229600" cy="321927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 </a:t>
            </a:r>
            <a:r>
              <a:rPr lang="fr-FR" dirty="0">
                <a:solidFill>
                  <a:srgbClr val="00B050"/>
                </a:solidFill>
              </a:rPr>
              <a:t>check(genre in(‘f’,’m’,’F’,’M’)</a:t>
            </a:r>
            <a:r>
              <a:rPr lang="fr-FR" dirty="0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service(</a:t>
            </a:r>
            <a:r>
              <a:rPr lang="fr-FR" dirty="0" err="1">
                <a:solidFill>
                  <a:srgbClr val="00B050"/>
                </a:solidFill>
              </a:rPr>
              <a:t>nserv</a:t>
            </a:r>
            <a:r>
              <a:rPr lang="fr-FR" dirty="0">
                <a:solidFill>
                  <a:srgbClr val="00B050"/>
                </a:solidFill>
              </a:rPr>
              <a:t>) 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>
                <a:solidFill>
                  <a:srgbClr val="00B050"/>
                </a:solidFill>
              </a:rPr>
              <a:t>delete</a:t>
            </a:r>
            <a:r>
              <a:rPr lang="fr-FR" dirty="0">
                <a:solidFill>
                  <a:srgbClr val="00B050"/>
                </a:solidFill>
              </a:rPr>
              <a:t> cascade</a:t>
            </a: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7"/>
            <a:ext cx="7509771" cy="37444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Création des tables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 dirty="0"/>
              <a:t>	</a:t>
            </a:r>
            <a:r>
              <a:rPr lang="fr-FR" dirty="0"/>
              <a:t>Table=relation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</a:t>
            </a:r>
            <a:r>
              <a:rPr lang="fr-FR" b="1" dirty="0"/>
              <a:t>table</a:t>
            </a:r>
            <a:r>
              <a:rPr lang="fr-FR" dirty="0"/>
              <a:t> </a:t>
            </a:r>
            <a:r>
              <a:rPr lang="fr-FR" dirty="0" err="1"/>
              <a:t>nomTable</a:t>
            </a:r>
            <a:r>
              <a:rPr lang="fr-FR" dirty="0"/>
              <a:t> </a:t>
            </a:r>
            <a:r>
              <a:rPr lang="fr-FR" b="1" dirty="0"/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champ1 type </a:t>
            </a:r>
            <a:r>
              <a:rPr lang="fr-FR" dirty="0">
                <a:solidFill>
                  <a:srgbClr val="00B050"/>
                </a:solidFill>
              </a:rPr>
              <a:t>[ default valeur ] </a:t>
            </a:r>
            <a:r>
              <a:rPr lang="fr-FR" dirty="0"/>
              <a:t>[</a:t>
            </a:r>
            <a:r>
              <a:rPr lang="fr-FR" dirty="0" err="1"/>
              <a:t>contrainte_colonne</a:t>
            </a:r>
            <a:r>
              <a:rPr lang="fr-FR" dirty="0"/>
              <a:t>],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champ2 type </a:t>
            </a:r>
            <a:r>
              <a:rPr lang="fr-FR" dirty="0">
                <a:solidFill>
                  <a:srgbClr val="00B050"/>
                </a:solidFill>
              </a:rPr>
              <a:t>[ default valeur ] </a:t>
            </a:r>
            <a:r>
              <a:rPr lang="fr-FR" dirty="0"/>
              <a:t>[</a:t>
            </a:r>
            <a:r>
              <a:rPr lang="fr-FR" dirty="0" err="1"/>
              <a:t>contrainte_colonne</a:t>
            </a:r>
            <a:r>
              <a:rPr lang="fr-FR" dirty="0"/>
              <a:t>],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dirty="0"/>
              <a:t>	</a:t>
            </a:r>
            <a:r>
              <a:rPr lang="fr-FR" b="1" dirty="0"/>
              <a:t>);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sz="2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02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399C1-FA43-478B-8999-F12973717450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894382" y="1772816"/>
            <a:ext cx="7514981" cy="3855585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primary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key</a:t>
            </a:r>
            <a:r>
              <a:rPr lang="fr-FR" dirty="0">
                <a:solidFill>
                  <a:srgbClr val="00B050"/>
                </a:solidFill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prénom varchar2(20),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genre char </a:t>
            </a:r>
            <a:r>
              <a:rPr lang="fr-FR" dirty="0">
                <a:solidFill>
                  <a:srgbClr val="00B050"/>
                </a:solidFill>
              </a:rPr>
              <a:t>default</a:t>
            </a:r>
            <a:r>
              <a:rPr lang="fr-FR" dirty="0"/>
              <a:t> ‘m’,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salaire </a:t>
            </a:r>
            <a:r>
              <a:rPr lang="fr-FR" dirty="0" err="1"/>
              <a:t>number</a:t>
            </a:r>
            <a:r>
              <a:rPr lang="fr-FR" dirty="0"/>
              <a:t>(10,2) </a:t>
            </a:r>
            <a:r>
              <a:rPr lang="fr-FR" dirty="0">
                <a:solidFill>
                  <a:srgbClr val="00B050"/>
                </a:solidFill>
              </a:rPr>
              <a:t>default</a:t>
            </a:r>
            <a:r>
              <a:rPr lang="fr-FR" dirty="0"/>
              <a:t> 5000,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 </a:t>
            </a:r>
            <a:r>
              <a:rPr lang="fr-FR" dirty="0" err="1">
                <a:solidFill>
                  <a:srgbClr val="00B050"/>
                </a:solidFill>
              </a:rPr>
              <a:t>references</a:t>
            </a:r>
            <a:r>
              <a:rPr lang="fr-FR" dirty="0">
                <a:solidFill>
                  <a:srgbClr val="00B050"/>
                </a:solidFill>
              </a:rPr>
              <a:t> service(</a:t>
            </a:r>
            <a:r>
              <a:rPr lang="fr-FR" dirty="0" err="1">
                <a:solidFill>
                  <a:srgbClr val="00B050"/>
                </a:solidFill>
              </a:rPr>
              <a:t>nserv</a:t>
            </a:r>
            <a:r>
              <a:rPr lang="fr-FR" dirty="0">
                <a:solidFill>
                  <a:srgbClr val="00B050"/>
                </a:solidFill>
              </a:rPr>
              <a:t>) 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>
                <a:solidFill>
                  <a:srgbClr val="00B050"/>
                </a:solidFill>
              </a:rPr>
              <a:t>delete</a:t>
            </a:r>
            <a:r>
              <a:rPr lang="fr-FR" dirty="0">
                <a:solidFill>
                  <a:srgbClr val="00B050"/>
                </a:solidFill>
              </a:rPr>
              <a:t> cascade</a:t>
            </a:r>
            <a:r>
              <a:rPr lang="fr-FR" dirty="0"/>
              <a:t>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B7F613-6B28-497A-BBF9-705B867446B9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582E3-CFF1-41DB-B5F9-CBED4ED9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3888"/>
            <a:ext cx="3682753" cy="548651"/>
          </a:xfrm>
        </p:spPr>
        <p:txBody>
          <a:bodyPr>
            <a:normAutofit/>
          </a:bodyPr>
          <a:lstStyle/>
          <a:p>
            <a:pPr marL="268288" indent="-268288" algn="l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Carte conceptuelle du </a:t>
            </a:r>
            <a:r>
              <a:rPr lang="fr-FR" sz="2000" dirty="0" smtClean="0"/>
              <a:t>chapitre </a:t>
            </a:r>
            <a:r>
              <a:rPr lang="fr-FR" sz="2000" dirty="0"/>
              <a:t>5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10E976-ECCD-4626-BF93-06DB4982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418EB6-0D8D-4797-8F89-9FC1A80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672539"/>
            <a:ext cx="7901358" cy="56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18212" y="1766919"/>
            <a:ext cx="8229600" cy="418236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Description de la syntaxe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2000" dirty="0" err="1"/>
              <a:t>nomTable</a:t>
            </a:r>
            <a:r>
              <a:rPr lang="fr-FR" sz="2000" dirty="0"/>
              <a:t> et champi sont des identificateurs dont la taille &lt;=30 et </a:t>
            </a:r>
          </a:p>
          <a:p>
            <a:pPr marL="201168" lvl="1" indent="0" eaLnBrk="1" hangingPunct="1">
              <a:lnSpc>
                <a:spcPct val="90000"/>
              </a:lnSpc>
              <a:buClr>
                <a:schemeClr val="accent2"/>
              </a:buClr>
              <a:buNone/>
            </a:pPr>
            <a:r>
              <a:rPr lang="fr-FR" sz="2000" dirty="0" smtClean="0"/>
              <a:t> </a:t>
            </a:r>
            <a:r>
              <a:rPr lang="fr-FR" sz="2000" dirty="0"/>
              <a:t>commencent par une lettre , _ , $ ou #.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2000" dirty="0" smtClean="0"/>
              <a:t>La </a:t>
            </a:r>
            <a:r>
              <a:rPr lang="fr-FR" sz="2000" dirty="0"/>
              <a:t>casse n'est pas respectée.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2000" dirty="0"/>
              <a:t>type représente un type prédéfini ou défini par l'utilisateur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fr-FR" sz="2000" b="1" dirty="0"/>
              <a:t>				</a:t>
            </a:r>
          </a:p>
          <a:p>
            <a:pPr lvl="2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endParaRPr lang="fr-FR" sz="2000" b="1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fr-FR" sz="2000" b="1" dirty="0"/>
              <a:t> </a:t>
            </a:r>
            <a:r>
              <a:rPr lang="fr-FR" sz="2000" dirty="0"/>
              <a:t>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12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973028-0203-42FA-B6B0-A279C42847BF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910892" y="1844825"/>
            <a:ext cx="7498471" cy="439248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>
                <a:solidFill>
                  <a:schemeClr val="tx2"/>
                </a:solidFill>
              </a:rPr>
              <a:t>Les</a:t>
            </a:r>
            <a:r>
              <a:rPr lang="fr-FR" dirty="0"/>
              <a:t> types prédéfinis en Oracle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fr-FR" sz="2000" dirty="0"/>
              <a:t>Les types caractères</a:t>
            </a:r>
          </a:p>
          <a:p>
            <a:pPr lvl="1" eaLnBrk="1" hangingPunct="1">
              <a:buFont typeface="Shruti" pitchFamily="2"/>
              <a:buChar char="-"/>
            </a:pPr>
            <a:r>
              <a:rPr lang="fr-FR" sz="2000" dirty="0"/>
              <a:t>Les constantes caractères littérales </a:t>
            </a:r>
            <a:r>
              <a:rPr lang="fr-FR" sz="2000" dirty="0" smtClean="0"/>
              <a:t>sont écrites </a:t>
            </a:r>
            <a:r>
              <a:rPr lang="fr-FR" sz="2000" dirty="0"/>
              <a:t>entre apostrophes: '</a:t>
            </a:r>
            <a:r>
              <a:rPr lang="fr-FR" sz="2000" dirty="0" err="1"/>
              <a:t>ali</a:t>
            </a:r>
            <a:r>
              <a:rPr lang="fr-FR" sz="2000" dirty="0"/>
              <a:t>'</a:t>
            </a:r>
          </a:p>
          <a:p>
            <a:pPr lvl="1" eaLnBrk="1" hangingPunct="1">
              <a:buFont typeface="Shruti" pitchFamily="2"/>
              <a:buChar char="-"/>
            </a:pPr>
            <a:r>
              <a:rPr lang="fr-FR" sz="2000" dirty="0"/>
              <a:t>Le type </a:t>
            </a:r>
            <a:r>
              <a:rPr lang="fr-FR" sz="2000" dirty="0">
                <a:solidFill>
                  <a:srgbClr val="00B050"/>
                </a:solidFill>
              </a:rPr>
              <a:t>char[(n)]</a:t>
            </a:r>
            <a:r>
              <a:rPr lang="fr-FR" sz="2000" dirty="0"/>
              <a:t>=chaîne de caractères de longueur fixe, n est la taille maximale de la chaîne(n&lt;=2000)</a:t>
            </a:r>
          </a:p>
          <a:p>
            <a:pPr lvl="1" eaLnBrk="1" hangingPunct="1">
              <a:buFont typeface="Shruti" pitchFamily="2"/>
              <a:buNone/>
            </a:pPr>
            <a:r>
              <a:rPr lang="fr-FR" sz="2000" dirty="0"/>
              <a:t>	la valeur par défaut de n est 1.</a:t>
            </a:r>
          </a:p>
          <a:p>
            <a:pPr lvl="1" eaLnBrk="1" hangingPunct="1">
              <a:buFont typeface="Shruti" pitchFamily="2"/>
              <a:buNone/>
            </a:pPr>
            <a:r>
              <a:rPr lang="fr-FR" sz="2000" dirty="0"/>
              <a:t>	 genre char=genre char(1).</a:t>
            </a:r>
          </a:p>
          <a:p>
            <a:pPr lvl="1" eaLnBrk="1" hangingPunct="1">
              <a:buFont typeface="Shruti" pitchFamily="2"/>
              <a:buChar char="-"/>
            </a:pPr>
            <a:r>
              <a:rPr lang="fr-FR" sz="2000" dirty="0"/>
              <a:t>Le type </a:t>
            </a:r>
            <a:r>
              <a:rPr lang="fr-FR" sz="2000" dirty="0">
                <a:solidFill>
                  <a:srgbClr val="00B050"/>
                </a:solidFill>
              </a:rPr>
              <a:t>varchar2(n)</a:t>
            </a:r>
            <a:r>
              <a:rPr lang="fr-FR" sz="2000" dirty="0"/>
              <a:t>=chaîne de caractères de longueur variable, n est la taille maximale de la chaîne(n&lt;=4000).</a:t>
            </a:r>
          </a:p>
          <a:p>
            <a:pPr lvl="1" eaLnBrk="1" hangingPunct="1">
              <a:buFont typeface="Shruti" pitchFamily="2"/>
              <a:buChar char="-"/>
            </a:pPr>
            <a:r>
              <a:rPr lang="fr-FR" sz="2000" dirty="0"/>
              <a:t>Le type </a:t>
            </a:r>
            <a:r>
              <a:rPr lang="fr-FR" sz="2000" dirty="0" err="1">
                <a:solidFill>
                  <a:srgbClr val="00B050"/>
                </a:solidFill>
              </a:rPr>
              <a:t>varchar</a:t>
            </a:r>
            <a:r>
              <a:rPr lang="fr-FR" sz="2000" dirty="0">
                <a:solidFill>
                  <a:srgbClr val="00B050"/>
                </a:solidFill>
              </a:rPr>
              <a:t>(n)</a:t>
            </a:r>
            <a:r>
              <a:rPr lang="fr-FR" sz="2000" dirty="0"/>
              <a:t>=varchar2(n).</a:t>
            </a:r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22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B674E5-6318-4F60-A385-DFBD3C77D31E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27158" y="1735737"/>
            <a:ext cx="7482205" cy="342145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Les types prédéfinis en </a:t>
            </a:r>
            <a:r>
              <a:rPr lang="fr-FR" dirty="0" smtClean="0"/>
              <a:t>Oracle</a:t>
            </a:r>
          </a:p>
          <a:p>
            <a:pPr lvl="1">
              <a:buFont typeface="Wingdings" pitchFamily="2" charset="2"/>
              <a:buChar char="§"/>
            </a:pPr>
            <a:r>
              <a:rPr lang="fr-FR" sz="2000" dirty="0" smtClean="0"/>
              <a:t>Les </a:t>
            </a:r>
            <a:r>
              <a:rPr lang="fr-FR" sz="2000" dirty="0"/>
              <a:t>types numériques</a:t>
            </a:r>
          </a:p>
          <a:p>
            <a:pPr lvl="1" eaLnBrk="1" hangingPunct="1">
              <a:lnSpc>
                <a:spcPct val="90000"/>
              </a:lnSpc>
              <a:buFont typeface="Shruti" pitchFamily="2"/>
              <a:buChar char="-"/>
            </a:pPr>
            <a:r>
              <a:rPr lang="fr-FR" sz="2000" dirty="0" err="1">
                <a:solidFill>
                  <a:srgbClr val="00B050"/>
                </a:solidFill>
              </a:rPr>
              <a:t>number</a:t>
            </a:r>
            <a:r>
              <a:rPr lang="fr-FR" sz="2000" dirty="0"/>
              <a:t> = nombres réels &gt;= et &lt;=0 sur 40 chiffres. Les valeurs absolues des nombres sont limitées entre 1.0E-130 et 1.0E126.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fr-FR" sz="2000" dirty="0"/>
              <a:t>	EX: salaire </a:t>
            </a:r>
            <a:r>
              <a:rPr lang="fr-FR" sz="2000" dirty="0" err="1"/>
              <a:t>number</a:t>
            </a:r>
            <a:endParaRPr lang="fr-FR" sz="2000" dirty="0"/>
          </a:p>
          <a:p>
            <a:pPr lvl="1" eaLnBrk="1" hangingPunct="1">
              <a:lnSpc>
                <a:spcPct val="90000"/>
              </a:lnSpc>
              <a:buFont typeface="Shruti" pitchFamily="2"/>
              <a:buNone/>
            </a:pPr>
            <a:r>
              <a:rPr lang="fr-FR" sz="2000" dirty="0"/>
              <a:t>Les constantes numériques : 12, 12.3 , 12.9e-3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33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9E86C-26D4-469A-B79F-90C9BC92E066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79753"/>
            <a:ext cx="7494963" cy="42855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Les types prédéfinis en Oracle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fr-FR" sz="2000" dirty="0"/>
              <a:t>Les types numériques</a:t>
            </a:r>
          </a:p>
          <a:p>
            <a:pPr lvl="1" eaLnBrk="1" hangingPunct="1">
              <a:lnSpc>
                <a:spcPct val="90000"/>
              </a:lnSpc>
              <a:buFont typeface="Shruti" pitchFamily="2"/>
              <a:buChar char="-"/>
            </a:pPr>
            <a:r>
              <a:rPr lang="fr-FR" sz="2000" dirty="0" err="1">
                <a:solidFill>
                  <a:srgbClr val="00B050"/>
                </a:solidFill>
              </a:rPr>
              <a:t>number</a:t>
            </a:r>
            <a:r>
              <a:rPr lang="fr-FR" sz="2000" dirty="0">
                <a:solidFill>
                  <a:srgbClr val="00B050"/>
                </a:solidFill>
              </a:rPr>
              <a:t>(</a:t>
            </a:r>
            <a:r>
              <a:rPr lang="fr-FR" sz="2000" dirty="0" err="1">
                <a:solidFill>
                  <a:srgbClr val="00B050"/>
                </a:solidFill>
              </a:rPr>
              <a:t>p,d</a:t>
            </a:r>
            <a:r>
              <a:rPr lang="fr-FR" sz="2000" dirty="0">
                <a:solidFill>
                  <a:srgbClr val="00B050"/>
                </a:solidFill>
              </a:rPr>
              <a:t>) </a:t>
            </a:r>
            <a:r>
              <a:rPr lang="fr-FR" sz="2000" dirty="0"/>
              <a:t>= les nombre sur p chiffres avec d chiffres après la virgule représentée par point(.).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fr-FR" sz="2000" dirty="0"/>
              <a:t>	 p peut aller à 38. </a:t>
            </a:r>
          </a:p>
          <a:p>
            <a:pPr lvl="1" eaLnBrk="1" hangingPunct="1">
              <a:lnSpc>
                <a:spcPct val="90000"/>
              </a:lnSpc>
              <a:buFont typeface="Shruti" pitchFamily="2"/>
              <a:buNone/>
            </a:pPr>
            <a:r>
              <a:rPr lang="fr-FR" sz="2000" dirty="0"/>
              <a:t>	</a:t>
            </a:r>
          </a:p>
          <a:p>
            <a:pPr lvl="1" eaLnBrk="1" hangingPunct="1">
              <a:lnSpc>
                <a:spcPct val="90000"/>
              </a:lnSpc>
              <a:buFont typeface="Shruti" pitchFamily="2"/>
              <a:buNone/>
            </a:pPr>
            <a:r>
              <a:rPr lang="fr-FR" sz="2000" dirty="0"/>
              <a:t>	EX: salaire </a:t>
            </a:r>
            <a:r>
              <a:rPr lang="fr-FR" sz="2000" dirty="0" err="1"/>
              <a:t>number</a:t>
            </a:r>
            <a:r>
              <a:rPr lang="fr-FR" sz="2000" dirty="0"/>
              <a:t>(10,2)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33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9E86C-26D4-469A-B79F-90C9BC92E066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888331" y="1844825"/>
            <a:ext cx="7521032" cy="41044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Les types prédéfinis en Oracle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fr-FR" sz="2000" dirty="0"/>
              <a:t>Les types numériques</a:t>
            </a:r>
          </a:p>
          <a:p>
            <a:pPr lvl="1" eaLnBrk="1" hangingPunct="1">
              <a:lnSpc>
                <a:spcPct val="90000"/>
              </a:lnSpc>
              <a:buFont typeface="Shruti" pitchFamily="2"/>
              <a:buChar char="-"/>
            </a:pPr>
            <a:r>
              <a:rPr lang="fr-FR" sz="2000" dirty="0" err="1">
                <a:solidFill>
                  <a:srgbClr val="00B050"/>
                </a:solidFill>
              </a:rPr>
              <a:t>number</a:t>
            </a:r>
            <a:r>
              <a:rPr lang="fr-FR" sz="2000" dirty="0">
                <a:solidFill>
                  <a:srgbClr val="00B050"/>
                </a:solidFill>
              </a:rPr>
              <a:t>(p)</a:t>
            </a:r>
            <a:r>
              <a:rPr lang="fr-FR" sz="2000" dirty="0"/>
              <a:t> représente les entiers sur p chiffres.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fr-FR" sz="2000" dirty="0"/>
              <a:t>	C’est équivalent à </a:t>
            </a:r>
            <a:r>
              <a:rPr lang="fr-FR" sz="2000" dirty="0" err="1"/>
              <a:t>number</a:t>
            </a:r>
            <a:r>
              <a:rPr lang="fr-FR" sz="2000" dirty="0"/>
              <a:t>(p,0).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fr-FR" sz="20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fr-FR" sz="2000" dirty="0"/>
              <a:t>EX: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fr-FR" sz="2000" dirty="0"/>
              <a:t>	</a:t>
            </a:r>
            <a:r>
              <a:rPr lang="fr-FR" sz="2000" dirty="0" err="1"/>
              <a:t>nemp</a:t>
            </a:r>
            <a:r>
              <a:rPr lang="fr-FR" sz="2000" dirty="0"/>
              <a:t> </a:t>
            </a:r>
            <a:r>
              <a:rPr lang="fr-FR" sz="2000" dirty="0" err="1"/>
              <a:t>number</a:t>
            </a:r>
            <a:r>
              <a:rPr lang="fr-FR" sz="2000" dirty="0"/>
              <a:t>(4)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b="1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331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9E86C-26D4-469A-B79F-90C9BC92E066}" type="slidenum">
              <a:rPr lang="fr-FR" smtClean="0"/>
              <a:pPr/>
              <a:t>34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44825"/>
            <a:ext cx="7494963" cy="4320479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Les types supportés(IBM, ANSI)</a:t>
            </a:r>
          </a:p>
          <a:p>
            <a:pPr marL="27432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</a:pPr>
            <a:r>
              <a:rPr lang="fr-FR" sz="2000" dirty="0" err="1"/>
              <a:t>decimal</a:t>
            </a:r>
            <a:r>
              <a:rPr lang="fr-FR" sz="2000" dirty="0"/>
              <a:t> équivalent à </a:t>
            </a:r>
            <a:r>
              <a:rPr lang="fr-FR" sz="2000" dirty="0" err="1"/>
              <a:t>number</a:t>
            </a:r>
            <a:r>
              <a:rPr lang="fr-FR" sz="2000" dirty="0"/>
              <a:t>(38).</a:t>
            </a:r>
          </a:p>
          <a:p>
            <a:pPr marL="27432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</a:pPr>
            <a:r>
              <a:rPr lang="fr-FR" sz="2000" dirty="0" err="1"/>
              <a:t>decimal</a:t>
            </a:r>
            <a:r>
              <a:rPr lang="fr-FR" sz="2000" dirty="0"/>
              <a:t>(</a:t>
            </a:r>
            <a:r>
              <a:rPr lang="fr-FR" sz="2000" dirty="0" err="1"/>
              <a:t>n,p</a:t>
            </a:r>
            <a:r>
              <a:rPr lang="fr-FR" sz="2000" dirty="0"/>
              <a:t>)</a:t>
            </a:r>
          </a:p>
          <a:p>
            <a:pPr marL="27432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</a:pPr>
            <a:r>
              <a:rPr lang="fr-FR" sz="2000" dirty="0" err="1"/>
              <a:t>integer</a:t>
            </a:r>
            <a:r>
              <a:rPr lang="fr-FR" sz="2000" dirty="0" smtClean="0"/>
              <a:t>, </a:t>
            </a:r>
            <a:r>
              <a:rPr lang="fr-FR" sz="2000" dirty="0" err="1" smtClean="0"/>
              <a:t>int</a:t>
            </a:r>
            <a:r>
              <a:rPr lang="fr-FR" sz="2000" dirty="0"/>
              <a:t>, </a:t>
            </a:r>
            <a:r>
              <a:rPr lang="fr-FR" sz="2000" dirty="0" err="1"/>
              <a:t>smallint</a:t>
            </a:r>
            <a:r>
              <a:rPr lang="fr-FR" sz="2000" dirty="0"/>
              <a:t> équivalent à number(38).</a:t>
            </a:r>
          </a:p>
          <a:p>
            <a:pPr marL="27432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</a:pPr>
            <a:r>
              <a:rPr lang="fr-FR" sz="2000" dirty="0" err="1"/>
              <a:t>float</a:t>
            </a:r>
            <a:r>
              <a:rPr lang="fr-FR" sz="2000" dirty="0"/>
              <a:t>(n)</a:t>
            </a:r>
          </a:p>
          <a:p>
            <a:pPr marL="27432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</a:pPr>
            <a:r>
              <a:rPr lang="fr-FR" sz="2000" dirty="0"/>
              <a:t>Real</a:t>
            </a:r>
          </a:p>
          <a:p>
            <a:pPr lvl="2" eaLnBrk="1" hangingPunct="1">
              <a:buClr>
                <a:schemeClr val="hlink"/>
              </a:buClr>
              <a:buFont typeface="Shruti" pitchFamily="2"/>
              <a:buNone/>
            </a:pPr>
            <a:endParaRPr lang="fr-FR" dirty="0"/>
          </a:p>
          <a:p>
            <a:pPr eaLnBrk="1" hangingPunct="1">
              <a:buFont typeface="Wingdings" pitchFamily="2" charset="2"/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43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9D304-BE77-43B9-AE7D-DE5DE00FFEF9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Exemples de conversion de type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/>
              <a:t>table </a:t>
            </a:r>
            <a:r>
              <a:rPr lang="fr-FR" dirty="0" err="1"/>
              <a:t>emps</a:t>
            </a:r>
            <a:r>
              <a:rPr lang="fr-FR" dirty="0"/>
              <a:t>(</a:t>
            </a:r>
          </a:p>
          <a:p>
            <a:r>
              <a:rPr lang="fr-FR" dirty="0"/>
              <a:t>code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key, </a:t>
            </a:r>
          </a:p>
          <a:p>
            <a:r>
              <a:rPr lang="fr-FR" dirty="0"/>
              <a:t>nom </a:t>
            </a:r>
            <a:r>
              <a:rPr lang="fr-FR" dirty="0" err="1"/>
              <a:t>varchar</a:t>
            </a:r>
            <a:r>
              <a:rPr lang="fr-FR" dirty="0"/>
              <a:t>(10), </a:t>
            </a:r>
          </a:p>
          <a:p>
            <a:r>
              <a:rPr lang="fr-FR" dirty="0"/>
              <a:t>salaire </a:t>
            </a:r>
            <a:r>
              <a:rPr lang="fr-FR" dirty="0" err="1"/>
              <a:t>decimal</a:t>
            </a:r>
            <a:r>
              <a:rPr lang="fr-FR" dirty="0"/>
              <a:t>,</a:t>
            </a:r>
          </a:p>
          <a:p>
            <a:r>
              <a:rPr lang="fr-FR" dirty="0"/>
              <a:t>com </a:t>
            </a:r>
            <a:r>
              <a:rPr lang="fr-FR" dirty="0" err="1"/>
              <a:t>decimal</a:t>
            </a:r>
            <a:r>
              <a:rPr lang="fr-FR" dirty="0"/>
              <a:t>(10,2),</a:t>
            </a:r>
          </a:p>
          <a:p>
            <a:r>
              <a:rPr lang="fr-FR" dirty="0"/>
              <a:t>prime </a:t>
            </a:r>
            <a:r>
              <a:rPr lang="fr-FR" dirty="0" err="1"/>
              <a:t>float</a:t>
            </a:r>
            <a:r>
              <a:rPr lang="fr-FR" dirty="0"/>
              <a:t>(10),</a:t>
            </a:r>
          </a:p>
          <a:p>
            <a:r>
              <a:rPr lang="fr-FR" dirty="0" err="1"/>
              <a:t>allocFami</a:t>
            </a:r>
            <a:r>
              <a:rPr lang="fr-FR" dirty="0"/>
              <a:t> real,</a:t>
            </a:r>
          </a:p>
          <a:p>
            <a:r>
              <a:rPr lang="fr-FR" dirty="0" err="1"/>
              <a:t>primeanc</a:t>
            </a:r>
            <a:r>
              <a:rPr lang="fr-FR" dirty="0"/>
              <a:t> </a:t>
            </a:r>
            <a:r>
              <a:rPr lang="fr-FR" dirty="0" err="1"/>
              <a:t>numeric</a:t>
            </a:r>
            <a:r>
              <a:rPr lang="fr-FR" dirty="0"/>
              <a:t>(10,2),</a:t>
            </a:r>
          </a:p>
          <a:p>
            <a:r>
              <a:rPr lang="fr-FR" dirty="0"/>
              <a:t>nservice </a:t>
            </a:r>
            <a:r>
              <a:rPr lang="fr-FR" dirty="0" err="1"/>
              <a:t>numeric</a:t>
            </a:r>
            <a:r>
              <a:rPr lang="fr-FR" dirty="0"/>
              <a:t>)</a:t>
            </a:r>
          </a:p>
          <a:p>
            <a:r>
              <a:rPr lang="fr-FR" dirty="0"/>
              <a:t>/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433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99D304-BE77-43B9-AE7D-DE5DE00FFEF9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287338"/>
            <a:ext cx="8229600" cy="4318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fr-FR" dirty="0" smtClean="0"/>
              <a:t>Exemples de conversion de types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836712"/>
            <a:ext cx="705678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28943"/>
            <a:ext cx="8229600" cy="4220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Les types prédéfinis en Oracle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fr-FR" dirty="0"/>
              <a:t>Les types date</a:t>
            </a:r>
          </a:p>
          <a:p>
            <a:pPr lvl="1" eaLnBrk="1" hangingPunct="1">
              <a:lnSpc>
                <a:spcPct val="90000"/>
              </a:lnSpc>
              <a:buFont typeface="Shruti" pitchFamily="2"/>
              <a:buChar char="-"/>
            </a:pPr>
            <a:r>
              <a:rPr lang="fr-FR" sz="2000" dirty="0"/>
              <a:t>date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	EX: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	</a:t>
            </a:r>
            <a:r>
              <a:rPr lang="fr-FR" dirty="0" err="1"/>
              <a:t>dateNaissance</a:t>
            </a:r>
            <a:r>
              <a:rPr lang="fr-FR" dirty="0"/>
              <a:t> </a:t>
            </a:r>
            <a:r>
              <a:rPr lang="fr-FR" dirty="0" smtClean="0"/>
              <a:t>date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dirty="0"/>
          </a:p>
          <a:p>
            <a:pPr lvl="1">
              <a:buFont typeface="Shruti" pitchFamily="2"/>
              <a:buChar char="-"/>
            </a:pPr>
            <a:r>
              <a:rPr lang="fr-FR" sz="2000" dirty="0" smtClean="0"/>
              <a:t>Valeur </a:t>
            </a:r>
            <a:r>
              <a:rPr lang="fr-FR" sz="2000" dirty="0"/>
              <a:t>littérale de date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	'12/11/2005' ou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	'12-11-2005'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53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2D4F19-F92D-45E5-A33F-647B00320F13}" type="slidenum">
              <a:rPr lang="fr-FR" smtClean="0"/>
              <a:pPr/>
              <a:t>38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889248" y="1779430"/>
            <a:ext cx="7520115" cy="4385874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3200" dirty="0"/>
              <a:t>Les types prédéfinis en Oracle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fr-FR" sz="2900" dirty="0"/>
              <a:t>Les types date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Shruti" pitchFamily="2"/>
              <a:buChar char="-"/>
            </a:pPr>
            <a:r>
              <a:rPr lang="fr-FR" sz="2900" dirty="0" err="1"/>
              <a:t>timestamp</a:t>
            </a:r>
            <a:r>
              <a:rPr lang="fr-FR" sz="2900" dirty="0"/>
              <a:t>[(</a:t>
            </a:r>
            <a:r>
              <a:rPr lang="fr-FR" sz="2900" dirty="0" err="1"/>
              <a:t>fractionDeSeconde</a:t>
            </a:r>
            <a:r>
              <a:rPr lang="fr-FR" sz="2900" dirty="0"/>
              <a:t>)]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None/>
            </a:pPr>
            <a:r>
              <a:rPr lang="fr-FR" sz="2900" dirty="0"/>
              <a:t>	contient date et </a:t>
            </a:r>
            <a:r>
              <a:rPr lang="fr-FR" sz="2900" dirty="0" smtClean="0"/>
              <a:t>heure</a:t>
            </a:r>
            <a:endParaRPr lang="fr-FR" sz="29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900" dirty="0"/>
              <a:t>		- </a:t>
            </a:r>
            <a:r>
              <a:rPr lang="fr-FR" sz="2900" dirty="0" err="1"/>
              <a:t>fractionDeSeconde</a:t>
            </a:r>
            <a:r>
              <a:rPr lang="fr-FR" sz="2900" dirty="0"/>
              <a:t> nombre de chiffres dans la </a:t>
            </a:r>
            <a:r>
              <a:rPr lang="fr-FR" sz="2900" dirty="0" smtClean="0"/>
              <a:t>fraction 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900" dirty="0"/>
              <a:t>	</a:t>
            </a:r>
            <a:r>
              <a:rPr lang="fr-FR" sz="2900" dirty="0" smtClean="0"/>
              <a:t>	</a:t>
            </a:r>
            <a:r>
              <a:rPr lang="fr-FR" sz="2900" dirty="0" smtClean="0"/>
              <a:t>secondes</a:t>
            </a:r>
            <a:r>
              <a:rPr lang="fr-FR" sz="2900" dirty="0"/>
              <a:t>&lt;=9. par défaut est 6.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900" dirty="0"/>
              <a:t>		EX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900" dirty="0"/>
              <a:t>		</a:t>
            </a:r>
            <a:r>
              <a:rPr lang="fr-FR" sz="2900" dirty="0" err="1"/>
              <a:t>moment_début</a:t>
            </a:r>
            <a:r>
              <a:rPr lang="fr-FR" sz="2900" dirty="0"/>
              <a:t>  </a:t>
            </a:r>
            <a:r>
              <a:rPr lang="fr-FR" sz="2900" dirty="0" err="1"/>
              <a:t>timestamp</a:t>
            </a:r>
            <a:r>
              <a:rPr lang="fr-FR" sz="2900" dirty="0"/>
              <a:t>(3)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900" dirty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900" dirty="0"/>
              <a:t>		Constantes  littérales: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900" dirty="0"/>
              <a:t>		'12/11/2005 10:30:20,100' 	ou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900" dirty="0"/>
              <a:t>		'12/11/2005 :10:30:20,100'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536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2D4F19-F92D-45E5-A33F-647B00320F13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Présentation du langage SQL</a:t>
            </a:r>
          </a:p>
          <a:p>
            <a:pPr marL="201168" lvl="1" indent="0" eaLnBrk="1" hangingPunct="1">
              <a:buNone/>
            </a:pPr>
            <a:r>
              <a:rPr lang="fr-FR" sz="2000" dirty="0"/>
              <a:t>SQL = </a:t>
            </a:r>
            <a:r>
              <a:rPr lang="fr-FR" sz="2000" dirty="0" err="1"/>
              <a:t>Strucured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Language</a:t>
            </a:r>
            <a:r>
              <a:rPr lang="fr-FR" sz="2000" dirty="0"/>
              <a:t> : langage d'interrogation de bases de données relationnelles</a:t>
            </a:r>
          </a:p>
          <a:p>
            <a:pPr eaLnBrk="1" hangingPunct="1"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z="1100" b="1" dirty="0" smtClean="0"/>
              <a:t>SMI5/LPII FS  Agadir : 20-21</a:t>
            </a:r>
            <a:endParaRPr lang="fr-FR" sz="1100" b="1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z="1400" dirty="0" smtClean="0"/>
              <a:t>Bases de données </a:t>
            </a:r>
            <a:endParaRPr lang="fr-FR" sz="1400" dirty="0"/>
          </a:p>
        </p:txBody>
      </p:sp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9223A5-94DF-4F21-AF89-D5A2501DE09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9158" y="1772817"/>
            <a:ext cx="7500205" cy="3600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Donner les commandes de création des tables suivantes:</a:t>
            </a:r>
          </a:p>
          <a:p>
            <a:pPr>
              <a:buNone/>
            </a:pPr>
            <a:r>
              <a:rPr lang="fr-FR" dirty="0"/>
              <a:t>	- Filière(</a:t>
            </a:r>
            <a:r>
              <a:rPr lang="fr-FR" dirty="0" err="1"/>
              <a:t>codeFilière</a:t>
            </a:r>
            <a:r>
              <a:rPr lang="fr-FR" dirty="0"/>
              <a:t>, </a:t>
            </a:r>
            <a:r>
              <a:rPr lang="fr-FR" dirty="0" err="1"/>
              <a:t>libellé,département</a:t>
            </a:r>
            <a:r>
              <a:rPr lang="fr-FR" dirty="0"/>
              <a:t>)</a:t>
            </a:r>
          </a:p>
          <a:p>
            <a:pPr>
              <a:buNone/>
            </a:pPr>
            <a:r>
              <a:rPr lang="fr-FR" dirty="0"/>
              <a:t>	- Etudiant(</a:t>
            </a:r>
            <a:r>
              <a:rPr lang="fr-FR" dirty="0" err="1"/>
              <a:t>codeEtudiant</a:t>
            </a:r>
            <a:r>
              <a:rPr lang="fr-FR" dirty="0"/>
              <a:t>, nom, prénom, </a:t>
            </a:r>
            <a:r>
              <a:rPr lang="fr-FR" dirty="0" err="1"/>
              <a:t>dateNaissance</a:t>
            </a:r>
            <a:r>
              <a:rPr lang="fr-FR" dirty="0"/>
              <a:t>, </a:t>
            </a:r>
            <a:r>
              <a:rPr lang="fr-FR" dirty="0" err="1"/>
              <a:t>codeFilière</a:t>
            </a:r>
            <a:r>
              <a:rPr lang="fr-FR" dirty="0"/>
              <a:t>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44825"/>
            <a:ext cx="7494963" cy="403244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dirty="0"/>
              <a:t>Description de la syntaxe(suite)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ContrainteColonne</a:t>
            </a:r>
            <a:r>
              <a:rPr lang="fr-FR" dirty="0"/>
              <a:t>=[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/>
              <a:t> </a:t>
            </a:r>
            <a:r>
              <a:rPr lang="fr-FR" dirty="0" err="1"/>
              <a:t>nomContrainte</a:t>
            </a:r>
            <a:r>
              <a:rPr lang="fr-FR" dirty="0"/>
              <a:t>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TypeContrainteColonne</a:t>
            </a:r>
            <a:endParaRPr lang="fr-FR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TypeContrainteColonne</a:t>
            </a:r>
            <a:r>
              <a:rPr lang="fr-FR" dirty="0"/>
              <a:t> =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key</a:t>
            </a:r>
            <a:r>
              <a:rPr lang="fr-FR" dirty="0"/>
              <a:t>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unique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[not] </a:t>
            </a:r>
            <a:r>
              <a:rPr lang="fr-FR" dirty="0" err="1"/>
              <a:t>null</a:t>
            </a:r>
            <a:r>
              <a:rPr lang="fr-FR" dirty="0"/>
              <a:t>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Check (condition) |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References</a:t>
            </a:r>
            <a:r>
              <a:rPr lang="fr-FR" dirty="0"/>
              <a:t> </a:t>
            </a:r>
            <a:r>
              <a:rPr lang="fr-FR" dirty="0" err="1"/>
              <a:t>nomTable</a:t>
            </a:r>
            <a:r>
              <a:rPr lang="fr-FR" dirty="0"/>
              <a:t>[(colonne) ] [on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cascade|on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set </a:t>
            </a:r>
            <a:r>
              <a:rPr lang="fr-FR" dirty="0" err="1"/>
              <a:t>null</a:t>
            </a:r>
            <a:r>
              <a:rPr lang="fr-FR" dirty="0"/>
              <a:t>]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>
                <a:solidFill>
                  <a:srgbClr val="00B050"/>
                </a:solidFill>
              </a:rPr>
              <a:t>[</a:t>
            </a:r>
            <a:r>
              <a:rPr lang="fr-FR" dirty="0" err="1">
                <a:solidFill>
                  <a:srgbClr val="00B050"/>
                </a:solidFill>
              </a:rPr>
              <a:t>enable</a:t>
            </a:r>
            <a:r>
              <a:rPr lang="fr-FR" dirty="0">
                <a:solidFill>
                  <a:srgbClr val="00B050"/>
                </a:solidFill>
              </a:rPr>
              <a:t>|</a:t>
            </a:r>
            <a:r>
              <a:rPr lang="fr-FR" dirty="0" err="1">
                <a:solidFill>
                  <a:srgbClr val="00B050"/>
                </a:solidFill>
              </a:rPr>
              <a:t>disable</a:t>
            </a:r>
            <a:r>
              <a:rPr lang="fr-FR" dirty="0">
                <a:solidFill>
                  <a:srgbClr val="00B050"/>
                </a:solidFill>
              </a:rPr>
              <a:t>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355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4EBBE6-AD44-4E09-913D-530136DB7102}" type="slidenum">
              <a:rPr lang="fr-FR" smtClean="0"/>
              <a:pPr/>
              <a:t>41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6"/>
            <a:ext cx="7509771" cy="41764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/>
              <a:t> </a:t>
            </a:r>
            <a:r>
              <a:rPr lang="fr-FR" dirty="0" err="1"/>
              <a:t>cleEmp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key</a:t>
            </a:r>
            <a:r>
              <a:rPr lang="fr-FR" dirty="0"/>
              <a:t> 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Nom varchar2(20)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/>
              <a:t>  </a:t>
            </a:r>
            <a:r>
              <a:rPr lang="fr-FR" dirty="0" err="1"/>
              <a:t>uniNom</a:t>
            </a:r>
            <a:r>
              <a:rPr lang="fr-FR" dirty="0"/>
              <a:t> unique,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Prénom varchar2(20),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Genre char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/>
              <a:t> </a:t>
            </a:r>
            <a:r>
              <a:rPr lang="fr-FR" dirty="0" err="1"/>
              <a:t>valsGenre</a:t>
            </a:r>
            <a:r>
              <a:rPr lang="fr-FR" dirty="0"/>
              <a:t> check(</a:t>
            </a:r>
            <a:r>
              <a:rPr lang="fr-FR" dirty="0" err="1"/>
              <a:t>lower</a:t>
            </a:r>
            <a:r>
              <a:rPr lang="fr-FR" dirty="0"/>
              <a:t>(genre) in(‘f’,’m’)),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/>
              <a:t> </a:t>
            </a:r>
            <a:r>
              <a:rPr lang="fr-FR" dirty="0" err="1"/>
              <a:t>clEtrEmpServ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service(</a:t>
            </a:r>
            <a:r>
              <a:rPr lang="fr-FR" dirty="0" err="1"/>
              <a:t>nserv</a:t>
            </a:r>
            <a:r>
              <a:rPr lang="fr-FR" dirty="0"/>
              <a:t>) on </a:t>
            </a:r>
            <a:r>
              <a:rPr lang="fr-FR" dirty="0" err="1"/>
              <a:t>delete</a:t>
            </a:r>
            <a:r>
              <a:rPr lang="fr-FR" dirty="0"/>
              <a:t> cascade);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fr-FR" sz="28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56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75A53-79F1-434E-A46B-C3942F932358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509771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/>
              <a:t> </a:t>
            </a:r>
            <a:r>
              <a:rPr lang="fr-FR" dirty="0" err="1"/>
              <a:t>cleEmp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key</a:t>
            </a:r>
            <a:r>
              <a:rPr lang="fr-FR" dirty="0"/>
              <a:t> </a:t>
            </a:r>
            <a:r>
              <a:rPr lang="fr-FR" dirty="0" err="1">
                <a:solidFill>
                  <a:srgbClr val="00B050"/>
                </a:solidFill>
              </a:rPr>
              <a:t>disable</a:t>
            </a:r>
            <a:r>
              <a:rPr lang="fr-FR" dirty="0"/>
              <a:t>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Nom varchar2(20)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/>
              <a:t>  </a:t>
            </a:r>
            <a:r>
              <a:rPr lang="fr-FR" dirty="0" err="1"/>
              <a:t>uniNom</a:t>
            </a:r>
            <a:r>
              <a:rPr lang="fr-FR" dirty="0"/>
              <a:t> unique,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Prénom varchar2(20),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Genre char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/>
              <a:t> </a:t>
            </a:r>
            <a:r>
              <a:rPr lang="fr-FR" dirty="0" err="1"/>
              <a:t>valsGenre</a:t>
            </a:r>
            <a:r>
              <a:rPr lang="fr-FR" dirty="0"/>
              <a:t> check(</a:t>
            </a:r>
            <a:r>
              <a:rPr lang="fr-FR" dirty="0" err="1"/>
              <a:t>lower</a:t>
            </a:r>
            <a:r>
              <a:rPr lang="fr-FR" dirty="0"/>
              <a:t>(genre) in(‘f’,’m’)),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Nserv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(2)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/>
              <a:t> </a:t>
            </a:r>
            <a:r>
              <a:rPr lang="fr-FR" dirty="0" err="1"/>
              <a:t>clEtrEmpServ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service(</a:t>
            </a:r>
            <a:r>
              <a:rPr lang="fr-FR" dirty="0" err="1"/>
              <a:t>nserv</a:t>
            </a:r>
            <a:r>
              <a:rPr lang="fr-FR" dirty="0"/>
              <a:t>) on </a:t>
            </a:r>
            <a:r>
              <a:rPr lang="fr-FR" dirty="0" err="1"/>
              <a:t>delete</a:t>
            </a:r>
            <a:r>
              <a:rPr lang="fr-FR" dirty="0"/>
              <a:t> cascade);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fr-FR" sz="28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56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75A53-79F1-434E-A46B-C3942F932358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Donner les commandes de création des tables suivantes avec nom des contraintes:</a:t>
            </a:r>
          </a:p>
          <a:p>
            <a:pPr>
              <a:buNone/>
            </a:pPr>
            <a:r>
              <a:rPr lang="fr-FR" dirty="0"/>
              <a:t>	- Filière(</a:t>
            </a:r>
            <a:r>
              <a:rPr lang="fr-FR" dirty="0" err="1"/>
              <a:t>codeFilière</a:t>
            </a:r>
            <a:r>
              <a:rPr lang="fr-FR" dirty="0"/>
              <a:t>, libellé</a:t>
            </a:r>
            <a:r>
              <a:rPr lang="fr-FR" dirty="0" smtClean="0"/>
              <a:t>, département</a:t>
            </a:r>
            <a:r>
              <a:rPr lang="fr-FR" dirty="0"/>
              <a:t>)</a:t>
            </a:r>
          </a:p>
          <a:p>
            <a:pPr>
              <a:buNone/>
            </a:pPr>
            <a:r>
              <a:rPr lang="fr-FR" dirty="0"/>
              <a:t>	- Etudiant(</a:t>
            </a:r>
            <a:r>
              <a:rPr lang="fr-FR" dirty="0" err="1"/>
              <a:t>codeEtudiant</a:t>
            </a:r>
            <a:r>
              <a:rPr lang="fr-FR" dirty="0"/>
              <a:t>, nom, prénom, </a:t>
            </a:r>
            <a:r>
              <a:rPr lang="fr-FR" dirty="0" err="1"/>
              <a:t>dateNaissance</a:t>
            </a:r>
            <a:r>
              <a:rPr lang="fr-FR" dirty="0"/>
              <a:t>, </a:t>
            </a:r>
            <a:r>
              <a:rPr lang="fr-FR" dirty="0" err="1"/>
              <a:t>codeFilière</a:t>
            </a:r>
            <a:r>
              <a:rPr lang="fr-FR" dirty="0"/>
              <a:t>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844824"/>
            <a:ext cx="758177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Create table </a:t>
            </a:r>
            <a:r>
              <a:rPr lang="fr-FR" dirty="0" err="1"/>
              <a:t>emp</a:t>
            </a:r>
            <a:r>
              <a:rPr lang="fr-FR" dirty="0"/>
              <a:t>(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nemp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(4)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clEmpl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key</a:t>
            </a:r>
            <a:r>
              <a:rPr lang="fr-FR" dirty="0"/>
              <a:t> 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Nom varchar2(20),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Prénom varchar2(20),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Salaire </a:t>
            </a:r>
            <a:r>
              <a:rPr lang="fr-FR" dirty="0" err="1"/>
              <a:t>number</a:t>
            </a:r>
            <a:r>
              <a:rPr lang="fr-FR" dirty="0"/>
              <a:t>(10,2),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Genre char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valsGenre</a:t>
            </a:r>
            <a:r>
              <a:rPr lang="fr-FR" dirty="0"/>
              <a:t> check(</a:t>
            </a:r>
            <a:r>
              <a:rPr lang="fr-FR" dirty="0" err="1"/>
              <a:t>lower</a:t>
            </a:r>
            <a:r>
              <a:rPr lang="fr-FR" dirty="0"/>
              <a:t>(genre) in(‘f’,’m’)),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Nserv</a:t>
            </a:r>
            <a:r>
              <a:rPr lang="fr-FR" dirty="0"/>
              <a:t> number(2) </a:t>
            </a:r>
            <a:r>
              <a:rPr lang="fr-FR" dirty="0" err="1">
                <a:solidFill>
                  <a:srgbClr val="00B050"/>
                </a:solidFill>
              </a:rPr>
              <a:t>constraint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clEtrEmpServ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</a:t>
            </a:r>
            <a:r>
              <a:rPr lang="fr-FR" dirty="0" smtClean="0"/>
              <a:t>service(</a:t>
            </a:r>
            <a:r>
              <a:rPr lang="fr-FR" dirty="0" err="1" smtClean="0"/>
              <a:t>nserv</a:t>
            </a:r>
            <a:r>
              <a:rPr lang="fr-FR" dirty="0"/>
              <a:t>) on </a:t>
            </a:r>
            <a:r>
              <a:rPr lang="fr-FR" dirty="0" err="1"/>
              <a:t>delete</a:t>
            </a:r>
            <a:r>
              <a:rPr lang="fr-FR" dirty="0"/>
              <a:t> cascade);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fr-FR" sz="2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560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675A53-79F1-434E-A46B-C3942F932358}" type="slidenum">
              <a:rPr lang="fr-FR" smtClean="0"/>
              <a:pPr/>
              <a:t>45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6114" y="1838480"/>
            <a:ext cx="8229600" cy="5054617"/>
          </a:xfrm>
        </p:spPr>
        <p:txBody>
          <a:bodyPr>
            <a:normAutofit/>
          </a:bodyPr>
          <a:lstStyle/>
          <a:p>
            <a:pPr marL="354013" indent="-354013" eaLnBrk="1" hangingPunct="1">
              <a:buFont typeface="Wingdings" pitchFamily="2" charset="2"/>
              <a:buChar char="§"/>
              <a:tabLst>
                <a:tab pos="354013" algn="l"/>
              </a:tabLst>
            </a:pPr>
            <a:r>
              <a:rPr lang="fr-FR" dirty="0"/>
              <a:t>Exemple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fr-FR" sz="2000" dirty="0"/>
              <a:t>Create table </a:t>
            </a:r>
            <a:r>
              <a:rPr lang="fr-FR" sz="2000" dirty="0" err="1"/>
              <a:t>emp</a:t>
            </a:r>
            <a:r>
              <a:rPr lang="fr-FR" sz="2000" dirty="0"/>
              <a:t>(</a:t>
            </a:r>
            <a:r>
              <a:rPr lang="fr-FR" sz="2000" dirty="0" err="1"/>
              <a:t>nemp</a:t>
            </a:r>
            <a:r>
              <a:rPr lang="fr-FR" sz="2000" dirty="0"/>
              <a:t> number(4) </a:t>
            </a:r>
            <a:r>
              <a:rPr lang="fr-FR" sz="2000" dirty="0" err="1"/>
              <a:t>primary</a:t>
            </a:r>
            <a:r>
              <a:rPr lang="fr-FR" sz="2000" dirty="0"/>
              <a:t> key,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fr-FR" sz="2000" dirty="0"/>
              <a:t>Nom varchar2(20),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fr-FR" sz="2000" dirty="0"/>
              <a:t>Prénom varchar2(20),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fr-FR" sz="2000" dirty="0"/>
              <a:t>Genre char check(genre in(‘f’,’m’,’F’,’M’),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fr-FR" sz="2000" dirty="0"/>
              <a:t>Salaire </a:t>
            </a:r>
            <a:r>
              <a:rPr lang="fr-FR" sz="2000" dirty="0" err="1"/>
              <a:t>number</a:t>
            </a:r>
            <a:r>
              <a:rPr lang="fr-FR" sz="2000" dirty="0"/>
              <a:t>(10,2),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fr-FR" sz="2000" dirty="0" err="1"/>
              <a:t>Nserv</a:t>
            </a:r>
            <a:r>
              <a:rPr lang="fr-FR" sz="2000" dirty="0"/>
              <a:t> </a:t>
            </a:r>
            <a:r>
              <a:rPr lang="fr-FR" sz="2000" dirty="0" err="1"/>
              <a:t>references</a:t>
            </a:r>
            <a:r>
              <a:rPr lang="fr-FR" sz="2000" dirty="0"/>
              <a:t> service(</a:t>
            </a:r>
            <a:r>
              <a:rPr lang="fr-FR" sz="2000" dirty="0" err="1"/>
              <a:t>nserv</a:t>
            </a:r>
            <a:r>
              <a:rPr lang="fr-FR" sz="2000" dirty="0"/>
              <a:t>) on </a:t>
            </a:r>
            <a:r>
              <a:rPr lang="fr-FR" sz="2000" dirty="0" err="1"/>
              <a:t>delete</a:t>
            </a:r>
            <a:r>
              <a:rPr lang="fr-FR" sz="2000" dirty="0"/>
              <a:t> cascade);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662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C0424-4CBD-4C36-95A9-D3A984DC5784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6"/>
            <a:ext cx="7958688" cy="435334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200" dirty="0"/>
              <a:t>Création des tables(suite)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200" dirty="0"/>
              <a:t>	Table=relation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200" dirty="0"/>
              <a:t>	Create </a:t>
            </a:r>
            <a:r>
              <a:rPr lang="fr-FR" sz="2200" b="1" dirty="0"/>
              <a:t>table</a:t>
            </a:r>
            <a:r>
              <a:rPr lang="fr-FR" sz="2200" dirty="0"/>
              <a:t> </a:t>
            </a:r>
            <a:r>
              <a:rPr lang="fr-FR" sz="2200" dirty="0" err="1"/>
              <a:t>nomTable</a:t>
            </a:r>
            <a:r>
              <a:rPr lang="fr-FR" sz="2200" dirty="0"/>
              <a:t> </a:t>
            </a:r>
            <a:r>
              <a:rPr lang="fr-FR" sz="2200" b="1" dirty="0"/>
              <a:t>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champ1 type [</a:t>
            </a:r>
            <a:r>
              <a:rPr lang="fr-FR" sz="2200" b="1" dirty="0"/>
              <a:t>default</a:t>
            </a:r>
            <a:r>
              <a:rPr lang="fr-FR" sz="2200" dirty="0"/>
              <a:t> </a:t>
            </a:r>
            <a:r>
              <a:rPr lang="fr-FR" sz="2200" dirty="0" err="1"/>
              <a:t>valParDéfaut</a:t>
            </a:r>
            <a:r>
              <a:rPr lang="fr-FR" sz="2200" dirty="0"/>
              <a:t>] [</a:t>
            </a:r>
            <a:r>
              <a:rPr lang="fr-FR" sz="2200" dirty="0" err="1"/>
              <a:t>contrainte_colonne</a:t>
            </a:r>
            <a:r>
              <a:rPr lang="fr-FR" sz="2200" dirty="0"/>
              <a:t>],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champ2 type [</a:t>
            </a:r>
            <a:r>
              <a:rPr lang="fr-FR" sz="2200" b="1" dirty="0"/>
              <a:t>default</a:t>
            </a:r>
            <a:r>
              <a:rPr lang="fr-FR" sz="2200" dirty="0"/>
              <a:t> </a:t>
            </a:r>
            <a:r>
              <a:rPr lang="fr-FR" sz="2200" dirty="0" err="1"/>
              <a:t>valParDéfaut</a:t>
            </a:r>
            <a:r>
              <a:rPr lang="fr-FR" sz="2200" dirty="0"/>
              <a:t>] [</a:t>
            </a:r>
            <a:r>
              <a:rPr lang="fr-FR" sz="2200" dirty="0" err="1"/>
              <a:t>contrainte_colonne</a:t>
            </a:r>
            <a:r>
              <a:rPr lang="fr-FR" sz="2200" dirty="0"/>
              <a:t>],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 smtClean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</a:t>
            </a:r>
            <a:r>
              <a:rPr lang="fr-FR" sz="2200" dirty="0">
                <a:solidFill>
                  <a:srgbClr val="00B050"/>
                </a:solidFill>
              </a:rPr>
              <a:t>[Contrainte_table1,]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>
                <a:solidFill>
                  <a:srgbClr val="00B050"/>
                </a:solidFill>
              </a:rPr>
              <a:t>	[Contrainte_table2,]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dirty="0"/>
              <a:t>	…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200" b="1" dirty="0"/>
              <a:t>	</a:t>
            </a:r>
            <a:r>
              <a:rPr lang="fr-FR" sz="2200" b="1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sz="24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102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399C1-FA43-478B-8999-F12973717450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787208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Description de la syntaxe(suite)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contrainteTable</a:t>
            </a:r>
            <a:r>
              <a:rPr lang="fr-FR" dirty="0"/>
              <a:t>=[</a:t>
            </a:r>
            <a:r>
              <a:rPr lang="fr-FR" dirty="0" err="1"/>
              <a:t>constraint</a:t>
            </a:r>
            <a:r>
              <a:rPr lang="fr-FR" dirty="0"/>
              <a:t> </a:t>
            </a:r>
            <a:r>
              <a:rPr lang="fr-FR" dirty="0" err="1"/>
              <a:t>nomContrainte</a:t>
            </a:r>
            <a:r>
              <a:rPr lang="fr-FR" dirty="0"/>
              <a:t>] </a:t>
            </a:r>
            <a:r>
              <a:rPr lang="fr-FR" dirty="0" err="1"/>
              <a:t>typeDeContrainteTable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>
                <a:solidFill>
                  <a:srgbClr val="00B050"/>
                </a:solidFill>
              </a:rPr>
              <a:t>	</a:t>
            </a:r>
            <a:r>
              <a:rPr lang="fr-FR" dirty="0" err="1">
                <a:solidFill>
                  <a:srgbClr val="00B050"/>
                </a:solidFill>
              </a:rPr>
              <a:t>typeDeContrainteTable</a:t>
            </a:r>
            <a:r>
              <a:rPr lang="fr-FR" dirty="0"/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primary</a:t>
            </a:r>
            <a:r>
              <a:rPr lang="fr-FR" dirty="0"/>
              <a:t> key (col1,col2…)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| </a:t>
            </a:r>
            <a:r>
              <a:rPr lang="fr-FR" dirty="0" err="1"/>
              <a:t>Foreign</a:t>
            </a:r>
            <a:r>
              <a:rPr lang="fr-FR" dirty="0"/>
              <a:t> </a:t>
            </a:r>
            <a:r>
              <a:rPr lang="fr-FR" dirty="0" err="1"/>
              <a:t>key</a:t>
            </a:r>
            <a:r>
              <a:rPr lang="fr-FR" dirty="0"/>
              <a:t>(col1,col2…) </a:t>
            </a:r>
            <a:r>
              <a:rPr lang="fr-FR" dirty="0" err="1"/>
              <a:t>references</a:t>
            </a:r>
            <a:r>
              <a:rPr lang="fr-FR" dirty="0"/>
              <a:t> </a:t>
            </a:r>
            <a:r>
              <a:rPr lang="fr-FR" dirty="0" err="1"/>
              <a:t>nomTable</a:t>
            </a:r>
            <a:r>
              <a:rPr lang="fr-FR" dirty="0"/>
              <a:t>[(col1,col2)] [on </a:t>
            </a:r>
            <a:r>
              <a:rPr lang="fr-FR" dirty="0" err="1"/>
              <a:t>delete</a:t>
            </a:r>
            <a:r>
              <a:rPr lang="fr-FR" dirty="0"/>
              <a:t> cascade| on </a:t>
            </a:r>
            <a:r>
              <a:rPr lang="fr-FR" dirty="0" err="1"/>
              <a:t>delete</a:t>
            </a:r>
            <a:r>
              <a:rPr lang="fr-FR" dirty="0"/>
              <a:t> set </a:t>
            </a:r>
            <a:r>
              <a:rPr lang="fr-FR" dirty="0" err="1"/>
              <a:t>null</a:t>
            </a:r>
            <a:r>
              <a:rPr lang="fr-FR" dirty="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| Unique(col1,col2…)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| Check(condition)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[</a:t>
            </a:r>
            <a:r>
              <a:rPr lang="fr-FR" dirty="0" err="1"/>
              <a:t>enable</a:t>
            </a:r>
            <a:r>
              <a:rPr lang="fr-FR" dirty="0"/>
              <a:t>|</a:t>
            </a:r>
            <a:r>
              <a:rPr lang="fr-FR" dirty="0" err="1"/>
              <a:t>disable</a:t>
            </a:r>
            <a:r>
              <a:rPr lang="fr-FR" dirty="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765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4BF46F-DB35-4C0F-AC46-09FBB0398473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787208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Create table </a:t>
            </a:r>
            <a:r>
              <a:rPr lang="fr-FR" sz="2000" dirty="0" err="1"/>
              <a:t>emp</a:t>
            </a:r>
            <a:r>
              <a:rPr lang="fr-FR" sz="2000" dirty="0"/>
              <a:t>(</a:t>
            </a:r>
            <a:r>
              <a:rPr lang="fr-FR" sz="2000" dirty="0" err="1"/>
              <a:t>nemp</a:t>
            </a:r>
            <a:r>
              <a:rPr lang="fr-FR" sz="2000" dirty="0"/>
              <a:t> number(4),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Nom varchar2(20),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Prénom varchar2(20),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Salaire </a:t>
            </a:r>
            <a:r>
              <a:rPr lang="fr-FR" sz="2000" dirty="0" err="1"/>
              <a:t>number</a:t>
            </a:r>
            <a:r>
              <a:rPr lang="fr-FR" sz="2000" dirty="0"/>
              <a:t>(10,2),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Genre char,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err="1"/>
              <a:t>Nserv</a:t>
            </a:r>
            <a:r>
              <a:rPr lang="fr-FR" sz="2000" dirty="0"/>
              <a:t> </a:t>
            </a:r>
            <a:r>
              <a:rPr lang="fr-FR" sz="2000" dirty="0" err="1"/>
              <a:t>number</a:t>
            </a:r>
            <a:r>
              <a:rPr lang="fr-FR" sz="2000" dirty="0"/>
              <a:t>(2),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err="1">
                <a:solidFill>
                  <a:srgbClr val="00B050"/>
                </a:solidFill>
              </a:rPr>
              <a:t>primary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key</a:t>
            </a:r>
            <a:r>
              <a:rPr lang="fr-FR" sz="2000" dirty="0"/>
              <a:t>(</a:t>
            </a:r>
            <a:r>
              <a:rPr lang="fr-FR" sz="2000" dirty="0" err="1"/>
              <a:t>nemp</a:t>
            </a:r>
            <a:r>
              <a:rPr lang="fr-FR" sz="2000" dirty="0"/>
              <a:t>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err="1">
                <a:solidFill>
                  <a:srgbClr val="00B050"/>
                </a:solidFill>
              </a:rPr>
              <a:t>foreign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key</a:t>
            </a:r>
            <a:r>
              <a:rPr lang="fr-FR" sz="2000" dirty="0">
                <a:solidFill>
                  <a:srgbClr val="00B050"/>
                </a:solidFill>
              </a:rPr>
              <a:t>(</a:t>
            </a:r>
            <a:r>
              <a:rPr lang="fr-FR" sz="2000" dirty="0" err="1">
                <a:solidFill>
                  <a:srgbClr val="00B050"/>
                </a:solidFill>
              </a:rPr>
              <a:t>nserv</a:t>
            </a:r>
            <a:r>
              <a:rPr lang="fr-FR" sz="2000" dirty="0">
                <a:solidFill>
                  <a:srgbClr val="00B050"/>
                </a:solidFill>
              </a:rPr>
              <a:t>)</a:t>
            </a:r>
            <a:r>
              <a:rPr lang="fr-FR" sz="2000" dirty="0"/>
              <a:t> </a:t>
            </a:r>
            <a:r>
              <a:rPr lang="fr-FR" sz="2000" dirty="0" err="1"/>
              <a:t>references</a:t>
            </a:r>
            <a:r>
              <a:rPr lang="fr-FR" sz="2000" dirty="0"/>
              <a:t> service(</a:t>
            </a:r>
            <a:r>
              <a:rPr lang="fr-FR" sz="2000" dirty="0" err="1"/>
              <a:t>nserv</a:t>
            </a:r>
            <a:r>
              <a:rPr lang="fr-FR" sz="2000" dirty="0"/>
              <a:t>) on </a:t>
            </a:r>
            <a:r>
              <a:rPr lang="fr-FR" sz="2000" dirty="0" err="1"/>
              <a:t>delete</a:t>
            </a:r>
            <a:r>
              <a:rPr lang="fr-FR" sz="2000" dirty="0"/>
              <a:t> cascade,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>
                <a:solidFill>
                  <a:srgbClr val="00B050"/>
                </a:solidFill>
              </a:rPr>
              <a:t>check</a:t>
            </a:r>
            <a:r>
              <a:rPr lang="fr-FR" sz="2000" dirty="0"/>
              <a:t>(genre in(‘f’,’m’)));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86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E7F63-2455-4A9A-8ECA-8AABB8A80DA3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Présentation du langage </a:t>
            </a:r>
            <a:r>
              <a:rPr lang="fr-FR" dirty="0" smtClean="0"/>
              <a:t>SQL</a:t>
            </a:r>
          </a:p>
          <a:p>
            <a:pPr marL="0" indent="0" eaLnBrk="1" hangingPunct="1">
              <a:buNone/>
            </a:pPr>
            <a:r>
              <a:rPr lang="fr-FR" sz="2000" dirty="0"/>
              <a:t> </a:t>
            </a:r>
            <a:r>
              <a:rPr lang="fr-FR" sz="2000" dirty="0" smtClean="0"/>
              <a:t>SQL </a:t>
            </a:r>
            <a:r>
              <a:rPr lang="fr-FR" sz="2000" dirty="0"/>
              <a:t>a remplacé 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smtClean="0"/>
              <a:t>SEQUEL=</a:t>
            </a:r>
            <a:r>
              <a:rPr lang="fr-FR" dirty="0" err="1" smtClean="0"/>
              <a:t>Structured</a:t>
            </a:r>
            <a:r>
              <a:rPr lang="fr-FR" dirty="0" smtClean="0"/>
              <a:t> </a:t>
            </a:r>
            <a:r>
              <a:rPr lang="fr-FR" dirty="0"/>
              <a:t>English as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smtClean="0"/>
              <a:t>	=premier </a:t>
            </a:r>
            <a:r>
              <a:rPr lang="fr-FR" dirty="0"/>
              <a:t>langage relationnel </a:t>
            </a:r>
            <a:r>
              <a:rPr lang="fr-FR" dirty="0" smtClean="0"/>
              <a:t>utilisé</a:t>
            </a:r>
            <a:endParaRPr lang="fr-FR" dirty="0"/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09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9223A5-94DF-4F21-AF89-D5A2501DE096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787208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Create table </a:t>
            </a:r>
            <a:r>
              <a:rPr lang="fr-FR" sz="2000" dirty="0" err="1"/>
              <a:t>emp</a:t>
            </a:r>
            <a:r>
              <a:rPr lang="fr-FR" sz="2000" dirty="0"/>
              <a:t>(</a:t>
            </a:r>
            <a:r>
              <a:rPr lang="fr-FR" sz="2000" dirty="0" err="1"/>
              <a:t>nemp</a:t>
            </a:r>
            <a:r>
              <a:rPr lang="fr-FR" sz="2000" dirty="0"/>
              <a:t> number(4),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Nom varchar2(20),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Prénom varchar2(20),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Salaire </a:t>
            </a:r>
            <a:r>
              <a:rPr lang="fr-FR" sz="2000" dirty="0" err="1"/>
              <a:t>number</a:t>
            </a:r>
            <a:r>
              <a:rPr lang="fr-FR" sz="2000" dirty="0"/>
              <a:t>(10,2),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Genre char,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err="1"/>
              <a:t>Nserv</a:t>
            </a:r>
            <a:r>
              <a:rPr lang="fr-FR" sz="2000" dirty="0"/>
              <a:t> </a:t>
            </a:r>
            <a:r>
              <a:rPr lang="fr-FR" sz="2000" dirty="0" err="1"/>
              <a:t>number</a:t>
            </a:r>
            <a:r>
              <a:rPr lang="fr-FR" sz="2000" dirty="0"/>
              <a:t>(2),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err="1">
                <a:solidFill>
                  <a:srgbClr val="00B050"/>
                </a:solidFill>
              </a:rPr>
              <a:t>constraint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clEmpl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primary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key</a:t>
            </a:r>
            <a:r>
              <a:rPr lang="fr-FR" sz="2000" dirty="0"/>
              <a:t>(</a:t>
            </a:r>
            <a:r>
              <a:rPr lang="fr-FR" sz="2000" dirty="0" err="1"/>
              <a:t>nemp</a:t>
            </a:r>
            <a:r>
              <a:rPr lang="fr-FR" sz="2000" dirty="0"/>
              <a:t>),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>
                <a:solidFill>
                  <a:srgbClr val="00B050"/>
                </a:solidFill>
              </a:rPr>
              <a:t>Contraint </a:t>
            </a:r>
            <a:r>
              <a:rPr lang="fr-FR" sz="2000" dirty="0" err="1">
                <a:solidFill>
                  <a:srgbClr val="00B050"/>
                </a:solidFill>
              </a:rPr>
              <a:t>clEtrEmpServ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foreign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key</a:t>
            </a:r>
            <a:r>
              <a:rPr lang="fr-FR" sz="2000" dirty="0">
                <a:solidFill>
                  <a:srgbClr val="00B050"/>
                </a:solidFill>
              </a:rPr>
              <a:t>(</a:t>
            </a:r>
            <a:r>
              <a:rPr lang="fr-FR" sz="2000" dirty="0" err="1">
                <a:solidFill>
                  <a:srgbClr val="00B050"/>
                </a:solidFill>
              </a:rPr>
              <a:t>nserv</a:t>
            </a:r>
            <a:r>
              <a:rPr lang="fr-FR" sz="2000" dirty="0">
                <a:solidFill>
                  <a:srgbClr val="00B050"/>
                </a:solidFill>
              </a:rPr>
              <a:t>) </a:t>
            </a:r>
            <a:r>
              <a:rPr lang="fr-FR" sz="2000" dirty="0" err="1">
                <a:solidFill>
                  <a:srgbClr val="00B050"/>
                </a:solidFill>
              </a:rPr>
              <a:t>references</a:t>
            </a:r>
            <a:r>
              <a:rPr lang="fr-FR" sz="2000" dirty="0">
                <a:solidFill>
                  <a:srgbClr val="00B050"/>
                </a:solidFill>
              </a:rPr>
              <a:t> service(</a:t>
            </a:r>
            <a:r>
              <a:rPr lang="fr-FR" sz="2000" dirty="0" err="1">
                <a:solidFill>
                  <a:srgbClr val="00B050"/>
                </a:solidFill>
              </a:rPr>
              <a:t>nserv</a:t>
            </a:r>
            <a:r>
              <a:rPr lang="fr-FR" sz="2000" dirty="0">
                <a:solidFill>
                  <a:srgbClr val="00B050"/>
                </a:solidFill>
              </a:rPr>
              <a:t>) on </a:t>
            </a:r>
            <a:r>
              <a:rPr lang="fr-FR" sz="2000" dirty="0" err="1">
                <a:solidFill>
                  <a:srgbClr val="00B050"/>
                </a:solidFill>
              </a:rPr>
              <a:t>delete</a:t>
            </a:r>
            <a:r>
              <a:rPr lang="fr-FR" sz="2000" dirty="0">
                <a:solidFill>
                  <a:srgbClr val="00B050"/>
                </a:solidFill>
              </a:rPr>
              <a:t> cascade,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 err="1">
                <a:solidFill>
                  <a:srgbClr val="00B050"/>
                </a:solidFill>
              </a:rPr>
              <a:t>constraint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err="1">
                <a:solidFill>
                  <a:srgbClr val="00B050"/>
                </a:solidFill>
              </a:rPr>
              <a:t>valsGenre</a:t>
            </a:r>
            <a:r>
              <a:rPr lang="fr-FR" sz="2000" dirty="0">
                <a:solidFill>
                  <a:srgbClr val="00B050"/>
                </a:solidFill>
              </a:rPr>
              <a:t> check</a:t>
            </a:r>
            <a:r>
              <a:rPr lang="fr-FR" sz="2000" dirty="0"/>
              <a:t>(</a:t>
            </a:r>
            <a:r>
              <a:rPr lang="fr-FR" sz="2000" dirty="0" err="1"/>
              <a:t>lower</a:t>
            </a:r>
            <a:r>
              <a:rPr lang="fr-FR" sz="2000" dirty="0"/>
              <a:t>(genre) in(‘f’,’m’)));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2867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E7F63-2455-4A9A-8ECA-8AABB8A80DA3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Donner les commandes de création des tables suivantes avec contraintes table non nommées:</a:t>
            </a:r>
          </a:p>
          <a:p>
            <a:pPr>
              <a:buNone/>
            </a:pPr>
            <a:r>
              <a:rPr lang="fr-FR" dirty="0"/>
              <a:t>	- Filière(</a:t>
            </a:r>
            <a:r>
              <a:rPr lang="fr-FR" dirty="0" err="1"/>
              <a:t>codeFilière</a:t>
            </a:r>
            <a:r>
              <a:rPr lang="fr-FR" dirty="0"/>
              <a:t>, </a:t>
            </a:r>
            <a:r>
              <a:rPr lang="fr-FR" dirty="0" err="1"/>
              <a:t>libellé,département</a:t>
            </a:r>
            <a:r>
              <a:rPr lang="fr-FR" dirty="0"/>
              <a:t>)</a:t>
            </a:r>
          </a:p>
          <a:p>
            <a:pPr>
              <a:buNone/>
            </a:pPr>
            <a:r>
              <a:rPr lang="fr-FR" dirty="0"/>
              <a:t>	- Etudiant(</a:t>
            </a:r>
            <a:r>
              <a:rPr lang="fr-FR" dirty="0" err="1"/>
              <a:t>codeEtudiant</a:t>
            </a:r>
            <a:r>
              <a:rPr lang="fr-FR" dirty="0"/>
              <a:t>, nom, prénom, </a:t>
            </a:r>
            <a:r>
              <a:rPr lang="fr-FR" dirty="0" err="1"/>
              <a:t>dateNaissance</a:t>
            </a:r>
            <a:r>
              <a:rPr lang="fr-FR" dirty="0"/>
              <a:t>, </a:t>
            </a:r>
            <a:r>
              <a:rPr lang="fr-FR" dirty="0" err="1"/>
              <a:t>codeFilière</a:t>
            </a:r>
            <a:r>
              <a:rPr lang="fr-FR" dirty="0"/>
              <a:t>)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844824"/>
            <a:ext cx="7787208" cy="428133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Donner les commandes de création des tables suivantes avec contraintes table nommées:</a:t>
            </a:r>
          </a:p>
          <a:p>
            <a:pPr>
              <a:buNone/>
            </a:pPr>
            <a:r>
              <a:rPr lang="fr-FR" dirty="0"/>
              <a:t>	- Filière(</a:t>
            </a:r>
            <a:r>
              <a:rPr lang="fr-FR" dirty="0" err="1"/>
              <a:t>codeFilière</a:t>
            </a:r>
            <a:r>
              <a:rPr lang="fr-FR" dirty="0"/>
              <a:t>, </a:t>
            </a:r>
            <a:r>
              <a:rPr lang="fr-FR" dirty="0" err="1"/>
              <a:t>libellé,département</a:t>
            </a:r>
            <a:r>
              <a:rPr lang="fr-FR" dirty="0"/>
              <a:t>)</a:t>
            </a:r>
          </a:p>
          <a:p>
            <a:pPr>
              <a:buNone/>
            </a:pPr>
            <a:r>
              <a:rPr lang="fr-FR" dirty="0"/>
              <a:t>	- Etudiant(</a:t>
            </a:r>
            <a:r>
              <a:rPr lang="fr-FR" dirty="0" err="1"/>
              <a:t>codeEtudiant</a:t>
            </a:r>
            <a:r>
              <a:rPr lang="fr-FR" dirty="0"/>
              <a:t>, nom, prénom, </a:t>
            </a:r>
            <a:r>
              <a:rPr lang="fr-FR" dirty="0" err="1"/>
              <a:t>dateNaissance</a:t>
            </a:r>
            <a:r>
              <a:rPr lang="fr-FR" dirty="0"/>
              <a:t>, </a:t>
            </a:r>
            <a:r>
              <a:rPr lang="fr-FR" dirty="0" err="1"/>
              <a:t>codeFilière</a:t>
            </a:r>
            <a:r>
              <a:rPr lang="fr-FR" dirty="0"/>
              <a:t>)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787208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Index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dirty="0"/>
              <a:t>	Définition d’index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index = Moyen ou structure pour accélérer le temps de réponse dans une base de données.</a:t>
            </a:r>
          </a:p>
          <a:p>
            <a:pPr eaLnBrk="1" hangingPunct="1">
              <a:lnSpc>
                <a:spcPct val="90000"/>
              </a:lnSpc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07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72168-A778-4D36-A799-71509AAC25A6}" type="slidenum">
              <a:rPr lang="fr-FR" smtClean="0"/>
              <a:pPr/>
              <a:t>53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72816"/>
            <a:ext cx="7787208" cy="435334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Inconvénients </a:t>
            </a:r>
            <a:r>
              <a:rPr lang="fr-FR" dirty="0" smtClean="0"/>
              <a:t>d’index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 smtClean="0"/>
          </a:p>
          <a:p>
            <a:pPr lvl="1">
              <a:buFont typeface="Wingdings" pitchFamily="2" charset="2"/>
              <a:buChar char="§"/>
            </a:pPr>
            <a:r>
              <a:rPr lang="fr-FR" sz="2000" dirty="0" smtClean="0"/>
              <a:t>Espace </a:t>
            </a:r>
            <a:r>
              <a:rPr lang="fr-FR" sz="2000" dirty="0"/>
              <a:t>mémoire </a:t>
            </a:r>
            <a:r>
              <a:rPr lang="fr-FR" sz="2000" dirty="0" err="1"/>
              <a:t>suppl</a:t>
            </a:r>
            <a:r>
              <a:rPr lang="fr-FR" sz="2000" dirty="0"/>
              <a:t>=lieu de stockage des valeurs de la colonne indexée et les adresses des lignes </a:t>
            </a:r>
            <a:r>
              <a:rPr lang="fr-FR" sz="2000" dirty="0" smtClean="0"/>
              <a:t>associées</a:t>
            </a:r>
          </a:p>
          <a:p>
            <a:pPr marL="201168" lvl="1" indent="0">
              <a:buNone/>
            </a:pPr>
            <a:endParaRPr lang="fr-FR" sz="2000" dirty="0" smtClean="0"/>
          </a:p>
          <a:p>
            <a:pPr lvl="1">
              <a:buFont typeface="Wingdings" pitchFamily="2" charset="2"/>
              <a:buChar char="§"/>
            </a:pPr>
            <a:r>
              <a:rPr lang="fr-FR" sz="2000" dirty="0" smtClean="0"/>
              <a:t>Ralentissement </a:t>
            </a:r>
            <a:r>
              <a:rPr lang="fr-FR" sz="2000" dirty="0"/>
              <a:t>de MAJ</a:t>
            </a:r>
          </a:p>
          <a:p>
            <a:pPr eaLnBrk="1" hangingPunct="1">
              <a:lnSpc>
                <a:spcPct val="90000"/>
              </a:lnSpc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07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72168-A778-4D36-A799-71509AAC25A6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844824"/>
            <a:ext cx="7715200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Création d’index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 index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nomIndex</a:t>
            </a:r>
            <a:r>
              <a:rPr lang="fr-FR" dirty="0"/>
              <a:t> on </a:t>
            </a:r>
            <a:r>
              <a:rPr lang="fr-FR" dirty="0" err="1"/>
              <a:t>nomTable</a:t>
            </a:r>
            <a:r>
              <a:rPr lang="fr-FR" dirty="0"/>
              <a:t>( col1 [</a:t>
            </a:r>
            <a:r>
              <a:rPr lang="fr-FR" dirty="0" err="1"/>
              <a:t>asc</a:t>
            </a:r>
            <a:r>
              <a:rPr lang="fr-FR" dirty="0"/>
              <a:t>|</a:t>
            </a:r>
            <a:r>
              <a:rPr lang="fr-FR" dirty="0" err="1"/>
              <a:t>desc</a:t>
            </a:r>
            <a:r>
              <a:rPr lang="fr-FR" dirty="0"/>
              <a:t>]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07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72168-A778-4D36-A799-71509AAC25A6}" type="slidenum">
              <a:rPr lang="fr-FR" smtClean="0"/>
              <a:pPr/>
              <a:t>55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index </a:t>
            </a:r>
            <a:r>
              <a:rPr lang="fr-FR" dirty="0" err="1"/>
              <a:t>idxnom</a:t>
            </a:r>
            <a:r>
              <a:rPr lang="fr-FR" dirty="0"/>
              <a:t> on </a:t>
            </a:r>
            <a:r>
              <a:rPr lang="fr-FR" dirty="0" err="1"/>
              <a:t>emp</a:t>
            </a:r>
            <a:r>
              <a:rPr lang="fr-FR" dirty="0"/>
              <a:t>(nom </a:t>
            </a:r>
            <a:r>
              <a:rPr lang="fr-FR" dirty="0" err="1"/>
              <a:t>asc</a:t>
            </a:r>
            <a:r>
              <a:rPr lang="fr-FR" dirty="0"/>
              <a:t>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17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AB2A9-C51E-45F9-8E75-F7A142A26826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Création d’index unique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 unique index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nomIndex</a:t>
            </a:r>
            <a:r>
              <a:rPr lang="fr-FR" dirty="0"/>
              <a:t> on </a:t>
            </a:r>
            <a:r>
              <a:rPr lang="fr-FR" dirty="0" err="1"/>
              <a:t>nomTable</a:t>
            </a:r>
            <a:r>
              <a:rPr lang="fr-FR" dirty="0"/>
              <a:t>( col1 [</a:t>
            </a:r>
            <a:r>
              <a:rPr lang="fr-FR" dirty="0" err="1"/>
              <a:t>asc</a:t>
            </a:r>
            <a:r>
              <a:rPr lang="fr-FR" dirty="0"/>
              <a:t>|</a:t>
            </a:r>
            <a:r>
              <a:rPr lang="fr-FR" dirty="0" err="1"/>
              <a:t>desc</a:t>
            </a:r>
            <a:r>
              <a:rPr lang="fr-FR" dirty="0"/>
              <a:t>]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07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72168-A778-4D36-A799-71509AAC25A6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unique index </a:t>
            </a:r>
            <a:r>
              <a:rPr lang="fr-FR" dirty="0" err="1"/>
              <a:t>idxnom</a:t>
            </a:r>
            <a:r>
              <a:rPr lang="fr-FR" dirty="0"/>
              <a:t> on </a:t>
            </a:r>
            <a:r>
              <a:rPr lang="fr-FR" dirty="0" err="1"/>
              <a:t>emp</a:t>
            </a:r>
            <a:r>
              <a:rPr lang="fr-FR" dirty="0"/>
              <a:t>(nom </a:t>
            </a:r>
            <a:r>
              <a:rPr lang="fr-FR" dirty="0" err="1"/>
              <a:t>asc</a:t>
            </a:r>
            <a:r>
              <a:rPr lang="fr-FR" dirty="0"/>
              <a:t>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17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AB2A9-C51E-45F9-8E75-F7A142A26826}" type="slidenum">
              <a:rPr lang="fr-FR" smtClean="0"/>
              <a:pPr/>
              <a:t>58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Création d’index avec plusieurs colonnes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 index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nomIndex</a:t>
            </a:r>
            <a:r>
              <a:rPr lang="fr-FR" dirty="0"/>
              <a:t> on </a:t>
            </a:r>
            <a:r>
              <a:rPr lang="fr-FR" dirty="0" err="1"/>
              <a:t>nomTable</a:t>
            </a:r>
            <a:r>
              <a:rPr lang="fr-FR" dirty="0"/>
              <a:t>( col1 [</a:t>
            </a:r>
            <a:r>
              <a:rPr lang="fr-FR" dirty="0" err="1"/>
              <a:t>asc</a:t>
            </a:r>
            <a:r>
              <a:rPr lang="fr-FR" dirty="0"/>
              <a:t>|</a:t>
            </a:r>
            <a:r>
              <a:rPr lang="fr-FR" dirty="0" err="1"/>
              <a:t>desc</a:t>
            </a:r>
            <a:r>
              <a:rPr lang="fr-FR" dirty="0"/>
              <a:t>]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[, col2 [</a:t>
            </a:r>
            <a:r>
              <a:rPr lang="fr-FR" dirty="0" err="1"/>
              <a:t>asc</a:t>
            </a:r>
            <a:r>
              <a:rPr lang="fr-FR" dirty="0"/>
              <a:t>|</a:t>
            </a:r>
            <a:r>
              <a:rPr lang="fr-FR" dirty="0" err="1"/>
              <a:t>desc</a:t>
            </a:r>
            <a:r>
              <a:rPr lang="fr-FR" dirty="0"/>
              <a:t>]…])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07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72168-A778-4D36-A799-71509AAC25A6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853497" cy="402336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Les nomes du langage SQL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dirty="0"/>
              <a:t>SQL devient une norme ANSI en  1986 SQL/86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dirty="0"/>
              <a:t>SQL devient une norme ISO en  1987 SQL/86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dirty="0"/>
              <a:t>Une autre norme SQL/89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	Expression des contraintes d'intégrité </a:t>
            </a:r>
            <a:r>
              <a:rPr lang="fr-FR" sz="2000" dirty="0" smtClean="0"/>
              <a:t>: </a:t>
            </a:r>
            <a:r>
              <a:rPr lang="fr-FR" sz="2000" dirty="0" err="1" smtClean="0"/>
              <a:t>Primary</a:t>
            </a:r>
            <a:r>
              <a:rPr lang="fr-FR" sz="2000" dirty="0" smtClean="0"/>
              <a:t> </a:t>
            </a:r>
            <a:r>
              <a:rPr lang="fr-FR" sz="2000" dirty="0"/>
              <a:t>key, check, </a:t>
            </a:r>
            <a:r>
              <a:rPr lang="fr-FR" sz="2000" dirty="0" err="1"/>
              <a:t>references</a:t>
            </a:r>
            <a:r>
              <a:rPr lang="fr-FR" sz="2000" dirty="0"/>
              <a:t>, default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dirty="0"/>
              <a:t>Une autre norme en 1992 SQL2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 dirty="0"/>
              <a:t>	Expression des opérateurs ensemblistes: </a:t>
            </a:r>
            <a:r>
              <a:rPr lang="fr-FR" sz="2000" dirty="0" err="1"/>
              <a:t>intersect</a:t>
            </a:r>
            <a:r>
              <a:rPr lang="fr-FR" sz="2000" dirty="0"/>
              <a:t> , minus…</a:t>
            </a:r>
            <a:r>
              <a:rPr lang="fr-FR" sz="2000" dirty="0" err="1"/>
              <a:t>outer</a:t>
            </a:r>
            <a:r>
              <a:rPr lang="fr-FR" sz="2000" dirty="0"/>
              <a:t> </a:t>
            </a:r>
            <a:r>
              <a:rPr lang="fr-FR" sz="2000" dirty="0" err="1"/>
              <a:t>join</a:t>
            </a:r>
            <a:r>
              <a:rPr lang="fr-FR" sz="2000" dirty="0"/>
              <a:t>, cascade, date, temps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dirty="0"/>
              <a:t>La norme SQL3 (1999): les types de données abstraits, notion de rôle, les concepts de l'objet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dirty="0"/>
              <a:t>La norme SQL4(2003)…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51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2474C-965A-4B80-9A3C-7E560C70E818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index </a:t>
            </a:r>
            <a:r>
              <a:rPr lang="fr-FR" dirty="0" err="1"/>
              <a:t>idxnomprénom</a:t>
            </a:r>
            <a:r>
              <a:rPr lang="fr-FR" dirty="0"/>
              <a:t> on </a:t>
            </a:r>
            <a:r>
              <a:rPr lang="fr-FR" dirty="0" err="1"/>
              <a:t>emp</a:t>
            </a:r>
            <a:r>
              <a:rPr lang="fr-FR" dirty="0"/>
              <a:t>(nom </a:t>
            </a:r>
            <a:r>
              <a:rPr lang="fr-FR" dirty="0" err="1"/>
              <a:t>asc</a:t>
            </a:r>
            <a:r>
              <a:rPr lang="fr-FR" dirty="0"/>
              <a:t>, prénom </a:t>
            </a:r>
            <a:r>
              <a:rPr lang="fr-FR" dirty="0" err="1"/>
              <a:t>desc</a:t>
            </a:r>
            <a:r>
              <a:rPr lang="fr-FR" dirty="0"/>
              <a:t>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17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AB2A9-C51E-45F9-8E75-F7A142A26826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772816"/>
            <a:ext cx="7863839" cy="435334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Création d’index basé sur une expression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[unique] index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nomIndex</a:t>
            </a:r>
            <a:r>
              <a:rPr lang="fr-FR" dirty="0"/>
              <a:t> on </a:t>
            </a:r>
            <a:r>
              <a:rPr lang="fr-FR" dirty="0" err="1"/>
              <a:t>nomTable</a:t>
            </a:r>
            <a:r>
              <a:rPr lang="fr-FR" dirty="0"/>
              <a:t>( expression [</a:t>
            </a:r>
            <a:r>
              <a:rPr lang="fr-FR" dirty="0" err="1"/>
              <a:t>asc</a:t>
            </a:r>
            <a:r>
              <a:rPr lang="fr-FR" dirty="0"/>
              <a:t>|</a:t>
            </a:r>
            <a:r>
              <a:rPr lang="fr-FR" dirty="0" err="1"/>
              <a:t>desc</a:t>
            </a:r>
            <a:r>
              <a:rPr lang="fr-FR" dirty="0"/>
              <a:t>]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07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72168-A778-4D36-A799-71509AAC25A6}" type="slidenum">
              <a:rPr lang="fr-FR" smtClean="0"/>
              <a:pPr/>
              <a:t>61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772816"/>
            <a:ext cx="7863839" cy="435334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Exemple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index </a:t>
            </a:r>
            <a:r>
              <a:rPr lang="fr-FR" dirty="0" err="1"/>
              <a:t>idxnom</a:t>
            </a:r>
            <a:r>
              <a:rPr lang="fr-FR" dirty="0"/>
              <a:t> on </a:t>
            </a:r>
            <a:r>
              <a:rPr lang="fr-FR" dirty="0" err="1"/>
              <a:t>emp</a:t>
            </a:r>
            <a:r>
              <a:rPr lang="fr-FR" dirty="0"/>
              <a:t>(</a:t>
            </a:r>
            <a:r>
              <a:rPr lang="fr-FR" dirty="0" err="1"/>
              <a:t>lower</a:t>
            </a:r>
            <a:r>
              <a:rPr lang="fr-FR" dirty="0"/>
              <a:t>(nom) </a:t>
            </a:r>
            <a:r>
              <a:rPr lang="fr-FR" dirty="0" err="1"/>
              <a:t>asc</a:t>
            </a:r>
            <a:r>
              <a:rPr lang="fr-FR" dirty="0"/>
              <a:t>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17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AB2A9-C51E-45F9-8E75-F7A142A26826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Création d’index (syntaxe générale)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Create [unique] index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nomIndex</a:t>
            </a:r>
            <a:r>
              <a:rPr lang="fr-FR" dirty="0"/>
              <a:t> on </a:t>
            </a:r>
            <a:r>
              <a:rPr lang="fr-FR" dirty="0" err="1"/>
              <a:t>nomTable</a:t>
            </a:r>
            <a:r>
              <a:rPr lang="fr-FR" dirty="0"/>
              <a:t>( col1|expression1 [</a:t>
            </a:r>
            <a:r>
              <a:rPr lang="fr-FR" dirty="0" err="1"/>
              <a:t>asc</a:t>
            </a:r>
            <a:r>
              <a:rPr lang="fr-FR" dirty="0"/>
              <a:t>|</a:t>
            </a:r>
            <a:r>
              <a:rPr lang="fr-FR" dirty="0" err="1"/>
              <a:t>desc</a:t>
            </a:r>
            <a:r>
              <a:rPr lang="fr-FR" dirty="0"/>
              <a:t>]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[, col2|expression2 [</a:t>
            </a:r>
            <a:r>
              <a:rPr lang="fr-FR" dirty="0" err="1"/>
              <a:t>asc</a:t>
            </a:r>
            <a:r>
              <a:rPr lang="fr-FR" dirty="0"/>
              <a:t>|</a:t>
            </a:r>
            <a:r>
              <a:rPr lang="fr-FR" dirty="0" err="1"/>
              <a:t>desc</a:t>
            </a:r>
            <a:r>
              <a:rPr lang="fr-FR" dirty="0"/>
              <a:t>]…])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072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72168-A778-4D36-A799-71509AAC25A6}" type="slidenum">
              <a:rPr lang="fr-FR" smtClean="0"/>
              <a:pPr/>
              <a:t>63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 smtClean="0"/>
              <a:t>Note</a:t>
            </a:r>
            <a:r>
              <a:rPr lang="fr-FR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Pour voir les objets créés, vous pouvez consulter la vue: </a:t>
            </a:r>
            <a:r>
              <a:rPr lang="fr-FR" dirty="0" err="1"/>
              <a:t>user_objects</a:t>
            </a:r>
            <a:r>
              <a:rPr lang="fr-FR" dirty="0"/>
              <a:t> (</a:t>
            </a:r>
            <a:r>
              <a:rPr lang="fr-FR" dirty="0" err="1"/>
              <a:t>object_name</a:t>
            </a:r>
            <a:r>
              <a:rPr lang="fr-FR" dirty="0"/>
              <a:t>, </a:t>
            </a:r>
            <a:r>
              <a:rPr lang="fr-FR" dirty="0" err="1"/>
              <a:t>object_Type</a:t>
            </a:r>
            <a:r>
              <a:rPr lang="fr-FR" dirty="0"/>
              <a:t>…)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Pour voir les autres champs de cette vue, utiliser </a:t>
            </a:r>
            <a:r>
              <a:rPr lang="fr-FR" dirty="0" err="1"/>
              <a:t>desc</a:t>
            </a:r>
            <a:r>
              <a:rPr lang="fr-FR" dirty="0"/>
              <a:t> </a:t>
            </a:r>
            <a:r>
              <a:rPr lang="fr-FR" dirty="0" err="1"/>
              <a:t>user_objects</a:t>
            </a:r>
            <a:r>
              <a:rPr lang="fr-FR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Vous pouvez aussi utiliser les vues </a:t>
            </a:r>
            <a:r>
              <a:rPr lang="fr-FR" dirty="0" err="1"/>
              <a:t>user_tables</a:t>
            </a:r>
            <a:r>
              <a:rPr lang="fr-FR" dirty="0"/>
              <a:t>, </a:t>
            </a:r>
            <a:r>
              <a:rPr lang="fr-FR" dirty="0" err="1"/>
              <a:t>user_indexes</a:t>
            </a:r>
            <a:r>
              <a:rPr lang="fr-FR" dirty="0"/>
              <a:t>, </a:t>
            </a:r>
            <a:r>
              <a:rPr lang="fr-FR" dirty="0" err="1"/>
              <a:t>user_constraints</a:t>
            </a:r>
            <a:r>
              <a:rPr lang="fr-FR" dirty="0"/>
              <a:t>…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17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AB2A9-C51E-45F9-8E75-F7A142A26826}" type="slidenum">
              <a:rPr lang="fr-FR" smtClean="0"/>
              <a:pPr/>
              <a:t>64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9416" y="1800534"/>
            <a:ext cx="7543749" cy="37171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Création des tables : table service</a:t>
            </a:r>
          </a:p>
          <a:p>
            <a:pPr marL="0" indent="0">
              <a:buNone/>
            </a:pP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/>
              <a:t>table service(</a:t>
            </a:r>
          </a:p>
          <a:p>
            <a:pPr marL="0" indent="0">
              <a:buNone/>
            </a:pPr>
            <a:r>
              <a:rPr lang="fr-FR" dirty="0" err="1"/>
              <a:t>nserv</a:t>
            </a:r>
            <a:r>
              <a:rPr lang="fr-FR" dirty="0"/>
              <a:t> number(2) </a:t>
            </a:r>
            <a:r>
              <a:rPr lang="fr-FR" dirty="0" err="1"/>
              <a:t>constraint</a:t>
            </a:r>
            <a:r>
              <a:rPr lang="fr-FR" dirty="0"/>
              <a:t> </a:t>
            </a:r>
            <a:r>
              <a:rPr lang="fr-FR" dirty="0" err="1"/>
              <a:t>cleService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key,</a:t>
            </a:r>
          </a:p>
          <a:p>
            <a:pPr marL="0" indent="0">
              <a:buNone/>
            </a:pPr>
            <a:r>
              <a:rPr lang="fr-FR" dirty="0"/>
              <a:t>libellés </a:t>
            </a:r>
            <a:r>
              <a:rPr lang="fr-FR" dirty="0" err="1"/>
              <a:t>varchar</a:t>
            </a:r>
            <a:r>
              <a:rPr lang="fr-FR" dirty="0"/>
              <a:t>(20) </a:t>
            </a:r>
            <a:r>
              <a:rPr lang="fr-FR" dirty="0" err="1"/>
              <a:t>constraint</a:t>
            </a:r>
            <a:r>
              <a:rPr lang="fr-FR" dirty="0"/>
              <a:t> </a:t>
            </a:r>
            <a:r>
              <a:rPr lang="fr-FR" dirty="0" err="1"/>
              <a:t>uniqueLibellés</a:t>
            </a:r>
            <a:r>
              <a:rPr lang="fr-FR" dirty="0"/>
              <a:t> unique)</a:t>
            </a:r>
          </a:p>
          <a:p>
            <a:pPr marL="0" indent="0">
              <a:buNone/>
            </a:pPr>
            <a:r>
              <a:rPr lang="fr-FR" dirty="0"/>
              <a:t>/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945169"/>
            <a:ext cx="5899956" cy="1549678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SMI5 FS : Agadir 20-21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Bases de données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4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1764" y="1844823"/>
            <a:ext cx="7886700" cy="3645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Création des tables : table service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82402"/>
            <a:ext cx="6840760" cy="15066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95" y="4112527"/>
            <a:ext cx="6852273" cy="1116673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SMI5 FS : Agadir 20-21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Bases de données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SMI5 FS : Agadir 20-21</a:t>
            </a:r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Bases de données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26677" y="476673"/>
            <a:ext cx="7693025" cy="30243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400" dirty="0"/>
              <a:t>Création des tables : table employé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Create table </a:t>
            </a:r>
            <a:r>
              <a:rPr lang="fr-FR" sz="1400" dirty="0" err="1"/>
              <a:t>emp</a:t>
            </a:r>
            <a:r>
              <a:rPr lang="fr-FR" sz="1400" dirty="0"/>
              <a:t>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/>
              <a:t>nemp</a:t>
            </a:r>
            <a:r>
              <a:rPr lang="fr-FR" sz="1400" dirty="0"/>
              <a:t> number(4) </a:t>
            </a:r>
            <a:r>
              <a:rPr lang="fr-FR" sz="1400" dirty="0" err="1"/>
              <a:t>constraint</a:t>
            </a:r>
            <a:r>
              <a:rPr lang="fr-FR" sz="1400" dirty="0"/>
              <a:t> </a:t>
            </a:r>
            <a:r>
              <a:rPr lang="fr-FR" sz="1400" dirty="0" err="1"/>
              <a:t>clEmpl</a:t>
            </a:r>
            <a:r>
              <a:rPr lang="fr-FR" sz="1400" dirty="0"/>
              <a:t> </a:t>
            </a:r>
            <a:r>
              <a:rPr lang="fr-FR" sz="1400" dirty="0" err="1"/>
              <a:t>primary</a:t>
            </a:r>
            <a:r>
              <a:rPr lang="fr-FR" sz="1400" dirty="0"/>
              <a:t> key 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Nom varchar2(20),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Prénom varchar2(20),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Salaire number(10,2),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Genre char </a:t>
            </a:r>
            <a:r>
              <a:rPr lang="fr-FR" sz="1400" dirty="0" err="1"/>
              <a:t>constraint</a:t>
            </a:r>
            <a:r>
              <a:rPr lang="fr-FR" sz="1400" dirty="0"/>
              <a:t> </a:t>
            </a:r>
            <a:r>
              <a:rPr lang="fr-FR" sz="1400" dirty="0" err="1"/>
              <a:t>valsGenre</a:t>
            </a:r>
            <a:r>
              <a:rPr lang="fr-FR" sz="1400" dirty="0"/>
              <a:t> check(</a:t>
            </a:r>
            <a:r>
              <a:rPr lang="fr-FR" sz="1400" dirty="0" err="1"/>
              <a:t>lower</a:t>
            </a:r>
            <a:r>
              <a:rPr lang="fr-FR" sz="1400" dirty="0"/>
              <a:t>(genre) in('</a:t>
            </a:r>
            <a:r>
              <a:rPr lang="fr-FR" sz="1400" dirty="0" err="1"/>
              <a:t>f','m</a:t>
            </a:r>
            <a:r>
              <a:rPr lang="fr-FR" sz="1400" dirty="0"/>
              <a:t>')),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 err="1"/>
              <a:t>Nserv</a:t>
            </a:r>
            <a:r>
              <a:rPr lang="fr-FR" sz="1400" dirty="0"/>
              <a:t> number(2) </a:t>
            </a:r>
            <a:r>
              <a:rPr lang="fr-FR" sz="1400" dirty="0" err="1"/>
              <a:t>constraint</a:t>
            </a:r>
            <a:r>
              <a:rPr lang="fr-FR" sz="1400" dirty="0"/>
              <a:t> </a:t>
            </a:r>
            <a:r>
              <a:rPr lang="fr-FR" sz="1400" dirty="0" err="1"/>
              <a:t>clEtrEmpServ</a:t>
            </a:r>
            <a:r>
              <a:rPr lang="fr-FR" sz="1400" dirty="0"/>
              <a:t> </a:t>
            </a:r>
            <a:r>
              <a:rPr lang="fr-FR" sz="1400" dirty="0" err="1"/>
              <a:t>references</a:t>
            </a:r>
            <a:r>
              <a:rPr lang="fr-FR" sz="1400" dirty="0"/>
              <a:t> service(</a:t>
            </a:r>
            <a:r>
              <a:rPr lang="fr-FR" sz="1400" dirty="0" err="1"/>
              <a:t>nserv</a:t>
            </a:r>
            <a:r>
              <a:rPr lang="fr-FR" sz="1400" dirty="0"/>
              <a:t>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on </a:t>
            </a:r>
            <a:r>
              <a:rPr lang="fr-FR" sz="1400" dirty="0" err="1"/>
              <a:t>delete</a:t>
            </a:r>
            <a:r>
              <a:rPr lang="fr-FR" sz="1400" dirty="0"/>
              <a:t> cascade)</a:t>
            </a:r>
          </a:p>
          <a:p>
            <a:pPr marL="0" indent="0">
              <a:buNone/>
            </a:pPr>
            <a:r>
              <a:rPr lang="fr-FR" sz="1400" dirty="0"/>
              <a:t>/</a:t>
            </a:r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7" y="3789040"/>
            <a:ext cx="6941667" cy="19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772815"/>
            <a:ext cx="7692389" cy="3717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 </a:t>
            </a:r>
            <a:r>
              <a:rPr lang="fr-FR" dirty="0" err="1"/>
              <a:t>user_objects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object_name</a:t>
            </a:r>
            <a:r>
              <a:rPr lang="en-US" dirty="0"/>
              <a:t>, </a:t>
            </a:r>
            <a:r>
              <a:rPr lang="en-US" dirty="0" err="1"/>
              <a:t>object_type</a:t>
            </a:r>
            <a:r>
              <a:rPr lang="en-US" dirty="0"/>
              <a:t> from </a:t>
            </a:r>
            <a:r>
              <a:rPr lang="en-US" dirty="0" err="1"/>
              <a:t>user_objects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996952"/>
            <a:ext cx="7421448" cy="1944216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SMI5 FS : Agadir 20-21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Bases de données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5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535" y="1743898"/>
            <a:ext cx="7886700" cy="42232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 </a:t>
            </a:r>
            <a:r>
              <a:rPr lang="fr-FR" dirty="0" err="1"/>
              <a:t>user_tables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table_name</a:t>
            </a:r>
            <a:r>
              <a:rPr lang="en-US" dirty="0"/>
              <a:t> from </a:t>
            </a:r>
            <a:r>
              <a:rPr lang="en-US" dirty="0" err="1"/>
              <a:t>user_tables</a:t>
            </a: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2" y="2855578"/>
            <a:ext cx="6374694" cy="1653542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SMI5 FS : Agadir 20-21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Bases de données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5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99591" y="1772816"/>
            <a:ext cx="7849121" cy="439248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Type du langage SQL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fr-FR" sz="2000" dirty="0"/>
              <a:t>SQL est un langage :</a:t>
            </a:r>
          </a:p>
          <a:p>
            <a:pPr lvl="2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dirty="0"/>
              <a:t>de haut niveau</a:t>
            </a:r>
          </a:p>
          <a:p>
            <a:pPr lvl="2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fr-FR" sz="2000" dirty="0"/>
              <a:t>déclaratif =formulation de la requête et le SGBD utilise les moyens et les procédures adéquats pour obtenir le résultat =&gt;détails de stockage ne sont pas pris en considération.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SMI5/LPII FS  Agadir : 20-21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614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7EB9C6-3CFD-4B2C-87D4-09E4073B423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772815"/>
            <a:ext cx="7692389" cy="3717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 </a:t>
            </a:r>
            <a:r>
              <a:rPr lang="fr-FR" dirty="0" err="1"/>
              <a:t>user_constraints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constraint_name</a:t>
            </a:r>
            <a:r>
              <a:rPr lang="en-US" dirty="0"/>
              <a:t>, </a:t>
            </a:r>
            <a:r>
              <a:rPr lang="en-US" dirty="0" err="1"/>
              <a:t>constraint_type</a:t>
            </a:r>
            <a:r>
              <a:rPr lang="en-US" dirty="0"/>
              <a:t>,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user_constraints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table_name</a:t>
            </a:r>
            <a:r>
              <a:rPr lang="en-US" dirty="0"/>
              <a:t> </a:t>
            </a:r>
            <a:r>
              <a:rPr lang="en-US" dirty="0" err="1"/>
              <a:t>desc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789040"/>
            <a:ext cx="7205424" cy="2232248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SMI5 FS : Agadir 20-21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Bases de données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dirty="0"/>
              <a:t>Création des vues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Syntaxe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Create [or replace] [</a:t>
            </a:r>
            <a:r>
              <a:rPr lang="fr-FR" dirty="0" err="1"/>
              <a:t>force|no</a:t>
            </a:r>
            <a:r>
              <a:rPr lang="fr-FR" dirty="0"/>
              <a:t> force]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nomVue</a:t>
            </a:r>
            <a:r>
              <a:rPr lang="fr-FR" dirty="0"/>
              <a:t>[(</a:t>
            </a:r>
            <a:r>
              <a:rPr lang="fr-FR" dirty="0" err="1"/>
              <a:t>listeDeChamps</a:t>
            </a:r>
            <a:r>
              <a:rPr lang="fr-FR" dirty="0"/>
              <a:t>)]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	As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requêteSéléction</a:t>
            </a:r>
            <a:endParaRPr lang="fr-FR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dirty="0"/>
              <a:t>	</a:t>
            </a:r>
            <a:r>
              <a:rPr lang="fr-FR" dirty="0" err="1"/>
              <a:t>With</a:t>
            </a:r>
            <a:r>
              <a:rPr lang="fr-FR" dirty="0"/>
              <a:t> check option [</a:t>
            </a:r>
            <a:r>
              <a:rPr lang="fr-FR" dirty="0" err="1"/>
              <a:t>constraint</a:t>
            </a:r>
            <a:r>
              <a:rPr lang="fr-FR" dirty="0"/>
              <a:t> 	</a:t>
            </a:r>
            <a:r>
              <a:rPr lang="fr-FR" dirty="0" err="1"/>
              <a:t>nomContrainte</a:t>
            </a:r>
            <a:r>
              <a:rPr lang="fr-FR" dirty="0"/>
              <a:t>] | [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b="1" dirty="0"/>
              <a:t>	</a:t>
            </a:r>
            <a:endParaRPr lang="fr-FR" sz="20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27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373150-A160-49CA-8753-E7D665D3EB12}" type="slidenum">
              <a:rPr lang="fr-FR" smtClean="0"/>
              <a:pPr/>
              <a:t>71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fr-FR" b="1" dirty="0" smtClean="0"/>
              <a:t> </a:t>
            </a:r>
            <a:r>
              <a:rPr lang="fr-FR" dirty="0" smtClean="0"/>
              <a:t>Exemple</a:t>
            </a:r>
            <a:endParaRPr lang="fr-FR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/>
              <a:t>Create </a:t>
            </a:r>
            <a:r>
              <a:rPr lang="fr-FR" sz="2000" dirty="0" err="1"/>
              <a:t>view</a:t>
            </a:r>
            <a:r>
              <a:rPr lang="fr-FR" sz="2000" dirty="0"/>
              <a:t> test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/>
              <a:t>as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000" dirty="0"/>
              <a:t>select *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emp</a:t>
            </a:r>
            <a:r>
              <a:rPr lang="fr-FR" sz="2000" dirty="0"/>
              <a:t> </a:t>
            </a:r>
            <a:r>
              <a:rPr lang="fr-FR" sz="2000" dirty="0" err="1"/>
              <a:t>where</a:t>
            </a:r>
            <a:r>
              <a:rPr lang="fr-FR" sz="2000" dirty="0"/>
              <a:t> sal&lt;10000;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27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373150-A160-49CA-8753-E7D665D3EB12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7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Création de schéma</a:t>
            </a:r>
          </a:p>
          <a:p>
            <a:pPr marL="0" indent="0" eaLnBrk="1" hangingPunct="1">
              <a:buNone/>
            </a:pPr>
            <a:r>
              <a:rPr lang="fr-FR" dirty="0" smtClean="0"/>
              <a:t>  Create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authorization</a:t>
            </a:r>
            <a:r>
              <a:rPr lang="fr-FR" dirty="0"/>
              <a:t> </a:t>
            </a:r>
            <a:r>
              <a:rPr lang="fr-FR" dirty="0" err="1"/>
              <a:t>nom_schema</a:t>
            </a:r>
            <a:endParaRPr lang="fr-FR" dirty="0"/>
          </a:p>
          <a:p>
            <a:pPr lvl="2" eaLnBrk="1" hangingPunct="1">
              <a:buFont typeface="Wingdings" pitchFamily="2" charset="2"/>
              <a:buNone/>
            </a:pPr>
            <a:r>
              <a:rPr lang="fr-FR" sz="2000" dirty="0" err="1"/>
              <a:t>CréationDesTables</a:t>
            </a:r>
            <a:endParaRPr lang="fr-FR" sz="2000" dirty="0"/>
          </a:p>
          <a:p>
            <a:pPr lvl="2" eaLnBrk="1" hangingPunct="1">
              <a:buFont typeface="Wingdings" pitchFamily="2" charset="2"/>
              <a:buNone/>
            </a:pPr>
            <a:r>
              <a:rPr lang="fr-FR" sz="2000" dirty="0" err="1"/>
              <a:t>CréationDesVues</a:t>
            </a:r>
            <a:endParaRPr lang="fr-FR" sz="2000" dirty="0"/>
          </a:p>
          <a:p>
            <a:pPr lvl="2" eaLnBrk="1" hangingPunct="1">
              <a:buFont typeface="Wingdings" pitchFamily="2" charset="2"/>
              <a:buNone/>
            </a:pPr>
            <a:r>
              <a:rPr lang="fr-FR" sz="2000" dirty="0" err="1"/>
              <a:t>OctroiDePrivilèges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3794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A26076-2A45-4B10-A7BB-F8FA7B32A3FE}" type="slidenum">
              <a:rPr lang="fr-FR" smtClean="0"/>
              <a:pPr/>
              <a:t>73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24227" y="1772817"/>
            <a:ext cx="8229600" cy="403244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Création de BD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Create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nomBase</a:t>
            </a:r>
            <a:endParaRPr lang="fr-FR" dirty="0"/>
          </a:p>
          <a:p>
            <a:pPr lvl="1" eaLnBrk="1" hangingPunct="1">
              <a:buFont typeface="Wingdings" pitchFamily="2" charset="2"/>
              <a:buNone/>
            </a:pPr>
            <a:r>
              <a:rPr lang="fr-FR" sz="2000" dirty="0"/>
              <a:t>[</a:t>
            </a:r>
            <a:r>
              <a:rPr lang="fr-FR" sz="2000" dirty="0" err="1"/>
              <a:t>Datafile</a:t>
            </a:r>
            <a:r>
              <a:rPr lang="fr-FR" sz="2000" dirty="0"/>
              <a:t>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000" dirty="0" err="1"/>
              <a:t>Logfile</a:t>
            </a:r>
            <a:r>
              <a:rPr lang="fr-FR" sz="2000" dirty="0"/>
              <a:t>…]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000" dirty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000" dirty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sz="2000" dirty="0"/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48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D789D-4280-4C9C-9CEB-FE3D13D4A204}" type="slidenum">
              <a:rPr lang="fr-FR" smtClean="0"/>
              <a:pPr/>
              <a:t>74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914841" y="1772816"/>
            <a:ext cx="8229600" cy="3888432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La commande alter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Alter=commande de modification des </a:t>
            </a:r>
            <a:r>
              <a:rPr lang="fr-FR" dirty="0">
                <a:solidFill>
                  <a:srgbClr val="00B050"/>
                </a:solidFill>
              </a:rPr>
              <a:t>structures</a:t>
            </a:r>
            <a:r>
              <a:rPr lang="fr-FR" dirty="0"/>
              <a:t> des objets de BD</a:t>
            </a:r>
          </a:p>
          <a:p>
            <a:pPr eaLnBrk="1" hangingPunct="1">
              <a:buFont typeface="Wingdings" pitchFamily="2" charset="2"/>
              <a:buNone/>
            </a:pPr>
            <a:endParaRPr lang="fr-FR" dirty="0"/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58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E7D23B-8DF9-471C-83AB-A0D86309715F}" type="slidenum">
              <a:rPr lang="fr-FR" smtClean="0"/>
              <a:pPr/>
              <a:t>75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901642" y="1916832"/>
            <a:ext cx="8229600" cy="379590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Modification de table renommer une table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lvl="1" eaLnBrk="1" hangingPunct="1">
              <a:buFont typeface="Wingdings" pitchFamily="2" charset="2"/>
              <a:buNone/>
            </a:pPr>
            <a:r>
              <a:rPr lang="fr-FR" sz="2000" dirty="0" err="1"/>
              <a:t>Rename</a:t>
            </a:r>
            <a:r>
              <a:rPr lang="fr-FR" sz="2000" dirty="0"/>
              <a:t> to </a:t>
            </a:r>
            <a:r>
              <a:rPr lang="fr-FR" sz="2000" dirty="0" err="1"/>
              <a:t>nouveauNomDeTable</a:t>
            </a:r>
            <a:endParaRPr lang="fr-FR" sz="2000" dirty="0"/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68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591BD-38FD-4A1E-B49A-909B3D2DE136}" type="slidenum">
              <a:rPr lang="fr-FR" smtClean="0"/>
              <a:pPr/>
              <a:t>76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6162" y="1700808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Renommer </a:t>
            </a:r>
            <a:r>
              <a:rPr lang="fr-FR" dirty="0"/>
              <a:t>le nom de la table </a:t>
            </a:r>
            <a:r>
              <a:rPr lang="fr-FR" dirty="0" err="1"/>
              <a:t>emp</a:t>
            </a:r>
            <a:r>
              <a:rPr lang="fr-FR" dirty="0"/>
              <a:t> par </a:t>
            </a:r>
            <a:r>
              <a:rPr lang="fr-FR" dirty="0" err="1"/>
              <a:t>employe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Modification de table ; renommer une colonne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lvl="1" eaLnBrk="1" hangingPunct="1">
              <a:buFont typeface="Wingdings" pitchFamily="2" charset="2"/>
              <a:buNone/>
            </a:pPr>
            <a:r>
              <a:rPr lang="fr-FR" sz="2000" dirty="0" err="1"/>
              <a:t>Rename</a:t>
            </a:r>
            <a:r>
              <a:rPr lang="fr-FR" sz="2000" dirty="0"/>
              <a:t> </a:t>
            </a:r>
            <a:r>
              <a:rPr lang="fr-FR" sz="2000" dirty="0" err="1"/>
              <a:t>column</a:t>
            </a:r>
            <a:r>
              <a:rPr lang="fr-FR" sz="2000" dirty="0"/>
              <a:t> </a:t>
            </a:r>
            <a:r>
              <a:rPr lang="fr-FR" sz="2000" dirty="0" err="1"/>
              <a:t>nomColonne</a:t>
            </a:r>
            <a:r>
              <a:rPr lang="fr-FR" sz="2000" dirty="0"/>
              <a:t> to </a:t>
            </a:r>
            <a:r>
              <a:rPr lang="fr-FR" sz="2000" dirty="0" err="1"/>
              <a:t>nouveauNomColonne</a:t>
            </a:r>
            <a:endParaRPr lang="fr-FR" sz="2000" dirty="0"/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68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591BD-38FD-4A1E-B49A-909B3D2DE136}" type="slidenum">
              <a:rPr lang="fr-FR" smtClean="0"/>
              <a:pPr/>
              <a:t>78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0" y="1700808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Renommer </a:t>
            </a:r>
            <a:r>
              <a:rPr lang="fr-FR" dirty="0"/>
              <a:t>la colonne </a:t>
            </a:r>
            <a:r>
              <a:rPr lang="fr-FR" dirty="0" err="1"/>
              <a:t>nemp</a:t>
            </a:r>
            <a:r>
              <a:rPr lang="fr-FR" dirty="0"/>
              <a:t> la table </a:t>
            </a:r>
            <a:r>
              <a:rPr lang="fr-FR" dirty="0" err="1"/>
              <a:t>emp</a:t>
            </a:r>
            <a:r>
              <a:rPr lang="fr-FR" dirty="0"/>
              <a:t> par </a:t>
            </a:r>
            <a:r>
              <a:rPr lang="fr-FR" dirty="0" err="1"/>
              <a:t>codeEmp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Les commandes du langage SQL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fr-FR" dirty="0"/>
              <a:t>	SQL assure entre autres :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</a:pPr>
            <a:r>
              <a:rPr lang="fr-FR" sz="2000" dirty="0"/>
              <a:t>la création et la modification (structure) des objets de bases de données et les contraintes associées(</a:t>
            </a:r>
            <a:r>
              <a:rPr lang="fr-FR" sz="2000" dirty="0" err="1"/>
              <a:t>create</a:t>
            </a:r>
            <a:r>
              <a:rPr lang="fr-FR" sz="2000" dirty="0"/>
              <a:t>, alter, drop),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</a:pPr>
            <a:r>
              <a:rPr lang="fr-FR" sz="2000" dirty="0"/>
              <a:t>l’interrogation et la maintenance(insertion suppression et modification) des bases de données(select, insert, </a:t>
            </a:r>
            <a:r>
              <a:rPr lang="fr-FR" sz="2000" dirty="0" err="1"/>
              <a:t>delete</a:t>
            </a:r>
            <a:r>
              <a:rPr lang="fr-FR" sz="2000" dirty="0"/>
              <a:t>, update,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§"/>
            </a:pPr>
            <a:r>
              <a:rPr lang="fr-FR" sz="2000" dirty="0"/>
              <a:t>la sécurité des bases de données(contrôle des accès: </a:t>
            </a:r>
            <a:r>
              <a:rPr lang="fr-FR" sz="2000" dirty="0" err="1"/>
              <a:t>grant</a:t>
            </a:r>
            <a:r>
              <a:rPr lang="fr-FR" sz="2000" dirty="0"/>
              <a:t>, </a:t>
            </a:r>
            <a:r>
              <a:rPr lang="fr-FR" sz="2000" dirty="0" err="1"/>
              <a:t>revoke</a:t>
            </a:r>
            <a:r>
              <a:rPr lang="fr-FR" sz="2000" dirty="0"/>
              <a:t>).</a:t>
            </a:r>
          </a:p>
          <a:p>
            <a:pPr lvl="1">
              <a:buFont typeface="Wingdings" pitchFamily="2" charset="2"/>
              <a:buChar char="§"/>
            </a:pPr>
            <a:endParaRPr lang="fr-FR" sz="20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717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9D321-DC77-4625-BAA8-AB99F3EBB57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700808"/>
            <a:ext cx="7863839" cy="4425355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Modification de table : ajouter un champ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Add</a:t>
            </a:r>
            <a:r>
              <a:rPr lang="fr-FR" dirty="0"/>
              <a:t> champ type [</a:t>
            </a:r>
            <a:r>
              <a:rPr lang="fr-FR" b="1" dirty="0"/>
              <a:t>default</a:t>
            </a:r>
            <a:r>
              <a:rPr lang="fr-FR" dirty="0"/>
              <a:t> </a:t>
            </a:r>
            <a:r>
              <a:rPr lang="fr-FR" dirty="0" err="1"/>
              <a:t>valParDéfaut</a:t>
            </a:r>
            <a:r>
              <a:rPr lang="fr-FR" dirty="0"/>
              <a:t>] [</a:t>
            </a:r>
            <a:r>
              <a:rPr lang="fr-FR" dirty="0" err="1"/>
              <a:t>contrainte_colonne</a:t>
            </a:r>
            <a:r>
              <a:rPr lang="fr-FR" dirty="0"/>
              <a:t>]</a:t>
            </a:r>
          </a:p>
          <a:p>
            <a:pPr eaLnBrk="1" hangingPunct="1"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68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591BD-38FD-4A1E-B49A-909B3D2DE136}" type="slidenum">
              <a:rPr lang="fr-FR" smtClean="0"/>
              <a:pPr/>
              <a:t>80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Ajouter le champ email à la table étudiant.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Ajouter les champs email et ville à la table étudiant.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281339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Modification de table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Add</a:t>
            </a:r>
            <a:r>
              <a:rPr lang="fr-FR" dirty="0"/>
              <a:t> [</a:t>
            </a:r>
            <a:r>
              <a:rPr lang="fr-FR" dirty="0" err="1"/>
              <a:t>constraint</a:t>
            </a:r>
            <a:r>
              <a:rPr lang="fr-FR" dirty="0"/>
              <a:t> </a:t>
            </a:r>
            <a:r>
              <a:rPr lang="fr-FR" dirty="0" err="1"/>
              <a:t>nomContrainte</a:t>
            </a:r>
            <a:r>
              <a:rPr lang="fr-FR" dirty="0"/>
              <a:t>] </a:t>
            </a:r>
            <a:r>
              <a:rPr lang="fr-FR" dirty="0" err="1"/>
              <a:t>typeDeContrainteTable</a:t>
            </a:r>
            <a:endParaRPr lang="fr-FR" dirty="0"/>
          </a:p>
          <a:p>
            <a:pPr eaLnBrk="1" hangingPunct="1">
              <a:buNone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68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591BD-38FD-4A1E-B49A-909B3D2DE136}" type="slidenum">
              <a:rPr lang="fr-FR" smtClean="0"/>
              <a:pPr/>
              <a:t>83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Ajouter la contrainte </a:t>
            </a:r>
            <a:r>
              <a:rPr lang="fr-FR"/>
              <a:t>(non </a:t>
            </a:r>
            <a:r>
              <a:rPr lang="fr-FR" dirty="0"/>
              <a:t>nommée) de clé primaire à la table employé: prendre le champ </a:t>
            </a:r>
            <a:r>
              <a:rPr lang="fr-FR" dirty="0" err="1"/>
              <a:t>codeEmp</a:t>
            </a:r>
            <a:r>
              <a:rPr lang="fr-FR" dirty="0"/>
              <a:t>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Ajouter la contrainte (nommée) de clé primaire à la table employé: prendre le champ </a:t>
            </a:r>
            <a:r>
              <a:rPr lang="fr-FR" dirty="0" err="1"/>
              <a:t>codeEmp</a:t>
            </a:r>
            <a:r>
              <a:rPr lang="fr-FR" dirty="0"/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Ajouter la contrainte (non nommée) de clé étrangère à la table employé: prendre le champ </a:t>
            </a:r>
            <a:r>
              <a:rPr lang="fr-FR" dirty="0" err="1"/>
              <a:t>codeService</a:t>
            </a:r>
            <a:r>
              <a:rPr lang="fr-FR" dirty="0"/>
              <a:t> avec la table service.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Ajouter la contrainte (nommée) de clé étrangère à la table employé: prendre le champ </a:t>
            </a:r>
            <a:r>
              <a:rPr lang="fr-FR" dirty="0" err="1"/>
              <a:t>codeService</a:t>
            </a:r>
            <a:r>
              <a:rPr lang="fr-FR" dirty="0"/>
              <a:t> avec la table service.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87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822961" y="1700808"/>
            <a:ext cx="8229600" cy="4155944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fr-FR" dirty="0"/>
              <a:t>Modification de table </a:t>
            </a:r>
            <a:r>
              <a:rPr lang="fr-FR" dirty="0" smtClean="0"/>
              <a:t>: </a:t>
            </a:r>
            <a:r>
              <a:rPr lang="fr-FR" dirty="0"/>
              <a:t>plusieurs modifications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lvl="1" eaLnBrk="1" hangingPunct="1">
              <a:buFont typeface="Wingdings" pitchFamily="2" charset="2"/>
              <a:buNone/>
            </a:pPr>
            <a:r>
              <a:rPr lang="fr-FR" dirty="0" err="1"/>
              <a:t>Add</a:t>
            </a:r>
            <a:r>
              <a:rPr lang="fr-FR" dirty="0"/>
              <a:t>(champ1 type…|contrainteTable1,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dirty="0"/>
              <a:t>champ2 type…|contrainteTable2…)</a:t>
            </a:r>
          </a:p>
          <a:p>
            <a:pPr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686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591BD-38FD-4A1E-B49A-909B3D2DE136}" type="slidenum">
              <a:rPr lang="fr-FR" smtClean="0"/>
              <a:pPr/>
              <a:t>88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822962" y="1772816"/>
            <a:ext cx="7586402" cy="55959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Modification de table : suppression des champs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Drop </a:t>
            </a:r>
            <a:r>
              <a:rPr lang="fr-FR" dirty="0" err="1"/>
              <a:t>column</a:t>
            </a:r>
            <a:r>
              <a:rPr lang="fr-FR" dirty="0"/>
              <a:t> champ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F583F-E8F7-443E-8058-28A8AD7A2E41}" type="slidenum">
              <a:rPr lang="fr-FR" smtClean="0"/>
              <a:pPr/>
              <a:t>89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822961" y="332656"/>
            <a:ext cx="8229600" cy="4333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Les commandes du langage SQL(suite)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2" y="766044"/>
            <a:ext cx="8069518" cy="55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Supprimer le champ email de la table étudiant.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90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844824"/>
            <a:ext cx="8291512" cy="55959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Modification de table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Drop </a:t>
            </a:r>
            <a:r>
              <a:rPr lang="fr-FR" dirty="0" err="1"/>
              <a:t>column</a:t>
            </a:r>
            <a:r>
              <a:rPr lang="fr-FR" dirty="0"/>
              <a:t> champ  [cascade </a:t>
            </a:r>
            <a:r>
              <a:rPr lang="fr-FR" dirty="0" err="1"/>
              <a:t>constraints</a:t>
            </a:r>
            <a:r>
              <a:rPr lang="fr-FR" dirty="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F583F-E8F7-443E-8058-28A8AD7A2E41}" type="slidenum">
              <a:rPr lang="fr-FR" smtClean="0"/>
              <a:pPr/>
              <a:t>91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Supprimer le champ </a:t>
            </a:r>
            <a:r>
              <a:rPr lang="fr-FR" dirty="0" err="1"/>
              <a:t>codefilière</a:t>
            </a:r>
            <a:r>
              <a:rPr lang="fr-FR" dirty="0"/>
              <a:t> de la table filière et les contraintes associées.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92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60836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Modification de table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Drop (champ1, champ2, …) [cascade </a:t>
            </a:r>
            <a:r>
              <a:rPr lang="fr-FR" dirty="0" err="1"/>
              <a:t>constraints</a:t>
            </a:r>
            <a:r>
              <a:rPr lang="fr-FR" dirty="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F583F-E8F7-443E-8058-28A8AD7A2E41}" type="slidenum">
              <a:rPr lang="fr-FR" smtClean="0"/>
              <a:pPr/>
              <a:t>93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44824"/>
            <a:ext cx="7863839" cy="460836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Modification de table </a:t>
            </a:r>
            <a:r>
              <a:rPr lang="fr-FR" dirty="0" smtClean="0"/>
              <a:t>: </a:t>
            </a:r>
            <a:r>
              <a:rPr lang="fr-FR" dirty="0"/>
              <a:t>suppression de contraintes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Drop </a:t>
            </a:r>
            <a:r>
              <a:rPr lang="fr-FR" dirty="0" err="1"/>
              <a:t>constraint</a:t>
            </a:r>
            <a:r>
              <a:rPr lang="fr-FR" dirty="0"/>
              <a:t> </a:t>
            </a:r>
            <a:r>
              <a:rPr lang="fr-FR" dirty="0" err="1"/>
              <a:t>nomContrainte</a:t>
            </a:r>
            <a:r>
              <a:rPr lang="fr-FR" dirty="0"/>
              <a:t> [cascade]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F583F-E8F7-443E-8058-28A8AD7A2E41}" type="slidenum">
              <a:rPr lang="fr-FR" smtClean="0"/>
              <a:pPr/>
              <a:t>94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Supprimer la contrainte </a:t>
            </a:r>
            <a:r>
              <a:rPr lang="fr-FR" dirty="0" err="1"/>
              <a:t>cleEmp</a:t>
            </a:r>
            <a:r>
              <a:rPr lang="fr-FR" dirty="0"/>
              <a:t> de la table </a:t>
            </a:r>
            <a:r>
              <a:rPr lang="fr-FR" dirty="0" err="1"/>
              <a:t>emp</a:t>
            </a:r>
            <a:r>
              <a:rPr lang="fr-FR" dirty="0"/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772816"/>
            <a:ext cx="7863839" cy="43204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Modification de table </a:t>
            </a:r>
            <a:r>
              <a:rPr lang="fr-FR" dirty="0" smtClean="0"/>
              <a:t>: suppression </a:t>
            </a:r>
            <a:r>
              <a:rPr lang="fr-FR" dirty="0"/>
              <a:t>de la </a:t>
            </a:r>
            <a:r>
              <a:rPr lang="fr-FR" dirty="0" smtClean="0"/>
              <a:t>contrainte </a:t>
            </a:r>
            <a:r>
              <a:rPr lang="fr-FR" dirty="0"/>
              <a:t>clé primaire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Drop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key</a:t>
            </a:r>
            <a:r>
              <a:rPr lang="fr-FR" dirty="0"/>
              <a:t> [cascade]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F583F-E8F7-443E-8058-28A8AD7A2E41}" type="slidenum">
              <a:rPr lang="fr-FR" smtClean="0"/>
              <a:pPr/>
              <a:t>96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Supprimer la contrainte de clé primaire de la table étudiant.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787208" cy="43204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dirty="0"/>
              <a:t>Modification de table : suppression de la contrainte d'unicité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Alter table </a:t>
            </a:r>
            <a:r>
              <a:rPr lang="fr-FR" dirty="0" err="1"/>
              <a:t>nomTable</a:t>
            </a:r>
            <a:endParaRPr lang="fr-FR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dirty="0"/>
              <a:t>	Drop unique(champ1[,champ2…]) [cascade]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3789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F583F-E8F7-443E-8058-28A8AD7A2E41}" type="slidenum">
              <a:rPr lang="fr-FR" smtClean="0"/>
              <a:pPr/>
              <a:t>98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Exercice</a:t>
            </a:r>
          </a:p>
          <a:p>
            <a:pPr>
              <a:buNone/>
            </a:pPr>
            <a:r>
              <a:rPr lang="fr-FR" dirty="0"/>
              <a:t>	Supprimer la contrainte d’unicité du champ nom de la table étudiant.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SMI5/LPII FS  Agadir : 20-21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Bases de données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04B59-3A4A-4E4D-BF60-EA89E62C6C4C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4075</TotalTime>
  <Words>2347</Words>
  <Application>Microsoft Office PowerPoint</Application>
  <PresentationFormat>Affichage à l'écran (4:3)</PresentationFormat>
  <Paragraphs>884</Paragraphs>
  <Slides>109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Calibri Light</vt:lpstr>
      <vt:lpstr>Shruti</vt:lpstr>
      <vt:lpstr>Wingdings</vt:lpstr>
      <vt:lpstr>Rétrospective</vt:lpstr>
      <vt:lpstr> Chapitre 5 Langage SQL LDD Pr. M. Machkour</vt:lpstr>
      <vt:lpstr>Présentation PowerPoint</vt:lpstr>
      <vt:lpstr>Carte conceptuelle du chapitre 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fsa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Séquence 2  Séance 1 le langage sql</dc:title>
  <dc:creator>Mustapha Machkour</dc:creator>
  <cp:lastModifiedBy>Machkour Mustapha</cp:lastModifiedBy>
  <cp:revision>232</cp:revision>
  <dcterms:created xsi:type="dcterms:W3CDTF">2007-02-18T10:58:04Z</dcterms:created>
  <dcterms:modified xsi:type="dcterms:W3CDTF">2020-12-07T18:33:40Z</dcterms:modified>
</cp:coreProperties>
</file>