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
  </p:notesMasterIdLst>
  <p:sldIdLst>
    <p:sldId id="256" r:id="rId3"/>
    <p:sldId id="262" r:id="rId4"/>
    <p:sldId id="270" r:id="rId5"/>
    <p:sldId id="265" r:id="rId6"/>
    <p:sldId id="269" r:id="rId7"/>
    <p:sldId id="267"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Lst>
        </p14:section>
        <p14:section name="Diseñar, impresionar, trabajar en equipo" id="{B9B51309-D148-4332-87C2-07BE32FBCA3B}">
          <p14:sldIdLst>
            <p14:sldId id="262"/>
            <p14:sldId id="270"/>
            <p14:sldId id="265"/>
            <p14:sldId id="269"/>
            <p14:sldId id="267"/>
            <p14:sldId id="268"/>
            <p14:sldId id="264"/>
          </p14:sldIdLst>
        </p14:section>
        <p14:section name="Más información"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6/5/2018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b="1" noProof="1" smtClean="0">
                <a:effectLst>
                  <a:outerShdw blurRad="38100" dist="38100" dir="2700000" algn="tl">
                    <a:srgbClr val="000000">
                      <a:alpha val="43137"/>
                    </a:srgbClr>
                  </a:outerShdw>
                </a:effectLst>
              </a:rPr>
              <a:t>ALGORITMOS GENETICOS</a:t>
            </a:r>
            <a:endParaRPr lang="es-ES" b="1" noProof="1">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vert="horz" lIns="91440" tIns="45720" rIns="91440" bIns="45720" rtlCol="0">
            <a:noAutofit/>
          </a:bodyPr>
          <a:lstStyle/>
          <a:p>
            <a:pPr>
              <a:lnSpc>
                <a:spcPct val="100000"/>
              </a:lnSpc>
            </a:pPr>
            <a:r>
              <a:rPr lang="es-ES" sz="2600" b="1" noProof="1" smtClean="0">
                <a:effectLst>
                  <a:outerShdw blurRad="38100" dist="38100" dir="2700000" algn="tl">
                    <a:srgbClr val="000000">
                      <a:alpha val="43137"/>
                    </a:srgbClr>
                  </a:outerShdw>
                </a:effectLst>
              </a:rPr>
              <a:t>Santiago Giraldo </a:t>
            </a:r>
          </a:p>
          <a:p>
            <a:pPr>
              <a:lnSpc>
                <a:spcPct val="100000"/>
              </a:lnSpc>
            </a:pPr>
            <a:r>
              <a:rPr lang="es-ES" sz="2600" b="1" noProof="1" smtClean="0">
                <a:effectLst>
                  <a:outerShdw blurRad="38100" dist="38100" dir="2700000" algn="tl">
                    <a:srgbClr val="000000">
                      <a:alpha val="43137"/>
                    </a:srgbClr>
                  </a:outerShdw>
                </a:effectLst>
              </a:rPr>
              <a:t>Natalia Isaza</a:t>
            </a:r>
          </a:p>
          <a:p>
            <a:pPr>
              <a:lnSpc>
                <a:spcPct val="100000"/>
              </a:lnSpc>
            </a:pPr>
            <a:r>
              <a:rPr lang="es-ES" sz="2600" b="1" noProof="1" smtClean="0">
                <a:effectLst>
                  <a:outerShdw blurRad="38100" dist="38100" dir="2700000" algn="tl">
                    <a:srgbClr val="000000">
                      <a:alpha val="43137"/>
                    </a:srgbClr>
                  </a:outerShdw>
                </a:effectLst>
              </a:rPr>
              <a:t>Juan David Molina</a:t>
            </a:r>
            <a:endParaRPr lang="es-ES" sz="26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noProof="1" smtClean="0">
                <a:effectLst>
                  <a:outerShdw blurRad="38100" dist="38100" dir="2700000" algn="tl">
                    <a:srgbClr val="000000">
                      <a:alpha val="43137"/>
                    </a:srgbClr>
                  </a:outerShdw>
                </a:effectLst>
              </a:rPr>
              <a:t>Algoritmos geneticos</a:t>
            </a:r>
            <a:endParaRPr lang="es-ES" b="1" noProof="1">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421" y="2480256"/>
            <a:ext cx="2970380" cy="2970380"/>
          </a:xfrm>
          <a:prstGeom prst="rect">
            <a:avLst/>
          </a:prstGeom>
        </p:spPr>
      </p:pic>
      <p:sp>
        <p:nvSpPr>
          <p:cNvPr id="3" name="Marcador de posición de contenido 2"/>
          <p:cNvSpPr>
            <a:spLocks noGrp="1"/>
          </p:cNvSpPr>
          <p:nvPr>
            <p:ph idx="1"/>
          </p:nvPr>
        </p:nvSpPr>
        <p:spPr>
          <a:xfrm>
            <a:off x="838200" y="1825623"/>
            <a:ext cx="7648977" cy="4680000"/>
          </a:xfrm>
        </p:spPr>
        <p:txBody>
          <a:bodyPr>
            <a:normAutofit/>
          </a:bodyPr>
          <a:lstStyle/>
          <a:p>
            <a:pPr>
              <a:spcBef>
                <a:spcPts val="0"/>
              </a:spcBef>
            </a:pPr>
            <a:r>
              <a:rPr lang="es-ES" sz="3200" dirty="0">
                <a:solidFill>
                  <a:schemeClr val="tx1"/>
                </a:solidFill>
                <a:latin typeface="Arial" panose="020B0604020202020204" pitchFamily="34" charset="0"/>
                <a:cs typeface="Arial" panose="020B0604020202020204" pitchFamily="34" charset="0"/>
              </a:rPr>
              <a:t>Son métodos de adaptación que pueden ser utilizados para implementar búsquedas y solucionar problemas de optimización</a:t>
            </a:r>
            <a:endParaRPr lang="es-ES" sz="3200" noProof="1"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latin typeface="Arial" panose="020B0604020202020204" pitchFamily="34" charset="0"/>
                <a:cs typeface="Arial" panose="020B0604020202020204" pitchFamily="34" charset="0"/>
              </a:rPr>
              <a:t>Pasos a seguir</a:t>
            </a:r>
            <a:endParaRPr lang="es-CO"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86367" y="1532586"/>
            <a:ext cx="10650828" cy="5177307"/>
          </a:xfrm>
        </p:spPr>
        <p:txBody>
          <a:bodyPr>
            <a:normAutofit fontScale="92500" lnSpcReduction="20000"/>
          </a:bodyPr>
          <a:lstStyle/>
          <a:p>
            <a:r>
              <a:rPr lang="es-ES" sz="2400" dirty="0" smtClean="0">
                <a:solidFill>
                  <a:schemeClr val="tx1"/>
                </a:solidFill>
                <a:latin typeface="Arial" panose="020B0604020202020204" pitchFamily="34" charset="0"/>
                <a:cs typeface="Arial" panose="020B0604020202020204" pitchFamily="34" charset="0"/>
              </a:rPr>
              <a:t>Los </a:t>
            </a:r>
            <a:r>
              <a:rPr lang="es-ES" sz="2400" dirty="0">
                <a:solidFill>
                  <a:schemeClr val="tx1"/>
                </a:solidFill>
                <a:latin typeface="Arial" panose="020B0604020202020204" pitchFamily="34" charset="0"/>
                <a:cs typeface="Arial" panose="020B0604020202020204" pitchFamily="34" charset="0"/>
              </a:rPr>
              <a:t>pasos a seguir para generar un algoritmo </a:t>
            </a:r>
            <a:r>
              <a:rPr lang="es-ES" sz="2400" dirty="0" smtClean="0">
                <a:solidFill>
                  <a:schemeClr val="tx1"/>
                </a:solidFill>
                <a:latin typeface="Arial" panose="020B0604020202020204" pitchFamily="34" charset="0"/>
                <a:cs typeface="Arial" panose="020B0604020202020204" pitchFamily="34" charset="0"/>
              </a:rPr>
              <a:t>genético son</a:t>
            </a:r>
            <a:r>
              <a:rPr lang="es-ES" sz="2400" dirty="0">
                <a:solidFill>
                  <a:schemeClr val="tx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ES" sz="2400" dirty="0">
                <a:solidFill>
                  <a:schemeClr val="tx1"/>
                </a:solidFill>
                <a:latin typeface="Arial" panose="020B0604020202020204" pitchFamily="34" charset="0"/>
                <a:cs typeface="Arial" panose="020B0604020202020204" pitchFamily="34" charset="0"/>
              </a:rPr>
              <a:t>Generar la población inicial. </a:t>
            </a:r>
          </a:p>
          <a:p>
            <a:pPr marL="285750" indent="-285750">
              <a:buFont typeface="Arial" panose="020B0604020202020204" pitchFamily="34" charset="0"/>
              <a:buChar char="•"/>
            </a:pPr>
            <a:r>
              <a:rPr lang="es-ES" sz="2400" dirty="0">
                <a:solidFill>
                  <a:schemeClr val="tx1"/>
                </a:solidFill>
                <a:latin typeface="Arial" panose="020B0604020202020204" pitchFamily="34" charset="0"/>
                <a:cs typeface="Arial" panose="020B0604020202020204" pitchFamily="34" charset="0"/>
              </a:rPr>
              <a:t>Evaluar la adaptación de todos los individuos en la población. </a:t>
            </a:r>
          </a:p>
          <a:p>
            <a:pPr marL="285750" indent="-285750">
              <a:buFont typeface="Arial" panose="020B0604020202020204" pitchFamily="34" charset="0"/>
              <a:buChar char="•"/>
            </a:pPr>
            <a:r>
              <a:rPr lang="es-ES" sz="2400" dirty="0">
                <a:solidFill>
                  <a:schemeClr val="tx1"/>
                </a:solidFill>
                <a:latin typeface="Arial" panose="020B0604020202020204" pitchFamily="34" charset="0"/>
                <a:cs typeface="Arial" panose="020B0604020202020204" pitchFamily="34" charset="0"/>
              </a:rPr>
              <a:t>Crear una nueva población efectuando operaciones como selección/ reproducción proporcional a la adaptación, cruce y mutaciones en los individuos en la que ésta acaba de ser medida. </a:t>
            </a:r>
          </a:p>
          <a:p>
            <a:pPr marL="285750" indent="-285750">
              <a:buFont typeface="Arial" panose="020B0604020202020204" pitchFamily="34" charset="0"/>
              <a:buChar char="•"/>
            </a:pPr>
            <a:r>
              <a:rPr lang="es-ES" sz="2400" dirty="0">
                <a:solidFill>
                  <a:schemeClr val="tx1"/>
                </a:solidFill>
                <a:latin typeface="Arial" panose="020B0604020202020204" pitchFamily="34" charset="0"/>
                <a:cs typeface="Arial" panose="020B0604020202020204" pitchFamily="34" charset="0"/>
              </a:rPr>
              <a:t>Reemplazar la antigua población </a:t>
            </a:r>
          </a:p>
          <a:p>
            <a:pPr marL="285750" indent="-285750">
              <a:buFont typeface="Arial" panose="020B0604020202020204" pitchFamily="34" charset="0"/>
              <a:buChar char="•"/>
            </a:pPr>
            <a:r>
              <a:rPr lang="es-ES" sz="2400" dirty="0">
                <a:solidFill>
                  <a:schemeClr val="tx1"/>
                </a:solidFill>
                <a:latin typeface="Arial" panose="020B0604020202020204" pitchFamily="34" charset="0"/>
                <a:cs typeface="Arial" panose="020B0604020202020204" pitchFamily="34" charset="0"/>
              </a:rPr>
              <a:t>Iterar utilizando la nueva población, hasta que la misma converja. </a:t>
            </a:r>
          </a:p>
          <a:p>
            <a:endParaRPr lang="es-CO" dirty="0"/>
          </a:p>
        </p:txBody>
      </p:sp>
    </p:spTree>
    <p:extLst>
      <p:ext uri="{BB962C8B-B14F-4D97-AF65-F5344CB8AC3E}">
        <p14:creationId xmlns:p14="http://schemas.microsoft.com/office/powerpoint/2010/main" val="381601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7313" y="0"/>
            <a:ext cx="10749367" cy="1208868"/>
          </a:xfrm>
        </p:spPr>
        <p:txBody>
          <a:bodyPr>
            <a:normAutofit fontScale="90000"/>
          </a:bodyPr>
          <a:lstStyle/>
          <a:p>
            <a:r>
              <a:rPr lang="es-ES" b="1" dirty="0" smtClean="0"/>
              <a:t/>
            </a:r>
            <a:br>
              <a:rPr lang="es-ES" b="1" dirty="0" smtClean="0"/>
            </a:br>
            <a:r>
              <a:rPr lang="es-ES" b="1" dirty="0"/>
              <a:t/>
            </a:r>
            <a:br>
              <a:rPr lang="es-ES" b="1" dirty="0"/>
            </a:br>
            <a:r>
              <a:rPr lang="es-ES" b="1" dirty="0" smtClean="0"/>
              <a:t/>
            </a:r>
            <a:br>
              <a:rPr lang="es-ES" b="1" dirty="0" smtClean="0"/>
            </a:br>
            <a:r>
              <a:rPr lang="es-ES" b="1" dirty="0"/>
              <a:t/>
            </a:r>
            <a:br>
              <a:rPr lang="es-ES" b="1" dirty="0"/>
            </a:br>
            <a:r>
              <a:rPr lang="es-ES" b="1" dirty="0" smtClean="0"/>
              <a:t>Principales elementos</a:t>
            </a:r>
            <a:endParaRPr lang="es-CO" dirty="0"/>
          </a:p>
        </p:txBody>
      </p:sp>
      <p:sp>
        <p:nvSpPr>
          <p:cNvPr id="3" name="Marcador de contenido 2"/>
          <p:cNvSpPr>
            <a:spLocks noGrp="1"/>
          </p:cNvSpPr>
          <p:nvPr>
            <p:ph idx="1"/>
          </p:nvPr>
        </p:nvSpPr>
        <p:spPr>
          <a:xfrm>
            <a:off x="515155" y="1503653"/>
            <a:ext cx="11539471" cy="5180482"/>
          </a:xfrm>
        </p:spPr>
        <p:txBody>
          <a:bodyPr>
            <a:normAutofit fontScale="92500"/>
          </a:bodyPr>
          <a:lstStyle/>
          <a:p>
            <a:r>
              <a:rPr lang="es-ES" sz="2400" b="1" dirty="0" smtClean="0">
                <a:solidFill>
                  <a:schemeClr val="tx1"/>
                </a:solidFill>
                <a:latin typeface="Arial" panose="020B0604020202020204" pitchFamily="34" charset="0"/>
                <a:cs typeface="Arial" panose="020B0604020202020204" pitchFamily="34" charset="0"/>
              </a:rPr>
              <a:t>Tres </a:t>
            </a:r>
            <a:r>
              <a:rPr lang="es-ES" sz="2400" b="1" dirty="0">
                <a:solidFill>
                  <a:schemeClr val="tx1"/>
                </a:solidFill>
                <a:latin typeface="Arial" panose="020B0604020202020204" pitchFamily="34" charset="0"/>
                <a:cs typeface="Arial" panose="020B0604020202020204" pitchFamily="34" charset="0"/>
              </a:rPr>
              <a:t>operadores básicos: </a:t>
            </a:r>
          </a:p>
          <a:p>
            <a:r>
              <a:rPr lang="es-ES" sz="2400" b="1" dirty="0" smtClean="0">
                <a:solidFill>
                  <a:schemeClr val="tx1"/>
                </a:solidFill>
                <a:latin typeface="Arial" panose="020B0604020202020204" pitchFamily="34" charset="0"/>
                <a:cs typeface="Arial" panose="020B0604020202020204" pitchFamily="34" charset="0"/>
              </a:rPr>
              <a:t>Reproducción: </a:t>
            </a:r>
            <a:r>
              <a:rPr lang="es-ES" sz="2400" dirty="0" smtClean="0">
                <a:solidFill>
                  <a:schemeClr val="tx1"/>
                </a:solidFill>
                <a:latin typeface="Arial" panose="020B0604020202020204" pitchFamily="34" charset="0"/>
                <a:cs typeface="Arial" panose="020B0604020202020204" pitchFamily="34" charset="0"/>
              </a:rPr>
              <a:t>Es </a:t>
            </a:r>
            <a:r>
              <a:rPr lang="es-ES" sz="2400" dirty="0">
                <a:solidFill>
                  <a:schemeClr val="tx1"/>
                </a:solidFill>
                <a:latin typeface="Arial" panose="020B0604020202020204" pitchFamily="34" charset="0"/>
                <a:cs typeface="Arial" panose="020B0604020202020204" pitchFamily="34" charset="0"/>
              </a:rPr>
              <a:t>un proceso biológico que permite la creación de nuevos </a:t>
            </a:r>
            <a:r>
              <a:rPr lang="es-ES" sz="2400" dirty="0" smtClean="0">
                <a:solidFill>
                  <a:schemeClr val="tx1"/>
                </a:solidFill>
                <a:latin typeface="Arial" panose="020B0604020202020204" pitchFamily="34" charset="0"/>
                <a:cs typeface="Arial" panose="020B0604020202020204" pitchFamily="34" charset="0"/>
              </a:rPr>
              <a:t>organismos</a:t>
            </a:r>
          </a:p>
          <a:p>
            <a:r>
              <a:rPr lang="es-ES" sz="2400" b="1" dirty="0" smtClean="0">
                <a:solidFill>
                  <a:schemeClr val="tx1"/>
                </a:solidFill>
                <a:latin typeface="Arial" panose="020B0604020202020204" pitchFamily="34" charset="0"/>
                <a:cs typeface="Arial" panose="020B0604020202020204" pitchFamily="34" charset="0"/>
              </a:rPr>
              <a:t>Cruce: </a:t>
            </a:r>
            <a:r>
              <a:rPr lang="es-ES" sz="2400" dirty="0" smtClean="0">
                <a:solidFill>
                  <a:schemeClr val="tx1"/>
                </a:solidFill>
                <a:latin typeface="Arial" panose="020B0604020202020204" pitchFamily="34" charset="0"/>
                <a:cs typeface="Arial" panose="020B0604020202020204" pitchFamily="34" charset="0"/>
              </a:rPr>
              <a:t>El </a:t>
            </a:r>
            <a:r>
              <a:rPr lang="es-ES" sz="2400" dirty="0">
                <a:solidFill>
                  <a:schemeClr val="tx1"/>
                </a:solidFill>
                <a:latin typeface="Arial" panose="020B0604020202020204" pitchFamily="34" charset="0"/>
                <a:cs typeface="Arial" panose="020B0604020202020204" pitchFamily="34" charset="0"/>
              </a:rPr>
              <a:t>cruce se lleva a cabo sobre el conjunto intermedio generado por la reproducción. Primero se selecciona aleatoriamente una pareja de individuos para ser cruzados.</a:t>
            </a:r>
            <a:endParaRPr lang="es-ES" sz="2400" dirty="0" smtClean="0">
              <a:solidFill>
                <a:schemeClr val="tx1"/>
              </a:solidFill>
              <a:latin typeface="Arial" panose="020B0604020202020204" pitchFamily="34" charset="0"/>
              <a:cs typeface="Arial" panose="020B0604020202020204" pitchFamily="34" charset="0"/>
            </a:endParaRPr>
          </a:p>
          <a:p>
            <a:r>
              <a:rPr lang="es-ES" sz="2400" b="1" dirty="0" smtClean="0">
                <a:solidFill>
                  <a:schemeClr val="tx1"/>
                </a:solidFill>
                <a:latin typeface="Arial" panose="020B0604020202020204" pitchFamily="34" charset="0"/>
                <a:cs typeface="Arial" panose="020B0604020202020204" pitchFamily="34" charset="0"/>
              </a:rPr>
              <a:t>Mutación: </a:t>
            </a:r>
            <a:r>
              <a:rPr lang="es-ES" sz="2400" dirty="0" smtClean="0">
                <a:solidFill>
                  <a:schemeClr val="tx1"/>
                </a:solidFill>
                <a:latin typeface="Arial" panose="020B0604020202020204" pitchFamily="34" charset="0"/>
                <a:cs typeface="Arial" panose="020B0604020202020204" pitchFamily="34" charset="0"/>
              </a:rPr>
              <a:t>La </a:t>
            </a:r>
            <a:r>
              <a:rPr lang="es-ES" sz="2400" dirty="0">
                <a:solidFill>
                  <a:schemeClr val="tx1"/>
                </a:solidFill>
                <a:latin typeface="Arial" panose="020B0604020202020204" pitchFamily="34" charset="0"/>
                <a:cs typeface="Arial" panose="020B0604020202020204" pitchFamily="34" charset="0"/>
              </a:rPr>
              <a:t>mutación es aplicada a cada descendiente individualmente luego de cada cruce. Esta altera cada uno de los genes del cromosoma al azar, con una probabilidad pequeña</a:t>
            </a:r>
            <a:r>
              <a:rPr lang="es-ES" sz="2400" dirty="0" smtClean="0">
                <a:solidFill>
                  <a:schemeClr val="tx1"/>
                </a:solidFill>
                <a:latin typeface="Arial" panose="020B0604020202020204" pitchFamily="34" charset="0"/>
                <a:cs typeface="Arial" panose="020B0604020202020204" pitchFamily="34" charset="0"/>
              </a:rPr>
              <a:t>.</a:t>
            </a:r>
            <a:endParaRPr lang="es-E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08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800" b="1" dirty="0">
                <a:latin typeface="Arial" panose="020B0604020202020204" pitchFamily="34" charset="0"/>
                <a:cs typeface="Arial" panose="020B0604020202020204" pitchFamily="34" charset="0"/>
              </a:rPr>
              <a:t>Parámetros que controlan el desempeño del algoritmo genético: </a:t>
            </a:r>
            <a:endParaRPr lang="es-CO" sz="2800" dirty="0"/>
          </a:p>
        </p:txBody>
      </p:sp>
      <p:sp>
        <p:nvSpPr>
          <p:cNvPr id="3" name="Marcador de contenido 2"/>
          <p:cNvSpPr>
            <a:spLocks noGrp="1"/>
          </p:cNvSpPr>
          <p:nvPr>
            <p:ph idx="1"/>
          </p:nvPr>
        </p:nvSpPr>
        <p:spPr>
          <a:xfrm>
            <a:off x="310166" y="1413501"/>
            <a:ext cx="11667185" cy="4351338"/>
          </a:xfrm>
        </p:spPr>
        <p:txBody>
          <a:bodyPr>
            <a:noAutofit/>
          </a:bodyPr>
          <a:lstStyle/>
          <a:p>
            <a:r>
              <a:rPr lang="es-ES" sz="2000" b="1" dirty="0" smtClean="0">
                <a:solidFill>
                  <a:schemeClr val="tx1"/>
                </a:solidFill>
                <a:latin typeface="Arial" panose="020B0604020202020204" pitchFamily="34" charset="0"/>
                <a:cs typeface="Arial" panose="020B0604020202020204" pitchFamily="34" charset="0"/>
              </a:rPr>
              <a:t>probabilidad </a:t>
            </a:r>
            <a:r>
              <a:rPr lang="es-ES" sz="2000" b="1" dirty="0">
                <a:solidFill>
                  <a:schemeClr val="tx1"/>
                </a:solidFill>
                <a:latin typeface="Arial" panose="020B0604020202020204" pitchFamily="34" charset="0"/>
                <a:cs typeface="Arial" panose="020B0604020202020204" pitchFamily="34" charset="0"/>
              </a:rPr>
              <a:t>de </a:t>
            </a:r>
            <a:r>
              <a:rPr lang="es-ES" sz="2000" b="1" dirty="0" smtClean="0">
                <a:solidFill>
                  <a:schemeClr val="tx1"/>
                </a:solidFill>
                <a:latin typeface="Arial" panose="020B0604020202020204" pitchFamily="34" charset="0"/>
                <a:cs typeface="Arial" panose="020B0604020202020204" pitchFamily="34" charset="0"/>
              </a:rPr>
              <a:t>cruce: </a:t>
            </a:r>
            <a:r>
              <a:rPr lang="es-ES" sz="2000" dirty="0" smtClean="0">
                <a:solidFill>
                  <a:schemeClr val="tx1"/>
                </a:solidFill>
                <a:latin typeface="Arial" panose="020B0604020202020204" pitchFamily="34" charset="0"/>
                <a:cs typeface="Arial" panose="020B0604020202020204" pitchFamily="34" charset="0"/>
              </a:rPr>
              <a:t>Indica </a:t>
            </a:r>
            <a:r>
              <a:rPr lang="es-ES" sz="2000" dirty="0">
                <a:solidFill>
                  <a:schemeClr val="tx1"/>
                </a:solidFill>
                <a:latin typeface="Arial" panose="020B0604020202020204" pitchFamily="34" charset="0"/>
                <a:cs typeface="Arial" panose="020B0604020202020204" pitchFamily="34" charset="0"/>
              </a:rPr>
              <a:t>la frecuencia con la que se producen cruces entre los </a:t>
            </a:r>
            <a:r>
              <a:rPr lang="es-ES" sz="2000" dirty="0" smtClean="0">
                <a:solidFill>
                  <a:schemeClr val="tx1"/>
                </a:solidFill>
                <a:latin typeface="Arial" panose="020B0604020202020204" pitchFamily="34" charset="0"/>
                <a:cs typeface="Arial" panose="020B0604020202020204" pitchFamily="34" charset="0"/>
              </a:rPr>
              <a:t> cromosomas </a:t>
            </a:r>
            <a:r>
              <a:rPr lang="es-ES" sz="2000" dirty="0">
                <a:solidFill>
                  <a:schemeClr val="tx1"/>
                </a:solidFill>
                <a:latin typeface="Arial" panose="020B0604020202020204" pitchFamily="34" charset="0"/>
                <a:cs typeface="Arial" panose="020B0604020202020204" pitchFamily="34" charset="0"/>
              </a:rPr>
              <a:t>padre es decir, que haya probabilidad de </a:t>
            </a:r>
            <a:r>
              <a:rPr lang="es-ES" sz="2000" dirty="0" smtClean="0">
                <a:solidFill>
                  <a:schemeClr val="tx1"/>
                </a:solidFill>
                <a:latin typeface="Arial" panose="020B0604020202020204" pitchFamily="34" charset="0"/>
                <a:cs typeface="Arial" panose="020B0604020202020204" pitchFamily="34" charset="0"/>
              </a:rPr>
              <a:t> reproducción </a:t>
            </a:r>
            <a:r>
              <a:rPr lang="es-ES" sz="2000" dirty="0">
                <a:solidFill>
                  <a:schemeClr val="tx1"/>
                </a:solidFill>
                <a:latin typeface="Arial" panose="020B0604020202020204" pitchFamily="34" charset="0"/>
                <a:cs typeface="Arial" panose="020B0604020202020204" pitchFamily="34" charset="0"/>
              </a:rPr>
              <a:t>entre ellos</a:t>
            </a:r>
            <a:r>
              <a:rPr lang="es-ES" sz="2000" dirty="0" smtClean="0">
                <a:solidFill>
                  <a:schemeClr val="tx1"/>
                </a:solidFill>
                <a:latin typeface="Arial" panose="020B0604020202020204" pitchFamily="34" charset="0"/>
                <a:cs typeface="Arial" panose="020B0604020202020204" pitchFamily="34" charset="0"/>
              </a:rPr>
              <a:t>.</a:t>
            </a:r>
          </a:p>
          <a:p>
            <a:r>
              <a:rPr lang="es-ES" sz="2000" b="1" dirty="0" smtClean="0">
                <a:solidFill>
                  <a:schemeClr val="tx1"/>
                </a:solidFill>
                <a:latin typeface="Arial" panose="020B0604020202020204" pitchFamily="34" charset="0"/>
                <a:cs typeface="Arial" panose="020B0604020202020204" pitchFamily="34" charset="0"/>
              </a:rPr>
              <a:t>probabilidad </a:t>
            </a:r>
            <a:r>
              <a:rPr lang="es-ES" sz="2000" b="1" dirty="0">
                <a:solidFill>
                  <a:schemeClr val="tx1"/>
                </a:solidFill>
                <a:latin typeface="Arial" panose="020B0604020202020204" pitchFamily="34" charset="0"/>
                <a:cs typeface="Arial" panose="020B0604020202020204" pitchFamily="34" charset="0"/>
              </a:rPr>
              <a:t>de </a:t>
            </a:r>
            <a:r>
              <a:rPr lang="es-ES" sz="2000" b="1" dirty="0" smtClean="0">
                <a:solidFill>
                  <a:schemeClr val="tx1"/>
                </a:solidFill>
                <a:latin typeface="Arial" panose="020B0604020202020204" pitchFamily="34" charset="0"/>
                <a:cs typeface="Arial" panose="020B0604020202020204" pitchFamily="34" charset="0"/>
              </a:rPr>
              <a:t>mutación: </a:t>
            </a:r>
            <a:r>
              <a:rPr lang="es-ES" sz="2000" dirty="0" smtClean="0">
                <a:solidFill>
                  <a:schemeClr val="tx1"/>
                </a:solidFill>
                <a:latin typeface="Arial" panose="020B0604020202020204" pitchFamily="34" charset="0"/>
                <a:cs typeface="Arial" panose="020B0604020202020204" pitchFamily="34" charset="0"/>
              </a:rPr>
              <a:t>Nos </a:t>
            </a:r>
            <a:r>
              <a:rPr lang="es-ES" sz="2000" dirty="0">
                <a:solidFill>
                  <a:schemeClr val="tx1"/>
                </a:solidFill>
                <a:latin typeface="Arial" panose="020B0604020202020204" pitchFamily="34" charset="0"/>
                <a:cs typeface="Arial" panose="020B0604020202020204" pitchFamily="34" charset="0"/>
              </a:rPr>
              <a:t>indica la frecuencia con la que los genes de un cromosoma </a:t>
            </a:r>
            <a:r>
              <a:rPr lang="es-ES" sz="2000" dirty="0" smtClean="0">
                <a:solidFill>
                  <a:schemeClr val="tx1"/>
                </a:solidFill>
                <a:latin typeface="Arial" panose="020B0604020202020204" pitchFamily="34" charset="0"/>
                <a:cs typeface="Arial" panose="020B0604020202020204" pitchFamily="34" charset="0"/>
              </a:rPr>
              <a:t>son mutados.</a:t>
            </a:r>
            <a:endParaRPr lang="es-ES" sz="2000" b="1" dirty="0" smtClean="0">
              <a:solidFill>
                <a:schemeClr val="tx1"/>
              </a:solidFill>
              <a:latin typeface="Arial" panose="020B0604020202020204" pitchFamily="34" charset="0"/>
              <a:cs typeface="Arial" panose="020B0604020202020204" pitchFamily="34" charset="0"/>
            </a:endParaRPr>
          </a:p>
          <a:p>
            <a:r>
              <a:rPr lang="es-ES" sz="2000" b="1" dirty="0" smtClean="0">
                <a:solidFill>
                  <a:schemeClr val="tx1"/>
                </a:solidFill>
                <a:latin typeface="Arial" panose="020B0604020202020204" pitchFamily="34" charset="0"/>
                <a:cs typeface="Arial" panose="020B0604020202020204" pitchFamily="34" charset="0"/>
              </a:rPr>
              <a:t>tamaño </a:t>
            </a:r>
            <a:r>
              <a:rPr lang="es-ES" sz="2000" b="1" dirty="0">
                <a:solidFill>
                  <a:schemeClr val="tx1"/>
                </a:solidFill>
                <a:latin typeface="Arial" panose="020B0604020202020204" pitchFamily="34" charset="0"/>
                <a:cs typeface="Arial" panose="020B0604020202020204" pitchFamily="34" charset="0"/>
              </a:rPr>
              <a:t>de la </a:t>
            </a:r>
            <a:r>
              <a:rPr lang="es-ES" sz="2000" b="1" dirty="0" smtClean="0">
                <a:solidFill>
                  <a:schemeClr val="tx1"/>
                </a:solidFill>
                <a:latin typeface="Arial" panose="020B0604020202020204" pitchFamily="34" charset="0"/>
                <a:cs typeface="Arial" panose="020B0604020202020204" pitchFamily="34" charset="0"/>
              </a:rPr>
              <a:t>población: </a:t>
            </a:r>
            <a:r>
              <a:rPr lang="es-ES" sz="2000" dirty="0" smtClean="0">
                <a:solidFill>
                  <a:schemeClr val="tx1"/>
                </a:solidFill>
                <a:latin typeface="Arial" panose="020B0604020202020204" pitchFamily="34" charset="0"/>
                <a:cs typeface="Arial" panose="020B0604020202020204" pitchFamily="34" charset="0"/>
              </a:rPr>
              <a:t>Este </a:t>
            </a:r>
            <a:r>
              <a:rPr lang="es-ES" sz="2000" dirty="0">
                <a:solidFill>
                  <a:schemeClr val="tx1"/>
                </a:solidFill>
                <a:latin typeface="Arial" panose="020B0604020202020204" pitchFamily="34" charset="0"/>
                <a:cs typeface="Arial" panose="020B0604020202020204" pitchFamily="34" charset="0"/>
              </a:rPr>
              <a:t>parámetro nos indica el número de cromosomas que tenemos </a:t>
            </a:r>
            <a:r>
              <a:rPr lang="es-ES" sz="2000" dirty="0" smtClean="0">
                <a:solidFill>
                  <a:schemeClr val="tx1"/>
                </a:solidFill>
                <a:latin typeface="Arial" panose="020B0604020202020204" pitchFamily="34" charset="0"/>
                <a:cs typeface="Arial" panose="020B0604020202020204" pitchFamily="34" charset="0"/>
              </a:rPr>
              <a:t>en </a:t>
            </a:r>
            <a:r>
              <a:rPr lang="es-ES" sz="2000" dirty="0">
                <a:solidFill>
                  <a:schemeClr val="tx1"/>
                </a:solidFill>
                <a:latin typeface="Arial" panose="020B0604020202020204" pitchFamily="34" charset="0"/>
                <a:cs typeface="Arial" panose="020B0604020202020204" pitchFamily="34" charset="0"/>
              </a:rPr>
              <a:t>nuestra población para una generación determinada</a:t>
            </a:r>
            <a:r>
              <a:rPr lang="es-ES" sz="2000" dirty="0" smtClean="0">
                <a:solidFill>
                  <a:schemeClr val="tx1"/>
                </a:solidFill>
                <a:latin typeface="Arial" panose="020B0604020202020204" pitchFamily="34" charset="0"/>
                <a:cs typeface="Arial" panose="020B0604020202020204" pitchFamily="34" charset="0"/>
              </a:rPr>
              <a:t>.</a:t>
            </a:r>
            <a:endParaRPr lang="es-ES" sz="2000" b="1" dirty="0" smtClean="0">
              <a:solidFill>
                <a:schemeClr val="tx1"/>
              </a:solidFill>
              <a:latin typeface="Arial" panose="020B0604020202020204" pitchFamily="34" charset="0"/>
              <a:cs typeface="Arial" panose="020B0604020202020204" pitchFamily="34" charset="0"/>
            </a:endParaRPr>
          </a:p>
          <a:p>
            <a:r>
              <a:rPr lang="es-ES" sz="2000" b="1" dirty="0" smtClean="0">
                <a:solidFill>
                  <a:schemeClr val="tx1"/>
                </a:solidFill>
                <a:latin typeface="Arial" panose="020B0604020202020204" pitchFamily="34" charset="0"/>
                <a:cs typeface="Arial" panose="020B0604020202020204" pitchFamily="34" charset="0"/>
              </a:rPr>
              <a:t>número </a:t>
            </a:r>
            <a:r>
              <a:rPr lang="es-ES" sz="2000" b="1" dirty="0">
                <a:solidFill>
                  <a:schemeClr val="tx1"/>
                </a:solidFill>
                <a:latin typeface="Arial" panose="020B0604020202020204" pitchFamily="34" charset="0"/>
                <a:cs typeface="Arial" panose="020B0604020202020204" pitchFamily="34" charset="0"/>
              </a:rPr>
              <a:t>de </a:t>
            </a:r>
            <a:r>
              <a:rPr lang="es-ES" sz="2000" b="1" dirty="0" smtClean="0">
                <a:solidFill>
                  <a:schemeClr val="tx1"/>
                </a:solidFill>
                <a:latin typeface="Arial" panose="020B0604020202020204" pitchFamily="34" charset="0"/>
                <a:cs typeface="Arial" panose="020B0604020202020204" pitchFamily="34" charset="0"/>
              </a:rPr>
              <a:t>generaciones:</a:t>
            </a:r>
            <a:r>
              <a:rPr lang="es-ES" sz="2000" dirty="0">
                <a:solidFill>
                  <a:schemeClr val="tx1"/>
                </a:solidFill>
                <a:latin typeface="Arial" panose="020B0604020202020204" pitchFamily="34" charset="0"/>
                <a:cs typeface="Arial" panose="020B0604020202020204" pitchFamily="34" charset="0"/>
              </a:rPr>
              <a:t> Al tomarse como punto de partida a un determinado individuo se le considera como primera generación; a sus sucesores se le denomina segunda generación, a los sucesores de estos se les considera tercera generación, y así sucesivamente. </a:t>
            </a:r>
            <a:endParaRPr lang="es-CO"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6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latin typeface="Arial" panose="020B0604020202020204" pitchFamily="34" charset="0"/>
                <a:cs typeface="Arial" panose="020B0604020202020204" pitchFamily="34" charset="0"/>
              </a:rPr>
              <a:t>Forma de trabajo del AG</a:t>
            </a:r>
            <a:endParaRPr lang="es-CO"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73487" y="1825624"/>
            <a:ext cx="10980314" cy="4485023"/>
          </a:xfrm>
        </p:spPr>
        <p:txBody>
          <a:bodyPr>
            <a:normAutofit fontScale="92500" lnSpcReduction="20000"/>
          </a:bodyPr>
          <a:lstStyle/>
          <a:p>
            <a:r>
              <a:rPr lang="es-ES" sz="2400" b="1" dirty="0">
                <a:solidFill>
                  <a:schemeClr val="tx1"/>
                </a:solidFill>
                <a:latin typeface="Arial" panose="020B0604020202020204" pitchFamily="34" charset="0"/>
                <a:cs typeface="Arial" panose="020B0604020202020204" pitchFamily="34" charset="0"/>
              </a:rPr>
              <a:t>Algoritmos genéticos de estado fijo</a:t>
            </a:r>
          </a:p>
          <a:p>
            <a:r>
              <a:rPr lang="es-ES" sz="2400" dirty="0">
                <a:solidFill>
                  <a:schemeClr val="tx1"/>
                </a:solidFill>
                <a:latin typeface="Arial" panose="020B0604020202020204" pitchFamily="34" charset="0"/>
                <a:cs typeface="Arial" panose="020B0604020202020204" pitchFamily="34" charset="0"/>
              </a:rPr>
              <a:t>Utilizan el esquema generacional de los mamíferos y otros animales de vida larga, en el cual coexisten padres y sus descendientes, lo que permite que los hijos sean educados por sus progenitores, pero también que a la larga se genere competencia entre ellos. </a:t>
            </a:r>
          </a:p>
          <a:p>
            <a:r>
              <a:rPr lang="es-ES" sz="2400" dirty="0">
                <a:solidFill>
                  <a:schemeClr val="tx1"/>
                </a:solidFill>
                <a:latin typeface="Arial" panose="020B0604020202020204" pitchFamily="34" charset="0"/>
                <a:cs typeface="Arial" panose="020B0604020202020204" pitchFamily="34" charset="0"/>
              </a:rPr>
              <a:t>En este modelo, no sólo se deben seleccionar los dos individuos padres, sino también cuáles de la población anterior serán eliminados, para dar espacio a los descendientes. </a:t>
            </a:r>
          </a:p>
          <a:p>
            <a:endParaRPr lang="es-CO" dirty="0"/>
          </a:p>
        </p:txBody>
      </p:sp>
    </p:spTree>
    <p:extLst>
      <p:ext uri="{BB962C8B-B14F-4D97-AF65-F5344CB8AC3E}">
        <p14:creationId xmlns:p14="http://schemas.microsoft.com/office/powerpoint/2010/main" val="4019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800" b="1" dirty="0">
                <a:latin typeface="Arial" panose="020B0604020202020204" pitchFamily="34" charset="0"/>
                <a:cs typeface="Arial" panose="020B0604020202020204" pitchFamily="34" charset="0"/>
              </a:rPr>
              <a:t>Problemas fundamentales en la implementación de un </a:t>
            </a:r>
            <a:r>
              <a:rPr lang="es-ES" sz="2800" b="1" dirty="0" smtClean="0">
                <a:latin typeface="Arial" panose="020B0604020202020204" pitchFamily="34" charset="0"/>
                <a:cs typeface="Arial" panose="020B0604020202020204" pitchFamily="34" charset="0"/>
              </a:rPr>
              <a:t>AG</a:t>
            </a:r>
            <a:endParaRPr lang="es-CO" sz="2800" dirty="0"/>
          </a:p>
        </p:txBody>
      </p:sp>
      <p:sp>
        <p:nvSpPr>
          <p:cNvPr id="3" name="Marcador de contenido 2"/>
          <p:cNvSpPr>
            <a:spLocks noGrp="1"/>
          </p:cNvSpPr>
          <p:nvPr>
            <p:ph idx="1"/>
          </p:nvPr>
        </p:nvSpPr>
        <p:spPr>
          <a:xfrm>
            <a:off x="421883" y="1709714"/>
            <a:ext cx="11114468" cy="4832752"/>
          </a:xfrm>
        </p:spPr>
        <p:txBody>
          <a:bodyPr>
            <a:normAutofit/>
          </a:bodyPr>
          <a:lstStyle/>
          <a:p>
            <a:r>
              <a:rPr lang="es-ES" sz="2400" dirty="0" smtClean="0">
                <a:solidFill>
                  <a:schemeClr val="tx1"/>
                </a:solidFill>
                <a:latin typeface="Arial" panose="020B0604020202020204" pitchFamily="34" charset="0"/>
                <a:cs typeface="Arial" panose="020B0604020202020204" pitchFamily="34" charset="0"/>
              </a:rPr>
              <a:t>Un </a:t>
            </a:r>
            <a:r>
              <a:rPr lang="es-ES" sz="2400" dirty="0">
                <a:solidFill>
                  <a:schemeClr val="tx1"/>
                </a:solidFill>
                <a:latin typeface="Arial" panose="020B0604020202020204" pitchFamily="34" charset="0"/>
                <a:cs typeface="Arial" panose="020B0604020202020204" pitchFamily="34" charset="0"/>
              </a:rPr>
              <a:t>problema de los algoritmos genéticos, dado por una mala formulación del modelo, es aquel en el cual los genes de unos pocos individuos relativamente bien adaptados, pero no óptimos, pueden dominar rápidamente la población. Una vez que esto ocurre, la habilidad del modelo para buscar mejores soluciones es eliminada completamente, mientras queda sólo la mutación como vía para hallar otras alternativas, a la vez que el algoritmo se convierte en una búsqueda al azar. </a:t>
            </a:r>
          </a:p>
          <a:p>
            <a:endParaRPr lang="es-CO" dirty="0"/>
          </a:p>
        </p:txBody>
      </p:sp>
    </p:spTree>
    <p:extLst>
      <p:ext uri="{BB962C8B-B14F-4D97-AF65-F5344CB8AC3E}">
        <p14:creationId xmlns:p14="http://schemas.microsoft.com/office/powerpoint/2010/main" val="23142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a:xfrm>
            <a:off x="1384645" y="4058859"/>
            <a:ext cx="4410849" cy="976780"/>
          </a:xfrm>
        </p:spPr>
        <p:txBody>
          <a:bodyPr>
            <a:noAutofit/>
          </a:bodyPr>
          <a:lstStyle/>
          <a:p>
            <a:pPr algn="ctr">
              <a:lnSpc>
                <a:spcPct val="100000"/>
              </a:lnSpc>
            </a:pPr>
            <a:r>
              <a:rPr lang="es-ES" sz="2400" dirty="0"/>
              <a:t>S</a:t>
            </a:r>
            <a:r>
              <a:rPr lang="es-ES" sz="2400" dirty="0" smtClean="0"/>
              <a:t>istema </a:t>
            </a:r>
            <a:r>
              <a:rPr lang="es-ES" sz="2400" dirty="0"/>
              <a:t>de gestión </a:t>
            </a:r>
            <a:r>
              <a:rPr lang="es-ES" sz="2400" dirty="0" smtClean="0"/>
              <a:t>de       </a:t>
            </a:r>
            <a:r>
              <a:rPr lang="es-ES" sz="2400" dirty="0"/>
              <a:t>bases de datos</a:t>
            </a:r>
            <a:endParaRPr lang="es-CO" sz="2400" dirty="0"/>
          </a:p>
        </p:txBody>
      </p:sp>
      <p:pic>
        <p:nvPicPr>
          <p:cNvPr id="1026" name="Picture 2" descr="Resultado de imagen para xampp"/>
          <p:cNvPicPr>
            <a:picLocks noChangeAspect="1" noChangeArrowheads="1"/>
          </p:cNvPicPr>
          <p:nvPr/>
        </p:nvPicPr>
        <p:blipFill rotWithShape="1">
          <a:blip r:embed="rId2">
            <a:extLst>
              <a:ext uri="{28A0092B-C50C-407E-A947-70E740481C1C}">
                <a14:useLocalDpi xmlns:a14="http://schemas.microsoft.com/office/drawing/2010/main" val="0"/>
              </a:ext>
            </a:extLst>
          </a:blip>
          <a:srcRect l="11987" t="17096" r="12295" b="23412"/>
          <a:stretch/>
        </p:blipFill>
        <p:spPr bwMode="auto">
          <a:xfrm>
            <a:off x="1500555" y="2693152"/>
            <a:ext cx="3972966" cy="1365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256" y="2258736"/>
            <a:ext cx="2483969" cy="1792677"/>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txBox="1">
            <a:spLocks/>
          </p:cNvSpPr>
          <p:nvPr/>
        </p:nvSpPr>
        <p:spPr>
          <a:xfrm>
            <a:off x="7224200" y="4058859"/>
            <a:ext cx="1842750" cy="64712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s-ES" sz="2000" dirty="0" smtClean="0"/>
              <a:t>Editor </a:t>
            </a:r>
            <a:r>
              <a:rPr lang="es-ES" sz="2000" dirty="0"/>
              <a:t>de texto</a:t>
            </a:r>
            <a:endParaRPr lang="es-CO" sz="2000" dirty="0"/>
          </a:p>
        </p:txBody>
      </p:sp>
    </p:spTree>
    <p:extLst>
      <p:ext uri="{BB962C8B-B14F-4D97-AF65-F5344CB8AC3E}">
        <p14:creationId xmlns:p14="http://schemas.microsoft.com/office/powerpoint/2010/main" val="230425075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496</Words>
  <Application>Microsoft Office PowerPoint</Application>
  <PresentationFormat>Panorámica</PresentationFormat>
  <Paragraphs>32</Paragraphs>
  <Slides>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Segoe UI</vt:lpstr>
      <vt:lpstr>Segoe UI Light</vt:lpstr>
      <vt:lpstr>WelcomeDoc</vt:lpstr>
      <vt:lpstr>ALGORITMOS GENETICOS</vt:lpstr>
      <vt:lpstr>Algoritmos geneticos</vt:lpstr>
      <vt:lpstr>Pasos a seguir</vt:lpstr>
      <vt:lpstr>    Principales elementos</vt:lpstr>
      <vt:lpstr>Parámetros que controlan el desempeño del algoritmo genético: </vt:lpstr>
      <vt:lpstr>Forma de trabajo del AG</vt:lpstr>
      <vt:lpstr>Problemas fundamentales en la implementación de un AG</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2018-05-29T22:15:07Z</dcterms:created>
  <dcterms:modified xsi:type="dcterms:W3CDTF">2018-06-06T07:14:59Z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