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4" r:id="rId11"/>
    <p:sldId id="275" r:id="rId12"/>
    <p:sldId id="276" r:id="rId13"/>
    <p:sldId id="277" r:id="rId14"/>
    <p:sldId id="278" r:id="rId15"/>
    <p:sldId id="266" r:id="rId16"/>
    <p:sldId id="280" r:id="rId17"/>
    <p:sldId id="281" r:id="rId18"/>
    <p:sldId id="282" r:id="rId19"/>
    <p:sldId id="285" r:id="rId20"/>
    <p:sldId id="286" r:id="rId21"/>
    <p:sldId id="287" r:id="rId22"/>
    <p:sldId id="288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1/20/2019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What Is PYTHON?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km-KH" dirty="0" smtClean="0"/>
              <a:t>និង </a:t>
            </a:r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cs typeface="+mj-cs"/>
              </a:rPr>
              <a:t>Data Type </a:t>
            </a:r>
            <a:r>
              <a:rPr lang="km-KH" sz="1800" dirty="0" smtClean="0">
                <a:cs typeface="+mj-cs"/>
              </a:rPr>
              <a:t>គឺជាប្រភេទទិន្នន័យក្នុង </a:t>
            </a:r>
            <a:r>
              <a:rPr lang="en-US" sz="1800" dirty="0" smtClean="0">
                <a:cs typeface="+mj-cs"/>
              </a:rPr>
              <a:t>Program </a:t>
            </a:r>
            <a:r>
              <a:rPr lang="km-KH" sz="1800" dirty="0" smtClean="0">
                <a:cs typeface="+mj-cs"/>
              </a:rPr>
              <a:t>ឯ </a:t>
            </a:r>
            <a:r>
              <a:rPr lang="en-US" sz="1800" dirty="0" smtClean="0">
                <a:cs typeface="+mj-cs"/>
              </a:rPr>
              <a:t>Variable </a:t>
            </a:r>
            <a:r>
              <a:rPr lang="km-KH" sz="1800" dirty="0" smtClean="0">
                <a:cs typeface="+mj-cs"/>
              </a:rPr>
              <a:t>ប្រើសម្រាប់រក្សាទុកទិន្នន័យ</a:t>
            </a:r>
            <a:endParaRPr lang="en-US" sz="1800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Variable </a:t>
            </a:r>
            <a:r>
              <a:rPr lang="km-KH" dirty="0" smtClean="0">
                <a:cs typeface="+mj-cs"/>
              </a:rPr>
              <a:t>ប្រើសម្រាប់រក្សាទុកតម្លៃ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message = “Hello Python!”</a:t>
            </a:r>
            <a:br>
              <a:rPr lang="en-US" dirty="0" smtClean="0"/>
            </a:br>
            <a:r>
              <a:rPr lang="en-US" dirty="0" smtClean="0"/>
              <a:t>print(message)</a:t>
            </a:r>
            <a:endParaRPr lang="km-KH" dirty="0" smtClean="0"/>
          </a:p>
          <a:p>
            <a:pPr>
              <a:lnSpc>
                <a:spcPct val="150000"/>
              </a:lnSpc>
              <a:buNone/>
            </a:pP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Variable </a:t>
            </a:r>
            <a:r>
              <a:rPr lang="km-KH" dirty="0" smtClean="0">
                <a:cs typeface="+mj-cs"/>
              </a:rPr>
              <a:t>អាចប្ដូរតម្លៃ ដោយការបោះតម្លៃថ្មីឲ្យ</a:t>
            </a:r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cs typeface="+mj-cs"/>
              </a:rPr>
              <a:t>	</a:t>
            </a:r>
            <a:r>
              <a:rPr lang="en-US" dirty="0" smtClean="0"/>
              <a:t>message = “Hello Python!”</a:t>
            </a:r>
            <a:br>
              <a:rPr lang="en-US" dirty="0" smtClean="0"/>
            </a:br>
            <a:r>
              <a:rPr lang="en-US" dirty="0" smtClean="0"/>
              <a:t>print(message)</a:t>
            </a:r>
            <a:endParaRPr lang="km-KH" dirty="0" smtClean="0"/>
          </a:p>
          <a:p>
            <a:pPr>
              <a:lnSpc>
                <a:spcPct val="150000"/>
              </a:lnSpc>
              <a:buNone/>
            </a:pPr>
            <a:r>
              <a:rPr lang="km-KH" dirty="0" smtClean="0">
                <a:cs typeface="+mj-cs"/>
              </a:rPr>
              <a:t>	</a:t>
            </a:r>
            <a:r>
              <a:rPr lang="en-US" dirty="0" smtClean="0"/>
              <a:t>message = “We learn Programming with Python.”</a:t>
            </a:r>
            <a:br>
              <a:rPr lang="en-US" dirty="0" smtClean="0"/>
            </a:br>
            <a:r>
              <a:rPr lang="en-US" dirty="0" smtClean="0"/>
              <a:t>print(message)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ការដាក់ឈ្មោះ និងប្រើ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cs typeface="+mj-cs"/>
              </a:rPr>
              <a:t>ការដាក់ឈ្មោះ </a:t>
            </a:r>
            <a:r>
              <a:rPr lang="en-US" dirty="0" smtClean="0">
                <a:cs typeface="+mj-cs"/>
              </a:rPr>
              <a:t>variable </a:t>
            </a:r>
            <a:r>
              <a:rPr lang="km-KH" dirty="0" smtClean="0">
                <a:cs typeface="+mj-cs"/>
              </a:rPr>
              <a:t>ដែលត្រឹមត្រូវ និងធ្វើឲ្យកូដងាយយល់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អាចមានតែ</a:t>
            </a:r>
            <a:r>
              <a:rPr lang="en-US" dirty="0" smtClean="0">
                <a:cs typeface="+mj-cs"/>
              </a:rPr>
              <a:t> letters, numbers</a:t>
            </a:r>
            <a:r>
              <a:rPr lang="km-KH" dirty="0" smtClean="0">
                <a:cs typeface="+mj-cs"/>
              </a:rPr>
              <a:t> និង </a:t>
            </a:r>
            <a:r>
              <a:rPr lang="en-US" dirty="0" smtClean="0">
                <a:cs typeface="+mj-cs"/>
              </a:rPr>
              <a:t>underscores</a:t>
            </a:r>
            <a:r>
              <a:rPr lang="km-KH" dirty="0" smtClean="0">
                <a:cs typeface="+mj-cs"/>
              </a:rPr>
              <a:t> ហើយមិនអាចចាប់ផ្ដើមដោយ</a:t>
            </a:r>
            <a:r>
              <a:rPr lang="en-US" dirty="0" smtClean="0">
                <a:cs typeface="+mj-cs"/>
              </a:rPr>
              <a:t> number</a:t>
            </a:r>
            <a:endParaRPr lang="km-KH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Spaces </a:t>
            </a:r>
            <a:r>
              <a:rPr lang="km-KH" dirty="0" smtClean="0">
                <a:cs typeface="+mj-cs"/>
              </a:rPr>
              <a:t>មិនអាចក្នុងការដាក់ឈ្មោះ តែយើងអាចប្រើ </a:t>
            </a:r>
            <a:r>
              <a:rPr lang="en-US" dirty="0" smtClean="0">
                <a:cs typeface="+mj-cs"/>
              </a:rPr>
              <a:t>underscores </a:t>
            </a:r>
            <a:r>
              <a:rPr lang="km-KH" dirty="0" smtClean="0">
                <a:cs typeface="+mj-cs"/>
              </a:rPr>
              <a:t>ដើម្បីផ្ដាច់ពាក្យជំនួស </a:t>
            </a:r>
            <a:r>
              <a:rPr lang="en-US" dirty="0" smtClean="0">
                <a:cs typeface="+mj-cs"/>
              </a:rPr>
              <a:t>Space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ជៀសវាងប្រើដូច </a:t>
            </a:r>
            <a:r>
              <a:rPr lang="en-US" dirty="0" smtClean="0">
                <a:cs typeface="+mj-cs"/>
              </a:rPr>
              <a:t>keywords and built-in function names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គួរតែខ្លឺ និងមានន័យច្បាស់</a:t>
            </a:r>
            <a:endParaRPr lang="en-US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1143000"/>
            <a:ext cx="7620000" cy="395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Khmer OS Siemreap" pitchFamily="2" charset="0"/>
              </a:rPr>
              <a:t>There are only two hard things in Computer Science: </a:t>
            </a:r>
            <a:r>
              <a:rPr lang="en-US" sz="4400" dirty="0" smtClean="0">
                <a:solidFill>
                  <a:srgbClr val="00B050"/>
                </a:solidFill>
                <a:latin typeface="+mj-lt"/>
                <a:cs typeface="Khmer OS Siemreap" pitchFamily="2" charset="0"/>
              </a:rPr>
              <a:t>cache invalidation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Khmer OS Siemreap" pitchFamily="2" charset="0"/>
              </a:rPr>
              <a:t> and </a:t>
            </a:r>
            <a:r>
              <a:rPr lang="en-US" sz="4400" dirty="0" smtClean="0">
                <a:solidFill>
                  <a:srgbClr val="0070C0"/>
                </a:solidFill>
                <a:latin typeface="+mj-lt"/>
                <a:cs typeface="Khmer OS Siemreap" pitchFamily="2" charset="0"/>
              </a:rPr>
              <a:t>naming things</a:t>
            </a:r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Khmer OS Siemreap" pitchFamily="2" charset="0"/>
              </a:rPr>
              <a:t>. </a:t>
            </a:r>
          </a:p>
          <a:p>
            <a:pPr>
              <a:lnSpc>
                <a:spcPct val="114000"/>
              </a:lnSpc>
            </a:pP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Khmer OS Siemreap" pitchFamily="2" charset="0"/>
              </a:rPr>
              <a:t>-- Phil </a:t>
            </a:r>
            <a:r>
              <a:rPr lang="en-US" sz="4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  <a:cs typeface="Khmer OS Siemreap" pitchFamily="2" charset="0"/>
              </a:rPr>
              <a:t>Karlton</a:t>
            </a: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Khmer OS Siemreap" pitchFamily="2" charset="0"/>
              </a:rPr>
              <a:t>.</a:t>
            </a:r>
            <a:endParaRPr lang="en-US" sz="4400" b="1" dirty="0">
              <a:solidFill>
                <a:schemeClr val="bg2">
                  <a:lumMod val="50000"/>
                </a:schemeClr>
              </a:solidFill>
              <a:latin typeface="+mj-lt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dirty="0" smtClean="0"/>
              <a:t>ជៀសវាងការសរសេរឈ្មោះ </a:t>
            </a:r>
            <a:r>
              <a:rPr lang="en-US" dirty="0" smtClean="0"/>
              <a:t>Variable</a:t>
            </a:r>
            <a:r>
              <a:rPr lang="km-KH" dirty="0" smtClean="0"/>
              <a:t> ខុស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m-KH" dirty="0" smtClean="0">
                <a:cs typeface="+mj-cs"/>
              </a:rPr>
              <a:t>ពេលខ្លះយើងងាយនឹងសរសេរឈ្មោះ </a:t>
            </a:r>
            <a:r>
              <a:rPr lang="en-US" dirty="0" smtClean="0">
                <a:cs typeface="+mj-cs"/>
              </a:rPr>
              <a:t>variable </a:t>
            </a:r>
            <a:r>
              <a:rPr lang="km-KH" dirty="0" smtClean="0">
                <a:cs typeface="+mj-cs"/>
              </a:rPr>
              <a:t>ខុស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 smtClean="0">
                <a:cs typeface="+mj-cs"/>
              </a:rPr>
              <a:t>message </a:t>
            </a:r>
            <a:r>
              <a:rPr lang="en-US" dirty="0" smtClean="0">
                <a:cs typeface="+mj-cs"/>
              </a:rPr>
              <a:t>= "Hello Python Crash Course reader!“</a:t>
            </a:r>
            <a:r>
              <a:rPr lang="km-KH" dirty="0" smtClean="0">
                <a:cs typeface="+mj-cs"/>
              </a:rPr>
              <a:t/>
            </a:r>
            <a:br>
              <a:rPr lang="km-KH" dirty="0" smtClean="0">
                <a:cs typeface="+mj-cs"/>
              </a:rPr>
            </a:br>
            <a:r>
              <a:rPr lang="en-US" dirty="0" smtClean="0">
                <a:cs typeface="+mj-cs"/>
              </a:rPr>
              <a:t>print(</a:t>
            </a:r>
            <a:r>
              <a:rPr lang="en-US" b="1" dirty="0" err="1" smtClean="0">
                <a:solidFill>
                  <a:srgbClr val="FF0000"/>
                </a:solidFill>
                <a:cs typeface="+mj-cs"/>
              </a:rPr>
              <a:t>mesage</a:t>
            </a:r>
            <a:r>
              <a:rPr lang="en-US" dirty="0" smtClean="0">
                <a:cs typeface="+mj-cs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207" y="3914775"/>
            <a:ext cx="62935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អ្វីទាំងអស់ដែលនៅក្នុង </a:t>
            </a:r>
            <a:r>
              <a:rPr lang="en-US" dirty="0" smtClean="0">
                <a:cs typeface="+mj-cs"/>
              </a:rPr>
              <a:t>quotes</a:t>
            </a:r>
            <a:r>
              <a:rPr lang="km-KH" dirty="0" smtClean="0">
                <a:cs typeface="+mj-cs"/>
              </a:rPr>
              <a:t> ទាំង </a:t>
            </a:r>
            <a:r>
              <a:rPr lang="en-US" dirty="0" smtClean="0">
                <a:cs typeface="+mj-cs"/>
              </a:rPr>
              <a:t>single- quotes</a:t>
            </a:r>
            <a:r>
              <a:rPr lang="km-KH" dirty="0" smtClean="0">
                <a:cs typeface="+mj-cs"/>
              </a:rPr>
              <a:t> ឬ</a:t>
            </a:r>
            <a:r>
              <a:rPr lang="en-US" dirty="0" smtClean="0">
                <a:cs typeface="+mj-cs"/>
              </a:rPr>
              <a:t> double-quotes </a:t>
            </a:r>
            <a:r>
              <a:rPr lang="km-KH" dirty="0" smtClean="0">
                <a:cs typeface="+mj-cs"/>
              </a:rPr>
              <a:t>គឺជា</a:t>
            </a:r>
            <a:r>
              <a:rPr lang="en-US" dirty="0" smtClean="0">
                <a:cs typeface="+mj-cs"/>
              </a:rPr>
              <a:t> string </a:t>
            </a:r>
            <a:r>
              <a:rPr lang="km-KH" dirty="0" smtClean="0">
                <a:cs typeface="+mj-cs"/>
              </a:rPr>
              <a:t>ក្នុង </a:t>
            </a:r>
            <a:r>
              <a:rPr lang="en-US" dirty="0" smtClean="0">
                <a:cs typeface="+mj-cs"/>
              </a:rPr>
              <a:t>Python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+mj-cs"/>
              </a:rPr>
              <a:t>	</a:t>
            </a:r>
            <a:r>
              <a:rPr lang="en-US" dirty="0" smtClean="0"/>
              <a:t>"This is a string. "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'This is also a string.'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របៀបខាងក្រោមអាចឲ្យយើងប្រើ </a:t>
            </a:r>
            <a:r>
              <a:rPr lang="en-US" dirty="0" smtClean="0">
                <a:cs typeface="+mj-cs"/>
              </a:rPr>
              <a:t>single-quote </a:t>
            </a:r>
            <a:r>
              <a:rPr lang="km-KH" dirty="0" smtClean="0">
                <a:cs typeface="+mj-cs"/>
              </a:rPr>
              <a:t>និង </a:t>
            </a:r>
            <a:r>
              <a:rPr lang="en-US" dirty="0" smtClean="0">
                <a:cs typeface="+mj-cs"/>
              </a:rPr>
              <a:t>double-quote </a:t>
            </a:r>
            <a:r>
              <a:rPr lang="km-KH" dirty="0" smtClean="0">
                <a:cs typeface="+mj-cs"/>
              </a:rPr>
              <a:t>ជា </a:t>
            </a:r>
            <a:r>
              <a:rPr lang="en-US" dirty="0" smtClean="0">
                <a:cs typeface="+mj-cs"/>
              </a:rPr>
              <a:t>string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+mj-cs"/>
              </a:rPr>
              <a:t>	'I told my friend, "Python is my favorite language!"‘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"The language 'Python' is named after Monty Python, not the snake."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+mj-cs"/>
              </a:rPr>
              <a:t>	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Case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+mj-cs"/>
              </a:rPr>
              <a:t>name = “</a:t>
            </a:r>
            <a:r>
              <a:rPr lang="en-US" dirty="0" err="1" smtClean="0">
                <a:cs typeface="+mj-cs"/>
              </a:rPr>
              <a:t>chhay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sambo</a:t>
            </a:r>
            <a:r>
              <a:rPr lang="en-US" dirty="0" smtClean="0"/>
              <a:t>"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+mj-cs"/>
              </a:rPr>
              <a:t>print(</a:t>
            </a:r>
            <a:r>
              <a:rPr lang="en-US" dirty="0" err="1" smtClean="0">
                <a:cs typeface="+mj-cs"/>
              </a:rPr>
              <a:t>name.title</a:t>
            </a:r>
            <a:r>
              <a:rPr lang="en-US" dirty="0" smtClean="0">
                <a:cs typeface="+mj-cs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The method title() </a:t>
            </a:r>
            <a:r>
              <a:rPr lang="km-KH" dirty="0" smtClean="0">
                <a:cs typeface="+mj-cs"/>
              </a:rPr>
              <a:t>ប្ដូរពាក្យនីមួយៗទៅជា </a:t>
            </a:r>
            <a:r>
              <a:rPr lang="en-US" dirty="0" err="1" smtClean="0">
                <a:cs typeface="+mj-cs"/>
              </a:rPr>
              <a:t>titlecase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A </a:t>
            </a:r>
            <a:r>
              <a:rPr lang="en-US" i="1" dirty="0" smtClean="0">
                <a:cs typeface="+mj-cs"/>
              </a:rPr>
              <a:t>method</a:t>
            </a:r>
            <a:r>
              <a:rPr lang="en-US" dirty="0" smtClean="0">
                <a:cs typeface="+mj-cs"/>
              </a:rPr>
              <a:t> </a:t>
            </a:r>
            <a:r>
              <a:rPr lang="km-KH" dirty="0" smtClean="0">
                <a:cs typeface="+mj-cs"/>
              </a:rPr>
              <a:t>គឺជាការធ្វើការងារណាមួយលើ </a:t>
            </a:r>
            <a:r>
              <a:rPr lang="en-US" dirty="0" smtClean="0">
                <a:cs typeface="+mj-cs"/>
              </a:rPr>
              <a:t>data </a:t>
            </a:r>
            <a:r>
              <a:rPr lang="km-KH" dirty="0" smtClean="0">
                <a:cs typeface="+mj-cs"/>
              </a:rPr>
              <a:t>អ្វីមួយ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The dot (.) </a:t>
            </a:r>
            <a:r>
              <a:rPr lang="km-KH" dirty="0" smtClean="0">
                <a:cs typeface="+mj-cs"/>
              </a:rPr>
              <a:t>បន្ទាប់ពី</a:t>
            </a:r>
            <a:r>
              <a:rPr lang="en-US" dirty="0" smtClean="0">
                <a:cs typeface="+mj-cs"/>
              </a:rPr>
              <a:t> name </a:t>
            </a:r>
            <a:r>
              <a:rPr lang="km-KH" dirty="0" smtClean="0">
                <a:cs typeface="+mj-cs"/>
              </a:rPr>
              <a:t>ក្នុង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name.title</a:t>
            </a:r>
            <a:r>
              <a:rPr lang="en-US" dirty="0" smtClean="0">
                <a:cs typeface="+mj-cs"/>
              </a:rPr>
              <a:t>()</a:t>
            </a:r>
            <a:r>
              <a:rPr lang="km-KH" dirty="0" smtClean="0">
                <a:cs typeface="+mj-cs"/>
              </a:rPr>
              <a:t> ប្រាប់ </a:t>
            </a:r>
            <a:r>
              <a:rPr lang="en-US" dirty="0" smtClean="0">
                <a:cs typeface="+mj-cs"/>
              </a:rPr>
              <a:t>Python </a:t>
            </a:r>
            <a:r>
              <a:rPr lang="km-KH" dirty="0" smtClean="0">
                <a:cs typeface="+mj-cs"/>
              </a:rPr>
              <a:t>ឲ្យធ្វើ</a:t>
            </a:r>
            <a:r>
              <a:rPr lang="en-US" dirty="0" smtClean="0">
                <a:cs typeface="+mj-cs"/>
              </a:rPr>
              <a:t> title() method </a:t>
            </a:r>
            <a:r>
              <a:rPr lang="km-KH" dirty="0" smtClean="0">
                <a:cs typeface="+mj-cs"/>
              </a:rPr>
              <a:t>លើ</a:t>
            </a:r>
            <a:r>
              <a:rPr lang="en-US" dirty="0" smtClean="0">
                <a:cs typeface="+mj-cs"/>
              </a:rPr>
              <a:t> variable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Case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dirty="0" smtClean="0">
                <a:cs typeface="+mj-cs"/>
              </a:rPr>
              <a:t>ឯ </a:t>
            </a:r>
            <a:r>
              <a:rPr lang="en-US" dirty="0" smtClean="0">
                <a:cs typeface="+mj-cs"/>
              </a:rPr>
              <a:t>methods</a:t>
            </a:r>
            <a:r>
              <a:rPr lang="km-KH" dirty="0" smtClean="0">
                <a:cs typeface="+mj-cs"/>
              </a:rPr>
              <a:t> </a:t>
            </a:r>
            <a:r>
              <a:rPr lang="en-US" dirty="0" smtClean="0">
                <a:cs typeface="+mj-cs"/>
              </a:rPr>
              <a:t>upper() </a:t>
            </a:r>
            <a:r>
              <a:rPr lang="km-KH" dirty="0" smtClean="0">
                <a:cs typeface="+mj-cs"/>
              </a:rPr>
              <a:t>និង </a:t>
            </a:r>
            <a:r>
              <a:rPr lang="en-US" dirty="0" smtClean="0">
                <a:cs typeface="+mj-cs"/>
              </a:rPr>
              <a:t>lower() </a:t>
            </a:r>
            <a:r>
              <a:rPr lang="km-KH" dirty="0" smtClean="0">
                <a:cs typeface="+mj-cs"/>
              </a:rPr>
              <a:t>សម្រាប់ប្ដូរ </a:t>
            </a:r>
            <a:r>
              <a:rPr lang="en-US" dirty="0" smtClean="0">
                <a:cs typeface="+mj-cs"/>
              </a:rPr>
              <a:t>case </a:t>
            </a:r>
            <a:r>
              <a:rPr lang="km-KH" dirty="0" smtClean="0">
                <a:cs typeface="+mj-cs"/>
              </a:rPr>
              <a:t>អក្សរទៅធំទាំងអស់ ឬតូចទាំងអស់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 smtClean="0">
                <a:cs typeface="+mj-cs"/>
              </a:rPr>
              <a:t>name = “</a:t>
            </a:r>
            <a:r>
              <a:rPr lang="en-US" dirty="0" smtClean="0"/>
              <a:t>ANT Technology Training School</a:t>
            </a:r>
            <a:r>
              <a:rPr lang="en-US" dirty="0" smtClean="0">
                <a:cs typeface="+mj-cs"/>
              </a:rPr>
              <a:t>”</a:t>
            </a:r>
            <a:r>
              <a:rPr lang="km-KH" dirty="0" smtClean="0">
                <a:cs typeface="+mj-cs"/>
              </a:rPr>
              <a:t/>
            </a:r>
            <a:br>
              <a:rPr lang="km-KH" dirty="0" smtClean="0">
                <a:cs typeface="+mj-cs"/>
              </a:rPr>
            </a:br>
            <a:r>
              <a:rPr lang="en-US" dirty="0" smtClean="0">
                <a:cs typeface="+mj-cs"/>
              </a:rPr>
              <a:t>print(</a:t>
            </a:r>
            <a:r>
              <a:rPr lang="en-US" dirty="0" err="1" smtClean="0">
                <a:cs typeface="+mj-cs"/>
              </a:rPr>
              <a:t>name.upper</a:t>
            </a:r>
            <a:r>
              <a:rPr lang="en-US" dirty="0" smtClean="0">
                <a:cs typeface="+mj-cs"/>
              </a:rPr>
              <a:t>())</a:t>
            </a:r>
            <a:r>
              <a:rPr lang="km-KH" dirty="0" smtClean="0">
                <a:cs typeface="+mj-cs"/>
              </a:rPr>
              <a:t/>
            </a:r>
            <a:br>
              <a:rPr lang="km-KH" dirty="0" smtClean="0">
                <a:cs typeface="+mj-cs"/>
              </a:rPr>
            </a:br>
            <a:r>
              <a:rPr lang="en-US" dirty="0" smtClean="0">
                <a:cs typeface="+mj-cs"/>
              </a:rPr>
              <a:t>print(</a:t>
            </a:r>
            <a:r>
              <a:rPr lang="en-US" dirty="0" err="1" smtClean="0">
                <a:cs typeface="+mj-cs"/>
              </a:rPr>
              <a:t>name.lower</a:t>
            </a:r>
            <a:r>
              <a:rPr lang="en-US" dirty="0" smtClean="0">
                <a:cs typeface="+mj-cs"/>
              </a:rPr>
              <a:t>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Stripping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dirty="0" smtClean="0">
                <a:cs typeface="+mj-cs"/>
              </a:rPr>
              <a:t>សម្រាប់យើង </a:t>
            </a:r>
            <a:r>
              <a:rPr lang="en-US" dirty="0" smtClean="0">
                <a:cs typeface="+mj-cs"/>
              </a:rPr>
              <a:t>'python' and 'python ' </a:t>
            </a:r>
            <a:r>
              <a:rPr lang="km-KH" dirty="0" smtClean="0">
                <a:cs typeface="+mj-cs"/>
              </a:rPr>
              <a:t>គឺដូចគ្នា តែសម្រាប់ </a:t>
            </a:r>
            <a:r>
              <a:rPr lang="en-US" dirty="0" smtClean="0">
                <a:cs typeface="+mj-cs"/>
              </a:rPr>
              <a:t>program </a:t>
            </a:r>
            <a:r>
              <a:rPr lang="km-KH" dirty="0" smtClean="0">
                <a:cs typeface="+mj-cs"/>
              </a:rPr>
              <a:t>គឺជា </a:t>
            </a:r>
            <a:r>
              <a:rPr lang="en-US" dirty="0" smtClean="0">
                <a:cs typeface="+mj-cs"/>
              </a:rPr>
              <a:t>string </a:t>
            </a:r>
            <a:r>
              <a:rPr lang="km-KH" dirty="0" smtClean="0">
                <a:cs typeface="+mj-cs"/>
              </a:rPr>
              <a:t>ពីរខុសគ្នា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 smtClean="0">
                <a:cs typeface="+mj-cs"/>
              </a:rPr>
              <a:t>Python </a:t>
            </a:r>
            <a:r>
              <a:rPr lang="km-KH" dirty="0" smtClean="0">
                <a:cs typeface="+mj-cs"/>
              </a:rPr>
              <a:t>អាចពិនិត្យមើល </a:t>
            </a:r>
            <a:r>
              <a:rPr lang="en-US" dirty="0" smtClean="0">
                <a:cs typeface="+mj-cs"/>
              </a:rPr>
              <a:t>whitespace </a:t>
            </a:r>
            <a:r>
              <a:rPr lang="km-KH" dirty="0" smtClean="0">
                <a:cs typeface="+mj-cs"/>
              </a:rPr>
              <a:t>នៅខាងមុខ ឬក្រោយនៃ</a:t>
            </a:r>
            <a:r>
              <a:rPr lang="en-US" dirty="0" smtClean="0">
                <a:cs typeface="+mj-cs"/>
              </a:rPr>
              <a:t> string</a:t>
            </a:r>
            <a:r>
              <a:rPr lang="km-KH" dirty="0" smtClean="0">
                <a:cs typeface="+mj-cs"/>
              </a:rPr>
              <a:t> ហើយលុយវាដោយ </a:t>
            </a:r>
            <a:r>
              <a:rPr lang="en-US" dirty="0" smtClean="0">
                <a:cs typeface="+mj-cs"/>
              </a:rPr>
              <a:t>methods </a:t>
            </a:r>
            <a:r>
              <a:rPr lang="en-US" dirty="0" err="1" smtClean="0"/>
              <a:t>lstrip</a:t>
            </a:r>
            <a:r>
              <a:rPr lang="en-US" dirty="0" smtClean="0"/>
              <a:t>(), </a:t>
            </a:r>
            <a:r>
              <a:rPr lang="en-US" dirty="0" err="1" smtClean="0">
                <a:cs typeface="+mj-cs"/>
              </a:rPr>
              <a:t>rstrip</a:t>
            </a:r>
            <a:r>
              <a:rPr lang="en-US" dirty="0" smtClean="0">
                <a:cs typeface="+mj-cs"/>
              </a:rPr>
              <a:t>() </a:t>
            </a:r>
            <a:r>
              <a:rPr lang="km-KH" dirty="0" smtClean="0">
                <a:cs typeface="+mj-cs"/>
              </a:rPr>
              <a:t>និង </a:t>
            </a:r>
            <a:r>
              <a:rPr lang="en-US" dirty="0" smtClean="0">
                <a:cs typeface="+mj-cs"/>
              </a:rPr>
              <a:t>strip()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 err="1" smtClean="0">
                <a:cs typeface="+mj-cs"/>
              </a:rPr>
              <a:t>favorite_language</a:t>
            </a:r>
            <a:r>
              <a:rPr lang="en-US" dirty="0" smtClean="0">
                <a:cs typeface="+mj-cs"/>
              </a:rPr>
              <a:t> = ' python '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 err="1" smtClean="0">
                <a:cs typeface="+mj-cs"/>
              </a:rPr>
              <a:t>favorite_language.rstrip</a:t>
            </a:r>
            <a:r>
              <a:rPr lang="en-US" dirty="0" smtClean="0">
                <a:cs typeface="+mj-cs"/>
              </a:rPr>
              <a:t>()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 err="1" smtClean="0">
                <a:cs typeface="+mj-cs"/>
              </a:rPr>
              <a:t>favorite_language.lstrip</a:t>
            </a:r>
            <a:r>
              <a:rPr lang="en-US" dirty="0" smtClean="0">
                <a:cs typeface="+mj-cs"/>
              </a:rPr>
              <a:t>()</a:t>
            </a:r>
          </a:p>
          <a:p>
            <a:pPr marL="0">
              <a:lnSpc>
                <a:spcPct val="150000"/>
              </a:lnSpc>
              <a:buNone/>
            </a:pPr>
            <a:r>
              <a:rPr lang="en-US" dirty="0" err="1" smtClean="0">
                <a:cs typeface="+mj-cs"/>
              </a:rPr>
              <a:t>favorite_language.strip</a:t>
            </a:r>
            <a:r>
              <a:rPr lang="en-US" dirty="0" smtClean="0">
                <a:cs typeface="+mj-cs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400" dirty="0" smtClean="0">
                <a:cs typeface="+mj-cs"/>
              </a:rPr>
              <a:t>Number </a:t>
            </a:r>
            <a:r>
              <a:rPr lang="km-KH" sz="2400" dirty="0" smtClean="0">
                <a:cs typeface="+mj-cs"/>
              </a:rPr>
              <a:t>ចែកជាពីរប្រភេទគឺ </a:t>
            </a:r>
            <a:r>
              <a:rPr lang="en-US" sz="2400" dirty="0" smtClean="0">
                <a:cs typeface="+mj-cs"/>
              </a:rPr>
              <a:t>Integer </a:t>
            </a:r>
            <a:r>
              <a:rPr lang="km-KH" sz="2400" dirty="0" smtClean="0">
                <a:cs typeface="+mj-cs"/>
              </a:rPr>
              <a:t>និង </a:t>
            </a:r>
            <a:r>
              <a:rPr lang="en-US" sz="2400" dirty="0" smtClean="0">
                <a:cs typeface="+mj-cs"/>
              </a:rPr>
              <a:t>Float</a:t>
            </a:r>
            <a:endParaRPr lang="km-KH" sz="2400" dirty="0" smtClean="0">
              <a:cs typeface="+mj-cs"/>
            </a:endParaRPr>
          </a:p>
          <a:p>
            <a:pPr marL="0"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Integer </a:t>
            </a:r>
            <a:r>
              <a:rPr lang="km-KH" sz="2400" dirty="0" smtClean="0">
                <a:cs typeface="+mj-cs"/>
              </a:rPr>
              <a:t>មានលក្ខណៈងាយ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cs typeface="+mj-cs"/>
              </a:rPr>
              <a:t>	2 + 3	=&gt; 5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cs typeface="+mj-cs"/>
              </a:rPr>
              <a:t>	2 * 3 	=&gt; 6</a:t>
            </a:r>
            <a:endParaRPr lang="km-KH" sz="2400" dirty="0" smtClean="0">
              <a:cs typeface="+mj-cs"/>
            </a:endParaRPr>
          </a:p>
          <a:p>
            <a:pPr marL="0"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Float </a:t>
            </a:r>
            <a:r>
              <a:rPr lang="km-KH" sz="2400" dirty="0" smtClean="0">
                <a:cs typeface="+mj-cs"/>
              </a:rPr>
              <a:t>គឺជាលេខមានក្បៀស</a:t>
            </a:r>
            <a:r>
              <a:rPr lang="en-US" sz="2400" dirty="0" smtClean="0">
                <a:cs typeface="+mj-cs"/>
              </a:rPr>
              <a:t> </a:t>
            </a:r>
            <a:r>
              <a:rPr lang="km-KH" sz="2400" dirty="0" smtClean="0">
                <a:cs typeface="+mj-cs"/>
              </a:rPr>
              <a:t>ការប្រើ </a:t>
            </a:r>
            <a:r>
              <a:rPr lang="en-US" sz="2400" dirty="0" smtClean="0">
                <a:cs typeface="+mj-cs"/>
              </a:rPr>
              <a:t>Float </a:t>
            </a:r>
            <a:r>
              <a:rPr lang="km-KH" sz="2400" dirty="0" smtClean="0">
                <a:cs typeface="+mj-cs"/>
              </a:rPr>
              <a:t>មានលក្ខណៈងាយច្រលំ</a:t>
            </a:r>
          </a:p>
          <a:p>
            <a:pPr marL="0">
              <a:lnSpc>
                <a:spcPct val="150000"/>
              </a:lnSpc>
            </a:pPr>
            <a:endParaRPr lang="en-US" sz="2400" dirty="0" smtClean="0"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6325"/>
            <a:ext cx="25050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តើអ្នកស្គាល់ </a:t>
            </a:r>
            <a:r>
              <a:rPr lang="en-US" dirty="0" smtClean="0"/>
              <a:t>Python </a:t>
            </a:r>
            <a:r>
              <a:rPr lang="km-KH" dirty="0" smtClean="0"/>
              <a:t>ឬទេ?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Python </a:t>
            </a:r>
            <a:r>
              <a:rPr lang="km-KH" dirty="0" smtClean="0">
                <a:cs typeface="+mj-cs"/>
              </a:rPr>
              <a:t>ជាភាសា </a:t>
            </a:r>
            <a:r>
              <a:rPr lang="en-US" dirty="0" smtClean="0">
                <a:cs typeface="+mj-cs"/>
              </a:rPr>
              <a:t>Programming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Python </a:t>
            </a:r>
            <a:r>
              <a:rPr lang="km-KH" dirty="0" smtClean="0">
                <a:cs typeface="+mj-cs"/>
              </a:rPr>
              <a:t>ងាយស្រួលរៀន និងសរសេរលឿន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  <p:pic>
        <p:nvPicPr>
          <p:cNvPr id="7" name="Picture 6" descr="Python 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5464806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Type Errors with the </a:t>
            </a:r>
            <a:r>
              <a:rPr lang="en-US" dirty="0" err="1" smtClean="0"/>
              <a:t>str</a:t>
            </a:r>
            <a:r>
              <a:rPr lang="en-US" dirty="0" smtClean="0"/>
              <a:t>()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age = 23</a:t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message = "Happy " + age + "rd Birthday!</a:t>
            </a:r>
            <a:r>
              <a:rPr lang="en-US" sz="2800" dirty="0" smtClean="0"/>
              <a:t>"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print(message)</a:t>
            </a:r>
          </a:p>
          <a:p>
            <a:pPr marL="0"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 marL="0"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 marL="0"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នេះគឺ</a:t>
            </a:r>
            <a:r>
              <a:rPr lang="en-US" sz="2800" dirty="0" smtClean="0">
                <a:cs typeface="+mj-cs"/>
              </a:rPr>
              <a:t> type error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633" y="3733800"/>
            <a:ext cx="7980734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Type Errors with the </a:t>
            </a:r>
            <a:r>
              <a:rPr lang="en-US" dirty="0" err="1" smtClean="0"/>
              <a:t>str</a:t>
            </a:r>
            <a:r>
              <a:rPr lang="en-US" dirty="0" smtClean="0"/>
              <a:t>()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age = 23</a:t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message = "Happy " + </a:t>
            </a:r>
            <a:r>
              <a:rPr lang="en-US" sz="2800" b="1" dirty="0" err="1" smtClean="0">
                <a:cs typeface="+mj-cs"/>
              </a:rPr>
              <a:t>str</a:t>
            </a:r>
            <a:r>
              <a:rPr lang="en-US" sz="2800" b="1" dirty="0" smtClean="0">
                <a:cs typeface="+mj-cs"/>
              </a:rPr>
              <a:t>(age)</a:t>
            </a:r>
            <a:r>
              <a:rPr lang="en-US" sz="2800" dirty="0" smtClean="0">
                <a:cs typeface="+mj-cs"/>
              </a:rPr>
              <a:t> + "rd Birthday!</a:t>
            </a:r>
            <a:r>
              <a:rPr lang="en-US" sz="2800" dirty="0" smtClean="0"/>
              <a:t>"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>print(message)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In Python, the hash mark (#) </a:t>
            </a:r>
            <a:r>
              <a:rPr lang="km-KH" sz="2800" dirty="0" smtClean="0">
                <a:cs typeface="+mj-cs"/>
              </a:rPr>
              <a:t>ប្រើសម្រាប់ដាក់ </a:t>
            </a:r>
            <a:r>
              <a:rPr lang="en-US" sz="2800" dirty="0" smtClean="0">
                <a:cs typeface="+mj-cs"/>
              </a:rPr>
              <a:t>comment</a:t>
            </a:r>
            <a:endParaRPr lang="km-KH" sz="2800" dirty="0" smtClean="0">
              <a:cs typeface="+mj-cs"/>
            </a:endParaRPr>
          </a:p>
          <a:p>
            <a:pPr marL="0"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# Say hello</a:t>
            </a:r>
            <a:endParaRPr lang="km-KH" sz="2800" dirty="0" smtClean="0">
              <a:cs typeface="+mj-cs"/>
            </a:endParaRPr>
          </a:p>
          <a:p>
            <a:pPr marL="0"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print("Hello Python!")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0878" y="2362200"/>
            <a:ext cx="3486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p</a:t>
            </a:r>
            <a:r>
              <a:rPr lang="en-US" sz="480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ython01.py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តើយើងអាចប្រើ </a:t>
            </a:r>
            <a:r>
              <a:rPr lang="en-US" dirty="0" smtClean="0"/>
              <a:t>Python </a:t>
            </a:r>
            <a:r>
              <a:rPr lang="km-KH" dirty="0" smtClean="0"/>
              <a:t>ធ្វើការងារអីខ្លះ?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System administration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Science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 Scraping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 Analysis and Visualization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Machine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Deep Learning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Neural Network &amp; AI</a:t>
            </a:r>
            <a:endParaRPr lang="km-KH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Various tasks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តើគួរប្រើ </a:t>
            </a:r>
            <a:r>
              <a:rPr lang="en-US" dirty="0" smtClean="0"/>
              <a:t>Python </a:t>
            </a:r>
            <a:r>
              <a:rPr lang="km-KH" dirty="0" smtClean="0"/>
              <a:t>មួយណា?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Python </a:t>
            </a:r>
            <a:r>
              <a:rPr lang="km-KH" dirty="0" smtClean="0">
                <a:cs typeface="+mj-cs"/>
              </a:rPr>
              <a:t>មានពីរជំនាន់គឺ </a:t>
            </a:r>
            <a:r>
              <a:rPr lang="en-US" dirty="0" smtClean="0">
                <a:cs typeface="+mj-cs"/>
              </a:rPr>
              <a:t>Python2 </a:t>
            </a:r>
            <a:r>
              <a:rPr lang="km-KH" dirty="0" smtClean="0">
                <a:cs typeface="+mj-cs"/>
              </a:rPr>
              <a:t>និង </a:t>
            </a:r>
            <a:r>
              <a:rPr lang="en-US" dirty="0" smtClean="0">
                <a:cs typeface="+mj-cs"/>
              </a:rPr>
              <a:t>Python3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មានប្រភេទ </a:t>
            </a:r>
            <a:r>
              <a:rPr lang="en-US" dirty="0" smtClean="0">
                <a:cs typeface="+mj-cs"/>
              </a:rPr>
              <a:t>Python </a:t>
            </a:r>
            <a:r>
              <a:rPr lang="km-KH" dirty="0" smtClean="0">
                <a:cs typeface="+mj-cs"/>
              </a:rPr>
              <a:t>ផ្សេងដូចជា </a:t>
            </a:r>
            <a:r>
              <a:rPr lang="en-US" dirty="0" err="1" smtClean="0">
                <a:cs typeface="+mj-cs"/>
              </a:rPr>
              <a:t>Jython</a:t>
            </a:r>
            <a:r>
              <a:rPr lang="en-US" dirty="0" smtClean="0">
                <a:cs typeface="+mj-cs"/>
              </a:rPr>
              <a:t> </a:t>
            </a:r>
            <a:r>
              <a:rPr lang="km-KH" dirty="0" smtClean="0">
                <a:cs typeface="+mj-cs"/>
              </a:rPr>
              <a:t>និង </a:t>
            </a:r>
            <a:r>
              <a:rPr lang="en-US" dirty="0" err="1" smtClean="0">
                <a:cs typeface="+mj-cs"/>
              </a:rPr>
              <a:t>IronPython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Anaconda </a:t>
            </a:r>
            <a:r>
              <a:rPr lang="km-KH" dirty="0" smtClean="0">
                <a:cs typeface="+mj-cs"/>
              </a:rPr>
              <a:t>គឺជា</a:t>
            </a:r>
            <a:r>
              <a:rPr lang="en-US" dirty="0" smtClean="0">
                <a:cs typeface="+mj-cs"/>
              </a:rPr>
              <a:t> Python software </a:t>
            </a:r>
            <a:r>
              <a:rPr lang="km-KH" dirty="0" smtClean="0">
                <a:cs typeface="+mj-cs"/>
              </a:rPr>
              <a:t>ដែលពេញនិយមសម្រាប់ </a:t>
            </a:r>
            <a:r>
              <a:rPr lang="en-US" dirty="0" smtClean="0">
                <a:cs typeface="+mj-cs"/>
              </a:rPr>
              <a:t>Data Science </a:t>
            </a:r>
            <a:r>
              <a:rPr lang="km-KH" dirty="0" smtClean="0">
                <a:cs typeface="+mj-cs"/>
              </a:rPr>
              <a:t>ដោយមាននូវ </a:t>
            </a:r>
            <a:r>
              <a:rPr lang="en-US" dirty="0" smtClean="0">
                <a:cs typeface="+mj-cs"/>
              </a:rPr>
              <a:t>Packages </a:t>
            </a:r>
            <a:r>
              <a:rPr lang="km-KH" dirty="0" smtClean="0">
                <a:cs typeface="+mj-cs"/>
              </a:rPr>
              <a:t>ជាច្រើន​មកជាមួយរួចជាស្រេច ។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ដំឡើង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Go to </a:t>
            </a:r>
            <a:r>
              <a:rPr lang="en-US" dirty="0" smtClean="0">
                <a:cs typeface="+mj-cs"/>
                <a:hlinkClick r:id="rId2"/>
              </a:rPr>
              <a:t>python.org</a:t>
            </a:r>
            <a:r>
              <a:rPr lang="en-US" dirty="0" smtClean="0">
                <a:cs typeface="+mj-cs"/>
              </a:rPr>
              <a:t> </a:t>
            </a:r>
            <a:r>
              <a:rPr lang="km-KH" dirty="0" smtClean="0">
                <a:cs typeface="+mj-cs"/>
              </a:rPr>
              <a:t>រួចចុច </a:t>
            </a:r>
            <a:r>
              <a:rPr lang="en-US" dirty="0" smtClean="0">
                <a:cs typeface="+mj-cs"/>
              </a:rPr>
              <a:t>Download</a:t>
            </a:r>
          </a:p>
          <a:p>
            <a:pPr lvl="1">
              <a:lnSpc>
                <a:spcPct val="150000"/>
              </a:lnSpc>
            </a:pPr>
            <a:r>
              <a:rPr lang="km-KH" dirty="0" smtClean="0">
                <a:cs typeface="+mj-cs"/>
              </a:rPr>
              <a:t>ជំនាន់ដែលគួរដំឡើងគឺ </a:t>
            </a:r>
            <a:r>
              <a:rPr lang="en-US" dirty="0" smtClean="0">
                <a:cs typeface="+mj-cs"/>
              </a:rPr>
              <a:t>3.7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សម្រាប់ពេលខាងមុខអាចដំឡើង </a:t>
            </a:r>
            <a:r>
              <a:rPr lang="en-US" dirty="0" smtClean="0">
                <a:cs typeface="+mj-cs"/>
              </a:rPr>
              <a:t>Anaconda</a:t>
            </a:r>
            <a:endParaRPr lang="km-KH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Python </a:t>
            </a:r>
            <a:r>
              <a:rPr lang="km-KH" dirty="0" smtClean="0">
                <a:cs typeface="+mj-cs"/>
              </a:rPr>
              <a:t>គឺ </a:t>
            </a:r>
            <a:r>
              <a:rPr lang="en-US" dirty="0" smtClean="0">
                <a:cs typeface="+mj-cs"/>
              </a:rPr>
              <a:t>Free </a:t>
            </a:r>
            <a:r>
              <a:rPr lang="km-KH" dirty="0" smtClean="0">
                <a:cs typeface="+mj-cs"/>
              </a:rPr>
              <a:t>និង </a:t>
            </a:r>
            <a:r>
              <a:rPr lang="en-US" dirty="0" smtClean="0">
                <a:cs typeface="+mj-cs"/>
              </a:rPr>
              <a:t>Open Source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cs typeface="+mj-cs"/>
            </a:endParaRPr>
          </a:p>
          <a:p>
            <a:pPr algn="ctr">
              <a:lnSpc>
                <a:spcPct val="150000"/>
              </a:lnSpc>
              <a:buNone/>
            </a:pPr>
            <a:r>
              <a:rPr lang="km-KH" i="1" dirty="0" smtClean="0">
                <a:solidFill>
                  <a:srgbClr val="0070C0"/>
                </a:solidFill>
                <a:cs typeface="+mj-cs"/>
              </a:rPr>
              <a:t>ប្រសិនបើ </a:t>
            </a:r>
            <a:r>
              <a:rPr lang="en-US" i="1" dirty="0" smtClean="0">
                <a:solidFill>
                  <a:srgbClr val="0070C0"/>
                </a:solidFill>
                <a:cs typeface="+mj-cs"/>
              </a:rPr>
              <a:t>OS</a:t>
            </a:r>
            <a:r>
              <a:rPr lang="km-KH" i="1" dirty="0" smtClean="0">
                <a:solidFill>
                  <a:srgbClr val="0070C0"/>
                </a:solidFill>
                <a:cs typeface="+mj-cs"/>
              </a:rPr>
              <a:t>-</a:t>
            </a:r>
            <a:r>
              <a:rPr lang="en-US" i="1" dirty="0" smtClean="0">
                <a:solidFill>
                  <a:srgbClr val="0070C0"/>
                </a:solidFill>
                <a:cs typeface="+mj-cs"/>
              </a:rPr>
              <a:t>64bit </a:t>
            </a:r>
            <a:r>
              <a:rPr lang="km-KH" i="1" dirty="0" smtClean="0">
                <a:solidFill>
                  <a:srgbClr val="0070C0"/>
                </a:solidFill>
                <a:cs typeface="+mj-cs"/>
              </a:rPr>
              <a:t>គួរដំឡើងប្រភេទ </a:t>
            </a:r>
            <a:r>
              <a:rPr lang="en-US" i="1" dirty="0" smtClean="0">
                <a:solidFill>
                  <a:srgbClr val="0070C0"/>
                </a:solidFill>
                <a:cs typeface="+mj-cs"/>
              </a:rPr>
              <a:t>64bit</a:t>
            </a: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</a:t>
            </a:r>
            <a:r>
              <a:rPr lang="km-KH" dirty="0" smtClean="0"/>
              <a:t>សម្រាប់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IDLE (Python)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Sublime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Visual Studio Code (</a:t>
            </a:r>
            <a:r>
              <a:rPr lang="km-KH" dirty="0" smtClean="0">
                <a:cs typeface="+mj-cs"/>
              </a:rPr>
              <a:t>យើងនឹងប្រើសម្រាប់ការអនុវត្តន៍</a:t>
            </a:r>
            <a:r>
              <a:rPr lang="en-US" dirty="0" smtClean="0">
                <a:cs typeface="+mj-c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Atom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cs typeface="+mj-cs"/>
              </a:rPr>
              <a:t>PyCharm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ចាប់ផ្ដើមកូដក្នុង </a:t>
            </a:r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+mj-cs"/>
              </a:rPr>
              <a:t>IDLE </a:t>
            </a:r>
            <a:r>
              <a:rPr lang="km-KH" dirty="0" smtClean="0">
                <a:cs typeface="+mj-cs"/>
              </a:rPr>
              <a:t>គឺជា </a:t>
            </a:r>
            <a:r>
              <a:rPr lang="en-US" dirty="0" smtClean="0">
                <a:cs typeface="+mj-cs"/>
              </a:rPr>
              <a:t>editor </a:t>
            </a:r>
            <a:r>
              <a:rPr lang="km-KH" dirty="0" smtClean="0">
                <a:cs typeface="+mj-cs"/>
              </a:rPr>
              <a:t>ដែលភ្ជាប់មកជាមួយស្រាប់ពេលដំឡើង</a:t>
            </a:r>
            <a:r>
              <a:rPr lang="en-US" dirty="0" smtClean="0">
                <a:cs typeface="+mj-cs"/>
              </a:rPr>
              <a:t>Python</a:t>
            </a:r>
            <a:r>
              <a:rPr lang="km-KH" dirty="0" smtClean="0">
                <a:cs typeface="+mj-cs"/>
              </a:rPr>
              <a:t> ។</a:t>
            </a:r>
          </a:p>
          <a:p>
            <a:pPr>
              <a:lnSpc>
                <a:spcPct val="150000"/>
              </a:lnSpc>
            </a:pPr>
            <a:r>
              <a:rPr lang="km-KH" dirty="0" smtClean="0">
                <a:cs typeface="+mj-cs"/>
              </a:rPr>
              <a:t>ងាយស្រួលប្រើ និងរហ័ស</a:t>
            </a: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ចាប់ផ្ដើមការគណនា</a:t>
            </a:r>
            <a:endParaRPr lang="en-US" dirty="0"/>
          </a:p>
        </p:txBody>
      </p:sp>
      <p:pic>
        <p:nvPicPr>
          <p:cNvPr id="7" name="Picture 6" descr="Ope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6" y="1895261"/>
            <a:ext cx="8287907" cy="30674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3600" y="2362200"/>
            <a:ext cx="5322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48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ចាប់ផ្ដើមកូដ </a:t>
            </a: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Python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413</TotalTime>
  <Words>557</Words>
  <Application>Microsoft Office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Python.</vt:lpstr>
      <vt:lpstr>តើអ្នកស្គាល់ Python ឬទេ?</vt:lpstr>
      <vt:lpstr>តើយើងអាចប្រើ Python ធ្វើការងារអីខ្លះ?</vt:lpstr>
      <vt:lpstr>តើគួរប្រើ Python មួយណា?</vt:lpstr>
      <vt:lpstr>ដំឡើង Python</vt:lpstr>
      <vt:lpstr>Editor សម្រាប់ Python</vt:lpstr>
      <vt:lpstr>ចាប់ផ្ដើមកូដក្នុង IDLE</vt:lpstr>
      <vt:lpstr>ចាប់ផ្ដើមការគណនា</vt:lpstr>
      <vt:lpstr>Slide 9</vt:lpstr>
      <vt:lpstr>Variable និង Data Type</vt:lpstr>
      <vt:lpstr>Variable</vt:lpstr>
      <vt:lpstr>ការដាក់ឈ្មោះ និងប្រើ Variable</vt:lpstr>
      <vt:lpstr>Slide 13</vt:lpstr>
      <vt:lpstr>ជៀសវាងការសរសេរឈ្មោះ Variable ខុស</vt:lpstr>
      <vt:lpstr>String</vt:lpstr>
      <vt:lpstr>Changing Case in a String</vt:lpstr>
      <vt:lpstr>Changing Case in a String</vt:lpstr>
      <vt:lpstr>Stripping Whitespace</vt:lpstr>
      <vt:lpstr>Number</vt:lpstr>
      <vt:lpstr>Avoiding Type Errors with the str() Function </vt:lpstr>
      <vt:lpstr>Avoiding Type Errors with the str() Function </vt:lpstr>
      <vt:lpstr>Comment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72</cp:revision>
  <dcterms:created xsi:type="dcterms:W3CDTF">2018-09-12T02:55:31Z</dcterms:created>
  <dcterms:modified xsi:type="dcterms:W3CDTF">2019-01-20T03:39:06Z</dcterms:modified>
</cp:coreProperties>
</file>