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67" r:id="rId24"/>
    <p:sldId id="259" r:id="rId25"/>
    <p:sldId id="260" r:id="rId26"/>
    <p:sldId id="261" r:id="rId27"/>
    <p:sldId id="262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1/26/2019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Build Dictionary application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By Doing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800" dirty="0" smtClean="0">
                <a:cs typeface="+mj-cs"/>
              </a:rPr>
              <a:t>យើងនឹងធ្វើការ </a:t>
            </a:r>
            <a:r>
              <a:rPr lang="en-US" sz="1800" dirty="0" smtClean="0">
                <a:cs typeface="+mj-cs"/>
              </a:rPr>
              <a:t>Loop </a:t>
            </a:r>
            <a:r>
              <a:rPr lang="km-KH" sz="1800" dirty="0" smtClean="0">
                <a:cs typeface="+mj-cs"/>
              </a:rPr>
              <a:t>ទៅធ្វើការជាមួយ </a:t>
            </a:r>
            <a:r>
              <a:rPr lang="en-US" sz="1800" dirty="0" smtClean="0">
                <a:cs typeface="+mj-cs"/>
              </a:rPr>
              <a:t>element </a:t>
            </a:r>
            <a:r>
              <a:rPr lang="km-KH" sz="1800" dirty="0" smtClean="0">
                <a:cs typeface="+mj-cs"/>
              </a:rPr>
              <a:t>នីមួយៗក្នុង </a:t>
            </a:r>
            <a:r>
              <a:rPr lang="en-US" sz="1800" dirty="0" smtClean="0">
                <a:cs typeface="+mj-cs"/>
              </a:rPr>
              <a:t>List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/>
              <a:t>ធ្វើការជាមួយ </a:t>
            </a:r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7" name="Picture 6" descr="t.eb0b38e642c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76" y="4196531"/>
            <a:ext cx="6833824" cy="1289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 </a:t>
            </a:r>
            <a:r>
              <a:rPr lang="en-US" dirty="0" smtClean="0"/>
              <a:t>Loop </a:t>
            </a:r>
            <a:r>
              <a:rPr lang="km-KH" dirty="0" smtClean="0"/>
              <a:t>ទៅក្នុង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ក្នុង </a:t>
            </a:r>
            <a:r>
              <a:rPr lang="en-US" sz="2800" dirty="0" smtClean="0">
                <a:cs typeface="+mj-cs"/>
              </a:rPr>
              <a:t>Python List </a:t>
            </a:r>
            <a:r>
              <a:rPr lang="km-KH" sz="2800" dirty="0" smtClean="0">
                <a:cs typeface="+mj-cs"/>
              </a:rPr>
              <a:t>អាចមាន </a:t>
            </a:r>
            <a:r>
              <a:rPr lang="en-US" sz="2800" dirty="0" smtClean="0">
                <a:cs typeface="+mj-cs"/>
              </a:rPr>
              <a:t>element </a:t>
            </a:r>
            <a:r>
              <a:rPr lang="km-KH" sz="2800" dirty="0" smtClean="0">
                <a:cs typeface="+mj-cs"/>
              </a:rPr>
              <a:t>រាប់រយរាប់ពាន់ ដើម្បីធ្វើការជាមួយ </a:t>
            </a:r>
            <a:r>
              <a:rPr lang="en-US" sz="2800" dirty="0" smtClean="0">
                <a:cs typeface="+mj-cs"/>
              </a:rPr>
              <a:t>element </a:t>
            </a:r>
            <a:r>
              <a:rPr lang="km-KH" sz="2800" dirty="0" smtClean="0">
                <a:cs typeface="+mj-cs"/>
              </a:rPr>
              <a:t>ក្នុង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យើងប្រើ </a:t>
            </a:r>
            <a:r>
              <a:rPr lang="en-US" sz="2800" dirty="0" smtClean="0">
                <a:cs typeface="+mj-cs"/>
              </a:rPr>
              <a:t>for loop </a:t>
            </a:r>
            <a:r>
              <a:rPr lang="km-KH" sz="2800" dirty="0" smtClean="0">
                <a:cs typeface="+mj-cs"/>
              </a:rPr>
              <a:t>ដើម្បីចាប់យក </a:t>
            </a:r>
            <a:r>
              <a:rPr lang="en-US" sz="2800" dirty="0" smtClean="0">
                <a:cs typeface="+mj-cs"/>
              </a:rPr>
              <a:t>element </a:t>
            </a:r>
            <a:r>
              <a:rPr lang="km-KH" sz="2800" dirty="0" smtClean="0">
                <a:cs typeface="+mj-cs"/>
              </a:rPr>
              <a:t>នីមួយៗ</a:t>
            </a:r>
            <a:r>
              <a:rPr lang="en-US" sz="2800" dirty="0" smtClean="0">
                <a:cs typeface="+mj-cs"/>
              </a:rPr>
              <a:t> </a:t>
            </a:r>
            <a:endParaRPr lang="km-KH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 = [‘apple’, ‘banana’, ‘pineapple’, ‘coconut’]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for word in words: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print(word)</a:t>
            </a:r>
            <a:endParaRPr lang="en-US" sz="24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87532"/>
            <a:ext cx="7952262" cy="238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 </a:t>
            </a:r>
            <a:r>
              <a:rPr lang="en-US" dirty="0" smtClean="0"/>
              <a:t>Loop </a:t>
            </a:r>
            <a:r>
              <a:rPr lang="km-KH" dirty="0" smtClean="0"/>
              <a:t>ជាលេខ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ប្រើ </a:t>
            </a:r>
            <a:r>
              <a:rPr lang="en-US" sz="2800" b="1" dirty="0" smtClean="0">
                <a:cs typeface="+mj-cs"/>
              </a:rPr>
              <a:t>range()</a:t>
            </a:r>
            <a:r>
              <a:rPr lang="en-US" sz="2800" dirty="0" smtClean="0">
                <a:cs typeface="+mj-cs"/>
              </a:rPr>
              <a:t> function</a:t>
            </a:r>
            <a:endParaRPr lang="km-KH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600" dirty="0" smtClean="0">
                <a:latin typeface="Century Gothic" pitchFamily="34" charset="0"/>
              </a:rPr>
              <a:t>for value in range(1,10):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>
                <a:latin typeface="Century Gothic" pitchFamily="34" charset="0"/>
              </a:rPr>
              <a:t>	print(value)</a:t>
            </a:r>
            <a:endParaRPr lang="km-KH" sz="23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ប្រើ </a:t>
            </a:r>
            <a:r>
              <a:rPr lang="en-US" sz="2800" dirty="0" smtClean="0">
                <a:cs typeface="+mj-cs"/>
              </a:rPr>
              <a:t>range() </a:t>
            </a:r>
            <a:r>
              <a:rPr lang="km-KH" sz="2800" dirty="0" smtClean="0">
                <a:cs typeface="+mj-cs"/>
              </a:rPr>
              <a:t>ដើម្បីបង្កើត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នៃលេខ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>
                <a:latin typeface="Century Gothic" pitchFamily="34" charset="0"/>
                <a:cs typeface="+mj-cs"/>
              </a:rPr>
              <a:t>numbers = list(range(1,10))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ប្រើ </a:t>
            </a:r>
            <a:r>
              <a:rPr lang="en-US" sz="2800" dirty="0" smtClean="0">
                <a:cs typeface="+mj-cs"/>
              </a:rPr>
              <a:t>range() </a:t>
            </a:r>
            <a:r>
              <a:rPr lang="km-KH" sz="2800" dirty="0" smtClean="0">
                <a:cs typeface="+mj-cs"/>
              </a:rPr>
              <a:t>ដើម្បីបង្កើត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នៃលេខ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err="1" smtClean="0">
                <a:latin typeface="Century Gothic" pitchFamily="34" charset="0"/>
              </a:rPr>
              <a:t>even_numbers</a:t>
            </a:r>
            <a:r>
              <a:rPr lang="en-US" sz="2600" dirty="0" smtClean="0">
                <a:latin typeface="Century Gothic" pitchFamily="34" charset="0"/>
              </a:rPr>
              <a:t> = list(range(2,10, 2))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6018216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កូដធ្វើការគណនាក្នុង </a:t>
            </a:r>
            <a:r>
              <a:rPr lang="en-US" sz="2400" dirty="0" smtClean="0">
                <a:cs typeface="+mj-cs"/>
              </a:rPr>
              <a:t>for loop </a:t>
            </a:r>
            <a:r>
              <a:rPr lang="km-KH" sz="2400" dirty="0" smtClean="0">
                <a:cs typeface="+mj-cs"/>
              </a:rPr>
              <a:t>មុខ យើងអាចសរសេរកាត់១បន្ទាត់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យើងក៏អាចប្រើ </a:t>
            </a:r>
            <a:r>
              <a:rPr lang="en-US" sz="2400" dirty="0" smtClean="0">
                <a:cs typeface="+mj-cs"/>
              </a:rPr>
              <a:t>Simple Statistic functions </a:t>
            </a:r>
            <a:r>
              <a:rPr lang="km-KH" sz="2400" dirty="0" smtClean="0">
                <a:cs typeface="+mj-cs"/>
              </a:rPr>
              <a:t>ដើម្បីធ្វើការជាមួយ </a:t>
            </a:r>
            <a:r>
              <a:rPr lang="en-US" sz="2400" dirty="0" smtClean="0">
                <a:cs typeface="+mj-cs"/>
              </a:rPr>
              <a:t>list </a:t>
            </a:r>
            <a:r>
              <a:rPr lang="km-KH" sz="2400" dirty="0" smtClean="0">
                <a:cs typeface="+mj-cs"/>
              </a:rPr>
              <a:t>ដូចជា </a:t>
            </a:r>
            <a:r>
              <a:rPr lang="en-US" sz="2400" dirty="0" smtClean="0">
                <a:cs typeface="+mj-cs"/>
              </a:rPr>
              <a:t>min(), max(), sum()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853" y="2362200"/>
            <a:ext cx="7620294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r>
              <a:rPr lang="km-KH" dirty="0" smtClean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cs typeface="+mj-cs"/>
              </a:rPr>
              <a:t>Slice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ជាវិធីកាត់យកផ្នែកណាមួយនៃ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មកធ្វើការ</a:t>
            </a: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cs typeface="+mj-cs"/>
              </a:rPr>
              <a:t>words[0:2] </a:t>
            </a:r>
            <a:r>
              <a:rPr lang="km-KH" sz="2800" dirty="0" smtClean="0">
                <a:cs typeface="+mj-cs"/>
              </a:rPr>
              <a:t>កាត់យក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គឺកាត់យកពី </a:t>
            </a:r>
            <a:r>
              <a:rPr lang="en-US" sz="2800" dirty="0" smtClean="0">
                <a:cs typeface="+mj-cs"/>
              </a:rPr>
              <a:t>index </a:t>
            </a:r>
            <a:r>
              <a:rPr lang="km-KH" sz="2800" dirty="0" smtClean="0">
                <a:cs typeface="+mj-cs"/>
              </a:rPr>
              <a:t>ទី០ ដល់ </a:t>
            </a:r>
            <a:r>
              <a:rPr lang="en-US" sz="2800" dirty="0" smtClean="0">
                <a:cs typeface="+mj-cs"/>
              </a:rPr>
              <a:t>index </a:t>
            </a:r>
            <a:r>
              <a:rPr lang="km-KH" sz="2800" dirty="0" smtClean="0">
                <a:cs typeface="+mj-cs"/>
              </a:rPr>
              <a:t>ទី២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i="1" dirty="0" smtClean="0">
                <a:cs typeface="+mj-cs"/>
              </a:rPr>
              <a:t>តែអត់យក </a:t>
            </a:r>
            <a:r>
              <a:rPr lang="en-US" sz="2800" i="1" dirty="0" smtClean="0">
                <a:cs typeface="+mj-cs"/>
              </a:rPr>
              <a:t>element index </a:t>
            </a:r>
            <a:r>
              <a:rPr lang="km-KH" sz="2800" i="1" dirty="0" smtClean="0">
                <a:cs typeface="+mj-cs"/>
              </a:rPr>
              <a:t>ទី២នោះទេ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numbers = [1, 2, 3, 4, 5, 6]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print(</a:t>
            </a:r>
            <a:r>
              <a:rPr lang="en-US" sz="2400" dirty="0" smtClean="0">
                <a:latin typeface="Century Gothic" pitchFamily="34" charset="0"/>
              </a:rPr>
              <a:t>numbers</a:t>
            </a:r>
            <a:r>
              <a:rPr lang="en-US" sz="2400" dirty="0" smtClean="0">
                <a:latin typeface="Century Gothic" pitchFamily="34" charset="0"/>
                <a:cs typeface="+mj-cs"/>
              </a:rPr>
              <a:t>[1:3])</a:t>
            </a:r>
            <a:endParaRPr lang="km-KH" sz="24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ប្រសិនបើមិនដាក់តម្លៃចាប់ផ្ដើម </a:t>
            </a:r>
            <a:r>
              <a:rPr lang="en-US" sz="2400" dirty="0" smtClean="0">
                <a:cs typeface="+mj-cs"/>
              </a:rPr>
              <a:t>slice </a:t>
            </a:r>
            <a:r>
              <a:rPr lang="km-KH" sz="2400" dirty="0" smtClean="0">
                <a:cs typeface="+mj-cs"/>
              </a:rPr>
              <a:t>ទេ វានឹងចាប់យកពីដំបូងទៅ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</a:rPr>
              <a:t>	</a:t>
            </a:r>
            <a:r>
              <a:rPr lang="en-US" sz="2400" dirty="0" smtClean="0">
                <a:latin typeface="Century Gothic" pitchFamily="34" charset="0"/>
              </a:rPr>
              <a:t> numbers[:3]</a:t>
            </a:r>
            <a:endParaRPr lang="km-KH" sz="24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ដូចគ្នាដែរ បើមិនដាក់តម្លៃបញ្ចប់វានឹងចាប់យកដល់ </a:t>
            </a:r>
            <a:r>
              <a:rPr lang="en-US" sz="2400" dirty="0" smtClean="0">
                <a:cs typeface="+mj-cs"/>
              </a:rPr>
              <a:t>element </a:t>
            </a:r>
            <a:r>
              <a:rPr lang="km-KH" sz="2400" dirty="0" smtClean="0">
                <a:cs typeface="+mj-cs"/>
              </a:rPr>
              <a:t>ចុង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</a:rPr>
              <a:t>	</a:t>
            </a:r>
            <a:r>
              <a:rPr lang="en-US" sz="2400" dirty="0" smtClean="0">
                <a:latin typeface="Century Gothic" pitchFamily="34" charset="0"/>
              </a:rPr>
              <a:t> numbers[3:]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r>
              <a:rPr lang="km-KH" dirty="0" smtClean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numbers</a:t>
            </a:r>
            <a:r>
              <a:rPr lang="en-US" sz="2400" dirty="0" smtClean="0">
                <a:latin typeface="Century Gothic" pitchFamily="34" charset="0"/>
                <a:cs typeface="+mj-cs"/>
              </a:rPr>
              <a:t> = [1, 2, 3, 4, 5, 6]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numbers[:-3]</a:t>
            </a:r>
            <a:endParaRPr lang="km-KH" sz="24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numbers[-3:]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numbers[:]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km-KH" dirty="0" smtClean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យើងអាច </a:t>
            </a:r>
            <a:r>
              <a:rPr lang="en-US" sz="2800" dirty="0" smtClean="0">
                <a:cs typeface="+mj-cs"/>
              </a:rPr>
              <a:t>copy list </a:t>
            </a:r>
            <a:r>
              <a:rPr lang="km-KH" sz="2800" dirty="0" smtClean="0">
                <a:cs typeface="+mj-cs"/>
              </a:rPr>
              <a:t>ដោយ </a:t>
            </a:r>
            <a:r>
              <a:rPr lang="en-US" sz="2800" dirty="0" smtClean="0">
                <a:cs typeface="+mj-cs"/>
              </a:rPr>
              <a:t>slice </a:t>
            </a:r>
            <a:r>
              <a:rPr lang="km-KH" sz="2800" dirty="0" smtClean="0">
                <a:cs typeface="+mj-cs"/>
              </a:rPr>
              <a:t>ហើយបោះឲ្យ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មួយទៀត</a:t>
            </a:r>
            <a:r>
              <a:rPr lang="en-US" sz="2800" dirty="0" smtClean="0">
                <a:cs typeface="+mj-cs"/>
              </a:rPr>
              <a:t> </a:t>
            </a:r>
            <a:endParaRPr lang="km-KH" sz="28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ប្រសិនបើយើងបោះ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មួយទៅ </a:t>
            </a:r>
            <a:r>
              <a:rPr lang="en-US" sz="2800" dirty="0" smtClean="0">
                <a:cs typeface="+mj-cs"/>
              </a:rPr>
              <a:t>variable </a:t>
            </a:r>
            <a:r>
              <a:rPr lang="km-KH" sz="2800" dirty="0" smtClean="0">
                <a:cs typeface="+mj-cs"/>
              </a:rPr>
              <a:t>ទៀត </a:t>
            </a:r>
            <a:r>
              <a:rPr lang="en-US" sz="2800" dirty="0" smtClean="0">
                <a:cs typeface="+mj-cs"/>
              </a:rPr>
              <a:t>link </a:t>
            </a:r>
            <a:r>
              <a:rPr lang="km-KH" sz="2800" dirty="0" smtClean="0">
                <a:cs typeface="+mj-cs"/>
              </a:rPr>
              <a:t>ទាំង២នឹងភ្ជាប់ </a:t>
            </a:r>
            <a:r>
              <a:rPr lang="en-US" sz="2800" dirty="0" smtClean="0">
                <a:cs typeface="+mj-cs"/>
              </a:rPr>
              <a:t>address </a:t>
            </a:r>
            <a:r>
              <a:rPr lang="km-KH" sz="2800" dirty="0" smtClean="0">
                <a:cs typeface="+mj-cs"/>
              </a:rPr>
              <a:t>ក្នុង </a:t>
            </a:r>
            <a:r>
              <a:rPr lang="en-US" sz="2800" dirty="0" smtClean="0">
                <a:cs typeface="+mj-cs"/>
              </a:rPr>
              <a:t>memory </a:t>
            </a:r>
            <a:r>
              <a:rPr lang="km-KH" sz="2800" dirty="0" smtClean="0">
                <a:cs typeface="+mj-cs"/>
              </a:rPr>
              <a:t>តែមួយ គឺមានតម្លៃដូចគ្នា</a:t>
            </a: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numbers = [1, 2, 3, 4, 5, 6]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err="1" smtClean="0">
                <a:latin typeface="Century Gothic" pitchFamily="34" charset="0"/>
                <a:cs typeface="+mj-cs"/>
              </a:rPr>
              <a:t>fav</a:t>
            </a:r>
            <a:r>
              <a:rPr lang="en-US" sz="2400" dirty="0" smtClean="0">
                <a:latin typeface="Century Gothic" pitchFamily="34" charset="0"/>
                <a:cs typeface="+mj-cs"/>
              </a:rPr>
              <a:t> = numbers[:]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  <a:cs typeface="+mj-cs"/>
              </a:rPr>
              <a:t>	</a:t>
            </a:r>
            <a:r>
              <a:rPr lang="en-US" sz="2400" dirty="0" err="1" smtClean="0">
                <a:latin typeface="Century Gothic" pitchFamily="34" charset="0"/>
                <a:cs typeface="+mj-cs"/>
              </a:rPr>
              <a:t>nums</a:t>
            </a:r>
            <a:r>
              <a:rPr lang="en-US" sz="2400" dirty="0" smtClean="0">
                <a:latin typeface="Century Gothic" pitchFamily="34" charset="0"/>
                <a:cs typeface="+mj-cs"/>
              </a:rPr>
              <a:t> = numbers</a:t>
            </a:r>
          </a:p>
          <a:p>
            <a:pPr>
              <a:lnSpc>
                <a:spcPct val="150000"/>
              </a:lnSpc>
              <a:buNone/>
            </a:pPr>
            <a:r>
              <a:rPr lang="km-KH" sz="2400" dirty="0" smtClean="0">
                <a:latin typeface="Century Gothic" pitchFamily="34" charset="0"/>
              </a:rPr>
              <a:t>	</a:t>
            </a:r>
            <a:r>
              <a:rPr lang="en-US" sz="2400" dirty="0" err="1" smtClean="0">
                <a:latin typeface="Century Gothic" pitchFamily="34" charset="0"/>
              </a:rPr>
              <a:t>numbers.append</a:t>
            </a:r>
            <a:r>
              <a:rPr lang="en-US" sz="2400" dirty="0" smtClean="0">
                <a:latin typeface="Century Gothic" pitchFamily="34" charset="0"/>
              </a:rPr>
              <a:t>(7)</a:t>
            </a:r>
            <a:endParaRPr lang="en-US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រក្សាទុកតម្លៃដូច </a:t>
            </a:r>
            <a:r>
              <a:rPr lang="en-US" sz="1800" dirty="0" smtClean="0">
                <a:cs typeface="+mj-cs"/>
              </a:rPr>
              <a:t>List</a:t>
            </a:r>
            <a:r>
              <a:rPr lang="km-KH" sz="1800" dirty="0" smtClean="0">
                <a:cs typeface="+mj-cs"/>
              </a:rPr>
              <a:t> តែតម្លៃរបស់ </a:t>
            </a: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មិនអាចកែបាន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/>
              <a:t>ប្រើ </a:t>
            </a:r>
            <a:r>
              <a:rPr lang="en-US" dirty="0" err="1" smtClean="0"/>
              <a:t>Tuple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 smtClean="0"/>
              <a:t>យើងនឹងបង្កើតវចនានុក្រម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km-KH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692" y="1638300"/>
            <a:ext cx="7054616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បង្កើត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ដូចនឹង </a:t>
            </a:r>
            <a:r>
              <a:rPr lang="en-US" sz="2800" dirty="0" smtClean="0">
                <a:cs typeface="+mj-cs"/>
              </a:rPr>
              <a:t>List </a:t>
            </a:r>
            <a:r>
              <a:rPr lang="km-KH" sz="2800" dirty="0" smtClean="0">
                <a:cs typeface="+mj-cs"/>
              </a:rPr>
              <a:t>តែប្រើរង្វង់ក្រចកវិញ</a:t>
            </a: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print(dimensions[0])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print(dimensions[1])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dimensions[1] = 200	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# error</a:t>
            </a:r>
            <a:endParaRPr lang="km-KH" sz="2800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over a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តម្លៃ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មិនអាចកែបាន តែយើងអាចបោះ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ថ្មីឲ្យ </a:t>
            </a:r>
            <a:r>
              <a:rPr lang="en-US" sz="2800" dirty="0" smtClean="0">
                <a:cs typeface="+mj-cs"/>
              </a:rPr>
              <a:t>variable </a:t>
            </a:r>
            <a:r>
              <a:rPr lang="km-KH" sz="2800" dirty="0" smtClean="0">
                <a:cs typeface="+mj-cs"/>
              </a:rPr>
              <a:t>បាន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	print(</a:t>
            </a:r>
            <a:r>
              <a:rPr lang="en-US" sz="2800" dirty="0" smtClean="0">
                <a:latin typeface="Century Gothic" pitchFamily="34" charset="0"/>
              </a:rPr>
              <a:t>dimension</a:t>
            </a:r>
            <a:r>
              <a:rPr lang="en-US" sz="2800" dirty="0" smtClean="0">
                <a:latin typeface="Century Gothic" pitchFamily="34" charset="0"/>
                <a:cs typeface="+mj-cs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</a:rPr>
              <a:t>dimensions = (400, 500)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	print(dimension)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cs typeface="+mj-cs"/>
              </a:rPr>
              <a:t>List </a:t>
            </a:r>
            <a:r>
              <a:rPr lang="km-KH" sz="1800" dirty="0" smtClean="0">
                <a:cs typeface="+mj-cs"/>
              </a:rPr>
              <a:t>សម្រាប់ទុកព័ត៌មានក្នុងកន្លែងមួយ ទោះមានបីបួន ឬរាប់លានក៏ដោយ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362200"/>
            <a:ext cx="4338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48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បង្កើតវចនានុក្រម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ទិន្នន័យវចនានុក្រមទុកក្នុង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JSON </a:t>
            </a:r>
            <a:r>
              <a:rPr lang="km-KH" dirty="0" smtClean="0">
                <a:cs typeface="+mj-cs"/>
              </a:rPr>
              <a:t>ជាទម្រង់ទិន្នន័យដែលមានទំហំតូច ងាយស្រួល​ក្នុងការបញ្ចួន ។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2924175"/>
            <a:ext cx="64103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Dictionary01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225" y="1628772"/>
            <a:ext cx="6892775" cy="461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ការប្រើ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Function </a:t>
            </a:r>
            <a:r>
              <a:rPr lang="km-KH" dirty="0" smtClean="0">
                <a:cs typeface="+mj-cs"/>
              </a:rPr>
              <a:t>គឺជាកូដដែលសរសេរហើយ អាចយកហៅប្រើនៅកន្លែងផ្សេង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Function </a:t>
            </a:r>
            <a:r>
              <a:rPr lang="km-KH" dirty="0" smtClean="0">
                <a:cs typeface="+mj-cs"/>
              </a:rPr>
              <a:t>សរសេរដើម្បីងាយស្រួលមើលកូដ ដោយមិនពិបាកយល់កូដដែលវែង</a:t>
            </a:r>
            <a:endParaRPr lang="en-US" b="1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ការបង្កើត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Function </a:t>
            </a:r>
            <a:r>
              <a:rPr lang="km-KH" sz="2400" dirty="0" smtClean="0">
                <a:cs typeface="+mj-cs"/>
              </a:rPr>
              <a:t>បង្កើត</a:t>
            </a:r>
            <a:r>
              <a:rPr lang="ca-ES" sz="2400" dirty="0" smtClean="0">
                <a:cs typeface="+mj-cs"/>
              </a:rPr>
              <a:t>ដោយប្រើ </a:t>
            </a:r>
            <a:r>
              <a:rPr lang="en-US" sz="2400" b="1" dirty="0" smtClean="0">
                <a:cs typeface="+mj-cs"/>
              </a:rPr>
              <a:t>def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អាចផ្ដល់តម្លៃឲ្យ </a:t>
            </a:r>
            <a:r>
              <a:rPr lang="en-US" sz="2400" dirty="0" smtClean="0">
                <a:cs typeface="+mj-cs"/>
              </a:rPr>
              <a:t>function </a:t>
            </a:r>
            <a:r>
              <a:rPr lang="km-KH" sz="2400" dirty="0" smtClean="0">
                <a:cs typeface="+mj-cs"/>
              </a:rPr>
              <a:t>តាមរយៈ </a:t>
            </a:r>
            <a:r>
              <a:rPr lang="en-US" sz="2400" dirty="0" smtClean="0">
                <a:cs typeface="+mj-cs"/>
              </a:rPr>
              <a:t>parameters </a:t>
            </a:r>
            <a:r>
              <a:rPr lang="km-KH" sz="2400" dirty="0" smtClean="0">
                <a:cs typeface="+mj-cs"/>
              </a:rPr>
              <a:t>ក្នុង</a:t>
            </a:r>
            <a:r>
              <a:rPr lang="ca-ES" sz="2400" dirty="0" smtClean="0">
                <a:cs typeface="+mj-cs"/>
              </a:rPr>
              <a:t>រង្វង់ក្រចក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អាចមានតម្លៃបោះមកវិញដោយប្រើ </a:t>
            </a:r>
            <a:r>
              <a:rPr lang="en-US" sz="2400" b="1" dirty="0" smtClean="0">
                <a:cs typeface="+mj-cs"/>
              </a:rPr>
              <a:t>return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Header </a:t>
            </a:r>
            <a:r>
              <a:rPr lang="km-KH" sz="2400" dirty="0" smtClean="0">
                <a:cs typeface="+mj-cs"/>
              </a:rPr>
              <a:t>របស់ </a:t>
            </a:r>
            <a:r>
              <a:rPr lang="en-US" sz="2400" dirty="0" smtClean="0">
                <a:cs typeface="+mj-cs"/>
              </a:rPr>
              <a:t>function </a:t>
            </a:r>
            <a:r>
              <a:rPr lang="km-KH" sz="2400" dirty="0" smtClean="0">
                <a:cs typeface="+mj-cs"/>
              </a:rPr>
              <a:t>ត្រូវមាន </a:t>
            </a:r>
            <a:r>
              <a:rPr lang="en-US" sz="2400" dirty="0" smtClean="0">
                <a:cs typeface="+mj-cs"/>
              </a:rPr>
              <a:t>: (colon) </a:t>
            </a:r>
            <a:r>
              <a:rPr lang="km-KH" sz="2400" dirty="0" smtClean="0">
                <a:cs typeface="+mj-cs"/>
              </a:rPr>
              <a:t>ហើយចុះបន្ទាប់ចូល </a:t>
            </a:r>
            <a:br>
              <a:rPr lang="km-KH" sz="2400" dirty="0" smtClean="0">
                <a:cs typeface="+mj-cs"/>
              </a:rPr>
            </a:br>
            <a:r>
              <a:rPr lang="en-US" sz="2400" dirty="0" smtClean="0">
                <a:cs typeface="+mj-cs"/>
              </a:rPr>
              <a:t>1 tab </a:t>
            </a:r>
            <a:r>
              <a:rPr lang="km-KH" sz="2400" dirty="0" smtClean="0">
                <a:cs typeface="+mj-cs"/>
              </a:rPr>
              <a:t>សរសេរ ដោយមិនប្រើ</a:t>
            </a:r>
            <a:r>
              <a:rPr lang="ca-ES" sz="2400" dirty="0" smtClean="0">
                <a:cs typeface="+mj-cs"/>
              </a:rPr>
              <a:t>សញ្ញាបិទបើក </a:t>
            </a:r>
            <a:r>
              <a:rPr lang="en-US" sz="2400" b="1" dirty="0" smtClean="0">
                <a:cs typeface="+mj-cs"/>
              </a:rPr>
              <a:t>{ } </a:t>
            </a:r>
            <a:r>
              <a:rPr lang="ca-ES" sz="2400" dirty="0" smtClean="0"/>
              <a:t>ទេ</a:t>
            </a:r>
            <a:endParaRPr lang="en-US" sz="2400" b="1" dirty="0"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5074" y="4705349"/>
            <a:ext cx="4542926" cy="131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0878" y="2362200"/>
            <a:ext cx="3895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example01.py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វចនានុក្រមដែលយើងនឹងបង្កើត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ស្វែងរកពាក្យដែលបញ្ចូលក្នុងទិន្នន័យវចនានុក្រម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ពាក្យមួយអាចមាននិយមន័យលើសពីមួយ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ពាក្យដែលមិនមានបង្ហាញពាក្យ </a:t>
            </a:r>
            <a:r>
              <a:rPr lang="en-US" dirty="0" smtClean="0">
                <a:cs typeface="+mj-cs"/>
              </a:rPr>
              <a:t>Suggestion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cs typeface="+mj-cs"/>
              </a:rPr>
              <a:t>List </a:t>
            </a:r>
            <a:r>
              <a:rPr lang="km-KH" sz="1800" dirty="0" smtClean="0">
                <a:cs typeface="+mj-cs"/>
              </a:rPr>
              <a:t>សម្រាប់ទុកព័ត៌មានក្នុងកន្លែងមួយ ទោះមានបីបួន ឬរាប់លានក៏ដោយ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/>
              <a:t>ណែនាំពីការប្រើ </a:t>
            </a:r>
            <a:r>
              <a:rPr lang="en-US" dirty="0" smtClean="0"/>
              <a:t>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អ្វីទៅជា </a:t>
            </a:r>
            <a:r>
              <a:rPr lang="en-US" dirty="0" smtClean="0"/>
              <a:t>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A list </a:t>
            </a:r>
            <a:r>
              <a:rPr lang="km-KH" dirty="0" smtClean="0">
                <a:cs typeface="+mj-cs"/>
              </a:rPr>
              <a:t>គឺជា </a:t>
            </a:r>
            <a:r>
              <a:rPr lang="en-US" dirty="0" smtClean="0">
                <a:cs typeface="+mj-cs"/>
              </a:rPr>
              <a:t>collection of</a:t>
            </a:r>
            <a:r>
              <a:rPr lang="km-KH" dirty="0" smtClean="0">
                <a:cs typeface="+mj-cs"/>
              </a:rPr>
              <a:t> </a:t>
            </a:r>
            <a:r>
              <a:rPr lang="en-US" dirty="0" smtClean="0">
                <a:cs typeface="+mj-cs"/>
              </a:rPr>
              <a:t>items.</a:t>
            </a:r>
            <a:endParaRPr lang="km-KH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A list </a:t>
            </a:r>
            <a:r>
              <a:rPr lang="km-KH" dirty="0" smtClean="0">
                <a:cs typeface="+mj-cs"/>
              </a:rPr>
              <a:t>អាចទុក អក្សរ លេខ ឬព័ត៌មាននានាដូចជាឈ្មោះ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List </a:t>
            </a:r>
            <a:r>
              <a:rPr lang="km-KH" dirty="0" smtClean="0">
                <a:cs typeface="+mj-cs"/>
              </a:rPr>
              <a:t>គួរតែមានឈ្មោះជា </a:t>
            </a:r>
            <a:r>
              <a:rPr lang="en-US" dirty="0" smtClean="0">
                <a:cs typeface="+mj-cs"/>
              </a:rPr>
              <a:t>plural</a:t>
            </a: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cs typeface="+mj-cs"/>
              </a:rPr>
              <a:t>ឧ</a:t>
            </a:r>
            <a:r>
              <a:rPr lang="en-US" dirty="0" smtClean="0">
                <a:cs typeface="+mj-cs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days = [‘Mon’, ‘Tue’, ‘Wed’, ‘Fri’]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words = [‘apple’, ‘banana’, ‘car’, ‘house’, ‘learn’]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ចាប់តម្លៃពី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List</a:t>
            </a:r>
            <a:r>
              <a:rPr lang="km-KH" dirty="0" smtClean="0">
                <a:cs typeface="+mj-cs"/>
              </a:rPr>
              <a:t> អាចចាប់តម្លៃតាមរយៈ </a:t>
            </a:r>
            <a:r>
              <a:rPr lang="en-US" dirty="0" smtClean="0">
                <a:cs typeface="+mj-cs"/>
              </a:rPr>
              <a:t>index</a:t>
            </a:r>
            <a:endParaRPr lang="km-KH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 = [‘apple’, ‘banana’, ‘car’, ‘house’, ‘learn’]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print(words[3].title())</a:t>
            </a:r>
            <a:endParaRPr lang="km-KH" sz="24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Python List </a:t>
            </a:r>
            <a:r>
              <a:rPr lang="km-KH" dirty="0" smtClean="0">
                <a:cs typeface="+mj-cs"/>
              </a:rPr>
              <a:t>អាចតម្លៃតាម </a:t>
            </a:r>
            <a:r>
              <a:rPr lang="en-US" dirty="0" smtClean="0">
                <a:cs typeface="+mj-cs"/>
              </a:rPr>
              <a:t>index </a:t>
            </a:r>
            <a:r>
              <a:rPr lang="km-KH" dirty="0" smtClean="0">
                <a:cs typeface="+mj-cs"/>
              </a:rPr>
              <a:t>ពីក្រោយវិញបាន</a:t>
            </a:r>
            <a:endParaRPr lang="en-US" sz="24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print(words[-1])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ធ្វើការជាមួយ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 = </a:t>
            </a:r>
            <a:r>
              <a:rPr lang="en-US" sz="2400" b="1" dirty="0" smtClean="0">
                <a:latin typeface="Century Gothic" pitchFamily="34" charset="0"/>
              </a:rPr>
              <a:t>[]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</a:t>
            </a:r>
            <a:r>
              <a:rPr lang="en-US" sz="2400" b="1" dirty="0" err="1" smtClean="0">
                <a:latin typeface="Century Gothic" pitchFamily="34" charset="0"/>
              </a:rPr>
              <a:t>.append</a:t>
            </a:r>
            <a:r>
              <a:rPr lang="en-US" sz="2400" dirty="0" smtClean="0">
                <a:latin typeface="Century Gothic" pitchFamily="34" charset="0"/>
              </a:rPr>
              <a:t>(‘apple’)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words.append</a:t>
            </a:r>
            <a:r>
              <a:rPr lang="en-US" sz="2400" dirty="0" smtClean="0">
                <a:latin typeface="Century Gothic" pitchFamily="34" charset="0"/>
              </a:rPr>
              <a:t>(‘banana’)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words.append</a:t>
            </a:r>
            <a:r>
              <a:rPr lang="en-US" sz="2400" dirty="0" smtClean="0">
                <a:latin typeface="Century Gothic" pitchFamily="34" charset="0"/>
              </a:rPr>
              <a:t>(‘house’)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words[2] = ‘coconut’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</a:t>
            </a:r>
            <a:r>
              <a:rPr lang="en-US" sz="2400" b="1" dirty="0" err="1" smtClean="0">
                <a:latin typeface="Century Gothic" pitchFamily="34" charset="0"/>
              </a:rPr>
              <a:t>.insert</a:t>
            </a:r>
            <a:r>
              <a:rPr lang="en-US" sz="2400" dirty="0" smtClean="0">
                <a:latin typeface="Century Gothic" pitchFamily="34" charset="0"/>
              </a:rPr>
              <a:t>(2, ‘pineapple’)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del words[3]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words.pop()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words.pop(0)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words.remove</a:t>
            </a:r>
            <a:r>
              <a:rPr lang="en-US" sz="2400" dirty="0" smtClean="0">
                <a:latin typeface="Century Gothic" pitchFamily="34" charset="0"/>
              </a:rPr>
              <a:t>(‘banana’)</a:t>
            </a:r>
            <a:r>
              <a:rPr lang="en-US" sz="2400" dirty="0">
                <a:latin typeface="Century Gothic" pitchFamily="34" charset="0"/>
                <a:cs typeface="+mj-cs"/>
              </a:rPr>
              <a:t> </a:t>
            </a:r>
            <a:r>
              <a:rPr lang="en-US" sz="2400" dirty="0" smtClean="0">
                <a:latin typeface="Century Gothic" pitchFamily="34" charset="0"/>
                <a:cs typeface="+mj-cs"/>
              </a:rPr>
              <a:t> </a:t>
            </a:r>
            <a:r>
              <a:rPr lang="en-US" sz="2400" b="1" i="1" dirty="0" smtClean="0">
                <a:latin typeface="Century Gothic" pitchFamily="34" charset="0"/>
                <a:cs typeface="+mj-cs"/>
              </a:rPr>
              <a:t>#</a:t>
            </a:r>
            <a:r>
              <a:rPr lang="en-US" sz="2400" b="1" i="1" dirty="0" smtClean="0">
                <a:latin typeface="Century Gothic" pitchFamily="34" charset="0"/>
              </a:rPr>
              <a:t>deletes only the first value you specify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រៀបចំតម្លៃក្នុង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តម្រៀប </a:t>
            </a:r>
            <a:r>
              <a:rPr lang="en-US" sz="2800" dirty="0" smtClean="0">
                <a:cs typeface="+mj-cs"/>
              </a:rPr>
              <a:t>item </a:t>
            </a:r>
            <a:r>
              <a:rPr lang="km-KH" sz="2800" dirty="0" smtClean="0">
                <a:cs typeface="+mj-cs"/>
              </a:rPr>
              <a:t>ក្នុង </a:t>
            </a:r>
            <a:r>
              <a:rPr lang="en-US" sz="2800" dirty="0" smtClean="0">
                <a:cs typeface="+mj-cs"/>
              </a:rPr>
              <a:t>List</a:t>
            </a:r>
            <a:r>
              <a:rPr lang="km-KH" sz="2800" dirty="0" smtClean="0">
                <a:cs typeface="+mj-cs"/>
              </a:rPr>
              <a:t> ដោយប្រើ </a:t>
            </a:r>
            <a:r>
              <a:rPr lang="en-US" sz="2800" dirty="0" smtClean="0">
                <a:cs typeface="+mj-cs"/>
              </a:rPr>
              <a:t>method </a:t>
            </a:r>
            <a:r>
              <a:rPr lang="en-US" sz="2800" b="1" dirty="0" smtClean="0">
                <a:cs typeface="+mj-cs"/>
              </a:rPr>
              <a:t>.sort()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 = [‘apple’, ‘banana’, ‘pineapple’, ‘coconut’]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  <a:cs typeface="+mj-cs"/>
              </a:rPr>
              <a:t>words.sort</a:t>
            </a:r>
            <a:r>
              <a:rPr lang="en-US" sz="2400" dirty="0" smtClean="0">
                <a:latin typeface="Century Gothic" pitchFamily="34" charset="0"/>
                <a:cs typeface="+mj-cs"/>
              </a:rPr>
              <a:t>()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  <a:cs typeface="+mj-cs"/>
              </a:rPr>
              <a:t>words.sort</a:t>
            </a:r>
            <a:r>
              <a:rPr lang="en-US" sz="2400" dirty="0" smtClean="0">
                <a:latin typeface="Century Gothic" pitchFamily="34" charset="0"/>
                <a:cs typeface="+mj-cs"/>
              </a:rPr>
              <a:t>(reverse=True)</a:t>
            </a:r>
            <a:endParaRPr lang="km-KH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រៀបចំតម្លៃក្នុង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តម្រៀប </a:t>
            </a:r>
            <a:r>
              <a:rPr lang="en-US" sz="2800" dirty="0" smtClean="0">
                <a:cs typeface="+mj-cs"/>
              </a:rPr>
              <a:t>item </a:t>
            </a:r>
            <a:r>
              <a:rPr lang="km-KH" sz="2800" dirty="0" smtClean="0">
                <a:cs typeface="+mj-cs"/>
              </a:rPr>
              <a:t>ក្នុង </a:t>
            </a:r>
            <a:r>
              <a:rPr lang="en-US" sz="2800" dirty="0" smtClean="0">
                <a:cs typeface="+mj-cs"/>
              </a:rPr>
              <a:t>List</a:t>
            </a:r>
            <a:r>
              <a:rPr lang="km-KH" sz="2800" dirty="0" smtClean="0">
                <a:cs typeface="+mj-cs"/>
              </a:rPr>
              <a:t> សម្រាប់បង្ហាញ ប្រើ </a:t>
            </a:r>
            <a:r>
              <a:rPr lang="en-US" sz="2800" dirty="0" smtClean="0">
                <a:cs typeface="+mj-cs"/>
              </a:rPr>
              <a:t>function </a:t>
            </a:r>
            <a:r>
              <a:rPr lang="en-US" sz="2800" b="1" dirty="0" smtClean="0">
                <a:cs typeface="+mj-cs"/>
              </a:rPr>
              <a:t>sorted()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words = [‘apple’, ‘banana’, ‘pineapple’, ‘coconut’]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print(sorted(words)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print(sorted(words, </a:t>
            </a:r>
            <a:r>
              <a:rPr lang="en-US" sz="2400" b="1" dirty="0" smtClean="0">
                <a:latin typeface="Century Gothic" pitchFamily="34" charset="0"/>
              </a:rPr>
              <a:t>reverse=True</a:t>
            </a:r>
            <a:r>
              <a:rPr lang="en-US" sz="2400" dirty="0" smtClean="0">
                <a:latin typeface="Century Gothic" pitchFamily="34" charset="0"/>
              </a:rPr>
              <a:t>))</a:t>
            </a:r>
            <a:endParaRPr lang="en-US" sz="24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print(words)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667</TotalTime>
  <Words>686</Words>
  <Application>Microsoft Office PowerPoint</Application>
  <PresentationFormat>On-screen Show (4:3)</PresentationFormat>
  <Paragraphs>127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Learning By Doing</vt:lpstr>
      <vt:lpstr>យើងនឹងបង្កើតវចនានុក្រម</vt:lpstr>
      <vt:lpstr>វចនានុក្រមដែលយើងនឹងបង្កើត</vt:lpstr>
      <vt:lpstr>ណែនាំពីការប្រើ Lists</vt:lpstr>
      <vt:lpstr>អ្វីទៅជា List?</vt:lpstr>
      <vt:lpstr>ចាប់តម្លៃពី List</vt:lpstr>
      <vt:lpstr>ធ្វើការជាមួយ List</vt:lpstr>
      <vt:lpstr>រៀបចំតម្លៃក្នុង List</vt:lpstr>
      <vt:lpstr>រៀបចំតម្លៃក្នុង List</vt:lpstr>
      <vt:lpstr>ធ្វើការជាមួយ Lists</vt:lpstr>
      <vt:lpstr>ធ្វើការ Loop ទៅក្នុង List</vt:lpstr>
      <vt:lpstr>សាកល្បងកូដ</vt:lpstr>
      <vt:lpstr>ធ្វើការ Loop ជាលេខ</vt:lpstr>
      <vt:lpstr>សាកល្បងកូដ</vt:lpstr>
      <vt:lpstr>List Comprehensions</vt:lpstr>
      <vt:lpstr>Slicing List</vt:lpstr>
      <vt:lpstr>Slicing List</vt:lpstr>
      <vt:lpstr>Copy List</vt:lpstr>
      <vt:lpstr>ប្រើ Tuple</vt:lpstr>
      <vt:lpstr>បង្កើត Tuple</vt:lpstr>
      <vt:lpstr>Writing over a Tuple</vt:lpstr>
      <vt:lpstr>Dictionaries</vt:lpstr>
      <vt:lpstr>Slide 23</vt:lpstr>
      <vt:lpstr>ទិន្នន័យវចនានុក្រមទុកក្នុង JSON</vt:lpstr>
      <vt:lpstr>Dictionary01</vt:lpstr>
      <vt:lpstr>ការប្រើ Function</vt:lpstr>
      <vt:lpstr>ការបង្កើត Function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</dc:title>
  <dc:creator>Windows User</dc:creator>
  <cp:lastModifiedBy>Windows User</cp:lastModifiedBy>
  <cp:revision>117</cp:revision>
  <dcterms:created xsi:type="dcterms:W3CDTF">2018-09-12T02:55:31Z</dcterms:created>
  <dcterms:modified xsi:type="dcterms:W3CDTF">2019-01-26T03:22:08Z</dcterms:modified>
</cp:coreProperties>
</file>