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5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2/9/2019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Build Dictionary application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By Doing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800" dirty="0" smtClean="0">
                <a:cs typeface="+mj-cs"/>
              </a:rPr>
              <a:t>យើងនឹងធ្វើការ </a:t>
            </a:r>
            <a:r>
              <a:rPr lang="en-US" sz="1800" dirty="0" smtClean="0">
                <a:cs typeface="+mj-cs"/>
              </a:rPr>
              <a:t>Loop </a:t>
            </a:r>
            <a:r>
              <a:rPr lang="km-KH" sz="1800" dirty="0" smtClean="0">
                <a:cs typeface="+mj-cs"/>
              </a:rPr>
              <a:t>ទៅធ្វើការជាមួយ </a:t>
            </a:r>
            <a:r>
              <a:rPr lang="en-US" sz="1800" dirty="0" smtClean="0">
                <a:cs typeface="+mj-cs"/>
              </a:rPr>
              <a:t>element </a:t>
            </a:r>
            <a:r>
              <a:rPr lang="km-KH" sz="1800" dirty="0" smtClean="0">
                <a:cs typeface="+mj-cs"/>
              </a:rPr>
              <a:t>នីមួយៗក្នុង </a:t>
            </a:r>
            <a:r>
              <a:rPr lang="en-US" sz="1800" dirty="0" smtClean="0">
                <a:cs typeface="+mj-cs"/>
              </a:rPr>
              <a:t>List</a:t>
            </a:r>
            <a:endParaRPr lang="en-US" sz="1800" dirty="0">
              <a:cs typeface="+mj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m-KH" dirty="0" smtClean="0"/>
              <a:t>ធ្វើការជាមួយ </a:t>
            </a:r>
            <a:r>
              <a:rPr lang="en-US" dirty="0" smtClean="0"/>
              <a:t>Lists</a:t>
            </a:r>
            <a:endParaRPr lang="en-US" dirty="0"/>
          </a:p>
        </p:txBody>
      </p:sp>
      <p:pic>
        <p:nvPicPr>
          <p:cNvPr id="7" name="Picture 6" descr="t.eb0b38e642c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76" y="4196531"/>
            <a:ext cx="6833824" cy="1289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ធ្វើការ </a:t>
            </a:r>
            <a:r>
              <a:rPr lang="en-US" dirty="0" smtClean="0"/>
              <a:t>Loop </a:t>
            </a:r>
            <a:r>
              <a:rPr lang="km-KH" dirty="0" smtClean="0"/>
              <a:t>ទៅក្នុង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ក្នុង </a:t>
            </a:r>
            <a:r>
              <a:rPr lang="en-US" sz="2400" dirty="0" smtClean="0">
                <a:cs typeface="+mj-cs"/>
              </a:rPr>
              <a:t>Python List </a:t>
            </a:r>
            <a:r>
              <a:rPr lang="km-KH" sz="2400" dirty="0" smtClean="0">
                <a:cs typeface="+mj-cs"/>
              </a:rPr>
              <a:t>អាចមាន </a:t>
            </a:r>
            <a:r>
              <a:rPr lang="en-US" sz="2400" dirty="0" smtClean="0">
                <a:cs typeface="+mj-cs"/>
              </a:rPr>
              <a:t>element </a:t>
            </a:r>
            <a:r>
              <a:rPr lang="km-KH" sz="2400" dirty="0" smtClean="0">
                <a:cs typeface="+mj-cs"/>
              </a:rPr>
              <a:t>រាប់រយរាប់ពាន់ ដើម្បីធ្វើការជាមួយ </a:t>
            </a:r>
            <a:r>
              <a:rPr lang="en-US" sz="2400" dirty="0" smtClean="0">
                <a:cs typeface="+mj-cs"/>
              </a:rPr>
              <a:t>element </a:t>
            </a:r>
            <a:r>
              <a:rPr lang="km-KH" sz="2400" dirty="0" smtClean="0">
                <a:cs typeface="+mj-cs"/>
              </a:rPr>
              <a:t>ក្នុង </a:t>
            </a:r>
            <a:r>
              <a:rPr lang="en-US" sz="2400" dirty="0" smtClean="0">
                <a:cs typeface="+mj-cs"/>
              </a:rPr>
              <a:t>list </a:t>
            </a:r>
            <a:r>
              <a:rPr lang="km-KH" sz="2400" dirty="0" smtClean="0">
                <a:cs typeface="+mj-cs"/>
              </a:rPr>
              <a:t>យើងប្រើ </a:t>
            </a:r>
            <a:r>
              <a:rPr lang="en-US" sz="2400" dirty="0" smtClean="0">
                <a:cs typeface="+mj-cs"/>
              </a:rPr>
              <a:t>for loop </a:t>
            </a:r>
            <a:r>
              <a:rPr lang="km-KH" sz="2400" dirty="0" smtClean="0">
                <a:cs typeface="+mj-cs"/>
              </a:rPr>
              <a:t>ដើម្បីចាប់យក </a:t>
            </a:r>
            <a:r>
              <a:rPr lang="en-US" sz="2400" dirty="0" smtClean="0">
                <a:cs typeface="+mj-cs"/>
              </a:rPr>
              <a:t>element </a:t>
            </a:r>
            <a:r>
              <a:rPr lang="km-KH" sz="2400" dirty="0" smtClean="0">
                <a:cs typeface="+mj-cs"/>
              </a:rPr>
              <a:t>នីមួយៗ</a:t>
            </a:r>
            <a:r>
              <a:rPr lang="en-US" sz="2400" dirty="0" smtClean="0">
                <a:cs typeface="+mj-cs"/>
              </a:rPr>
              <a:t> </a:t>
            </a:r>
            <a:endParaRPr lang="km-KH" sz="2400" dirty="0" smtClean="0"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words = [‘apple’, ‘banana’, ‘pineapple’, ‘coconut’]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  <a:cs typeface="+mj-cs"/>
              </a:rPr>
              <a:t>for word in words: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	print(word)</a:t>
            </a:r>
            <a:endParaRPr lang="en-US" sz="2400" dirty="0" smtClean="0">
              <a:latin typeface="Century Gothic" pitchFamily="34" charset="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សាកល្បងកូដ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187532"/>
            <a:ext cx="7952262" cy="238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ធ្វើការ </a:t>
            </a:r>
            <a:r>
              <a:rPr lang="en-US" dirty="0" smtClean="0"/>
              <a:t>Loop </a:t>
            </a:r>
            <a:r>
              <a:rPr lang="km-KH" dirty="0" smtClean="0"/>
              <a:t>ជាលេខ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m-KH" sz="2800" dirty="0" smtClean="0">
                <a:cs typeface="+mj-cs"/>
              </a:rPr>
              <a:t>ប្រើ </a:t>
            </a:r>
            <a:r>
              <a:rPr lang="en-US" sz="2800" b="1" dirty="0" smtClean="0">
                <a:cs typeface="+mj-cs"/>
              </a:rPr>
              <a:t>range()</a:t>
            </a:r>
            <a:r>
              <a:rPr lang="en-US" sz="2800" dirty="0" smtClean="0">
                <a:cs typeface="+mj-cs"/>
              </a:rPr>
              <a:t> function</a:t>
            </a:r>
            <a:endParaRPr lang="km-KH" sz="2800" dirty="0" smtClean="0"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en-US" sz="2600" dirty="0" smtClean="0">
                <a:latin typeface="Century Gothic" pitchFamily="34" charset="0"/>
              </a:rPr>
              <a:t>for value in range(1,10):</a:t>
            </a:r>
          </a:p>
          <a:p>
            <a:pPr>
              <a:lnSpc>
                <a:spcPct val="150000"/>
              </a:lnSpc>
              <a:buNone/>
            </a:pPr>
            <a:r>
              <a:rPr lang="en-US" sz="2600" dirty="0" smtClean="0">
                <a:latin typeface="Century Gothic" pitchFamily="34" charset="0"/>
              </a:rPr>
              <a:t>	print(value)</a:t>
            </a:r>
            <a:endParaRPr lang="km-KH" sz="2300" dirty="0" smtClean="0">
              <a:latin typeface="Century Gothic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sz="2800" dirty="0" smtClean="0"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m-KH" sz="2800" dirty="0" smtClean="0">
                <a:cs typeface="+mj-cs"/>
              </a:rPr>
              <a:t>ប្រើ </a:t>
            </a:r>
            <a:r>
              <a:rPr lang="en-US" sz="2800" dirty="0" smtClean="0">
                <a:cs typeface="+mj-cs"/>
              </a:rPr>
              <a:t>range() </a:t>
            </a:r>
            <a:r>
              <a:rPr lang="km-KH" sz="2800" dirty="0" smtClean="0">
                <a:cs typeface="+mj-cs"/>
              </a:rPr>
              <a:t>ដើម្បីបង្កើត </a:t>
            </a:r>
            <a:r>
              <a:rPr lang="en-US" sz="2800" dirty="0" smtClean="0">
                <a:cs typeface="+mj-cs"/>
              </a:rPr>
              <a:t>list </a:t>
            </a:r>
            <a:r>
              <a:rPr lang="km-KH" sz="2800" dirty="0" smtClean="0">
                <a:cs typeface="+mj-cs"/>
              </a:rPr>
              <a:t>នៃលេខ</a:t>
            </a:r>
          </a:p>
          <a:p>
            <a:pPr>
              <a:lnSpc>
                <a:spcPct val="150000"/>
              </a:lnSpc>
              <a:buNone/>
            </a:pPr>
            <a:r>
              <a:rPr lang="en-US" sz="2600" dirty="0" smtClean="0">
                <a:latin typeface="Century Gothic" pitchFamily="34" charset="0"/>
                <a:cs typeface="+mj-cs"/>
              </a:rPr>
              <a:t>numbers = list(range(1,10))</a:t>
            </a:r>
          </a:p>
          <a:p>
            <a:pPr>
              <a:lnSpc>
                <a:spcPct val="150000"/>
              </a:lnSpc>
              <a:buNone/>
            </a:pPr>
            <a:endParaRPr lang="en-US" sz="2800" dirty="0" smtClean="0">
              <a:latin typeface="Century Gothic" pitchFamily="34" charset="0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m-KH" sz="2800" dirty="0" smtClean="0">
                <a:cs typeface="+mj-cs"/>
              </a:rPr>
              <a:t>ប្រើ </a:t>
            </a:r>
            <a:r>
              <a:rPr lang="en-US" sz="2800" dirty="0" smtClean="0">
                <a:cs typeface="+mj-cs"/>
              </a:rPr>
              <a:t>range() </a:t>
            </a:r>
            <a:r>
              <a:rPr lang="km-KH" sz="2800" dirty="0" smtClean="0">
                <a:cs typeface="+mj-cs"/>
              </a:rPr>
              <a:t>ដើម្បីបង្កើត </a:t>
            </a:r>
            <a:r>
              <a:rPr lang="en-US" sz="2800" dirty="0" smtClean="0">
                <a:cs typeface="+mj-cs"/>
              </a:rPr>
              <a:t>list </a:t>
            </a:r>
            <a:r>
              <a:rPr lang="km-KH" sz="2800" dirty="0" smtClean="0">
                <a:cs typeface="+mj-cs"/>
              </a:rPr>
              <a:t>នៃលេខ</a:t>
            </a:r>
          </a:p>
          <a:p>
            <a:pPr>
              <a:lnSpc>
                <a:spcPct val="150000"/>
              </a:lnSpc>
              <a:buNone/>
            </a:pPr>
            <a:r>
              <a:rPr lang="en-US" sz="2600" dirty="0" err="1" smtClean="0">
                <a:latin typeface="Century Gothic" pitchFamily="34" charset="0"/>
              </a:rPr>
              <a:t>even_numbers</a:t>
            </a:r>
            <a:r>
              <a:rPr lang="en-US" sz="2600" dirty="0" smtClean="0">
                <a:latin typeface="Century Gothic" pitchFamily="34" charset="0"/>
              </a:rPr>
              <a:t> = list(range(2,10, 2))</a:t>
            </a:r>
          </a:p>
          <a:p>
            <a:pPr>
              <a:lnSpc>
                <a:spcPct val="150000"/>
              </a:lnSpc>
              <a:buNone/>
            </a:pPr>
            <a:endParaRPr lang="en-US" sz="2800" dirty="0" smtClean="0">
              <a:latin typeface="Century Gothic" pitchFamily="34" charset="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សាកល្បងកូដ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86000"/>
            <a:ext cx="6018216" cy="259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កូដធ្វើការគណនាក្នុង </a:t>
            </a:r>
            <a:r>
              <a:rPr lang="en-US" sz="2400" dirty="0" smtClean="0">
                <a:cs typeface="+mj-cs"/>
              </a:rPr>
              <a:t>for loop </a:t>
            </a:r>
            <a:r>
              <a:rPr lang="km-KH" sz="2400" dirty="0" smtClean="0">
                <a:cs typeface="+mj-cs"/>
              </a:rPr>
              <a:t>មុខ យើងអាចសរសេរកាត់១បន្ទាត់</a:t>
            </a: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យើងក៏អាចប្រើ </a:t>
            </a:r>
            <a:r>
              <a:rPr lang="en-US" sz="2400" dirty="0" smtClean="0">
                <a:cs typeface="+mj-cs"/>
              </a:rPr>
              <a:t>Simple Statistic functions </a:t>
            </a:r>
            <a:r>
              <a:rPr lang="km-KH" sz="2400" dirty="0" smtClean="0">
                <a:cs typeface="+mj-cs"/>
              </a:rPr>
              <a:t>ដើម្បីធ្វើការជាមួយ </a:t>
            </a:r>
            <a:r>
              <a:rPr lang="en-US" sz="2400" dirty="0" smtClean="0">
                <a:cs typeface="+mj-cs"/>
              </a:rPr>
              <a:t>list </a:t>
            </a:r>
            <a:r>
              <a:rPr lang="km-KH" sz="2400" dirty="0" smtClean="0">
                <a:cs typeface="+mj-cs"/>
              </a:rPr>
              <a:t>ដូចជា </a:t>
            </a:r>
            <a:r>
              <a:rPr lang="en-US" sz="2400" dirty="0" smtClean="0">
                <a:cs typeface="+mj-cs"/>
              </a:rPr>
              <a:t>min(), max(), sum()</a:t>
            </a:r>
            <a:endParaRPr lang="km-KH" sz="2400" dirty="0" smtClean="0">
              <a:cs typeface="+mj-cs"/>
            </a:endParaRPr>
          </a:p>
          <a:p>
            <a:pPr>
              <a:lnSpc>
                <a:spcPct val="150000"/>
              </a:lnSpc>
              <a:buNone/>
            </a:pPr>
            <a:endParaRPr lang="en-US" sz="2400" dirty="0" smtClean="0">
              <a:latin typeface="Century Gothic" pitchFamily="34" charset="0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853" y="2362200"/>
            <a:ext cx="7620294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</a:t>
            </a:r>
            <a:r>
              <a:rPr lang="km-KH" dirty="0" smtClean="0"/>
              <a:t>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 smtClean="0">
                <a:cs typeface="+mj-cs"/>
              </a:rPr>
              <a:t>Slice</a:t>
            </a:r>
            <a:r>
              <a:rPr lang="en-US" sz="2800" dirty="0" smtClean="0">
                <a:cs typeface="+mj-cs"/>
              </a:rPr>
              <a:t> </a:t>
            </a:r>
            <a:r>
              <a:rPr lang="km-KH" sz="2800" dirty="0" smtClean="0">
                <a:cs typeface="+mj-cs"/>
              </a:rPr>
              <a:t>ជាវិធីកាត់យកផ្នែកណាមួយនៃ </a:t>
            </a:r>
            <a:r>
              <a:rPr lang="en-US" sz="2800" dirty="0" smtClean="0">
                <a:cs typeface="+mj-cs"/>
              </a:rPr>
              <a:t>list </a:t>
            </a:r>
            <a:r>
              <a:rPr lang="km-KH" sz="2800" dirty="0" smtClean="0">
                <a:cs typeface="+mj-cs"/>
              </a:rPr>
              <a:t>មកធ្វើការ</a:t>
            </a:r>
            <a:endParaRPr lang="en-US" sz="2800" dirty="0" smtClean="0"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cs typeface="+mj-cs"/>
              </a:rPr>
              <a:t>words[0:2] </a:t>
            </a:r>
            <a:r>
              <a:rPr lang="km-KH" sz="2800" dirty="0" smtClean="0">
                <a:cs typeface="+mj-cs"/>
              </a:rPr>
              <a:t>កាត់យក </a:t>
            </a:r>
            <a:r>
              <a:rPr lang="en-US" sz="2800" dirty="0" smtClean="0">
                <a:cs typeface="+mj-cs"/>
              </a:rPr>
              <a:t>list </a:t>
            </a:r>
            <a:r>
              <a:rPr lang="km-KH" sz="2800" dirty="0" smtClean="0">
                <a:cs typeface="+mj-cs"/>
              </a:rPr>
              <a:t>គឺកាត់យកពី </a:t>
            </a:r>
            <a:r>
              <a:rPr lang="en-US" sz="2800" dirty="0" smtClean="0">
                <a:cs typeface="+mj-cs"/>
              </a:rPr>
              <a:t>index </a:t>
            </a:r>
            <a:r>
              <a:rPr lang="km-KH" sz="2800" dirty="0" smtClean="0">
                <a:cs typeface="+mj-cs"/>
              </a:rPr>
              <a:t>ទី០ ដល់ </a:t>
            </a:r>
            <a:r>
              <a:rPr lang="en-US" sz="2800" dirty="0" smtClean="0">
                <a:cs typeface="+mj-cs"/>
              </a:rPr>
              <a:t>index </a:t>
            </a:r>
            <a:r>
              <a:rPr lang="km-KH" sz="2800" dirty="0" smtClean="0">
                <a:cs typeface="+mj-cs"/>
              </a:rPr>
              <a:t>ទី២</a:t>
            </a:r>
            <a:r>
              <a:rPr lang="en-US" sz="2800" dirty="0" smtClean="0">
                <a:cs typeface="+mj-cs"/>
              </a:rPr>
              <a:t> </a:t>
            </a:r>
            <a:r>
              <a:rPr lang="km-KH" sz="2800" i="1" dirty="0" smtClean="0">
                <a:cs typeface="+mj-cs"/>
              </a:rPr>
              <a:t>តែអត់យក </a:t>
            </a:r>
            <a:r>
              <a:rPr lang="en-US" sz="2800" i="1" dirty="0" smtClean="0">
                <a:cs typeface="+mj-cs"/>
              </a:rPr>
              <a:t>element index </a:t>
            </a:r>
            <a:r>
              <a:rPr lang="km-KH" sz="2800" i="1" dirty="0" smtClean="0">
                <a:cs typeface="+mj-cs"/>
              </a:rPr>
              <a:t>ទី២នោះទេ</a:t>
            </a:r>
          </a:p>
          <a:p>
            <a:pPr>
              <a:lnSpc>
                <a:spcPct val="150000"/>
              </a:lnSpc>
              <a:buNone/>
            </a:pPr>
            <a:r>
              <a:rPr lang="km-KH" sz="2400" dirty="0" smtClean="0">
                <a:latin typeface="Century Gothic" pitchFamily="34" charset="0"/>
                <a:cs typeface="+mj-cs"/>
              </a:rPr>
              <a:t>	</a:t>
            </a:r>
            <a:r>
              <a:rPr lang="en-US" sz="2400" dirty="0" smtClean="0">
                <a:latin typeface="Century Gothic" pitchFamily="34" charset="0"/>
                <a:cs typeface="+mj-cs"/>
              </a:rPr>
              <a:t>numbers = [1, 2, 3, 4, 5, 6]</a:t>
            </a:r>
          </a:p>
          <a:p>
            <a:pPr>
              <a:lnSpc>
                <a:spcPct val="150000"/>
              </a:lnSpc>
              <a:buNone/>
            </a:pPr>
            <a:r>
              <a:rPr lang="km-KH" sz="2400" dirty="0" smtClean="0">
                <a:latin typeface="Century Gothic" pitchFamily="34" charset="0"/>
                <a:cs typeface="+mj-cs"/>
              </a:rPr>
              <a:t>	</a:t>
            </a:r>
            <a:r>
              <a:rPr lang="en-US" sz="2400" dirty="0" smtClean="0">
                <a:latin typeface="Century Gothic" pitchFamily="34" charset="0"/>
                <a:cs typeface="+mj-cs"/>
              </a:rPr>
              <a:t>print(</a:t>
            </a:r>
            <a:r>
              <a:rPr lang="en-US" sz="2400" dirty="0" smtClean="0">
                <a:latin typeface="Century Gothic" pitchFamily="34" charset="0"/>
              </a:rPr>
              <a:t>numbers</a:t>
            </a:r>
            <a:r>
              <a:rPr lang="en-US" sz="2400" dirty="0" smtClean="0">
                <a:latin typeface="Century Gothic" pitchFamily="34" charset="0"/>
                <a:cs typeface="+mj-cs"/>
              </a:rPr>
              <a:t>[1:3])</a:t>
            </a:r>
            <a:endParaRPr lang="km-KH" sz="2400" dirty="0" smtClean="0">
              <a:latin typeface="Century Gothic" pitchFamily="34" charset="0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ប្រសិនបើមិនដាក់តម្លៃចាប់ផ្ដើម </a:t>
            </a:r>
            <a:r>
              <a:rPr lang="en-US" sz="2400" dirty="0" smtClean="0">
                <a:cs typeface="+mj-cs"/>
              </a:rPr>
              <a:t>slice </a:t>
            </a:r>
            <a:r>
              <a:rPr lang="km-KH" sz="2400" dirty="0" smtClean="0">
                <a:cs typeface="+mj-cs"/>
              </a:rPr>
              <a:t>ទេ វានឹងចាប់យកពីដំបូងទៅ</a:t>
            </a: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km-KH" sz="2400" dirty="0" smtClean="0">
                <a:latin typeface="Century Gothic" pitchFamily="34" charset="0"/>
              </a:rPr>
              <a:t>	</a:t>
            </a:r>
            <a:r>
              <a:rPr lang="en-US" sz="2400" dirty="0" smtClean="0">
                <a:latin typeface="Century Gothic" pitchFamily="34" charset="0"/>
              </a:rPr>
              <a:t> numbers[:3]</a:t>
            </a:r>
            <a:endParaRPr lang="km-KH" sz="2400" dirty="0" smtClean="0"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ដូចគ្នាដែរ បើមិនដាក់តម្លៃបញ្ចប់វានឹងចាប់យកដល់ </a:t>
            </a:r>
            <a:r>
              <a:rPr lang="en-US" sz="2400" dirty="0" smtClean="0">
                <a:cs typeface="+mj-cs"/>
              </a:rPr>
              <a:t>element </a:t>
            </a:r>
            <a:r>
              <a:rPr lang="km-KH" sz="2400" dirty="0" smtClean="0">
                <a:cs typeface="+mj-cs"/>
              </a:rPr>
              <a:t>ចុង</a:t>
            </a: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km-KH" sz="2400" dirty="0" smtClean="0">
                <a:latin typeface="Century Gothic" pitchFamily="34" charset="0"/>
              </a:rPr>
              <a:t>	</a:t>
            </a:r>
            <a:r>
              <a:rPr lang="en-US" sz="2400" dirty="0" smtClean="0">
                <a:latin typeface="Century Gothic" pitchFamily="34" charset="0"/>
              </a:rPr>
              <a:t> numbers[3:]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</a:t>
            </a:r>
            <a:r>
              <a:rPr lang="km-KH" dirty="0" smtClean="0"/>
              <a:t>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numbers</a:t>
            </a:r>
            <a:r>
              <a:rPr lang="en-US" sz="2400" dirty="0" smtClean="0">
                <a:latin typeface="Century Gothic" pitchFamily="34" charset="0"/>
                <a:cs typeface="+mj-cs"/>
              </a:rPr>
              <a:t> = [1, 2, 3, 4, 5, 6]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numbers[:-3]</a:t>
            </a:r>
            <a:endParaRPr lang="km-KH" sz="2400" dirty="0" smtClean="0">
              <a:latin typeface="Century Gothic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numbers[-3:]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numbers[:]</a:t>
            </a:r>
            <a:endParaRPr lang="en-US" sz="2400" dirty="0" smtClean="0"/>
          </a:p>
          <a:p>
            <a:pPr>
              <a:lnSpc>
                <a:spcPct val="150000"/>
              </a:lnSpc>
              <a:buNone/>
            </a:pPr>
            <a:endParaRPr lang="en-US" sz="2400" dirty="0" smtClean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</a:t>
            </a:r>
            <a:r>
              <a:rPr lang="km-KH" dirty="0" smtClean="0"/>
              <a:t>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m-KH" sz="2600" dirty="0" smtClean="0">
                <a:cs typeface="+mj-cs"/>
              </a:rPr>
              <a:t>យើងអាច </a:t>
            </a:r>
            <a:r>
              <a:rPr lang="en-US" sz="2600" dirty="0" smtClean="0">
                <a:cs typeface="+mj-cs"/>
              </a:rPr>
              <a:t>copy list </a:t>
            </a:r>
            <a:r>
              <a:rPr lang="km-KH" sz="2600" dirty="0" smtClean="0">
                <a:cs typeface="+mj-cs"/>
              </a:rPr>
              <a:t>ដោយ </a:t>
            </a:r>
            <a:r>
              <a:rPr lang="en-US" sz="2600" dirty="0" smtClean="0">
                <a:cs typeface="+mj-cs"/>
              </a:rPr>
              <a:t>slice </a:t>
            </a:r>
            <a:r>
              <a:rPr lang="km-KH" sz="2600" dirty="0" smtClean="0">
                <a:cs typeface="+mj-cs"/>
              </a:rPr>
              <a:t>ហើយបោះឲ្យ </a:t>
            </a:r>
            <a:r>
              <a:rPr lang="en-US" sz="2600" dirty="0" smtClean="0">
                <a:cs typeface="+mj-cs"/>
              </a:rPr>
              <a:t>list </a:t>
            </a:r>
            <a:r>
              <a:rPr lang="km-KH" sz="2600" dirty="0" smtClean="0">
                <a:cs typeface="+mj-cs"/>
              </a:rPr>
              <a:t>មួយទៀត</a:t>
            </a:r>
            <a:r>
              <a:rPr lang="en-US" sz="2600" dirty="0" smtClean="0">
                <a:cs typeface="+mj-cs"/>
              </a:rPr>
              <a:t> </a:t>
            </a:r>
            <a:endParaRPr lang="km-KH" sz="2600" dirty="0" smtClean="0"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m-KH" sz="2600" dirty="0" smtClean="0">
                <a:cs typeface="+mj-cs"/>
              </a:rPr>
              <a:t>ប្រសិនបើយើងបោះ </a:t>
            </a:r>
            <a:r>
              <a:rPr lang="en-US" sz="2600" dirty="0" smtClean="0">
                <a:cs typeface="+mj-cs"/>
              </a:rPr>
              <a:t>list </a:t>
            </a:r>
            <a:r>
              <a:rPr lang="km-KH" sz="2600" dirty="0" smtClean="0">
                <a:cs typeface="+mj-cs"/>
              </a:rPr>
              <a:t>មួយទៅ </a:t>
            </a:r>
            <a:r>
              <a:rPr lang="en-US" sz="2600" dirty="0" smtClean="0">
                <a:cs typeface="+mj-cs"/>
              </a:rPr>
              <a:t>variable </a:t>
            </a:r>
            <a:r>
              <a:rPr lang="km-KH" sz="2600" dirty="0" smtClean="0">
                <a:cs typeface="+mj-cs"/>
              </a:rPr>
              <a:t>ទៀត </a:t>
            </a:r>
            <a:r>
              <a:rPr lang="en-US" sz="2600" dirty="0" smtClean="0">
                <a:cs typeface="+mj-cs"/>
              </a:rPr>
              <a:t>link </a:t>
            </a:r>
            <a:r>
              <a:rPr lang="km-KH" sz="2600" dirty="0" smtClean="0">
                <a:cs typeface="+mj-cs"/>
              </a:rPr>
              <a:t>ទាំង២នឹងភ្ជាប់ </a:t>
            </a:r>
            <a:r>
              <a:rPr lang="en-US" sz="2600" dirty="0" smtClean="0">
                <a:cs typeface="+mj-cs"/>
              </a:rPr>
              <a:t>address </a:t>
            </a:r>
            <a:r>
              <a:rPr lang="km-KH" sz="2600" dirty="0" smtClean="0">
                <a:cs typeface="+mj-cs"/>
              </a:rPr>
              <a:t>ក្នុង </a:t>
            </a:r>
            <a:r>
              <a:rPr lang="en-US" sz="2600" dirty="0" smtClean="0">
                <a:cs typeface="+mj-cs"/>
              </a:rPr>
              <a:t>memory </a:t>
            </a:r>
            <a:r>
              <a:rPr lang="km-KH" sz="2600" dirty="0" smtClean="0">
                <a:cs typeface="+mj-cs"/>
              </a:rPr>
              <a:t>តែមួយ គឺមានតម្លៃដូចគ្នា</a:t>
            </a:r>
            <a:endParaRPr lang="en-US" sz="2600" dirty="0" smtClean="0"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km-KH" sz="2400" dirty="0" smtClean="0">
                <a:latin typeface="Century Gothic" pitchFamily="34" charset="0"/>
                <a:cs typeface="+mj-cs"/>
              </a:rPr>
              <a:t>	</a:t>
            </a:r>
            <a:r>
              <a:rPr lang="en-US" sz="2400" dirty="0" smtClean="0">
                <a:latin typeface="Century Gothic" pitchFamily="34" charset="0"/>
                <a:cs typeface="+mj-cs"/>
              </a:rPr>
              <a:t>numbers = [1, 2, 3, 4, 5, 6]</a:t>
            </a:r>
          </a:p>
          <a:p>
            <a:pPr>
              <a:lnSpc>
                <a:spcPct val="150000"/>
              </a:lnSpc>
              <a:buNone/>
            </a:pPr>
            <a:r>
              <a:rPr lang="km-KH" sz="2400" dirty="0" smtClean="0">
                <a:latin typeface="Century Gothic" pitchFamily="34" charset="0"/>
                <a:cs typeface="+mj-cs"/>
              </a:rPr>
              <a:t>	</a:t>
            </a:r>
            <a:r>
              <a:rPr lang="en-US" sz="2400" dirty="0" err="1" smtClean="0">
                <a:latin typeface="Century Gothic" pitchFamily="34" charset="0"/>
                <a:cs typeface="+mj-cs"/>
              </a:rPr>
              <a:t>fav</a:t>
            </a:r>
            <a:r>
              <a:rPr lang="en-US" sz="2400" dirty="0" smtClean="0">
                <a:latin typeface="Century Gothic" pitchFamily="34" charset="0"/>
                <a:cs typeface="+mj-cs"/>
              </a:rPr>
              <a:t> = numbers[:]</a:t>
            </a:r>
          </a:p>
          <a:p>
            <a:pPr>
              <a:lnSpc>
                <a:spcPct val="150000"/>
              </a:lnSpc>
              <a:buNone/>
            </a:pPr>
            <a:r>
              <a:rPr lang="km-KH" sz="2400" dirty="0" smtClean="0">
                <a:latin typeface="Century Gothic" pitchFamily="34" charset="0"/>
                <a:cs typeface="+mj-cs"/>
              </a:rPr>
              <a:t>	</a:t>
            </a:r>
            <a:r>
              <a:rPr lang="en-US" sz="2400" dirty="0" err="1" smtClean="0">
                <a:latin typeface="Century Gothic" pitchFamily="34" charset="0"/>
                <a:cs typeface="+mj-cs"/>
              </a:rPr>
              <a:t>nums</a:t>
            </a:r>
            <a:r>
              <a:rPr lang="en-US" sz="2400" dirty="0" smtClean="0">
                <a:latin typeface="Century Gothic" pitchFamily="34" charset="0"/>
                <a:cs typeface="+mj-cs"/>
              </a:rPr>
              <a:t> = numbers</a:t>
            </a:r>
          </a:p>
          <a:p>
            <a:pPr>
              <a:lnSpc>
                <a:spcPct val="150000"/>
              </a:lnSpc>
              <a:buNone/>
            </a:pPr>
            <a:r>
              <a:rPr lang="km-KH" sz="2400" dirty="0" smtClean="0">
                <a:latin typeface="Century Gothic" pitchFamily="34" charset="0"/>
              </a:rPr>
              <a:t>	</a:t>
            </a:r>
            <a:r>
              <a:rPr lang="en-US" sz="2400" dirty="0" err="1" smtClean="0">
                <a:latin typeface="Century Gothic" pitchFamily="34" charset="0"/>
              </a:rPr>
              <a:t>numbers.append</a:t>
            </a:r>
            <a:r>
              <a:rPr lang="en-US" sz="2400" dirty="0" smtClean="0">
                <a:latin typeface="Century Gothic" pitchFamily="34" charset="0"/>
              </a:rPr>
              <a:t>(7)</a:t>
            </a:r>
            <a:endParaRPr lang="en-US" sz="2400" dirty="0" smtClean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990600"/>
            <a:ext cx="731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Create a list </a:t>
            </a: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Khmer OS Siemreap" pitchFamily="2" charset="0"/>
              </a:rPr>
              <a:t>animals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 and input some data to list.</a:t>
            </a:r>
            <a:endParaRPr lang="en-US" sz="3600" dirty="0" smtClean="0">
              <a:solidFill>
                <a:schemeClr val="bg2">
                  <a:lumMod val="50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  <a:p>
            <a:endParaRPr lang="en-US" sz="3600" dirty="0" smtClean="0">
              <a:solidFill>
                <a:schemeClr val="bg2">
                  <a:lumMod val="50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As user to enter any animal they know.</a:t>
            </a:r>
          </a:p>
          <a:p>
            <a:endParaRPr lang="en-US" sz="3600" dirty="0" smtClean="0">
              <a:solidFill>
                <a:schemeClr val="bg2">
                  <a:lumMod val="50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Count wrong and right answer.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 smtClean="0"/>
              <a:t>យើងនឹងបង្កើតវចនានុក្រម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0" y="1527175"/>
            <a:ext cx="8504238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km-KH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dirty="0"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692" y="1638300"/>
            <a:ext cx="7054616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វចនានុក្រមដែលយើងនឹងបង្កើត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cs typeface="+mj-cs"/>
              </a:rPr>
              <a:t>ស្វែងរកពាក្យដែលបញ្ចូលក្នុងទិន្នន័យវចនានុក្រម</a:t>
            </a:r>
            <a:endParaRPr lang="en-US" dirty="0" smtClean="0"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cs typeface="+mj-cs"/>
              </a:rPr>
              <a:t>ពាក្យមួយអាចមាននិយមន័យលើសពីមួយ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cs typeface="+mj-cs"/>
              </a:rPr>
              <a:t>ពាក្យដែលមិនមានបង្ហាញពាក្យ </a:t>
            </a:r>
            <a:r>
              <a:rPr lang="en-US" dirty="0" smtClean="0">
                <a:cs typeface="+mj-cs"/>
              </a:rPr>
              <a:t>Suggestion</a:t>
            </a:r>
          </a:p>
          <a:p>
            <a:pPr>
              <a:lnSpc>
                <a:spcPct val="150000"/>
              </a:lnSpc>
            </a:pPr>
            <a:endParaRPr lang="en-US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cs typeface="+mj-cs"/>
              </a:rPr>
              <a:t>List </a:t>
            </a:r>
            <a:r>
              <a:rPr lang="km-KH" sz="1800" dirty="0" smtClean="0">
                <a:cs typeface="+mj-cs"/>
              </a:rPr>
              <a:t>សម្រាប់ទុកព័ត៌មានក្នុងកន្លែងមួយ ទោះមានបីបួន ឬរាប់លានក៏ដោយ</a:t>
            </a:r>
            <a:endParaRPr lang="en-US" sz="1800" dirty="0">
              <a:cs typeface="+mj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m-KH" dirty="0" smtClean="0"/>
              <a:t>ណែនាំពីការប្រើ </a:t>
            </a:r>
            <a:r>
              <a:rPr lang="en-US" dirty="0" smtClean="0"/>
              <a:t>Lists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អ្វីទៅជា </a:t>
            </a:r>
            <a:r>
              <a:rPr lang="en-US" dirty="0" smtClean="0"/>
              <a:t>List?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A list </a:t>
            </a:r>
            <a:r>
              <a:rPr lang="km-KH" sz="2400" dirty="0" smtClean="0">
                <a:cs typeface="+mj-cs"/>
              </a:rPr>
              <a:t>គឺជា </a:t>
            </a:r>
            <a:r>
              <a:rPr lang="en-US" sz="2400" dirty="0" smtClean="0">
                <a:cs typeface="+mj-cs"/>
              </a:rPr>
              <a:t>collection of</a:t>
            </a:r>
            <a:r>
              <a:rPr lang="km-KH" sz="2400" dirty="0" smtClean="0">
                <a:cs typeface="+mj-cs"/>
              </a:rPr>
              <a:t> </a:t>
            </a:r>
            <a:r>
              <a:rPr lang="en-US" sz="2400" dirty="0" smtClean="0">
                <a:cs typeface="+mj-cs"/>
              </a:rPr>
              <a:t>items.</a:t>
            </a:r>
            <a:endParaRPr lang="km-KH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A list </a:t>
            </a:r>
            <a:r>
              <a:rPr lang="km-KH" sz="2400" dirty="0" smtClean="0">
                <a:cs typeface="+mj-cs"/>
              </a:rPr>
              <a:t>អាចទុក អក្សរ លេខ ឬព័ត៌មាននានាដូចជាឈ្មោះ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List </a:t>
            </a:r>
            <a:r>
              <a:rPr lang="km-KH" sz="2400" dirty="0" smtClean="0">
                <a:cs typeface="+mj-cs"/>
              </a:rPr>
              <a:t>គួរតែមានឈ្មោះជា </a:t>
            </a:r>
            <a:r>
              <a:rPr lang="en-US" sz="2400" dirty="0" smtClean="0">
                <a:cs typeface="+mj-cs"/>
              </a:rPr>
              <a:t>plural</a:t>
            </a: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cs typeface="+mj-cs"/>
              </a:rPr>
              <a:t>ឧ</a:t>
            </a:r>
            <a:r>
              <a:rPr lang="en-US" dirty="0" smtClean="0">
                <a:cs typeface="+mj-cs"/>
              </a:rPr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  <a:cs typeface="+mj-cs"/>
              </a:rPr>
              <a:t>days = [‘Mon’, ‘Tue’, ‘Wed’, ‘Fri’]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  <a:cs typeface="+mj-cs"/>
              </a:rPr>
              <a:t>words = [‘apple’, ‘banana’, ‘car’, ‘house’, ‘learn’]</a:t>
            </a:r>
          </a:p>
          <a:p>
            <a:pPr>
              <a:lnSpc>
                <a:spcPct val="150000"/>
              </a:lnSpc>
            </a:pPr>
            <a:endParaRPr lang="en-US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ចាប់តម្លៃពី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List</a:t>
            </a:r>
            <a:r>
              <a:rPr lang="km-KH" sz="2400" dirty="0" smtClean="0">
                <a:cs typeface="+mj-cs"/>
              </a:rPr>
              <a:t> អាចចាប់តម្លៃតាមរយៈ </a:t>
            </a:r>
            <a:r>
              <a:rPr lang="en-US" sz="2400" dirty="0" smtClean="0">
                <a:cs typeface="+mj-cs"/>
              </a:rPr>
              <a:t>index</a:t>
            </a:r>
            <a:endParaRPr lang="km-KH" sz="2400" dirty="0" smtClean="0"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words = [‘apple’, ‘banana’, ‘car’, ‘house’, ‘learn’]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print(words[3].title())</a:t>
            </a:r>
            <a:endParaRPr lang="km-KH" sz="2400" dirty="0" smtClean="0">
              <a:latin typeface="Century Gothic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Python List </a:t>
            </a:r>
            <a:r>
              <a:rPr lang="km-KH" sz="2400" dirty="0" smtClean="0">
                <a:cs typeface="+mj-cs"/>
              </a:rPr>
              <a:t>អាចតម្លៃតាម </a:t>
            </a:r>
            <a:r>
              <a:rPr lang="en-US" sz="2400" dirty="0" smtClean="0">
                <a:cs typeface="+mj-cs"/>
              </a:rPr>
              <a:t>index </a:t>
            </a:r>
            <a:r>
              <a:rPr lang="km-KH" sz="2400" dirty="0" smtClean="0">
                <a:cs typeface="+mj-cs"/>
              </a:rPr>
              <a:t>ពីក្រោយវិញបាន</a:t>
            </a:r>
            <a:endParaRPr lang="en-US" sz="2400" dirty="0" smtClean="0">
              <a:latin typeface="Century Gothic" pitchFamily="34" charset="0"/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  <a:cs typeface="+mj-cs"/>
              </a:rPr>
              <a:t>print(words[-1])</a:t>
            </a:r>
          </a:p>
          <a:p>
            <a:pPr>
              <a:lnSpc>
                <a:spcPct val="150000"/>
              </a:lnSpc>
            </a:pPr>
            <a:endParaRPr lang="en-US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ធ្វើការជាមួយ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words = </a:t>
            </a:r>
            <a:r>
              <a:rPr lang="en-US" sz="2400" b="1" dirty="0" smtClean="0">
                <a:latin typeface="Century Gothic" pitchFamily="34" charset="0"/>
              </a:rPr>
              <a:t>[]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err="1" smtClean="0">
                <a:latin typeface="Century Gothic" pitchFamily="34" charset="0"/>
              </a:rPr>
              <a:t>words</a:t>
            </a:r>
            <a:r>
              <a:rPr lang="en-US" sz="2400" b="1" dirty="0" err="1" smtClean="0">
                <a:latin typeface="Century Gothic" pitchFamily="34" charset="0"/>
              </a:rPr>
              <a:t>.append</a:t>
            </a:r>
            <a:r>
              <a:rPr lang="en-US" sz="2400" dirty="0" smtClean="0">
                <a:latin typeface="Century Gothic" pitchFamily="34" charset="0"/>
              </a:rPr>
              <a:t>(‘apple’)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err="1" smtClean="0">
                <a:latin typeface="Century Gothic" pitchFamily="34" charset="0"/>
              </a:rPr>
              <a:t>words.append</a:t>
            </a:r>
            <a:r>
              <a:rPr lang="en-US" sz="2400" dirty="0" smtClean="0">
                <a:latin typeface="Century Gothic" pitchFamily="34" charset="0"/>
              </a:rPr>
              <a:t>(‘banana’)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err="1" smtClean="0">
                <a:latin typeface="Century Gothic" pitchFamily="34" charset="0"/>
              </a:rPr>
              <a:t>words.append</a:t>
            </a:r>
            <a:r>
              <a:rPr lang="en-US" sz="2400" dirty="0" smtClean="0">
                <a:latin typeface="Century Gothic" pitchFamily="34" charset="0"/>
              </a:rPr>
              <a:t>(‘house’)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words[2] = ‘coconut’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err="1" smtClean="0">
                <a:latin typeface="Century Gothic" pitchFamily="34" charset="0"/>
              </a:rPr>
              <a:t>words</a:t>
            </a:r>
            <a:r>
              <a:rPr lang="en-US" sz="2400" b="1" dirty="0" err="1" smtClean="0">
                <a:latin typeface="Century Gothic" pitchFamily="34" charset="0"/>
              </a:rPr>
              <a:t>.insert</a:t>
            </a:r>
            <a:r>
              <a:rPr lang="en-US" sz="2400" dirty="0" smtClean="0">
                <a:latin typeface="Century Gothic" pitchFamily="34" charset="0"/>
              </a:rPr>
              <a:t>(2, ‘pineapple’)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del words[3]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words.pop()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words.pop(0)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err="1" smtClean="0">
                <a:latin typeface="Century Gothic" pitchFamily="34" charset="0"/>
              </a:rPr>
              <a:t>words.remove</a:t>
            </a:r>
            <a:r>
              <a:rPr lang="en-US" sz="2400" dirty="0" smtClean="0">
                <a:latin typeface="Century Gothic" pitchFamily="34" charset="0"/>
              </a:rPr>
              <a:t>(‘banana’)</a:t>
            </a:r>
            <a:r>
              <a:rPr lang="en-US" sz="2400" dirty="0">
                <a:latin typeface="Century Gothic" pitchFamily="34" charset="0"/>
                <a:cs typeface="+mj-cs"/>
              </a:rPr>
              <a:t> </a:t>
            </a:r>
            <a:r>
              <a:rPr lang="en-US" sz="2400" dirty="0" smtClean="0">
                <a:latin typeface="Century Gothic" pitchFamily="34" charset="0"/>
                <a:cs typeface="+mj-cs"/>
              </a:rPr>
              <a:t> </a:t>
            </a:r>
            <a:r>
              <a:rPr lang="en-US" sz="2400" b="1" i="1" dirty="0" smtClean="0">
                <a:latin typeface="Century Gothic" pitchFamily="34" charset="0"/>
                <a:cs typeface="+mj-cs"/>
              </a:rPr>
              <a:t>#</a:t>
            </a:r>
            <a:r>
              <a:rPr lang="en-US" sz="2400" b="1" i="1" dirty="0" smtClean="0">
                <a:latin typeface="Century Gothic" pitchFamily="34" charset="0"/>
              </a:rPr>
              <a:t>deletes only the first value you specify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រៀបចំតម្លៃក្នុង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តម្រៀប </a:t>
            </a:r>
            <a:r>
              <a:rPr lang="en-US" sz="2400" dirty="0" smtClean="0">
                <a:cs typeface="+mj-cs"/>
              </a:rPr>
              <a:t>item </a:t>
            </a:r>
            <a:r>
              <a:rPr lang="km-KH" sz="2400" dirty="0" smtClean="0">
                <a:cs typeface="+mj-cs"/>
              </a:rPr>
              <a:t>ក្នុង </a:t>
            </a:r>
            <a:r>
              <a:rPr lang="en-US" sz="2400" dirty="0" smtClean="0">
                <a:cs typeface="+mj-cs"/>
              </a:rPr>
              <a:t>List</a:t>
            </a:r>
            <a:r>
              <a:rPr lang="km-KH" sz="2400" dirty="0" smtClean="0">
                <a:cs typeface="+mj-cs"/>
              </a:rPr>
              <a:t> ដោយប្រើ </a:t>
            </a:r>
            <a:r>
              <a:rPr lang="en-US" sz="2400" dirty="0" smtClean="0">
                <a:cs typeface="+mj-cs"/>
              </a:rPr>
              <a:t>method </a:t>
            </a:r>
            <a:r>
              <a:rPr lang="en-US" sz="2400" b="1" dirty="0" smtClean="0">
                <a:cs typeface="+mj-cs"/>
              </a:rPr>
              <a:t>.sort()</a:t>
            </a:r>
          </a:p>
          <a:p>
            <a:pPr>
              <a:lnSpc>
                <a:spcPct val="150000"/>
              </a:lnSpc>
              <a:buNone/>
            </a:pPr>
            <a:r>
              <a:rPr lang="km-KH" sz="2400" dirty="0" smtClean="0">
                <a:latin typeface="Century Gothic" pitchFamily="34" charset="0"/>
              </a:rPr>
              <a:t>	</a:t>
            </a:r>
            <a:r>
              <a:rPr lang="en-US" sz="2400" dirty="0" smtClean="0">
                <a:latin typeface="Century Gothic" pitchFamily="34" charset="0"/>
              </a:rPr>
              <a:t>words = [‘apple’, ‘banana’, ‘pineapple’, ‘coconut’]</a:t>
            </a:r>
          </a:p>
          <a:p>
            <a:pPr>
              <a:lnSpc>
                <a:spcPct val="150000"/>
              </a:lnSpc>
              <a:buNone/>
            </a:pPr>
            <a:r>
              <a:rPr lang="km-KH" sz="2400" dirty="0" smtClean="0">
                <a:latin typeface="Century Gothic" pitchFamily="34" charset="0"/>
                <a:cs typeface="+mj-cs"/>
              </a:rPr>
              <a:t>	</a:t>
            </a:r>
            <a:r>
              <a:rPr lang="en-US" sz="2400" dirty="0" err="1" smtClean="0">
                <a:latin typeface="Century Gothic" pitchFamily="34" charset="0"/>
                <a:cs typeface="+mj-cs"/>
              </a:rPr>
              <a:t>words.sort</a:t>
            </a:r>
            <a:r>
              <a:rPr lang="en-US" sz="2400" dirty="0" smtClean="0">
                <a:latin typeface="Century Gothic" pitchFamily="34" charset="0"/>
                <a:cs typeface="+mj-cs"/>
              </a:rPr>
              <a:t>()</a:t>
            </a:r>
          </a:p>
          <a:p>
            <a:pPr>
              <a:lnSpc>
                <a:spcPct val="150000"/>
              </a:lnSpc>
              <a:buNone/>
            </a:pPr>
            <a:endParaRPr lang="en-US" sz="2400" dirty="0" smtClean="0">
              <a:latin typeface="Century Gothic" pitchFamily="34" charset="0"/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km-KH" sz="2400" dirty="0" smtClean="0">
                <a:latin typeface="Century Gothic" pitchFamily="34" charset="0"/>
                <a:cs typeface="+mj-cs"/>
              </a:rPr>
              <a:t>	</a:t>
            </a:r>
            <a:r>
              <a:rPr lang="en-US" sz="2400" dirty="0" err="1" smtClean="0">
                <a:latin typeface="Century Gothic" pitchFamily="34" charset="0"/>
                <a:cs typeface="+mj-cs"/>
              </a:rPr>
              <a:t>words.sort</a:t>
            </a:r>
            <a:r>
              <a:rPr lang="en-US" sz="2400" dirty="0" smtClean="0">
                <a:latin typeface="Century Gothic" pitchFamily="34" charset="0"/>
                <a:cs typeface="+mj-cs"/>
              </a:rPr>
              <a:t>(reverse=True)</a:t>
            </a:r>
            <a:endParaRPr lang="km-KH" sz="2400" dirty="0" smtClean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រៀបចំតម្លៃក្នុង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តម្រៀប </a:t>
            </a:r>
            <a:r>
              <a:rPr lang="en-US" sz="2400" dirty="0" smtClean="0">
                <a:cs typeface="+mj-cs"/>
              </a:rPr>
              <a:t>item </a:t>
            </a:r>
            <a:r>
              <a:rPr lang="km-KH" sz="2400" dirty="0" smtClean="0">
                <a:cs typeface="+mj-cs"/>
              </a:rPr>
              <a:t>ក្នុង </a:t>
            </a:r>
            <a:r>
              <a:rPr lang="en-US" sz="2400" dirty="0" smtClean="0">
                <a:cs typeface="+mj-cs"/>
              </a:rPr>
              <a:t>List</a:t>
            </a:r>
            <a:r>
              <a:rPr lang="km-KH" sz="2400" dirty="0" smtClean="0">
                <a:cs typeface="+mj-cs"/>
              </a:rPr>
              <a:t> សម្រាប់បង្ហាញ ប្រើ </a:t>
            </a:r>
            <a:r>
              <a:rPr lang="en-US" sz="2400" dirty="0" smtClean="0">
                <a:cs typeface="+mj-cs"/>
              </a:rPr>
              <a:t>function </a:t>
            </a:r>
            <a:r>
              <a:rPr lang="en-US" sz="2400" b="1" dirty="0" smtClean="0">
                <a:cs typeface="+mj-cs"/>
              </a:rPr>
              <a:t>sorted()</a:t>
            </a:r>
          </a:p>
          <a:p>
            <a:pPr>
              <a:lnSpc>
                <a:spcPct val="150000"/>
              </a:lnSpc>
              <a:buNone/>
            </a:pPr>
            <a:r>
              <a:rPr lang="km-KH" sz="2400" dirty="0" smtClean="0">
                <a:latin typeface="Century Gothic" pitchFamily="34" charset="0"/>
              </a:rPr>
              <a:t>	</a:t>
            </a:r>
            <a:r>
              <a:rPr lang="en-US" sz="2400" dirty="0" smtClean="0">
                <a:latin typeface="Century Gothic" pitchFamily="34" charset="0"/>
              </a:rPr>
              <a:t>words = [‘apple’, ‘banana’, ‘pineapple’, ‘coconut’]</a:t>
            </a:r>
          </a:p>
          <a:p>
            <a:pPr>
              <a:lnSpc>
                <a:spcPct val="150000"/>
              </a:lnSpc>
              <a:buNone/>
            </a:pPr>
            <a:r>
              <a:rPr lang="km-KH" sz="2400" dirty="0" smtClean="0">
                <a:latin typeface="Century Gothic" pitchFamily="34" charset="0"/>
                <a:cs typeface="+mj-cs"/>
              </a:rPr>
              <a:t>	</a:t>
            </a:r>
            <a:r>
              <a:rPr lang="en-US" sz="2400" dirty="0" smtClean="0">
                <a:latin typeface="Century Gothic" pitchFamily="34" charset="0"/>
                <a:cs typeface="+mj-cs"/>
              </a:rPr>
              <a:t>print(sorted(words)</a:t>
            </a:r>
          </a:p>
          <a:p>
            <a:pPr>
              <a:lnSpc>
                <a:spcPct val="150000"/>
              </a:lnSpc>
              <a:buNone/>
            </a:pPr>
            <a:r>
              <a:rPr lang="km-KH" sz="2400" dirty="0" smtClean="0">
                <a:latin typeface="Century Gothic" pitchFamily="34" charset="0"/>
              </a:rPr>
              <a:t>	</a:t>
            </a:r>
            <a:r>
              <a:rPr lang="en-US" sz="2400" dirty="0" smtClean="0">
                <a:latin typeface="Century Gothic" pitchFamily="34" charset="0"/>
              </a:rPr>
              <a:t>print(sorted(words, </a:t>
            </a:r>
            <a:r>
              <a:rPr lang="en-US" sz="2400" b="1" dirty="0" smtClean="0">
                <a:latin typeface="Century Gothic" pitchFamily="34" charset="0"/>
              </a:rPr>
              <a:t>reverse=True</a:t>
            </a:r>
            <a:r>
              <a:rPr lang="en-US" sz="2400" dirty="0" smtClean="0">
                <a:latin typeface="Century Gothic" pitchFamily="34" charset="0"/>
              </a:rPr>
              <a:t>))</a:t>
            </a:r>
            <a:endParaRPr lang="en-US" sz="2400" dirty="0" smtClean="0">
              <a:latin typeface="Century Gothic" pitchFamily="34" charset="0"/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km-KH" sz="2400" dirty="0" smtClean="0">
                <a:latin typeface="Century Gothic" pitchFamily="34" charset="0"/>
                <a:cs typeface="+mj-cs"/>
              </a:rPr>
              <a:t>	</a:t>
            </a:r>
            <a:r>
              <a:rPr lang="en-US" sz="2400" dirty="0" smtClean="0">
                <a:latin typeface="Century Gothic" pitchFamily="34" charset="0"/>
                <a:cs typeface="+mj-cs"/>
              </a:rPr>
              <a:t>print(words)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890</TotalTime>
  <Words>506</Words>
  <Application>Microsoft Office PowerPoint</Application>
  <PresentationFormat>On-screen Show (4:3)</PresentationFormat>
  <Paragraphs>99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Learning By Doing</vt:lpstr>
      <vt:lpstr>យើងនឹងបង្កើតវចនានុក្រម</vt:lpstr>
      <vt:lpstr>វចនានុក្រមដែលយើងនឹងបង្កើត</vt:lpstr>
      <vt:lpstr>ណែនាំពីការប្រើ Lists</vt:lpstr>
      <vt:lpstr>អ្វីទៅជា List?</vt:lpstr>
      <vt:lpstr>ចាប់តម្លៃពី List</vt:lpstr>
      <vt:lpstr>ធ្វើការជាមួយ List</vt:lpstr>
      <vt:lpstr>រៀបចំតម្លៃក្នុង List</vt:lpstr>
      <vt:lpstr>រៀបចំតម្លៃក្នុង List</vt:lpstr>
      <vt:lpstr>ធ្វើការជាមួយ Lists</vt:lpstr>
      <vt:lpstr>ធ្វើការ Loop ទៅក្នុង List</vt:lpstr>
      <vt:lpstr>សាកល្បងកូដ</vt:lpstr>
      <vt:lpstr>ធ្វើការ Loop ជាលេខ</vt:lpstr>
      <vt:lpstr>សាកល្បងកូដ</vt:lpstr>
      <vt:lpstr>List Comprehensions</vt:lpstr>
      <vt:lpstr>Slicing List</vt:lpstr>
      <vt:lpstr>Slicing List</vt:lpstr>
      <vt:lpstr>Copy List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Python.</dc:title>
  <dc:creator>Windows User</dc:creator>
  <cp:lastModifiedBy>Windows User</cp:lastModifiedBy>
  <cp:revision>168</cp:revision>
  <dcterms:created xsi:type="dcterms:W3CDTF">2018-09-12T02:55:31Z</dcterms:created>
  <dcterms:modified xsi:type="dcterms:W3CDTF">2019-02-08T18:42:25Z</dcterms:modified>
</cp:coreProperties>
</file>