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5"/>
  </p:notesMasterIdLst>
  <p:sldIdLst>
    <p:sldId id="256" r:id="rId2"/>
    <p:sldId id="306" r:id="rId3"/>
    <p:sldId id="300" r:id="rId4"/>
    <p:sldId id="301" r:id="rId5"/>
    <p:sldId id="302" r:id="rId6"/>
    <p:sldId id="303" r:id="rId7"/>
    <p:sldId id="304" r:id="rId8"/>
    <p:sldId id="305" r:id="rId9"/>
    <p:sldId id="285" r:id="rId10"/>
    <p:sldId id="307" r:id="rId11"/>
    <p:sldId id="308" r:id="rId12"/>
    <p:sldId id="287" r:id="rId13"/>
    <p:sldId id="292" r:id="rId14"/>
    <p:sldId id="293" r:id="rId15"/>
    <p:sldId id="294" r:id="rId16"/>
    <p:sldId id="295" r:id="rId17"/>
    <p:sldId id="296" r:id="rId18"/>
    <p:sldId id="299" r:id="rId19"/>
    <p:sldId id="289" r:id="rId20"/>
    <p:sldId id="309" r:id="rId21"/>
    <p:sldId id="290" r:id="rId22"/>
    <p:sldId id="291" r:id="rId23"/>
    <p:sldId id="298" r:id="rId24"/>
  </p:sldIdLst>
  <p:sldSz cx="9144000" cy="5143500" type="screen16x9"/>
  <p:notesSz cx="6858000" cy="9144000"/>
  <p:embeddedFontLst>
    <p:embeddedFont>
      <p:font typeface="Encode Sans" panose="020B0604020202020204" charset="0"/>
      <p:regular r:id="rId26"/>
      <p:bold r:id="rId27"/>
    </p:embeddedFont>
    <p:embeddedFont>
      <p:font typeface="Roboto Condensed Light" panose="02000000000000000000" pitchFamily="2" charset="0"/>
      <p:regular r:id="rId28"/>
      <p:italic r:id="rId29"/>
    </p:embeddedFont>
    <p:embeddedFont>
      <p:font typeface="Open Sans" panose="020B0606030504020204" pitchFamily="34" charset="0"/>
      <p:regular r:id="rId30"/>
      <p:bold r:id="rId31"/>
      <p:italic r:id="rId32"/>
      <p:boldItalic r:id="rId33"/>
    </p:embeddedFont>
    <p:embeddedFont>
      <p:font typeface="Doppio One" panose="020B0604020202020204" charset="0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9E0DEAE-054A-489D-841C-F430B569248D}">
  <a:tblStyle styleId="{B9E0DEAE-054A-489D-841C-F430B56924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8" d="100"/>
          <a:sy n="108" d="100"/>
        </p:scale>
        <p:origin x="-78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75722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02afc7aa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502afc7aa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91225d7f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91225d7f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91225d7f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91225d7f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91225d7f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91225d7f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91225d7f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91225d7f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91225d7f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91225d7f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91225d7f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91225d7f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 nos jours, les attaques sont plus rapides qu'auparavant, et tout le monde est exposé aux pertes de données essentielles. Malheureusement, les systèmes antivirus ou </a:t>
            </a:r>
            <a:r>
              <a:rPr lang="fr-F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pare-feux</a:t>
            </a:r>
            <a:r>
              <a:rPr lang="fr-F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sont la plupart du temps inefficaces face à ces nouvelles menaces.</a:t>
            </a:r>
          </a:p>
          <a:p>
            <a:endParaRPr lang="fr-FR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fr-F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C'est pour pallier à ce manque que sont apparus de nouveaux composants de sécurité appelés systèmes de détection d'intrusions.</a:t>
            </a:r>
          </a:p>
          <a:p>
            <a:pPr marL="15875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0486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91225d7f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91225d7f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Une intrusion est parfois également appelée pirate informatique ou cracker .</a:t>
            </a:r>
            <a:r>
              <a:rPr lang="en-GB" dirty="0" err="1" smtClean="0"/>
              <a:t>C’est</a:t>
            </a:r>
            <a:r>
              <a:rPr lang="en-GB" dirty="0" smtClean="0"/>
              <a:t> </a:t>
            </a:r>
            <a:r>
              <a:rPr lang="en-GB" dirty="0" err="1" smtClean="0"/>
              <a:t>une</a:t>
            </a:r>
            <a:r>
              <a:rPr lang="en-GB" dirty="0" smtClean="0"/>
              <a:t> tentative de penetration </a:t>
            </a:r>
            <a:r>
              <a:rPr lang="en-GB" dirty="0" err="1" smtClean="0"/>
              <a:t>ou</a:t>
            </a:r>
            <a:r>
              <a:rPr lang="en-GB" dirty="0" smtClean="0"/>
              <a:t> </a:t>
            </a:r>
            <a:r>
              <a:rPr lang="en-GB" dirty="0" err="1" smtClean="0"/>
              <a:t>d’utilisation</a:t>
            </a:r>
            <a:r>
              <a:rPr lang="en-GB" dirty="0" smtClean="0"/>
              <a:t> abusive de </a:t>
            </a:r>
            <a:r>
              <a:rPr lang="en-GB" dirty="0" err="1" smtClean="0"/>
              <a:t>votre</a:t>
            </a:r>
            <a:r>
              <a:rPr lang="en-GB" dirty="0" smtClean="0"/>
              <a:t> </a:t>
            </a:r>
            <a:r>
              <a:rPr lang="en-GB" dirty="0" err="1" smtClean="0"/>
              <a:t>systeme</a:t>
            </a:r>
            <a:r>
              <a:rPr lang="en-GB" baseline="0" dirty="0" smtClean="0"/>
              <a:t> qui </a:t>
            </a:r>
            <a:r>
              <a:rPr lang="en-GB" baseline="0" dirty="0" err="1" smtClean="0"/>
              <a:t>vise</a:t>
            </a:r>
            <a:r>
              <a:rPr lang="en-GB" baseline="0" dirty="0" smtClean="0"/>
              <a:t> a :</a:t>
            </a:r>
            <a:endParaRPr lang="fr-F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Accéder à des informations/ressources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Manipuler des informations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Rendre un système peu fiable ou inutilisable.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91225d7f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91225d7f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Par </a:t>
            </a:r>
            <a:r>
              <a:rPr lang="en-GB" dirty="0" err="1" smtClean="0"/>
              <a:t>exemple</a:t>
            </a:r>
            <a:r>
              <a:rPr lang="en-GB" dirty="0" smtClean="0"/>
              <a:t> </a:t>
            </a:r>
            <a:r>
              <a:rPr lang="en-GB" dirty="0" err="1" smtClean="0"/>
              <a:t>lorsque</a:t>
            </a:r>
            <a:r>
              <a:rPr lang="en-GB" dirty="0" smtClean="0"/>
              <a:t> </a:t>
            </a:r>
            <a:r>
              <a:rPr lang="en-GB" dirty="0" err="1" smtClean="0"/>
              <a:t>vous</a:t>
            </a:r>
            <a:r>
              <a:rPr lang="en-GB" dirty="0" smtClean="0"/>
              <a:t> </a:t>
            </a:r>
            <a:r>
              <a:rPr lang="en-GB" dirty="0" err="1" smtClean="0"/>
              <a:t>placez</a:t>
            </a:r>
            <a:r>
              <a:rPr lang="en-GB" baseline="0" dirty="0" smtClean="0"/>
              <a:t> </a:t>
            </a:r>
            <a:r>
              <a:rPr lang="en-GB" baseline="0" dirty="0" err="1" smtClean="0"/>
              <a:t>une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alarme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antivol</a:t>
            </a:r>
            <a:r>
              <a:rPr lang="en-GB" baseline="0" dirty="0" smtClean="0"/>
              <a:t> sur les </a:t>
            </a:r>
            <a:r>
              <a:rPr lang="en-GB" baseline="0" dirty="0" err="1" smtClean="0"/>
              <a:t>portes</a:t>
            </a:r>
            <a:r>
              <a:rPr lang="en-GB" baseline="0" dirty="0" smtClean="0"/>
              <a:t> de </a:t>
            </a:r>
            <a:r>
              <a:rPr lang="en-GB" baseline="0" dirty="0" err="1" smtClean="0"/>
              <a:t>votre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maison</a:t>
            </a:r>
            <a:r>
              <a:rPr lang="en-GB" baseline="0" dirty="0" smtClean="0"/>
              <a:t>. </a:t>
            </a:r>
            <a:r>
              <a:rPr lang="en-GB" baseline="0" dirty="0" err="1" smtClean="0"/>
              <a:t>Vous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avez</a:t>
            </a:r>
            <a:r>
              <a:rPr lang="en-GB" baseline="0" dirty="0" smtClean="0"/>
              <a:t> </a:t>
            </a:r>
            <a:r>
              <a:rPr lang="en-GB" baseline="0" dirty="0" err="1" smtClean="0"/>
              <a:t>installez</a:t>
            </a:r>
            <a:r>
              <a:rPr lang="en-GB" baseline="0" dirty="0" smtClean="0"/>
              <a:t> un </a:t>
            </a:r>
            <a:r>
              <a:rPr lang="en-GB" baseline="0" dirty="0" err="1" smtClean="0"/>
              <a:t>systeme</a:t>
            </a:r>
            <a:r>
              <a:rPr lang="en-GB" baseline="0" dirty="0" smtClean="0"/>
              <a:t> de detection des intrusions(IDS0 pour </a:t>
            </a:r>
            <a:r>
              <a:rPr lang="en-GB" baseline="0" dirty="0" err="1" smtClean="0"/>
              <a:t>votre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maison</a:t>
            </a:r>
            <a:r>
              <a:rPr lang="en-GB" baseline="0" dirty="0" smtClean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91225d7f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91225d7f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L’IDS </a:t>
            </a:r>
            <a:r>
              <a:rPr lang="en-GB" dirty="0" err="1" smtClean="0"/>
              <a:t>remplit</a:t>
            </a:r>
            <a:r>
              <a:rPr lang="en-GB" dirty="0" smtClean="0"/>
              <a:t> son </a:t>
            </a:r>
            <a:r>
              <a:rPr lang="en-GB" dirty="0" err="1" smtClean="0"/>
              <a:t>objectif</a:t>
            </a:r>
            <a:r>
              <a:rPr lang="en-GB" dirty="0" smtClean="0"/>
              <a:t> </a:t>
            </a:r>
            <a:r>
              <a:rPr lang="en-GB" dirty="0" err="1" smtClean="0"/>
              <a:t>en</a:t>
            </a:r>
            <a:r>
              <a:rPr lang="en-GB" dirty="0" smtClean="0"/>
              <a:t> </a:t>
            </a:r>
            <a:r>
              <a:rPr lang="en-GB" dirty="0" err="1" smtClean="0"/>
              <a:t>surveillant</a:t>
            </a:r>
            <a:r>
              <a:rPr lang="en-GB" dirty="0" smtClean="0"/>
              <a:t> les </a:t>
            </a:r>
            <a:r>
              <a:rPr lang="en-GB" dirty="0" err="1" smtClean="0"/>
              <a:t>activites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d’une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cible</a:t>
            </a:r>
            <a:r>
              <a:rPr lang="en-GB" baseline="0" dirty="0" smtClean="0"/>
              <a:t> qui </a:t>
            </a:r>
            <a:r>
              <a:rPr lang="en-GB" baseline="0" dirty="0" err="1" smtClean="0"/>
              <a:t>peut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etre</a:t>
            </a:r>
            <a:r>
              <a:rPr lang="en-GB" baseline="0" dirty="0" smtClean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aseline="0" dirty="0" smtClean="0"/>
              <a:t>Un </a:t>
            </a:r>
            <a:r>
              <a:rPr lang="en-GB" baseline="0" dirty="0" err="1" smtClean="0"/>
              <a:t>reseau</a:t>
            </a:r>
            <a:r>
              <a:rPr lang="en-GB" baseline="0" dirty="0" smtClean="0"/>
              <a:t> (N-IDS)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GB" baseline="0" dirty="0" smtClean="0"/>
              <a:t>Des machines </a:t>
            </a:r>
            <a:r>
              <a:rPr lang="en-GB" baseline="0" dirty="0" err="1" smtClean="0"/>
              <a:t>hotes</a:t>
            </a:r>
            <a:r>
              <a:rPr lang="en-GB" baseline="0" dirty="0" smtClean="0"/>
              <a:t> (H-IDS)</a:t>
            </a:r>
          </a:p>
        </p:txBody>
      </p:sp>
    </p:spTree>
    <p:extLst>
      <p:ext uri="{BB962C8B-B14F-4D97-AF65-F5344CB8AC3E}">
        <p14:creationId xmlns:p14="http://schemas.microsoft.com/office/powerpoint/2010/main" val="4281612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91225d7f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91225d7f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Les</a:t>
            </a:r>
            <a:r>
              <a:rPr lang="en-GB" baseline="0" dirty="0" smtClean="0"/>
              <a:t> NIDS </a:t>
            </a:r>
            <a:r>
              <a:rPr lang="en-GB" baseline="0" dirty="0" err="1" smtClean="0"/>
              <a:t>sont</a:t>
            </a:r>
            <a:r>
              <a:rPr lang="en-GB" baseline="0" dirty="0" smtClean="0"/>
              <a:t> des IDS utilises pour </a:t>
            </a:r>
            <a:r>
              <a:rPr lang="en-GB" baseline="0" dirty="0" err="1" smtClean="0"/>
              <a:t>proteger</a:t>
            </a:r>
            <a:r>
              <a:rPr lang="en-GB" baseline="0" dirty="0" smtClean="0"/>
              <a:t> un </a:t>
            </a:r>
            <a:r>
              <a:rPr lang="en-GB" baseline="0" dirty="0" err="1" smtClean="0"/>
              <a:t>reseau.Ils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comprend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generalement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une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sonde</a:t>
            </a:r>
            <a:r>
              <a:rPr lang="en-GB" baseline="0" dirty="0" smtClean="0"/>
              <a:t> (</a:t>
            </a:r>
            <a:r>
              <a:rPr lang="en-GB" baseline="0" dirty="0" err="1" smtClean="0"/>
              <a:t>une</a:t>
            </a:r>
            <a:r>
              <a:rPr lang="en-GB" baseline="0" dirty="0" smtClean="0"/>
              <a:t> machine par </a:t>
            </a:r>
            <a:r>
              <a:rPr lang="en-GB" baseline="0" dirty="0" err="1" smtClean="0"/>
              <a:t>exemple</a:t>
            </a:r>
            <a:r>
              <a:rPr lang="en-GB" baseline="0" dirty="0" smtClean="0"/>
              <a:t>) qui </a:t>
            </a:r>
            <a:r>
              <a:rPr lang="en-GB" baseline="0" dirty="0" err="1" smtClean="0"/>
              <a:t>ecoute</a:t>
            </a:r>
            <a:r>
              <a:rPr lang="en-GB" baseline="0" dirty="0" smtClean="0"/>
              <a:t> et </a:t>
            </a:r>
            <a:r>
              <a:rPr lang="en-GB" baseline="0" dirty="0" err="1" smtClean="0"/>
              <a:t>surveille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en</a:t>
            </a:r>
            <a:r>
              <a:rPr lang="en-GB" baseline="0" dirty="0" smtClean="0"/>
              <a:t> temps reel tout le traffic </a:t>
            </a:r>
            <a:r>
              <a:rPr lang="en-GB" baseline="0" dirty="0" err="1" smtClean="0"/>
              <a:t>reseau,puis</a:t>
            </a:r>
            <a:r>
              <a:rPr lang="en-GB" baseline="0" dirty="0" smtClean="0"/>
              <a:t> analyse et </a:t>
            </a:r>
            <a:r>
              <a:rPr lang="en-GB" baseline="0" dirty="0" err="1" smtClean="0"/>
              <a:t>genere</a:t>
            </a:r>
            <a:r>
              <a:rPr lang="en-GB" baseline="0" dirty="0" smtClean="0"/>
              <a:t> des </a:t>
            </a:r>
            <a:r>
              <a:rPr lang="en-GB" baseline="0" dirty="0" err="1" smtClean="0"/>
              <a:t>alertes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s’il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detecte</a:t>
            </a:r>
            <a:r>
              <a:rPr lang="en-GB" baseline="0" dirty="0" smtClean="0"/>
              <a:t> des intrusions </a:t>
            </a:r>
            <a:r>
              <a:rPr lang="en-GB" baseline="0" dirty="0" err="1" smtClean="0"/>
              <a:t>ou</a:t>
            </a:r>
            <a:r>
              <a:rPr lang="en-GB" baseline="0" dirty="0" smtClean="0"/>
              <a:t> des </a:t>
            </a:r>
            <a:r>
              <a:rPr lang="en-GB" baseline="0" dirty="0" err="1" smtClean="0"/>
              <a:t>paquets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semblent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dangereux</a:t>
            </a:r>
            <a:r>
              <a:rPr lang="en-GB" baseline="0" dirty="0" smtClean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91225d7f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91225d7f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Les</a:t>
            </a:r>
            <a:r>
              <a:rPr lang="en-GB" baseline="0" dirty="0" smtClean="0"/>
              <a:t> H-IDS : analyse des </a:t>
            </a:r>
            <a:r>
              <a:rPr lang="en-GB" baseline="0" dirty="0" err="1" smtClean="0"/>
              <a:t>activies</a:t>
            </a:r>
            <a:r>
              <a:rPr lang="en-GB" baseline="0" dirty="0" smtClean="0"/>
              <a:t> de la machine </a:t>
            </a:r>
            <a:r>
              <a:rPr lang="en-GB" baseline="0" dirty="0" err="1" smtClean="0"/>
              <a:t>hote</a:t>
            </a:r>
            <a:r>
              <a:rPr lang="en-GB" baseline="0" dirty="0" smtClean="0"/>
              <a:t> , de </a:t>
            </a:r>
            <a:r>
              <a:rPr lang="en-GB" baseline="0" dirty="0" err="1" smtClean="0"/>
              <a:t>l’utilisateur</a:t>
            </a:r>
            <a:r>
              <a:rPr lang="en-GB" baseline="0" dirty="0" smtClean="0"/>
              <a:t> et les </a:t>
            </a:r>
            <a:r>
              <a:rPr lang="en-GB" baseline="0" dirty="0" err="1" smtClean="0"/>
              <a:t>activites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malicieuses</a:t>
            </a:r>
            <a:r>
              <a:rPr lang="en-GB" baseline="0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aseline="0" dirty="0" err="1" smtClean="0"/>
              <a:t>Ils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permettent</a:t>
            </a:r>
            <a:r>
              <a:rPr lang="en-GB" baseline="0" dirty="0" smtClean="0"/>
              <a:t> de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aseline="0" dirty="0" err="1" smtClean="0"/>
              <a:t>Surveiller</a:t>
            </a:r>
            <a:r>
              <a:rPr lang="en-GB" baseline="0" dirty="0" smtClean="0"/>
              <a:t> les </a:t>
            </a:r>
            <a:r>
              <a:rPr lang="en-GB" baseline="0" dirty="0" err="1" smtClean="0"/>
              <a:t>appels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systeme</a:t>
            </a:r>
            <a:r>
              <a:rPr lang="en-GB" baseline="0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aseline="0" dirty="0" smtClean="0"/>
              <a:t>Verifier </a:t>
            </a:r>
            <a:r>
              <a:rPr lang="en-GB" baseline="0" dirty="0" err="1" smtClean="0"/>
              <a:t>l’integrite</a:t>
            </a:r>
            <a:r>
              <a:rPr lang="en-GB" baseline="0" dirty="0" smtClean="0"/>
              <a:t> des </a:t>
            </a:r>
            <a:r>
              <a:rPr lang="en-GB" baseline="0" dirty="0" err="1" smtClean="0"/>
              <a:t>sytemes</a:t>
            </a:r>
            <a:r>
              <a:rPr lang="en-GB" baseline="0" dirty="0" smtClean="0"/>
              <a:t> de </a:t>
            </a:r>
            <a:r>
              <a:rPr lang="en-GB" baseline="0" dirty="0" err="1" smtClean="0"/>
              <a:t>fichiers</a:t>
            </a:r>
            <a:r>
              <a:rPr lang="en-GB" baseline="0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aseline="0" dirty="0" smtClean="0"/>
              <a:t>Capturer les </a:t>
            </a:r>
            <a:r>
              <a:rPr lang="en-GB" baseline="0" dirty="0" err="1" smtClean="0"/>
              <a:t>paquets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reseaux</a:t>
            </a:r>
            <a:r>
              <a:rPr lang="en-GB" baseline="0" dirty="0" smtClean="0"/>
              <a:t> entrant/</a:t>
            </a:r>
            <a:r>
              <a:rPr lang="en-GB" baseline="0" dirty="0" err="1" smtClean="0"/>
              <a:t>sortant</a:t>
            </a:r>
            <a:r>
              <a:rPr lang="en-GB" baseline="0" dirty="0" smtClean="0"/>
              <a:t> de </a:t>
            </a:r>
            <a:r>
              <a:rPr lang="en-GB" baseline="0" dirty="0" err="1" smtClean="0"/>
              <a:t>l’hote</a:t>
            </a:r>
            <a:r>
              <a:rPr lang="en-GB" baseline="0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7966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91225d7f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91225d7f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28000"/>
          </a:blip>
          <a:srcRect l="1308" r="42289"/>
          <a:stretch/>
        </p:blipFill>
        <p:spPr>
          <a:xfrm>
            <a:off x="0" y="0"/>
            <a:ext cx="5157302" cy="5143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2">
            <a:alphaModFix amt="28000"/>
          </a:blip>
          <a:srcRect l="40405" t="33702" r="30010" b="6752"/>
          <a:stretch/>
        </p:blipFill>
        <p:spPr>
          <a:xfrm>
            <a:off x="6438900" y="2176200"/>
            <a:ext cx="2705098" cy="30625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3100" y="976688"/>
            <a:ext cx="4444200" cy="26811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000"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13208" y="3638813"/>
            <a:ext cx="4444200" cy="528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>
            <a:spLocks noGrp="1"/>
          </p:cNvSpPr>
          <p:nvPr>
            <p:ph type="pic" idx="2"/>
          </p:nvPr>
        </p:nvSpPr>
        <p:spPr>
          <a:xfrm>
            <a:off x="5157300" y="0"/>
            <a:ext cx="39867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 amt="28000"/>
          </a:blip>
          <a:srcRect l="3955" t="28334" r="57710" b="5923"/>
          <a:stretch/>
        </p:blipFill>
        <p:spPr>
          <a:xfrm>
            <a:off x="0" y="-171450"/>
            <a:ext cx="3505200" cy="33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"/>
          <p:cNvPicPr preferRelativeResize="0"/>
          <p:nvPr/>
        </p:nvPicPr>
        <p:blipFill rotWithShape="1">
          <a:blip r:embed="rId2">
            <a:alphaModFix amt="28000"/>
          </a:blip>
          <a:srcRect l="43544" t="33702" r="14163" b="6752"/>
          <a:stretch/>
        </p:blipFill>
        <p:spPr>
          <a:xfrm>
            <a:off x="5276849" y="-109800"/>
            <a:ext cx="3867149" cy="306255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>
            <a:spLocks noGrp="1"/>
          </p:cNvSpPr>
          <p:nvPr>
            <p:ph type="pic" idx="3"/>
          </p:nvPr>
        </p:nvSpPr>
        <p:spPr>
          <a:xfrm>
            <a:off x="5" y="2967300"/>
            <a:ext cx="9144000" cy="2176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 rotWithShape="1">
          <a:blip r:embed="rId2">
            <a:alphaModFix amt="28000"/>
          </a:blip>
          <a:srcRect l="-10" r="10"/>
          <a:stretch/>
        </p:blipFill>
        <p:spPr>
          <a:xfrm flipH="1"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20000" y="1789425"/>
            <a:ext cx="7704000" cy="27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720000" y="597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chemeClr val="dk1"/>
              </a:solidFill>
              <a:latin typeface="Doppio One"/>
              <a:ea typeface="Doppio One"/>
              <a:cs typeface="Doppio One"/>
              <a:sym typeface="Doppio On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7"/>
          <p:cNvPicPr preferRelativeResize="0"/>
          <p:nvPr/>
        </p:nvPicPr>
        <p:blipFill rotWithShape="1">
          <a:blip r:embed="rId2">
            <a:alphaModFix amt="28000"/>
          </a:blip>
          <a:srcRect/>
          <a:stretch/>
        </p:blipFill>
        <p:spPr>
          <a:xfrm>
            <a:off x="247550" y="9525"/>
            <a:ext cx="89070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7"/>
          <p:cNvSpPr/>
          <p:nvPr/>
        </p:nvSpPr>
        <p:spPr>
          <a:xfrm>
            <a:off x="3790950" y="381000"/>
            <a:ext cx="49053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4096200" y="791250"/>
            <a:ext cx="4294800" cy="12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4096200" y="208650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Open Sans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>
            <a:spLocks noGrp="1"/>
          </p:cNvSpPr>
          <p:nvPr>
            <p:ph type="pic" idx="2"/>
          </p:nvPr>
        </p:nvSpPr>
        <p:spPr>
          <a:xfrm>
            <a:off x="0" y="-2250"/>
            <a:ext cx="3429000" cy="514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8"/>
          <p:cNvPicPr preferRelativeResize="0"/>
          <p:nvPr/>
        </p:nvPicPr>
        <p:blipFill rotWithShape="1">
          <a:blip r:embed="rId2">
            <a:alphaModFix amt="28000"/>
          </a:blip>
          <a:srcRect l="-10" r="10"/>
          <a:stretch/>
        </p:blipFill>
        <p:spPr>
          <a:xfrm flipH="1"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1388100" y="1275900"/>
            <a:ext cx="6367800" cy="2591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9"/>
          <p:cNvPicPr preferRelativeResize="0"/>
          <p:nvPr/>
        </p:nvPicPr>
        <p:blipFill rotWithShape="1">
          <a:blip r:embed="rId2">
            <a:alphaModFix amt="28000"/>
          </a:blip>
          <a:srcRect l="-10" r="10"/>
          <a:stretch/>
        </p:blipFill>
        <p:spPr>
          <a:xfrm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2549400" y="1219004"/>
            <a:ext cx="4045200" cy="1482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2549400" y="2689396"/>
            <a:ext cx="4045200" cy="12351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>
            <a:spLocks noGrp="1"/>
          </p:cNvSpPr>
          <p:nvPr>
            <p:ph type="pic" idx="2"/>
          </p:nvPr>
        </p:nvSpPr>
        <p:spPr>
          <a:xfrm>
            <a:off x="-8500" y="0"/>
            <a:ext cx="9152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1"/>
          <p:cNvPicPr preferRelativeResize="0"/>
          <p:nvPr/>
        </p:nvPicPr>
        <p:blipFill rotWithShape="1">
          <a:blip r:embed="rId2">
            <a:alphaModFix amt="28000"/>
          </a:blip>
          <a:srcRect l="5619" t="33705" r="56047" b="5922"/>
          <a:stretch/>
        </p:blipFill>
        <p:spPr>
          <a:xfrm flipH="1">
            <a:off x="5638798" y="2133600"/>
            <a:ext cx="3505200" cy="3105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1"/>
          <p:cNvPicPr preferRelativeResize="0"/>
          <p:nvPr/>
        </p:nvPicPr>
        <p:blipFill rotWithShape="1">
          <a:blip r:embed="rId2">
            <a:alphaModFix amt="28000"/>
          </a:blip>
          <a:srcRect l="42908" t="33702" r="27507" b="6752"/>
          <a:stretch/>
        </p:blipFill>
        <p:spPr>
          <a:xfrm flipH="1">
            <a:off x="0" y="2176200"/>
            <a:ext cx="2705098" cy="306255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2628900"/>
            <a:ext cx="6576000" cy="138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subTitle" idx="1"/>
          </p:nvPr>
        </p:nvSpPr>
        <p:spPr>
          <a:xfrm>
            <a:off x="1284000" y="4006725"/>
            <a:ext cx="6576000" cy="4971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11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2176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Char char="●"/>
              <a:defRPr sz="1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●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●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2700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ctrTitle"/>
          </p:nvPr>
        </p:nvSpPr>
        <p:spPr>
          <a:xfrm>
            <a:off x="395536" y="1419622"/>
            <a:ext cx="4761764" cy="22381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Machine</a:t>
            </a:r>
            <a:br>
              <a:rPr lang="en" sz="3200" dirty="0" smtClean="0"/>
            </a:br>
            <a:r>
              <a:rPr lang="en" sz="3200" dirty="0" smtClean="0"/>
              <a:t>Learning</a:t>
            </a:r>
            <a:br>
              <a:rPr lang="en" sz="3200" dirty="0" smtClean="0"/>
            </a:br>
            <a:r>
              <a:rPr lang="en" sz="3200" dirty="0" smtClean="0">
                <a:solidFill>
                  <a:schemeClr val="accent2"/>
                </a:solidFill>
              </a:rPr>
              <a:t>Système de détection </a:t>
            </a:r>
            <a:r>
              <a:rPr lang="en" sz="3200" dirty="0" smtClean="0">
                <a:solidFill>
                  <a:schemeClr val="accent2"/>
                </a:solidFill>
              </a:rPr>
              <a:t>des intrusions </a:t>
            </a:r>
            <a:r>
              <a:rPr lang="en" sz="3200" dirty="0" smtClean="0">
                <a:solidFill>
                  <a:schemeClr val="accent2"/>
                </a:solidFill>
              </a:rPr>
              <a:t>réseau</a:t>
            </a:r>
            <a:endParaRPr sz="3200" b="1" dirty="0">
              <a:solidFill>
                <a:schemeClr val="accent2"/>
              </a:solidFill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1"/>
          </p:nvPr>
        </p:nvSpPr>
        <p:spPr>
          <a:xfrm>
            <a:off x="395533" y="3638812"/>
            <a:ext cx="4761875" cy="10211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latin typeface="Doppio One" panose="020B0604020202020204" charset="0"/>
              </a:rPr>
              <a:t>Réalisé par: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Doppio One" panose="020B0604020202020204" charset="0"/>
              </a:rPr>
              <a:t> </a:t>
            </a:r>
            <a:r>
              <a:rPr lang="en" sz="1400" dirty="0" smtClean="0">
                <a:latin typeface="Doppio One" panose="020B0604020202020204" charset="0"/>
              </a:rPr>
              <a:t>   Hasna EL BACHA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latin typeface="Doppio One" panose="020B0604020202020204" charset="0"/>
              </a:rPr>
              <a:t>    Ilham OULAKBIR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latin typeface="Doppio One" panose="020B0604020202020204" charset="0"/>
              </a:rPr>
              <a:t>    Meriame ZAOUIA </a:t>
            </a:r>
            <a:endParaRPr sz="1400" dirty="0">
              <a:latin typeface="Doppio One" panose="020B0604020202020204" charset="0"/>
            </a:endParaRPr>
          </a:p>
        </p:txBody>
      </p:sp>
      <p:pic>
        <p:nvPicPr>
          <p:cNvPr id="80" name="Google Shape;80;p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9906" t="32641" r="25294"/>
          <a:stretch/>
        </p:blipFill>
        <p:spPr>
          <a:xfrm>
            <a:off x="5157300" y="20537"/>
            <a:ext cx="3986698" cy="51435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idx="4294967295"/>
          </p:nvPr>
        </p:nvSpPr>
        <p:spPr>
          <a:xfrm>
            <a:off x="720000" y="597425"/>
            <a:ext cx="7704000" cy="7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Réalisation</a:t>
            </a:r>
            <a:endParaRPr sz="3000" dirty="0"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755575" y="1775257"/>
            <a:ext cx="3912369" cy="5040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</a:pPr>
            <a:r>
              <a:rPr lang="fr-FR" sz="1800" dirty="0">
                <a:solidFill>
                  <a:schemeClr val="accent2"/>
                </a:solidFill>
                <a:latin typeface="Doppio One" panose="020B0604020202020204" charset="0"/>
              </a:rPr>
              <a:t>II. Prétraitement des données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</a:pPr>
            <a:endParaRPr dirty="0">
              <a:solidFill>
                <a:schemeClr val="tx1"/>
              </a:solidFill>
              <a:latin typeface="Doppio One" panose="020B0604020202020204" charset="0"/>
            </a:endParaRPr>
          </a:p>
        </p:txBody>
      </p:sp>
      <p:sp>
        <p:nvSpPr>
          <p:cNvPr id="2" name="AutoShape 2" descr="https://greencloudvps.com/greencloudvps/wp-content/uploads/2022/05/intrusion-detection-system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20628"/>
            <a:ext cx="1735708" cy="173570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162127" y="2279312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  <a:latin typeface="Doppio One" panose="020B0604020202020204" charset="0"/>
              </a:rPr>
              <a:t>Exploration de données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8F888016-3B20-D6FF-2F78-116C73A2B501}"/>
              </a:ext>
            </a:extLst>
          </p:cNvPr>
          <p:cNvSpPr txBox="1"/>
          <p:nvPr/>
        </p:nvSpPr>
        <p:spPr>
          <a:xfrm>
            <a:off x="4535996" y="2279312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  <a:latin typeface="Doppio One" panose="020B0604020202020204" charset="0"/>
              </a:rPr>
              <a:t>Nettoyage de données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EF786A2A-B593-6F30-5714-A2A56121E553}"/>
              </a:ext>
            </a:extLst>
          </p:cNvPr>
          <p:cNvSpPr txBox="1"/>
          <p:nvPr/>
        </p:nvSpPr>
        <p:spPr>
          <a:xfrm>
            <a:off x="899592" y="2720494"/>
            <a:ext cx="34062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fr-FR" sz="1200" dirty="0" smtClean="0">
                <a:solidFill>
                  <a:schemeClr val="tx1"/>
                </a:solidFill>
                <a:latin typeface="Doppio One" panose="020B0604020202020204" charset="0"/>
              </a:rPr>
              <a:t>Vérification </a:t>
            </a:r>
            <a:r>
              <a:rPr lang="fr-FR" sz="1200" dirty="0">
                <a:solidFill>
                  <a:schemeClr val="tx1"/>
                </a:solidFill>
                <a:latin typeface="Doppio One" panose="020B0604020202020204" charset="0"/>
              </a:rPr>
              <a:t>et suppression des données manquants</a:t>
            </a:r>
            <a:r>
              <a:rPr lang="fr-FR" sz="1200" dirty="0" smtClean="0">
                <a:solidFill>
                  <a:schemeClr val="tx1"/>
                </a:solidFill>
                <a:latin typeface="Doppio One" panose="020B0604020202020204" charset="0"/>
              </a:rPr>
              <a:t>.</a:t>
            </a:r>
            <a:endParaRPr lang="fr-FR" sz="1200" dirty="0">
              <a:solidFill>
                <a:schemeClr val="tx1"/>
              </a:solidFill>
              <a:latin typeface="Doppio One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fr-FR" sz="1200" dirty="0">
                <a:solidFill>
                  <a:schemeClr val="tx1"/>
                </a:solidFill>
                <a:latin typeface="Doppio One" panose="020B0604020202020204" charset="0"/>
              </a:rPr>
              <a:t>Vérification </a:t>
            </a:r>
            <a:r>
              <a:rPr lang="fr-FR" sz="1200" dirty="0">
                <a:solidFill>
                  <a:schemeClr val="tx1"/>
                </a:solidFill>
                <a:latin typeface="Doppio One" panose="020B0604020202020204" charset="0"/>
              </a:rPr>
              <a:t>et la suppression des lignes doublant</a:t>
            </a:r>
            <a:r>
              <a:rPr lang="fr-FR" sz="1200" dirty="0" smtClean="0">
                <a:solidFill>
                  <a:schemeClr val="tx1"/>
                </a:solidFill>
                <a:latin typeface="Doppio One" panose="020B0604020202020204" charset="0"/>
              </a:rPr>
              <a:t>.</a:t>
            </a:r>
            <a:endParaRPr lang="fr-FR" sz="1200" dirty="0">
              <a:solidFill>
                <a:schemeClr val="tx1"/>
              </a:solidFill>
              <a:latin typeface="Doppio One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fr-FR" sz="1200" dirty="0">
                <a:solidFill>
                  <a:schemeClr val="tx1"/>
                </a:solidFill>
                <a:latin typeface="Doppio One" panose="020B0604020202020204" charset="0"/>
              </a:rPr>
              <a:t>Visualisation des données</a:t>
            </a:r>
            <a:endParaRPr lang="fr-FR" sz="1200" dirty="0">
              <a:solidFill>
                <a:schemeClr val="tx1"/>
              </a:solidFill>
              <a:latin typeface="Doppio One" panose="020B060402020202020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fr-FR" sz="1200" dirty="0">
              <a:solidFill>
                <a:schemeClr val="tx1"/>
              </a:solidFill>
              <a:latin typeface="Doppio One" panose="020B060402020202020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7FB9BB08-28B7-7481-A6BF-927144185B90}"/>
              </a:ext>
            </a:extLst>
          </p:cNvPr>
          <p:cNvSpPr txBox="1"/>
          <p:nvPr/>
        </p:nvSpPr>
        <p:spPr>
          <a:xfrm>
            <a:off x="4427984" y="2629997"/>
            <a:ext cx="408260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fr-FR" sz="1200" dirty="0" smtClean="0">
                <a:solidFill>
                  <a:schemeClr val="tx1"/>
                </a:solidFill>
                <a:latin typeface="Doppio One" panose="020B0604020202020204" charset="0"/>
              </a:rPr>
              <a:t>Suppression </a:t>
            </a:r>
            <a:r>
              <a:rPr lang="fr-FR" sz="1200" dirty="0">
                <a:solidFill>
                  <a:schemeClr val="tx1"/>
                </a:solidFill>
                <a:latin typeface="Doppio One" panose="020B0604020202020204" charset="0"/>
              </a:rPr>
              <a:t>des colonnes inutiles.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fr-FR" sz="1200" dirty="0">
                <a:solidFill>
                  <a:schemeClr val="tx1"/>
                </a:solidFill>
                <a:latin typeface="Doppio One" panose="020B0604020202020204" charset="0"/>
              </a:rPr>
              <a:t>S</a:t>
            </a:r>
            <a:r>
              <a:rPr lang="fr-FR" sz="1200" dirty="0" smtClean="0">
                <a:solidFill>
                  <a:schemeClr val="tx1"/>
                </a:solidFill>
                <a:latin typeface="Doppio One" panose="020B0604020202020204" charset="0"/>
              </a:rPr>
              <a:t>éparation </a:t>
            </a:r>
            <a:r>
              <a:rPr lang="fr-FR" sz="1200" dirty="0">
                <a:solidFill>
                  <a:schemeClr val="tx1"/>
                </a:solidFill>
                <a:latin typeface="Doppio One" panose="020B0604020202020204" charset="0"/>
              </a:rPr>
              <a:t>de </a:t>
            </a:r>
            <a:r>
              <a:rPr lang="fr-FR" sz="1200" dirty="0" err="1">
                <a:solidFill>
                  <a:schemeClr val="tx1"/>
                </a:solidFill>
                <a:latin typeface="Doppio One" panose="020B0604020202020204" charset="0"/>
              </a:rPr>
              <a:t>dataset</a:t>
            </a:r>
            <a:endParaRPr lang="fr-FR" sz="1200" dirty="0">
              <a:solidFill>
                <a:schemeClr val="tx1"/>
              </a:solidFill>
              <a:latin typeface="Doppio One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fr-FR" sz="1200" dirty="0" smtClean="0">
                <a:solidFill>
                  <a:schemeClr val="tx1"/>
                </a:solidFill>
                <a:latin typeface="Doppio One" panose="020B0604020202020204" charset="0"/>
              </a:rPr>
              <a:t>Sélection </a:t>
            </a:r>
            <a:r>
              <a:rPr lang="fr-FR" sz="1200" dirty="0">
                <a:solidFill>
                  <a:schemeClr val="tx1"/>
                </a:solidFill>
                <a:latin typeface="Doppio One" panose="020B0604020202020204" charset="0"/>
              </a:rPr>
              <a:t>de 10 </a:t>
            </a:r>
            <a:r>
              <a:rPr lang="fr-FR" sz="1200" dirty="0" err="1" smtClean="0">
                <a:solidFill>
                  <a:schemeClr val="tx1"/>
                </a:solidFill>
                <a:latin typeface="Doppio One" panose="020B0604020202020204" charset="0"/>
              </a:rPr>
              <a:t>features</a:t>
            </a:r>
            <a:r>
              <a:rPr lang="fr-FR" sz="1200" dirty="0">
                <a:solidFill>
                  <a:schemeClr val="tx1"/>
                </a:solidFill>
                <a:latin typeface="Doppio One" panose="020B0604020202020204" charset="0"/>
              </a:rPr>
              <a:t> </a:t>
            </a:r>
            <a:r>
              <a:rPr lang="fr-FR" sz="1200" dirty="0" err="1" smtClean="0">
                <a:solidFill>
                  <a:schemeClr val="tx1"/>
                </a:solidFill>
                <a:latin typeface="Doppio One" panose="020B0604020202020204" charset="0"/>
              </a:rPr>
              <a:t>grace</a:t>
            </a:r>
            <a:r>
              <a:rPr lang="fr-FR" sz="1200" dirty="0" smtClean="0">
                <a:solidFill>
                  <a:schemeClr val="tx1"/>
                </a:solidFill>
                <a:latin typeface="Doppio One" panose="020B0604020202020204" charset="0"/>
              </a:rPr>
              <a:t> </a:t>
            </a:r>
            <a:r>
              <a:rPr lang="fr-FR" sz="1200" dirty="0">
                <a:solidFill>
                  <a:schemeClr val="tx1"/>
                </a:solidFill>
                <a:latin typeface="Doppio One" panose="020B0604020202020204" charset="0"/>
              </a:rPr>
              <a:t>à RFE.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fr-FR" sz="1200" dirty="0" smtClean="0">
                <a:solidFill>
                  <a:schemeClr val="tx1"/>
                </a:solidFill>
                <a:latin typeface="Doppio One" panose="020B0604020202020204" charset="0"/>
              </a:rPr>
              <a:t>Division </a:t>
            </a:r>
            <a:r>
              <a:rPr lang="fr-FR" sz="1200" dirty="0">
                <a:solidFill>
                  <a:schemeClr val="tx1"/>
                </a:solidFill>
                <a:latin typeface="Doppio One" panose="020B0604020202020204" charset="0"/>
              </a:rPr>
              <a:t>de </a:t>
            </a:r>
            <a:r>
              <a:rPr lang="fr-FR" sz="1200" dirty="0" err="1">
                <a:solidFill>
                  <a:schemeClr val="tx1"/>
                </a:solidFill>
                <a:latin typeface="Doppio One" panose="020B0604020202020204" charset="0"/>
              </a:rPr>
              <a:t>dataset</a:t>
            </a:r>
            <a:r>
              <a:rPr lang="fr-FR" sz="1200" dirty="0">
                <a:solidFill>
                  <a:schemeClr val="tx1"/>
                </a:solidFill>
                <a:latin typeface="Doppio One" panose="020B0604020202020204" charset="0"/>
              </a:rPr>
              <a:t> en data train et data test.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fr-FR" sz="1200" dirty="0" err="1" smtClean="0">
                <a:solidFill>
                  <a:schemeClr val="tx1"/>
                </a:solidFill>
                <a:latin typeface="Doppio One" panose="020B0604020202020204" charset="0"/>
              </a:rPr>
              <a:t>Standarisation</a:t>
            </a:r>
            <a:r>
              <a:rPr lang="fr-FR" sz="1200" dirty="0" smtClean="0">
                <a:solidFill>
                  <a:schemeClr val="tx1"/>
                </a:solidFill>
                <a:latin typeface="Doppio One" panose="020B0604020202020204" charset="0"/>
              </a:rPr>
              <a:t> </a:t>
            </a:r>
            <a:r>
              <a:rPr lang="fr-FR" sz="1200" dirty="0">
                <a:solidFill>
                  <a:schemeClr val="tx1"/>
                </a:solidFill>
                <a:latin typeface="Doppio One" panose="020B0604020202020204" charset="0"/>
              </a:rPr>
              <a:t>de donnée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299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7" r="-1"/>
          <a:stretch/>
        </p:blipFill>
        <p:spPr bwMode="auto">
          <a:xfrm>
            <a:off x="1899139" y="745954"/>
            <a:ext cx="5125550" cy="3497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6080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idx="4294967295"/>
          </p:nvPr>
        </p:nvSpPr>
        <p:spPr>
          <a:xfrm>
            <a:off x="720000" y="597425"/>
            <a:ext cx="7704000" cy="7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>Réalisation</a:t>
            </a:r>
            <a:endParaRPr sz="3000" dirty="0"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755576" y="1851670"/>
            <a:ext cx="4104456" cy="5040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accent2"/>
              </a:buClr>
              <a:buSzPct val="100000"/>
              <a:buNone/>
            </a:pPr>
            <a:r>
              <a:rPr lang="fr-FR" sz="1800" dirty="0" smtClean="0">
                <a:solidFill>
                  <a:schemeClr val="accent2"/>
                </a:solidFill>
                <a:latin typeface="Doppio One" panose="020B0604020202020204" charset="0"/>
              </a:rPr>
              <a:t>III. Construction et entrainement du </a:t>
            </a:r>
            <a:r>
              <a:rPr lang="fr-FR" sz="1800" dirty="0">
                <a:solidFill>
                  <a:schemeClr val="accent2"/>
                </a:solidFill>
                <a:latin typeface="Doppio One" panose="020B0604020202020204" charset="0"/>
              </a:rPr>
              <a:t>modèle</a:t>
            </a:r>
          </a:p>
          <a:p>
            <a:pPr marL="400050" lvl="0" indent="-40005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+mj-lt"/>
              <a:buAutoNum type="romanUcPeriod"/>
            </a:pPr>
            <a:endParaRPr lang="fr-FR" sz="1800" dirty="0" smtClean="0">
              <a:solidFill>
                <a:schemeClr val="accent2"/>
              </a:solidFill>
              <a:latin typeface="Doppio One" panose="020B0604020202020204" charset="0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</a:pPr>
            <a:endParaRPr dirty="0">
              <a:solidFill>
                <a:schemeClr val="tx1"/>
              </a:solidFill>
              <a:latin typeface="Doppio One" panose="020B0604020202020204" charset="0"/>
            </a:endParaRPr>
          </a:p>
        </p:txBody>
      </p:sp>
      <p:sp>
        <p:nvSpPr>
          <p:cNvPr id="2" name="AutoShape 2" descr="https://greencloudvps.com/greencloudvps/wp-content/uploads/2022/05/intrusion-detection-system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419622"/>
            <a:ext cx="2669282" cy="2669282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27584" y="2559313"/>
            <a:ext cx="38403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fr-FR" dirty="0" smtClean="0">
                <a:solidFill>
                  <a:schemeClr val="tx1"/>
                </a:solidFill>
                <a:latin typeface="Doppio One" panose="020B0604020202020204" charset="0"/>
              </a:rPr>
              <a:t>Dans </a:t>
            </a:r>
            <a:r>
              <a:rPr lang="fr-FR" dirty="0">
                <a:solidFill>
                  <a:schemeClr val="tx1"/>
                </a:solidFill>
                <a:latin typeface="Doppio One" panose="020B0604020202020204" charset="0"/>
              </a:rPr>
              <a:t>cette phase, différents algorithmes de M</a:t>
            </a:r>
            <a:r>
              <a:rPr lang="fr-FR" dirty="0" smtClean="0">
                <a:solidFill>
                  <a:schemeClr val="tx1"/>
                </a:solidFill>
                <a:latin typeface="Doppio One" panose="020B0604020202020204" charset="0"/>
              </a:rPr>
              <a:t>achine </a:t>
            </a:r>
            <a:r>
              <a:rPr lang="fr-FR" dirty="0">
                <a:solidFill>
                  <a:schemeClr val="tx1"/>
                </a:solidFill>
                <a:latin typeface="Doppio One" panose="020B0604020202020204" charset="0"/>
              </a:rPr>
              <a:t>L</a:t>
            </a:r>
            <a:r>
              <a:rPr lang="fr-FR" dirty="0" smtClean="0">
                <a:solidFill>
                  <a:schemeClr val="tx1"/>
                </a:solidFill>
                <a:latin typeface="Doppio One" panose="020B0604020202020204" charset="0"/>
              </a:rPr>
              <a:t>earning </a:t>
            </a:r>
            <a:r>
              <a:rPr lang="fr-FR" dirty="0">
                <a:solidFill>
                  <a:schemeClr val="tx1"/>
                </a:solidFill>
                <a:latin typeface="Doppio One" panose="020B0604020202020204" charset="0"/>
              </a:rPr>
              <a:t>sont explorés et évalués pour leur pertinence dans la détection des intrusions réseau.  </a:t>
            </a:r>
          </a:p>
        </p:txBody>
      </p:sp>
    </p:spTree>
    <p:extLst>
      <p:ext uri="{BB962C8B-B14F-4D97-AF65-F5344CB8AC3E}">
        <p14:creationId xmlns:p14="http://schemas.microsoft.com/office/powerpoint/2010/main" val="303242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720000" y="1789425"/>
            <a:ext cx="3203928" cy="2779500"/>
          </a:xfrm>
        </p:spPr>
        <p:txBody>
          <a:bodyPr/>
          <a:lstStyle/>
          <a:p>
            <a:pPr marL="152400" indent="0" algn="ctr">
              <a:buNone/>
            </a:pPr>
            <a:endParaRPr lang="fr-FR" dirty="0" smtClean="0"/>
          </a:p>
          <a:p>
            <a:pPr marL="152400" indent="0" algn="ctr">
              <a:buNone/>
            </a:pPr>
            <a:endParaRPr lang="fr-FR" dirty="0"/>
          </a:p>
          <a:p>
            <a:pPr marL="152400" indent="0" algn="ctr">
              <a:buNone/>
            </a:pPr>
            <a:endParaRPr lang="fr-FR" dirty="0" smtClean="0"/>
          </a:p>
          <a:p>
            <a:pPr marL="152400" indent="0" algn="ctr">
              <a:buNone/>
            </a:pPr>
            <a:endParaRPr lang="fr-FR" dirty="0"/>
          </a:p>
          <a:p>
            <a:pPr marL="152400" indent="0" algn="ctr">
              <a:buNone/>
            </a:pPr>
            <a:endParaRPr lang="fr-FR" dirty="0" smtClean="0"/>
          </a:p>
          <a:p>
            <a:pPr marL="152400" indent="0" algn="ctr">
              <a:buNone/>
            </a:pPr>
            <a:endParaRPr lang="fr-FR" dirty="0"/>
          </a:p>
          <a:p>
            <a:pPr marL="152400" indent="0" algn="ctr">
              <a:buNone/>
            </a:pPr>
            <a:r>
              <a:rPr lang="fr-FR" sz="2400" b="1" dirty="0" smtClean="0">
                <a:solidFill>
                  <a:schemeClr val="accent2"/>
                </a:solidFill>
              </a:rPr>
              <a:t>Algorithme KNN</a:t>
            </a:r>
            <a:endParaRPr lang="fr-FR" sz="2400" b="1" dirty="0">
              <a:solidFill>
                <a:schemeClr val="accent2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779662"/>
            <a:ext cx="4464496" cy="2807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2317216" y="843558"/>
            <a:ext cx="4509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800" b="1" dirty="0">
                <a:solidFill>
                  <a:schemeClr val="accent2"/>
                </a:solidFill>
                <a:latin typeface="Doppio One" panose="020B0604020202020204" charset="0"/>
              </a:rPr>
              <a:t>Entraînement et optimisation du </a:t>
            </a:r>
            <a:r>
              <a:rPr lang="fr-FR" sz="1800" b="1" dirty="0" smtClean="0">
                <a:solidFill>
                  <a:schemeClr val="accent2"/>
                </a:solidFill>
                <a:latin typeface="Doppio One" panose="020B0604020202020204" charset="0"/>
              </a:rPr>
              <a:t>modèle</a:t>
            </a:r>
            <a:endParaRPr lang="fr-FR" sz="1800" b="1" dirty="0">
              <a:solidFill>
                <a:schemeClr val="accent2"/>
              </a:solidFill>
              <a:latin typeface="Doppio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26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720000" y="1789425"/>
            <a:ext cx="3203928" cy="2779500"/>
          </a:xfrm>
        </p:spPr>
        <p:txBody>
          <a:bodyPr/>
          <a:lstStyle/>
          <a:p>
            <a:pPr marL="152400" indent="0" algn="ctr">
              <a:buNone/>
            </a:pPr>
            <a:endParaRPr lang="fr-FR" dirty="0" smtClean="0"/>
          </a:p>
          <a:p>
            <a:pPr marL="152400" indent="0" algn="ctr">
              <a:buNone/>
            </a:pPr>
            <a:endParaRPr lang="fr-FR" dirty="0"/>
          </a:p>
          <a:p>
            <a:pPr marL="152400" indent="0" algn="ctr">
              <a:buNone/>
            </a:pPr>
            <a:endParaRPr lang="fr-FR" dirty="0" smtClean="0"/>
          </a:p>
          <a:p>
            <a:pPr marL="152400" indent="0" algn="ctr">
              <a:buNone/>
            </a:pPr>
            <a:endParaRPr lang="fr-FR" dirty="0"/>
          </a:p>
          <a:p>
            <a:pPr marL="152400" indent="0" algn="ctr">
              <a:buNone/>
            </a:pPr>
            <a:endParaRPr lang="fr-FR" dirty="0" smtClean="0"/>
          </a:p>
          <a:p>
            <a:pPr marL="152400" indent="0" algn="ctr">
              <a:buNone/>
            </a:pPr>
            <a:endParaRPr lang="fr-FR" dirty="0"/>
          </a:p>
          <a:p>
            <a:pPr marL="152400" indent="0" algn="ctr">
              <a:buNone/>
            </a:pPr>
            <a:r>
              <a:rPr lang="fr-FR" sz="2400" b="1" dirty="0" smtClean="0">
                <a:solidFill>
                  <a:schemeClr val="accent2"/>
                </a:solidFill>
              </a:rPr>
              <a:t>Algorithme LR</a:t>
            </a:r>
            <a:endParaRPr lang="fr-FR" sz="2400" b="1" dirty="0">
              <a:solidFill>
                <a:schemeClr val="accent2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317216" y="843558"/>
            <a:ext cx="4509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800" b="1" dirty="0">
                <a:solidFill>
                  <a:schemeClr val="accent2"/>
                </a:solidFill>
                <a:latin typeface="Doppio One" panose="020B0604020202020204" charset="0"/>
              </a:rPr>
              <a:t>Entraînement et optimisation du </a:t>
            </a:r>
            <a:r>
              <a:rPr lang="fr-FR" sz="1800" b="1" dirty="0" smtClean="0">
                <a:solidFill>
                  <a:schemeClr val="accent2"/>
                </a:solidFill>
                <a:latin typeface="Doppio One" panose="020B0604020202020204" charset="0"/>
              </a:rPr>
              <a:t>modèle</a:t>
            </a:r>
            <a:endParaRPr lang="fr-FR" sz="1800" b="1" dirty="0">
              <a:solidFill>
                <a:schemeClr val="accent2"/>
              </a:solidFill>
              <a:latin typeface="Doppio One" panose="020B0604020202020204" charset="0"/>
            </a:endParaRPr>
          </a:p>
        </p:txBody>
      </p:sp>
      <p:pic>
        <p:nvPicPr>
          <p:cNvPr id="12290" name="Picture 2" descr="https://i.ytimg.com/vi/_LDUTSahq38/maxresdefaul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03"/>
          <a:stretch/>
        </p:blipFill>
        <p:spPr bwMode="auto">
          <a:xfrm>
            <a:off x="3923928" y="1764358"/>
            <a:ext cx="4464496" cy="2823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01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720000" y="1789425"/>
            <a:ext cx="3203928" cy="2779500"/>
          </a:xfrm>
        </p:spPr>
        <p:txBody>
          <a:bodyPr/>
          <a:lstStyle/>
          <a:p>
            <a:pPr marL="152400" indent="0" algn="ctr">
              <a:buNone/>
            </a:pPr>
            <a:endParaRPr lang="fr-FR" dirty="0" smtClean="0"/>
          </a:p>
          <a:p>
            <a:pPr marL="152400" indent="0" algn="ctr">
              <a:buNone/>
            </a:pPr>
            <a:endParaRPr lang="fr-FR" dirty="0"/>
          </a:p>
          <a:p>
            <a:pPr marL="152400" indent="0" algn="ctr">
              <a:buNone/>
            </a:pPr>
            <a:endParaRPr lang="fr-FR" dirty="0" smtClean="0"/>
          </a:p>
          <a:p>
            <a:pPr marL="152400" indent="0" algn="ctr">
              <a:buNone/>
            </a:pPr>
            <a:endParaRPr lang="fr-FR" dirty="0"/>
          </a:p>
          <a:p>
            <a:pPr marL="152400" indent="0" algn="ctr">
              <a:buNone/>
            </a:pPr>
            <a:endParaRPr lang="fr-FR" dirty="0" smtClean="0"/>
          </a:p>
          <a:p>
            <a:pPr marL="152400" indent="0" algn="ctr">
              <a:buNone/>
            </a:pPr>
            <a:endParaRPr lang="fr-FR" dirty="0"/>
          </a:p>
          <a:p>
            <a:pPr marL="152400" indent="0" algn="ctr">
              <a:buNone/>
            </a:pPr>
            <a:r>
              <a:rPr lang="fr-FR" sz="2400" b="1" dirty="0" smtClean="0">
                <a:solidFill>
                  <a:schemeClr val="accent2"/>
                </a:solidFill>
              </a:rPr>
              <a:t>Algorithme DT</a:t>
            </a:r>
            <a:endParaRPr lang="fr-FR" sz="2400" b="1" dirty="0">
              <a:solidFill>
                <a:schemeClr val="accent2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317216" y="843558"/>
            <a:ext cx="4509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800" b="1" dirty="0">
                <a:solidFill>
                  <a:schemeClr val="accent2"/>
                </a:solidFill>
                <a:latin typeface="Doppio One" panose="020B0604020202020204" charset="0"/>
              </a:rPr>
              <a:t>Entraînement et optimisation du </a:t>
            </a:r>
            <a:r>
              <a:rPr lang="fr-FR" sz="1800" b="1" dirty="0" smtClean="0">
                <a:solidFill>
                  <a:schemeClr val="accent2"/>
                </a:solidFill>
                <a:latin typeface="Doppio One" panose="020B0604020202020204" charset="0"/>
              </a:rPr>
              <a:t>modèle</a:t>
            </a:r>
            <a:endParaRPr lang="fr-FR" sz="1800" b="1" dirty="0">
              <a:solidFill>
                <a:schemeClr val="accent2"/>
              </a:solidFill>
              <a:latin typeface="Doppio One" panose="020B0604020202020204" charset="0"/>
            </a:endParaRPr>
          </a:p>
        </p:txBody>
      </p:sp>
      <p:pic>
        <p:nvPicPr>
          <p:cNvPr id="11265" name="Imag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779662"/>
            <a:ext cx="4464496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801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720000" y="1789425"/>
            <a:ext cx="3203928" cy="2779500"/>
          </a:xfrm>
        </p:spPr>
        <p:txBody>
          <a:bodyPr/>
          <a:lstStyle/>
          <a:p>
            <a:pPr marL="152400" indent="0" algn="ctr">
              <a:buNone/>
            </a:pPr>
            <a:endParaRPr lang="fr-FR" dirty="0" smtClean="0"/>
          </a:p>
          <a:p>
            <a:pPr marL="152400" indent="0" algn="ctr">
              <a:buNone/>
            </a:pPr>
            <a:endParaRPr lang="fr-FR" dirty="0"/>
          </a:p>
          <a:p>
            <a:pPr marL="152400" indent="0" algn="ctr">
              <a:buNone/>
            </a:pPr>
            <a:endParaRPr lang="fr-FR" dirty="0" smtClean="0"/>
          </a:p>
          <a:p>
            <a:pPr marL="152400" indent="0" algn="ctr">
              <a:buNone/>
            </a:pPr>
            <a:endParaRPr lang="fr-FR" dirty="0"/>
          </a:p>
          <a:p>
            <a:pPr marL="152400" indent="0" algn="ctr">
              <a:buNone/>
            </a:pPr>
            <a:endParaRPr lang="fr-FR" dirty="0" smtClean="0"/>
          </a:p>
          <a:p>
            <a:pPr marL="152400" indent="0" algn="ctr">
              <a:buNone/>
            </a:pPr>
            <a:endParaRPr lang="fr-FR" dirty="0"/>
          </a:p>
          <a:p>
            <a:pPr marL="152400" indent="0" algn="ctr">
              <a:buNone/>
            </a:pPr>
            <a:r>
              <a:rPr lang="fr-FR" sz="2400" b="1" dirty="0" smtClean="0">
                <a:solidFill>
                  <a:schemeClr val="accent2"/>
                </a:solidFill>
              </a:rPr>
              <a:t>Algorithme RFC</a:t>
            </a:r>
            <a:endParaRPr lang="fr-FR" sz="2400" b="1" dirty="0">
              <a:solidFill>
                <a:schemeClr val="accent2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317216" y="843558"/>
            <a:ext cx="4509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800" b="1" dirty="0">
                <a:solidFill>
                  <a:schemeClr val="accent2"/>
                </a:solidFill>
                <a:latin typeface="Doppio One" panose="020B0604020202020204" charset="0"/>
              </a:rPr>
              <a:t>Entraînement et optimisation du </a:t>
            </a:r>
            <a:r>
              <a:rPr lang="fr-FR" sz="1800" b="1" dirty="0" smtClean="0">
                <a:solidFill>
                  <a:schemeClr val="accent2"/>
                </a:solidFill>
                <a:latin typeface="Doppio One" panose="020B0604020202020204" charset="0"/>
              </a:rPr>
              <a:t>modèle</a:t>
            </a:r>
            <a:endParaRPr lang="fr-FR" sz="1800" b="1" dirty="0">
              <a:solidFill>
                <a:schemeClr val="accent2"/>
              </a:solidFill>
              <a:latin typeface="Doppio One" panose="020B0604020202020204" charset="0"/>
            </a:endParaRPr>
          </a:p>
        </p:txBody>
      </p:sp>
      <p:pic>
        <p:nvPicPr>
          <p:cNvPr id="10242" name="Picture 2" descr="https://www.freecodecamp.org/news/content/images/2020/08/how-random-forest-classifier-wo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779662"/>
            <a:ext cx="4464496" cy="280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01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720000" y="1789425"/>
            <a:ext cx="3203928" cy="2779500"/>
          </a:xfrm>
        </p:spPr>
        <p:txBody>
          <a:bodyPr/>
          <a:lstStyle/>
          <a:p>
            <a:pPr marL="152400" indent="0" algn="ctr">
              <a:buNone/>
            </a:pPr>
            <a:endParaRPr lang="fr-FR" dirty="0" smtClean="0"/>
          </a:p>
          <a:p>
            <a:pPr marL="152400" indent="0" algn="ctr">
              <a:buNone/>
            </a:pPr>
            <a:endParaRPr lang="fr-FR" dirty="0"/>
          </a:p>
          <a:p>
            <a:pPr marL="152400" indent="0" algn="ctr">
              <a:buNone/>
            </a:pPr>
            <a:endParaRPr lang="fr-FR" dirty="0" smtClean="0"/>
          </a:p>
          <a:p>
            <a:pPr marL="152400" indent="0" algn="ctr">
              <a:buNone/>
            </a:pPr>
            <a:endParaRPr lang="fr-FR" dirty="0"/>
          </a:p>
          <a:p>
            <a:pPr marL="152400" indent="0" algn="ctr">
              <a:buNone/>
            </a:pPr>
            <a:endParaRPr lang="fr-FR" dirty="0" smtClean="0"/>
          </a:p>
          <a:p>
            <a:pPr marL="152400" indent="0" algn="ctr">
              <a:buNone/>
            </a:pPr>
            <a:endParaRPr lang="fr-FR" dirty="0"/>
          </a:p>
          <a:p>
            <a:pPr marL="152400" indent="0" algn="ctr">
              <a:buNone/>
            </a:pPr>
            <a:r>
              <a:rPr lang="fr-FR" sz="2400" b="1" dirty="0" smtClean="0">
                <a:solidFill>
                  <a:schemeClr val="accent2"/>
                </a:solidFill>
              </a:rPr>
              <a:t>Algorithme SVM</a:t>
            </a:r>
            <a:endParaRPr lang="fr-FR" sz="2400" b="1" dirty="0">
              <a:solidFill>
                <a:schemeClr val="accent2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317216" y="843558"/>
            <a:ext cx="4509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800" b="1" dirty="0">
                <a:solidFill>
                  <a:schemeClr val="accent2"/>
                </a:solidFill>
                <a:latin typeface="Doppio One" panose="020B0604020202020204" charset="0"/>
              </a:rPr>
              <a:t>Entraînement et optimisation du </a:t>
            </a:r>
            <a:r>
              <a:rPr lang="fr-FR" sz="1800" b="1" dirty="0" smtClean="0">
                <a:solidFill>
                  <a:schemeClr val="accent2"/>
                </a:solidFill>
                <a:latin typeface="Doppio One" panose="020B0604020202020204" charset="0"/>
              </a:rPr>
              <a:t>modèle</a:t>
            </a:r>
            <a:endParaRPr lang="fr-FR" sz="1800" b="1" dirty="0">
              <a:solidFill>
                <a:schemeClr val="accent2"/>
              </a:solidFill>
              <a:latin typeface="Doppio One" panose="020B0604020202020204" charset="0"/>
            </a:endParaRPr>
          </a:p>
        </p:txBody>
      </p:sp>
      <p:sp>
        <p:nvSpPr>
          <p:cNvPr id="4" name="AutoShape 2" descr="https://dataaspirant.com/wp-content/uploads/2020/12/3-Support-Vector-Machine-Algorith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779662"/>
            <a:ext cx="4464496" cy="280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01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720000" y="1789425"/>
            <a:ext cx="3203928" cy="2779500"/>
          </a:xfrm>
        </p:spPr>
        <p:txBody>
          <a:bodyPr/>
          <a:lstStyle/>
          <a:p>
            <a:pPr marL="152400" indent="0" algn="ctr">
              <a:buNone/>
            </a:pPr>
            <a:endParaRPr lang="fr-FR" dirty="0" smtClean="0"/>
          </a:p>
          <a:p>
            <a:pPr marL="152400" indent="0" algn="ctr">
              <a:buNone/>
            </a:pPr>
            <a:endParaRPr lang="fr-FR" dirty="0"/>
          </a:p>
          <a:p>
            <a:pPr marL="152400" indent="0" algn="ctr">
              <a:buNone/>
            </a:pPr>
            <a:endParaRPr lang="fr-FR" dirty="0" smtClean="0"/>
          </a:p>
          <a:p>
            <a:pPr marL="152400" indent="0" algn="ctr">
              <a:buNone/>
            </a:pPr>
            <a:endParaRPr lang="fr-FR" dirty="0"/>
          </a:p>
          <a:p>
            <a:pPr marL="152400" indent="0" algn="ctr">
              <a:buNone/>
            </a:pPr>
            <a:endParaRPr lang="fr-FR" dirty="0" smtClean="0"/>
          </a:p>
          <a:p>
            <a:pPr marL="152400" indent="0" algn="ctr">
              <a:buNone/>
            </a:pPr>
            <a:endParaRPr lang="fr-FR" dirty="0"/>
          </a:p>
          <a:p>
            <a:pPr marL="152400" indent="0" algn="ctr">
              <a:buNone/>
            </a:pPr>
            <a:r>
              <a:rPr lang="fr-FR" sz="2400" b="1" dirty="0" smtClean="0">
                <a:solidFill>
                  <a:schemeClr val="accent2"/>
                </a:solidFill>
              </a:rPr>
              <a:t>Algorithme GNB</a:t>
            </a:r>
            <a:endParaRPr lang="fr-FR" sz="2400" b="1" dirty="0">
              <a:solidFill>
                <a:schemeClr val="accent2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317216" y="843558"/>
            <a:ext cx="4509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800" b="1" dirty="0">
                <a:solidFill>
                  <a:schemeClr val="accent2"/>
                </a:solidFill>
                <a:latin typeface="Doppio One" panose="020B0604020202020204" charset="0"/>
              </a:rPr>
              <a:t>Entraînement et optimisation du </a:t>
            </a:r>
            <a:r>
              <a:rPr lang="fr-FR" sz="1800" b="1" dirty="0" smtClean="0">
                <a:solidFill>
                  <a:schemeClr val="accent2"/>
                </a:solidFill>
                <a:latin typeface="Doppio One" panose="020B0604020202020204" charset="0"/>
              </a:rPr>
              <a:t>modèle</a:t>
            </a:r>
            <a:endParaRPr lang="fr-FR" sz="1800" b="1" dirty="0">
              <a:solidFill>
                <a:schemeClr val="accent2"/>
              </a:solidFill>
              <a:latin typeface="Doppio One" panose="020B0604020202020204" charset="0"/>
            </a:endParaRPr>
          </a:p>
        </p:txBody>
      </p:sp>
      <p:pic>
        <p:nvPicPr>
          <p:cNvPr id="7170" name="Picture 2" descr="https://iq.opengenus.org/content/images/2020/02/Illustration-of-how-a-Gaussian-Naive-Bayes-GNB-classifier-works-For-each-data-poi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779662"/>
            <a:ext cx="4464495" cy="281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78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idx="4294967295"/>
          </p:nvPr>
        </p:nvSpPr>
        <p:spPr>
          <a:xfrm>
            <a:off x="720000" y="597425"/>
            <a:ext cx="7704000" cy="7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>Réalisation</a:t>
            </a:r>
            <a:endParaRPr sz="3000" dirty="0"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755576" y="1779662"/>
            <a:ext cx="3024336" cy="5040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accent2"/>
              </a:buClr>
              <a:buSzPct val="100000"/>
              <a:buNone/>
            </a:pPr>
            <a:r>
              <a:rPr lang="fr-FR" sz="1800" dirty="0" smtClean="0">
                <a:solidFill>
                  <a:schemeClr val="accent2"/>
                </a:solidFill>
                <a:latin typeface="Doppio One" panose="020B0604020202020204" charset="0"/>
              </a:rPr>
              <a:t>IV. Evaluation </a:t>
            </a:r>
            <a:r>
              <a:rPr lang="fr-FR" sz="1800" dirty="0">
                <a:solidFill>
                  <a:schemeClr val="accent2"/>
                </a:solidFill>
                <a:latin typeface="Doppio One" panose="020B0604020202020204" charset="0"/>
              </a:rPr>
              <a:t>du modèle</a:t>
            </a:r>
          </a:p>
          <a:p>
            <a:pPr marL="400050" lvl="0" indent="-4000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+mj-lt"/>
              <a:buAutoNum type="romanUcPeriod"/>
            </a:pPr>
            <a:endParaRPr lang="fr-FR" sz="1800" dirty="0" smtClean="0">
              <a:solidFill>
                <a:schemeClr val="accent2"/>
              </a:solidFill>
              <a:latin typeface="Doppio One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</a:pPr>
            <a:endParaRPr dirty="0">
              <a:solidFill>
                <a:schemeClr val="tx1"/>
              </a:solidFill>
              <a:latin typeface="Doppio One" panose="020B0604020202020204" charset="0"/>
            </a:endParaRPr>
          </a:p>
        </p:txBody>
      </p:sp>
      <p:sp>
        <p:nvSpPr>
          <p:cNvPr id="2" name="AutoShape 2" descr="https://greencloudvps.com/greencloudvps/wp-content/uploads/2022/05/intrusion-detection-system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419622"/>
            <a:ext cx="2669282" cy="2669282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27584" y="2487304"/>
            <a:ext cx="38403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>
                <a:solidFill>
                  <a:schemeClr val="tx1"/>
                </a:solidFill>
                <a:latin typeface="Doppio One" panose="020B0604020202020204" charset="0"/>
              </a:rPr>
              <a:t>Une </a:t>
            </a:r>
            <a:r>
              <a:rPr lang="fr-FR" dirty="0">
                <a:solidFill>
                  <a:schemeClr val="tx1"/>
                </a:solidFill>
                <a:latin typeface="Doppio One" panose="020B0604020202020204" charset="0"/>
              </a:rPr>
              <a:t>fois que le modèle est entraîné et optimisé, il est évalué sur un ensemble de données de test indépendant pour estimer sa performance en conditions réelles. </a:t>
            </a:r>
          </a:p>
        </p:txBody>
      </p:sp>
    </p:spTree>
    <p:extLst>
      <p:ext uri="{BB962C8B-B14F-4D97-AF65-F5344CB8AC3E}">
        <p14:creationId xmlns:p14="http://schemas.microsoft.com/office/powerpoint/2010/main" val="303242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idx="4294967295"/>
          </p:nvPr>
        </p:nvSpPr>
        <p:spPr>
          <a:xfrm>
            <a:off x="720000" y="597425"/>
            <a:ext cx="7704000" cy="7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>PLAN</a:t>
            </a:r>
            <a:endParaRPr sz="3000" dirty="0"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755576" y="1923678"/>
            <a:ext cx="7704000" cy="18624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+mj-lt"/>
              <a:buAutoNum type="arabicPeriod"/>
            </a:pPr>
            <a:r>
              <a:rPr lang="fr-FR" sz="1600" b="1" dirty="0" smtClean="0"/>
              <a:t>Introduction</a:t>
            </a:r>
            <a:endParaRPr sz="1600" b="1" dirty="0"/>
          </a:p>
          <a:p>
            <a:pPr marL="457200" lvl="0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+mj-lt"/>
              <a:buAutoNum type="arabicPeriod"/>
            </a:pPr>
            <a:r>
              <a:rPr lang="fr-FR" sz="1600" b="1" dirty="0" smtClean="0"/>
              <a:t>Mise en situation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+mj-lt"/>
              <a:buAutoNum type="arabicPeriod"/>
            </a:pPr>
            <a:r>
              <a:rPr lang="fr-FR" sz="1600" b="1" dirty="0" smtClean="0"/>
              <a:t>Réalisation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+mj-lt"/>
              <a:buAutoNum type="arabicPeriod"/>
            </a:pPr>
            <a:r>
              <a:rPr lang="fr-FR" sz="1600" b="1" dirty="0" smtClean="0"/>
              <a:t>Conclusion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+mj-lt"/>
              <a:buAutoNum type="arabicPeriod"/>
            </a:pPr>
            <a:endParaRPr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/>
          </a:p>
        </p:txBody>
      </p:sp>
    </p:spTree>
    <p:extLst>
      <p:ext uri="{BB962C8B-B14F-4D97-AF65-F5344CB8AC3E}">
        <p14:creationId xmlns:p14="http://schemas.microsoft.com/office/powerpoint/2010/main" val="229602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838" y="1266643"/>
            <a:ext cx="4820323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266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idx="4294967295"/>
          </p:nvPr>
        </p:nvSpPr>
        <p:spPr>
          <a:xfrm>
            <a:off x="720000" y="597425"/>
            <a:ext cx="7704000" cy="7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>Réalisation</a:t>
            </a:r>
            <a:endParaRPr sz="3000" dirty="0"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755575" y="1779662"/>
            <a:ext cx="3912369" cy="5040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1" indent="0">
              <a:lnSpc>
                <a:spcPct val="100000"/>
              </a:lnSpc>
              <a:buClr>
                <a:schemeClr val="accent2"/>
              </a:buClr>
              <a:buSzPct val="100000"/>
              <a:buNone/>
            </a:pPr>
            <a:r>
              <a:rPr lang="fr-FR" sz="1800" dirty="0" smtClean="0">
                <a:solidFill>
                  <a:schemeClr val="accent2"/>
                </a:solidFill>
                <a:latin typeface="Doppio One" panose="020B0604020202020204" charset="0"/>
              </a:rPr>
              <a:t>V. Déploiement du </a:t>
            </a:r>
            <a:r>
              <a:rPr lang="fr-FR" sz="1800" dirty="0">
                <a:solidFill>
                  <a:schemeClr val="accent2"/>
                </a:solidFill>
                <a:latin typeface="Doppio One" panose="020B0604020202020204" charset="0"/>
              </a:rPr>
              <a:t>modèle</a:t>
            </a:r>
          </a:p>
          <a:p>
            <a:pPr marL="400050" indent="-400050">
              <a:buClr>
                <a:schemeClr val="accent2"/>
              </a:buClr>
              <a:buSzPct val="100000"/>
              <a:buFont typeface="+mj-lt"/>
              <a:buAutoNum type="romanUcPeriod"/>
            </a:pPr>
            <a:endParaRPr lang="fr-FR" sz="1800" dirty="0">
              <a:solidFill>
                <a:schemeClr val="accent2"/>
              </a:solidFill>
              <a:latin typeface="Doppio One" panose="020B0604020202020204" charset="0"/>
            </a:endParaRPr>
          </a:p>
          <a:p>
            <a:pPr marL="400050" lvl="0" indent="-4000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+mj-lt"/>
              <a:buAutoNum type="romanUcPeriod"/>
            </a:pPr>
            <a:endParaRPr lang="fr-FR" sz="1800" dirty="0" smtClean="0">
              <a:solidFill>
                <a:schemeClr val="accent2"/>
              </a:solidFill>
              <a:latin typeface="Doppio One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</a:pPr>
            <a:endParaRPr dirty="0">
              <a:solidFill>
                <a:schemeClr val="tx1"/>
              </a:solidFill>
              <a:latin typeface="Doppio One" panose="020B0604020202020204" charset="0"/>
            </a:endParaRPr>
          </a:p>
        </p:txBody>
      </p:sp>
      <p:sp>
        <p:nvSpPr>
          <p:cNvPr id="2" name="AutoShape 2" descr="https://greencloudvps.com/greencloudvps/wp-content/uploads/2022/05/intrusion-detection-system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419622"/>
            <a:ext cx="2669282" cy="2669282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27584" y="2427734"/>
            <a:ext cx="38403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>
                <a:solidFill>
                  <a:schemeClr val="tx1"/>
                </a:solidFill>
                <a:latin typeface="Doppio One" panose="020B0604020202020204" charset="0"/>
              </a:rPr>
              <a:t>Une </a:t>
            </a:r>
            <a:r>
              <a:rPr lang="fr-FR" dirty="0">
                <a:solidFill>
                  <a:schemeClr val="tx1"/>
                </a:solidFill>
                <a:latin typeface="Doppio One" panose="020B0604020202020204" charset="0"/>
              </a:rPr>
              <a:t>fois que le modèle a été évalué avec succès, il peut être déployé dans l'environnement de production pour la détection des intrusions en temps réel. </a:t>
            </a:r>
          </a:p>
        </p:txBody>
      </p:sp>
    </p:spTree>
    <p:extLst>
      <p:ext uri="{BB962C8B-B14F-4D97-AF65-F5344CB8AC3E}">
        <p14:creationId xmlns:p14="http://schemas.microsoft.com/office/powerpoint/2010/main" val="192535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idx="4294967295"/>
          </p:nvPr>
        </p:nvSpPr>
        <p:spPr>
          <a:xfrm>
            <a:off x="720000" y="597425"/>
            <a:ext cx="7704000" cy="7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>Réalisation</a:t>
            </a:r>
            <a:endParaRPr sz="3000" dirty="0"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755575" y="1779662"/>
            <a:ext cx="4680521" cy="5040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1" indent="0">
              <a:lnSpc>
                <a:spcPct val="100000"/>
              </a:lnSpc>
              <a:buClr>
                <a:schemeClr val="accent2"/>
              </a:buClr>
              <a:buSzPct val="100000"/>
              <a:buNone/>
            </a:pPr>
            <a:r>
              <a:rPr lang="fr-FR" sz="1800" dirty="0" smtClean="0">
                <a:solidFill>
                  <a:schemeClr val="accent2"/>
                </a:solidFill>
                <a:latin typeface="Doppio One" panose="020B0604020202020204" charset="0"/>
              </a:rPr>
              <a:t>VI. Gestion </a:t>
            </a:r>
            <a:r>
              <a:rPr lang="fr-FR" sz="1800" dirty="0">
                <a:solidFill>
                  <a:schemeClr val="accent2"/>
                </a:solidFill>
                <a:latin typeface="Doppio One" panose="020B0604020202020204" charset="0"/>
              </a:rPr>
              <a:t>des résultats et rétroaction</a:t>
            </a:r>
          </a:p>
          <a:p>
            <a:pPr marL="400050" indent="-400050">
              <a:buClr>
                <a:schemeClr val="accent2"/>
              </a:buClr>
              <a:buSzPct val="100000"/>
              <a:buFont typeface="+mj-lt"/>
              <a:buAutoNum type="romanUcPeriod"/>
            </a:pPr>
            <a:endParaRPr lang="fr-FR" sz="1800" dirty="0">
              <a:solidFill>
                <a:schemeClr val="accent2"/>
              </a:solidFill>
              <a:latin typeface="Doppio One" panose="020B0604020202020204" charset="0"/>
            </a:endParaRPr>
          </a:p>
          <a:p>
            <a:pPr marL="400050" lvl="0" indent="-4000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+mj-lt"/>
              <a:buAutoNum type="romanUcPeriod"/>
            </a:pPr>
            <a:endParaRPr lang="fr-FR" sz="1800" dirty="0" smtClean="0">
              <a:solidFill>
                <a:schemeClr val="accent2"/>
              </a:solidFill>
              <a:latin typeface="Doppio One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</a:pPr>
            <a:endParaRPr dirty="0">
              <a:solidFill>
                <a:schemeClr val="tx1"/>
              </a:solidFill>
              <a:latin typeface="Doppio One" panose="020B0604020202020204" charset="0"/>
            </a:endParaRPr>
          </a:p>
        </p:txBody>
      </p:sp>
      <p:sp>
        <p:nvSpPr>
          <p:cNvPr id="2" name="AutoShape 2" descr="https://greencloudvps.com/greencloudvps/wp-content/uploads/2022/05/intrusion-detection-system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419622"/>
            <a:ext cx="2669282" cy="2669282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27584" y="2559312"/>
            <a:ext cx="38403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>
                <a:solidFill>
                  <a:schemeClr val="tx1"/>
                </a:solidFill>
                <a:latin typeface="Doppio One" panose="020B0604020202020204" charset="0"/>
              </a:rPr>
              <a:t>Une </a:t>
            </a:r>
            <a:r>
              <a:rPr lang="fr-FR" dirty="0">
                <a:solidFill>
                  <a:schemeClr val="tx1"/>
                </a:solidFill>
                <a:latin typeface="Doppio One" panose="020B0604020202020204" charset="0"/>
              </a:rPr>
              <a:t>fois déployé, le modèle est soumis à une surveillance continue pour évaluer ses performances en production. </a:t>
            </a:r>
          </a:p>
        </p:txBody>
      </p:sp>
    </p:spTree>
    <p:extLst>
      <p:ext uri="{BB962C8B-B14F-4D97-AF65-F5344CB8AC3E}">
        <p14:creationId xmlns:p14="http://schemas.microsoft.com/office/powerpoint/2010/main" val="192535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3743908" y="627534"/>
            <a:ext cx="1656184" cy="494293"/>
          </a:xfrm>
        </p:spPr>
        <p:txBody>
          <a:bodyPr/>
          <a:lstStyle/>
          <a:p>
            <a:pPr marL="152400" indent="0" algn="ctr">
              <a:buNone/>
            </a:pPr>
            <a:r>
              <a:rPr lang="fr-FR" sz="2000" b="1" dirty="0" smtClean="0">
                <a:solidFill>
                  <a:schemeClr val="accent2"/>
                </a:solidFill>
              </a:rPr>
              <a:t>Conclusion</a:t>
            </a:r>
            <a:endParaRPr lang="fr-FR" sz="2000" b="1" dirty="0">
              <a:solidFill>
                <a:schemeClr val="accent2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707654"/>
            <a:ext cx="3194041" cy="225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827584" y="2144249"/>
            <a:ext cx="37444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dirty="0">
                <a:solidFill>
                  <a:schemeClr val="tx1"/>
                </a:solidFill>
                <a:latin typeface="Doppio One" panose="020B0604020202020204" charset="0"/>
              </a:rPr>
              <a:t>La présentation met en lumière l'ensemble du processus, des données brutes jusqu'au modèle final, démontrant ainsi la méthodologie rigoureuse et les choix stratégiques réalisés pour obtenir des résultats fiables et </a:t>
            </a:r>
            <a:r>
              <a:rPr lang="fr-FR" sz="1200" dirty="0" smtClean="0">
                <a:solidFill>
                  <a:schemeClr val="tx1"/>
                </a:solidFill>
                <a:latin typeface="Doppio One" panose="020B0604020202020204" charset="0"/>
              </a:rPr>
              <a:t>pertinents en terme de détection des anomalies dans les réseaux.</a:t>
            </a:r>
            <a:endParaRPr lang="fr-FR" sz="1200" dirty="0">
              <a:solidFill>
                <a:schemeClr val="tx1"/>
              </a:solidFill>
              <a:latin typeface="Doppio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55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915566"/>
            <a:ext cx="5533020" cy="393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Google Shape;85;p18"/>
          <p:cNvSpPr txBox="1">
            <a:spLocks noGrp="1"/>
          </p:cNvSpPr>
          <p:nvPr>
            <p:ph type="title" idx="4294967295"/>
          </p:nvPr>
        </p:nvSpPr>
        <p:spPr>
          <a:xfrm>
            <a:off x="606190" y="206666"/>
            <a:ext cx="7704000" cy="7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 smtClean="0"/>
              <a:t>INTRODUCTION 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365341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idx="4294967295"/>
          </p:nvPr>
        </p:nvSpPr>
        <p:spPr>
          <a:xfrm>
            <a:off x="720000" y="597425"/>
            <a:ext cx="7704000" cy="7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>Mise en situation</a:t>
            </a:r>
            <a:endParaRPr sz="3000" dirty="0"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827584" y="2499742"/>
            <a:ext cx="3924008" cy="12241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just">
              <a:lnSpc>
                <a:spcPct val="150000"/>
              </a:lnSpc>
              <a:buClr>
                <a:schemeClr val="dk1"/>
              </a:buClr>
              <a:buNone/>
            </a:pPr>
            <a:r>
              <a:rPr lang="fr-FR" b="1" dirty="0">
                <a:solidFill>
                  <a:schemeClr val="accent2"/>
                </a:solidFill>
              </a:rPr>
              <a:t>Une intrusion réseau </a:t>
            </a:r>
            <a:r>
              <a:rPr lang="fr-FR" dirty="0" smtClean="0"/>
              <a:t>est </a:t>
            </a:r>
            <a:r>
              <a:rPr lang="fr-FR" dirty="0"/>
              <a:t>une tentative de pénétration ou d'utilisation abusive de votre système.</a:t>
            </a:r>
            <a:endParaRPr dirty="0"/>
          </a:p>
        </p:txBody>
      </p:sp>
      <p:sp>
        <p:nvSpPr>
          <p:cNvPr id="2" name="AutoShape 2" descr="https://greencloudvps.com/greencloudvps/wp-content/uploads/2022/05/intrusion-detection-system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397" y="1923678"/>
            <a:ext cx="2972568" cy="20162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875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idx="4294967295"/>
          </p:nvPr>
        </p:nvSpPr>
        <p:spPr>
          <a:xfrm>
            <a:off x="720000" y="597425"/>
            <a:ext cx="7704000" cy="7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>Mise en situation</a:t>
            </a:r>
            <a:endParaRPr sz="3000" dirty="0"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755576" y="2067695"/>
            <a:ext cx="3203928" cy="12961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>
              <a:lnSpc>
                <a:spcPct val="115000"/>
              </a:lnSpc>
              <a:buClr>
                <a:schemeClr val="dk1"/>
              </a:buClr>
              <a:buNone/>
            </a:pPr>
            <a:r>
              <a:rPr lang="en" b="1" dirty="0" smtClean="0">
                <a:solidFill>
                  <a:schemeClr val="accent2"/>
                </a:solidFill>
              </a:rPr>
              <a:t>Un systeme de detection d’intrusion (ou IDS pour Intrusion Detection System), </a:t>
            </a:r>
            <a:r>
              <a:rPr lang="en" dirty="0"/>
              <a:t>tente de decouvrir ces exploits illegaux commis sur le systeme en s’appuyant </a:t>
            </a:r>
            <a:r>
              <a:rPr lang="en" dirty="0" smtClean="0"/>
              <a:t>sur une norme.</a:t>
            </a:r>
            <a:endParaRPr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95686"/>
            <a:ext cx="3600000" cy="18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789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idx="4294967295"/>
          </p:nvPr>
        </p:nvSpPr>
        <p:spPr>
          <a:xfrm>
            <a:off x="720000" y="597425"/>
            <a:ext cx="7704000" cy="7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>Mise en situation</a:t>
            </a:r>
            <a:endParaRPr sz="3000" dirty="0"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748476" y="2463638"/>
            <a:ext cx="3203928" cy="8640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b="1" dirty="0">
                <a:solidFill>
                  <a:schemeClr val="accent2"/>
                </a:solidFill>
              </a:rPr>
              <a:t>Un </a:t>
            </a:r>
            <a:r>
              <a:rPr lang="en-GB" b="1" dirty="0" err="1">
                <a:solidFill>
                  <a:schemeClr val="accent2"/>
                </a:solidFill>
              </a:rPr>
              <a:t>reseau</a:t>
            </a:r>
            <a:r>
              <a:rPr lang="en-GB" b="1" dirty="0">
                <a:solidFill>
                  <a:schemeClr val="accent2"/>
                </a:solidFill>
              </a:rPr>
              <a:t> (N-IDS</a:t>
            </a:r>
            <a:r>
              <a:rPr lang="en-GB" b="1" dirty="0" smtClean="0">
                <a:solidFill>
                  <a:schemeClr val="accent2"/>
                </a:solidFill>
              </a:rPr>
              <a:t>)</a:t>
            </a:r>
          </a:p>
          <a:p>
            <a:pPr marL="0" lvl="0" indent="0">
              <a:buNone/>
            </a:pPr>
            <a:endParaRPr lang="en-GB" b="1" dirty="0">
              <a:solidFill>
                <a:schemeClr val="accent2"/>
              </a:solidFill>
            </a:endParaRPr>
          </a:p>
          <a:p>
            <a:pPr marL="0" lvl="0" indent="0">
              <a:buClr>
                <a:srgbClr val="000000"/>
              </a:buClr>
              <a:buSzPts val="1100"/>
              <a:buNone/>
              <a:defRPr/>
            </a:pPr>
            <a:r>
              <a:rPr lang="en-GB" b="1" dirty="0">
                <a:solidFill>
                  <a:schemeClr val="accent2"/>
                </a:solidFill>
              </a:rPr>
              <a:t>Des machines </a:t>
            </a:r>
            <a:r>
              <a:rPr lang="en-GB" b="1" dirty="0" err="1">
                <a:solidFill>
                  <a:schemeClr val="accent2"/>
                </a:solidFill>
              </a:rPr>
              <a:t>hotes</a:t>
            </a:r>
            <a:r>
              <a:rPr lang="en-GB" b="1" dirty="0">
                <a:solidFill>
                  <a:schemeClr val="accent2"/>
                </a:solidFill>
              </a:rPr>
              <a:t> (H-IDS)</a:t>
            </a:r>
          </a:p>
          <a:p>
            <a:pPr marL="152400" lvl="0" indent="0">
              <a:lnSpc>
                <a:spcPct val="115000"/>
              </a:lnSpc>
              <a:buClr>
                <a:schemeClr val="dk1"/>
              </a:buClr>
              <a:buNone/>
            </a:pPr>
            <a:endParaRPr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95686"/>
            <a:ext cx="3600000" cy="18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190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idx="4294967295"/>
          </p:nvPr>
        </p:nvSpPr>
        <p:spPr>
          <a:xfrm>
            <a:off x="720000" y="597425"/>
            <a:ext cx="7704000" cy="7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>Mise en situation</a:t>
            </a:r>
            <a:endParaRPr sz="3000" dirty="0"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899592" y="2427734"/>
            <a:ext cx="4464496" cy="12961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fr-FR" b="1" dirty="0" smtClean="0">
                <a:solidFill>
                  <a:schemeClr val="accent2"/>
                </a:solidFill>
              </a:rPr>
              <a:t>Pourquoi utilisons nous un N-IDS ?</a:t>
            </a: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lang="en-GB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fr-FR" dirty="0" smtClean="0"/>
              <a:t>    Écoute </a:t>
            </a:r>
            <a:r>
              <a:rPr lang="fr-FR" dirty="0"/>
              <a:t>et surveille en temps réel </a:t>
            </a:r>
            <a:r>
              <a:rPr lang="fr-FR" dirty="0" smtClean="0"/>
              <a:t>tout </a:t>
            </a:r>
            <a:r>
              <a:rPr lang="fr-FR" dirty="0" smtClean="0"/>
              <a:t>l</a:t>
            </a:r>
            <a:r>
              <a:rPr lang="fr-FR" dirty="0"/>
              <a:t>e</a:t>
            </a:r>
            <a:r>
              <a:rPr lang="fr-FR" dirty="0" smtClean="0"/>
              <a:t> </a:t>
            </a:r>
            <a:r>
              <a:rPr lang="fr-FR" dirty="0"/>
              <a:t>trafic réseau.</a:t>
            </a:r>
            <a:endParaRPr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56" b="93000" l="14000" r="74556">
                        <a14:foregroundMark x1="30889" y1="13444" x2="31222" y2="10667"/>
                        <a14:foregroundMark x1="33667" y1="22667" x2="33667" y2="22667"/>
                        <a14:foregroundMark x1="43222" y1="24222" x2="43222" y2="24222"/>
                        <a14:foregroundMark x1="38000" y1="19667" x2="38000" y2="19667"/>
                        <a14:foregroundMark x1="47000" y1="18667" x2="47000" y2="18667"/>
                        <a14:foregroundMark x1="25889" y1="18111" x2="25889" y2="18111"/>
                        <a14:foregroundMark x1="25000" y1="25222" x2="25000" y2="25222"/>
                        <a14:foregroundMark x1="25000" y1="25222" x2="22778" y2="24000"/>
                        <a14:foregroundMark x1="57444" y1="32000" x2="57444" y2="32000"/>
                        <a14:foregroundMark x1="61556" y1="26444" x2="61556" y2="26444"/>
                        <a14:foregroundMark x1="61556" y1="26444" x2="61556" y2="26444"/>
                        <a14:foregroundMark x1="56556" y1="27333" x2="56556" y2="27333"/>
                        <a14:foregroundMark x1="65222" y1="42556" x2="65222" y2="42556"/>
                        <a14:foregroundMark x1="60556" y1="51556" x2="60556" y2="51556"/>
                        <a14:foregroundMark x1="57222" y1="63000" x2="57222" y2="63000"/>
                        <a14:foregroundMark x1="51333" y1="72222" x2="51333" y2="72222"/>
                        <a14:foregroundMark x1="54667" y1="87444" x2="54667" y2="87444"/>
                        <a14:foregroundMark x1="66778" y1="88667" x2="66778" y2="88667"/>
                        <a14:foregroundMark x1="48778" y1="49000" x2="49444" y2="39111"/>
                        <a14:foregroundMark x1="58111" y1="41000" x2="48556" y2="38778"/>
                        <a14:foregroundMark x1="48556" y1="38778" x2="46000" y2="42222"/>
                        <a14:foregroundMark x1="45778" y1="43111" x2="45444" y2="47778"/>
                        <a14:foregroundMark x1="45444" y1="47778" x2="46667" y2="51222"/>
                        <a14:foregroundMark x1="46667" y1="51222" x2="53444" y2="54333"/>
                        <a14:foregroundMark x1="53444" y1="54333" x2="66222" y2="53111"/>
                        <a14:foregroundMark x1="57444" y1="84667" x2="54667" y2="89889"/>
                        <a14:foregroundMark x1="49778" y1="86778" x2="53778" y2="89333"/>
                        <a14:foregroundMark x1="60889" y1="87778" x2="63667" y2="91778"/>
                        <a14:foregroundMark x1="68333" y1="87778" x2="64889" y2="93000"/>
                        <a14:foregroundMark x1="47556" y1="27667" x2="46000" y2="25222"/>
                        <a14:foregroundMark x1="49111" y1="28333" x2="49444" y2="29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851670"/>
            <a:ext cx="2479204" cy="247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3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idx="4294967295"/>
          </p:nvPr>
        </p:nvSpPr>
        <p:spPr>
          <a:xfrm>
            <a:off x="720000" y="597425"/>
            <a:ext cx="7704000" cy="7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>Mise en situation</a:t>
            </a:r>
            <a:endParaRPr sz="30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56" b="93000" l="14000" r="74556">
                        <a14:foregroundMark x1="30889" y1="13444" x2="31222" y2="10667"/>
                        <a14:foregroundMark x1="33667" y1="22667" x2="33667" y2="22667"/>
                        <a14:foregroundMark x1="43222" y1="24222" x2="43222" y2="24222"/>
                        <a14:foregroundMark x1="38000" y1="19667" x2="38000" y2="19667"/>
                        <a14:foregroundMark x1="47000" y1="18667" x2="47000" y2="18667"/>
                        <a14:foregroundMark x1="25889" y1="18111" x2="25889" y2="18111"/>
                        <a14:foregroundMark x1="25000" y1="25222" x2="25000" y2="25222"/>
                        <a14:foregroundMark x1="25000" y1="25222" x2="22778" y2="24000"/>
                        <a14:foregroundMark x1="57444" y1="32000" x2="57444" y2="32000"/>
                        <a14:foregroundMark x1="61556" y1="26444" x2="61556" y2="26444"/>
                        <a14:foregroundMark x1="61556" y1="26444" x2="61556" y2="26444"/>
                        <a14:foregroundMark x1="56556" y1="27333" x2="56556" y2="27333"/>
                        <a14:foregroundMark x1="65222" y1="42556" x2="65222" y2="42556"/>
                        <a14:foregroundMark x1="60556" y1="51556" x2="60556" y2="51556"/>
                        <a14:foregroundMark x1="57222" y1="63000" x2="57222" y2="63000"/>
                        <a14:foregroundMark x1="51333" y1="72222" x2="51333" y2="72222"/>
                        <a14:foregroundMark x1="54667" y1="87444" x2="54667" y2="87444"/>
                        <a14:foregroundMark x1="66778" y1="88667" x2="66778" y2="88667"/>
                        <a14:foregroundMark x1="48778" y1="49000" x2="49444" y2="39111"/>
                        <a14:foregroundMark x1="58111" y1="41000" x2="48556" y2="38778"/>
                        <a14:foregroundMark x1="48556" y1="38778" x2="46000" y2="42222"/>
                        <a14:foregroundMark x1="45778" y1="43111" x2="45444" y2="47778"/>
                        <a14:foregroundMark x1="45444" y1="47778" x2="46667" y2="51222"/>
                        <a14:foregroundMark x1="46667" y1="51222" x2="53444" y2="54333"/>
                        <a14:foregroundMark x1="53444" y1="54333" x2="66222" y2="53111"/>
                        <a14:foregroundMark x1="57444" y1="84667" x2="54667" y2="89889"/>
                        <a14:foregroundMark x1="49778" y1="86778" x2="53778" y2="89333"/>
                        <a14:foregroundMark x1="60889" y1="87778" x2="63667" y2="91778"/>
                        <a14:foregroundMark x1="68333" y1="87778" x2="64889" y2="93000"/>
                        <a14:foregroundMark x1="47556" y1="27667" x2="46000" y2="25222"/>
                        <a14:foregroundMark x1="49111" y1="28333" x2="49444" y2="29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851670"/>
            <a:ext cx="2479204" cy="2479204"/>
          </a:xfrm>
          <a:prstGeom prst="rect">
            <a:avLst/>
          </a:prstGeom>
        </p:spPr>
      </p:pic>
      <p:sp>
        <p:nvSpPr>
          <p:cNvPr id="6" name="Google Shape;86;p18"/>
          <p:cNvSpPr txBox="1">
            <a:spLocks/>
          </p:cNvSpPr>
          <p:nvPr/>
        </p:nvSpPr>
        <p:spPr>
          <a:xfrm>
            <a:off x="1043608" y="2069728"/>
            <a:ext cx="4392488" cy="1726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marL="152400" indent="0">
              <a:lnSpc>
                <a:spcPct val="115000"/>
              </a:lnSpc>
              <a:buClr>
                <a:schemeClr val="dk1"/>
              </a:buClr>
              <a:buFont typeface="Anaheim"/>
              <a:buNone/>
            </a:pPr>
            <a:r>
              <a:rPr lang="fr-FR" b="1" dirty="0" smtClean="0">
                <a:solidFill>
                  <a:schemeClr val="accent2"/>
                </a:solidFill>
              </a:rPr>
              <a:t>Pourquoi utilisons nous un H-IDS ?</a:t>
            </a:r>
          </a:p>
          <a:p>
            <a:pPr marL="152400" indent="0">
              <a:lnSpc>
                <a:spcPct val="150000"/>
              </a:lnSpc>
              <a:buClr>
                <a:schemeClr val="dk1"/>
              </a:buClr>
              <a:buFont typeface="Anaheim"/>
              <a:buNone/>
            </a:pPr>
            <a:endParaRPr lang="fr-FR" b="1" dirty="0" smtClean="0">
              <a:solidFill>
                <a:schemeClr val="accent2"/>
              </a:solidFill>
            </a:endParaRPr>
          </a:p>
          <a:p>
            <a:pPr marL="152400" indent="0">
              <a:lnSpc>
                <a:spcPct val="150000"/>
              </a:lnSpc>
              <a:buNone/>
            </a:pPr>
            <a:r>
              <a:rPr lang="fr-FR" dirty="0" smtClean="0"/>
              <a:t>Surveille </a:t>
            </a:r>
            <a:r>
              <a:rPr lang="fr-FR" dirty="0"/>
              <a:t>des appels système.</a:t>
            </a:r>
          </a:p>
          <a:p>
            <a:pPr marL="152400" indent="0">
              <a:lnSpc>
                <a:spcPct val="150000"/>
              </a:lnSpc>
              <a:buNone/>
            </a:pPr>
            <a:r>
              <a:rPr lang="fr-FR" dirty="0" smtClean="0"/>
              <a:t>Vérifie l'intégrité </a:t>
            </a:r>
            <a:r>
              <a:rPr lang="fr-FR" dirty="0"/>
              <a:t>des systèmes de fichiers.</a:t>
            </a:r>
          </a:p>
          <a:p>
            <a:pPr marL="152400" indent="0">
              <a:lnSpc>
                <a:spcPct val="150000"/>
              </a:lnSpc>
              <a:buNone/>
            </a:pPr>
            <a:r>
              <a:rPr lang="fr-FR" dirty="0" smtClean="0"/>
              <a:t>Capturer </a:t>
            </a:r>
            <a:r>
              <a:rPr lang="fr-FR" dirty="0"/>
              <a:t>des paquets réseau entrants/sortants de l'hôte.</a:t>
            </a:r>
          </a:p>
          <a:p>
            <a:pPr marL="0" indent="0">
              <a:lnSpc>
                <a:spcPct val="150000"/>
              </a:lnSpc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301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idx="4294967295"/>
          </p:nvPr>
        </p:nvSpPr>
        <p:spPr>
          <a:xfrm>
            <a:off x="720000" y="597425"/>
            <a:ext cx="7704000" cy="7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>Réalisation</a:t>
            </a:r>
            <a:endParaRPr sz="3000" dirty="0"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807214" y="1923678"/>
            <a:ext cx="3096344" cy="5040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0" indent="-4000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+mj-lt"/>
              <a:buAutoNum type="romanUcPeriod"/>
            </a:pPr>
            <a:r>
              <a:rPr lang="fr-FR" sz="1800" dirty="0" smtClean="0">
                <a:solidFill>
                  <a:schemeClr val="accent2"/>
                </a:solidFill>
                <a:latin typeface="Doppio One" panose="020B0604020202020204" charset="0"/>
              </a:rPr>
              <a:t>Collecte des données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</a:pPr>
            <a:endParaRPr dirty="0">
              <a:solidFill>
                <a:schemeClr val="tx1"/>
              </a:solidFill>
              <a:latin typeface="Doppio One" panose="020B0604020202020204" charset="0"/>
            </a:endParaRPr>
          </a:p>
        </p:txBody>
      </p:sp>
      <p:sp>
        <p:nvSpPr>
          <p:cNvPr id="2" name="AutoShape 2" descr="https://greencloudvps.com/greencloudvps/wp-content/uploads/2022/05/intrusion-detection-system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419622"/>
            <a:ext cx="2669282" cy="2669282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27584" y="2571750"/>
            <a:ext cx="38403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tx1"/>
                </a:solidFill>
                <a:latin typeface="Doppio One" panose="020B0604020202020204" charset="0"/>
              </a:rPr>
              <a:t>La collecte des données est la première étape du processus de machine </a:t>
            </a:r>
            <a:r>
              <a:rPr lang="fr-FR" dirty="0" err="1">
                <a:solidFill>
                  <a:schemeClr val="tx1"/>
                </a:solidFill>
                <a:latin typeface="Doppio One" panose="020B0604020202020204" charset="0"/>
              </a:rPr>
              <a:t>learning</a:t>
            </a:r>
            <a:r>
              <a:rPr lang="fr-FR" dirty="0">
                <a:solidFill>
                  <a:schemeClr val="tx1"/>
                </a:solidFill>
                <a:latin typeface="Doppio One" panose="020B0604020202020204" charset="0"/>
              </a:rPr>
              <a:t>. Elle consiste à rassembler les données brutes pertinentes qui seront utilisées pour entraîner et tester le modèle. </a:t>
            </a:r>
          </a:p>
        </p:txBody>
      </p:sp>
    </p:spTree>
    <p:extLst>
      <p:ext uri="{BB962C8B-B14F-4D97-AF65-F5344CB8AC3E}">
        <p14:creationId xmlns:p14="http://schemas.microsoft.com/office/powerpoint/2010/main" val="132783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uter Networking Project Proposal Infographics by Slidesgo">
  <a:themeElements>
    <a:clrScheme name="Simple Light">
      <a:dk1>
        <a:srgbClr val="FFFFFF"/>
      </a:dk1>
      <a:lt1>
        <a:srgbClr val="000000"/>
      </a:lt1>
      <a:dk2>
        <a:srgbClr val="171717"/>
      </a:dk2>
      <a:lt2>
        <a:srgbClr val="434343"/>
      </a:lt2>
      <a:accent1>
        <a:srgbClr val="CCCCCC"/>
      </a:accent1>
      <a:accent2>
        <a:srgbClr val="11C7D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688</Words>
  <Application>Microsoft Office PowerPoint</Application>
  <PresentationFormat>Affichage à l'écran (16:9)</PresentationFormat>
  <Paragraphs>128</Paragraphs>
  <Slides>23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2" baseType="lpstr">
      <vt:lpstr>Arial</vt:lpstr>
      <vt:lpstr>Anaheim</vt:lpstr>
      <vt:lpstr>Encode Sans</vt:lpstr>
      <vt:lpstr>Nunito Light</vt:lpstr>
      <vt:lpstr>Roboto Condensed Light</vt:lpstr>
      <vt:lpstr>Wingdings</vt:lpstr>
      <vt:lpstr>Open Sans</vt:lpstr>
      <vt:lpstr>Doppio One</vt:lpstr>
      <vt:lpstr>Computer Networking Project Proposal Infographics by Slidesgo</vt:lpstr>
      <vt:lpstr>Machine Learning Système de détection des intrusions réseau</vt:lpstr>
      <vt:lpstr>PLAN</vt:lpstr>
      <vt:lpstr>INTRODUCTION </vt:lpstr>
      <vt:lpstr>Mise en situation</vt:lpstr>
      <vt:lpstr>Mise en situation</vt:lpstr>
      <vt:lpstr>Mise en situation</vt:lpstr>
      <vt:lpstr>Mise en situation</vt:lpstr>
      <vt:lpstr>Mise en situation</vt:lpstr>
      <vt:lpstr>Réalisation</vt:lpstr>
      <vt:lpstr>Réalisation</vt:lpstr>
      <vt:lpstr>Présentation PowerPoint</vt:lpstr>
      <vt:lpstr>Réalisation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Réalisation</vt:lpstr>
      <vt:lpstr>Présentation PowerPoint</vt:lpstr>
      <vt:lpstr>Réalisation</vt:lpstr>
      <vt:lpstr>Réalisation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Network Intrusion Detection</dc:title>
  <dc:creator>OULAKBIR Ilham</dc:creator>
  <cp:lastModifiedBy>LENOVO</cp:lastModifiedBy>
  <cp:revision>27</cp:revision>
  <dcterms:modified xsi:type="dcterms:W3CDTF">2024-03-13T10:57:48Z</dcterms:modified>
</cp:coreProperties>
</file>