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39"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27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6344" y="2470190"/>
            <a:ext cx="4933593" cy="3289102"/>
          </a:xfrm>
          <a:prstGeom prst="rect">
            <a:avLst/>
          </a:prstGeom>
        </p:spPr>
      </p:pic>
      <p:sp>
        <p:nvSpPr>
          <p:cNvPr id="6" name="Text 2"/>
          <p:cNvSpPr/>
          <p:nvPr/>
        </p:nvSpPr>
        <p:spPr>
          <a:xfrm>
            <a:off x="6260187" y="786289"/>
            <a:ext cx="7596426" cy="2860000"/>
          </a:xfrm>
          <a:prstGeom prst="rect">
            <a:avLst/>
          </a:prstGeom>
          <a:noFill/>
          <a:ln/>
        </p:spPr>
        <p:txBody>
          <a:bodyPr wrap="square" rtlCol="0" anchor="t"/>
          <a:lstStyle/>
          <a:p>
            <a:pPr marL="0" indent="0">
              <a:lnSpc>
                <a:spcPts val="7508"/>
              </a:lnSpc>
              <a:buNone/>
            </a:pPr>
            <a:r>
              <a:rPr lang="en-US" sz="6006" b="1" dirty="0">
                <a:solidFill>
                  <a:srgbClr val="233939"/>
                </a:solidFill>
                <a:latin typeface="Syne" pitchFamily="34" charset="0"/>
                <a:ea typeface="Syne" pitchFamily="34" charset="-122"/>
                <a:cs typeface="Syne" pitchFamily="34" charset="-120"/>
              </a:rPr>
              <a:t>La Proximité dans la Grande Distribution</a:t>
            </a:r>
            <a:endParaRPr lang="en-US" sz="6006" dirty="0"/>
          </a:p>
        </p:txBody>
      </p:sp>
      <p:sp>
        <p:nvSpPr>
          <p:cNvPr id="7" name="Text 3"/>
          <p:cNvSpPr/>
          <p:nvPr/>
        </p:nvSpPr>
        <p:spPr>
          <a:xfrm>
            <a:off x="6260187" y="3977878"/>
            <a:ext cx="7596426" cy="2829878"/>
          </a:xfrm>
          <a:prstGeom prst="rect">
            <a:avLst/>
          </a:prstGeom>
          <a:noFill/>
          <a:ln/>
        </p:spPr>
        <p:txBody>
          <a:bodyPr wrap="square" rtlCol="0" anchor="t"/>
          <a:lstStyle/>
          <a:p>
            <a:pPr marL="0" indent="0">
              <a:lnSpc>
                <a:spcPts val="2785"/>
              </a:lnSpc>
              <a:buNone/>
            </a:pPr>
            <a:r>
              <a:rPr lang="en-US" sz="1741" dirty="0">
                <a:solidFill>
                  <a:srgbClr val="3B4E4E"/>
                </a:solidFill>
                <a:latin typeface="Overpass" pitchFamily="34" charset="0"/>
                <a:ea typeface="Overpass" pitchFamily="34" charset="-122"/>
                <a:cs typeface="Overpass" pitchFamily="34" charset="-120"/>
              </a:rPr>
              <a:t>La proximité dans la grande distribution se réfère à des magasins de petite taille, souvent situés dans des zones urbaines ou rurales, qui visent à offrir une expérience de shopping rapide et pratique. Ces commerces de proximité se distinguent des grands supermarchés et hypermarchés par leur surface de vente réduite, leur localisation de proximité et leur assortiment ciblé sur les produits de première nécessité. Ils répondent aux besoins des consommateurs modernes en leur faisant gagner du temps, en offrant plus de praticité et en créant un lien de proximité et de convivialité.</a:t>
            </a:r>
            <a:endParaRPr lang="en-US" sz="1741" dirty="0"/>
          </a:p>
        </p:txBody>
      </p:sp>
      <p:sp>
        <p:nvSpPr>
          <p:cNvPr id="8" name="Shape 4"/>
          <p:cNvSpPr/>
          <p:nvPr/>
        </p:nvSpPr>
        <p:spPr>
          <a:xfrm>
            <a:off x="6260187" y="7073027"/>
            <a:ext cx="353735" cy="353735"/>
          </a:xfrm>
          <a:prstGeom prst="roundRect">
            <a:avLst>
              <a:gd name="adj" fmla="val 25847274"/>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167640" y="0"/>
            <a:ext cx="14630400" cy="8229600"/>
          </a:xfrm>
          <a:prstGeom prst="rect">
            <a:avLst/>
          </a:prstGeom>
          <a:solidFill>
            <a:srgbClr val="FFFDE6"/>
          </a:solidFill>
          <a:ln/>
        </p:spPr>
      </p:sp>
      <p:sp>
        <p:nvSpPr>
          <p:cNvPr id="4" name="Text 2"/>
          <p:cNvSpPr/>
          <p:nvPr/>
        </p:nvSpPr>
        <p:spPr>
          <a:xfrm>
            <a:off x="864037" y="1422202"/>
            <a:ext cx="12902327" cy="1543050"/>
          </a:xfrm>
          <a:prstGeom prst="rect">
            <a:avLst/>
          </a:prstGeom>
          <a:noFill/>
          <a:ln/>
        </p:spPr>
        <p:txBody>
          <a:bodyPr wrap="squar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Caractéristiques des Magasins de Proximité</a:t>
            </a:r>
            <a:endParaRPr lang="en-US" sz="4860" dirty="0"/>
          </a:p>
        </p:txBody>
      </p:sp>
      <p:sp>
        <p:nvSpPr>
          <p:cNvPr id="5" name="Text 3"/>
          <p:cNvSpPr/>
          <p:nvPr/>
        </p:nvSpPr>
        <p:spPr>
          <a:xfrm>
            <a:off x="864037" y="3582353"/>
            <a:ext cx="3086100"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Surface de Vente</a:t>
            </a:r>
            <a:endParaRPr lang="en-US" sz="2430" dirty="0"/>
          </a:p>
        </p:txBody>
      </p:sp>
      <p:sp>
        <p:nvSpPr>
          <p:cNvPr id="6" name="Text 4"/>
          <p:cNvSpPr/>
          <p:nvPr/>
        </p:nvSpPr>
        <p:spPr>
          <a:xfrm>
            <a:off x="864037" y="4214932"/>
            <a:ext cx="3898821" cy="1975247"/>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Les magasins de proximité ont généralement une surface inférieure à 400 m², ce qui les différencie des supermarchés et hypermarchés.</a:t>
            </a:r>
            <a:endParaRPr lang="en-US" sz="1944" dirty="0"/>
          </a:p>
        </p:txBody>
      </p:sp>
      <p:sp>
        <p:nvSpPr>
          <p:cNvPr id="7" name="Text 5"/>
          <p:cNvSpPr/>
          <p:nvPr/>
        </p:nvSpPr>
        <p:spPr>
          <a:xfrm>
            <a:off x="5372695" y="3582353"/>
            <a:ext cx="3086100"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Localisation</a:t>
            </a:r>
            <a:endParaRPr lang="en-US" sz="2430" dirty="0"/>
          </a:p>
        </p:txBody>
      </p:sp>
      <p:sp>
        <p:nvSpPr>
          <p:cNvPr id="8" name="Text 6"/>
          <p:cNvSpPr/>
          <p:nvPr/>
        </p:nvSpPr>
        <p:spPr>
          <a:xfrm>
            <a:off x="5372695" y="4214932"/>
            <a:ext cx="3898821" cy="2370296"/>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Ils sont souvent situés dans des zones à forte densité de population, comme les centres-villes ou les quartiers résidentiels, pour être facilement accessibles à pied ou en vélo.</a:t>
            </a:r>
            <a:endParaRPr lang="en-US" sz="1944" dirty="0"/>
          </a:p>
        </p:txBody>
      </p:sp>
      <p:sp>
        <p:nvSpPr>
          <p:cNvPr id="9" name="Text 7"/>
          <p:cNvSpPr/>
          <p:nvPr/>
        </p:nvSpPr>
        <p:spPr>
          <a:xfrm>
            <a:off x="9881354" y="3582353"/>
            <a:ext cx="3086100"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Assortiment</a:t>
            </a:r>
            <a:endParaRPr lang="en-US" sz="2430" dirty="0"/>
          </a:p>
        </p:txBody>
      </p:sp>
      <p:sp>
        <p:nvSpPr>
          <p:cNvPr id="10" name="Text 8"/>
          <p:cNvSpPr/>
          <p:nvPr/>
        </p:nvSpPr>
        <p:spPr>
          <a:xfrm>
            <a:off x="9881354" y="4214932"/>
            <a:ext cx="3898821" cy="1580198"/>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L'offre est réduite mais bien ciblée, avec des produits de première nécessité et des articles de consommation courante.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4747" y="2459831"/>
            <a:ext cx="4964906" cy="3309938"/>
          </a:xfrm>
          <a:prstGeom prst="rect">
            <a:avLst/>
          </a:prstGeom>
        </p:spPr>
      </p:pic>
      <p:sp>
        <p:nvSpPr>
          <p:cNvPr id="6" name="Text 2"/>
          <p:cNvSpPr/>
          <p:nvPr/>
        </p:nvSpPr>
        <p:spPr>
          <a:xfrm>
            <a:off x="730210" y="901184"/>
            <a:ext cx="7683579" cy="1303973"/>
          </a:xfrm>
          <a:prstGeom prst="rect">
            <a:avLst/>
          </a:prstGeom>
          <a:noFill/>
          <a:ln/>
        </p:spPr>
        <p:txBody>
          <a:bodyPr wrap="square" rtlCol="0" anchor="t"/>
          <a:lstStyle/>
          <a:p>
            <a:pPr marL="0" indent="0">
              <a:lnSpc>
                <a:spcPts val="5134"/>
              </a:lnSpc>
              <a:buNone/>
            </a:pPr>
            <a:r>
              <a:rPr lang="en-US" sz="4107" b="1" dirty="0">
                <a:solidFill>
                  <a:srgbClr val="233939"/>
                </a:solidFill>
                <a:latin typeface="Syne" pitchFamily="34" charset="0"/>
                <a:ea typeface="Syne" pitchFamily="34" charset="-122"/>
                <a:cs typeface="Syne" pitchFamily="34" charset="-120"/>
              </a:rPr>
              <a:t>Avantages des Magasins de Proximité</a:t>
            </a:r>
            <a:endParaRPr lang="en-US" sz="4107" dirty="0"/>
          </a:p>
        </p:txBody>
      </p:sp>
      <p:sp>
        <p:nvSpPr>
          <p:cNvPr id="7" name="Shape 3"/>
          <p:cNvSpPr/>
          <p:nvPr/>
        </p:nvSpPr>
        <p:spPr>
          <a:xfrm>
            <a:off x="730210" y="2752725"/>
            <a:ext cx="469344" cy="469344"/>
          </a:xfrm>
          <a:prstGeom prst="roundRect">
            <a:avLst>
              <a:gd name="adj" fmla="val 18670"/>
            </a:avLst>
          </a:prstGeom>
          <a:solidFill>
            <a:srgbClr val="DDEEE6"/>
          </a:solidFill>
          <a:ln w="7620">
            <a:solidFill>
              <a:srgbClr val="C3D4CC"/>
            </a:solidFill>
            <a:prstDash val="solid"/>
          </a:ln>
        </p:spPr>
      </p:sp>
      <p:sp>
        <p:nvSpPr>
          <p:cNvPr id="8" name="Text 4"/>
          <p:cNvSpPr/>
          <p:nvPr/>
        </p:nvSpPr>
        <p:spPr>
          <a:xfrm>
            <a:off x="903803" y="2830830"/>
            <a:ext cx="122039" cy="313015"/>
          </a:xfrm>
          <a:prstGeom prst="rect">
            <a:avLst/>
          </a:prstGeom>
          <a:noFill/>
          <a:ln/>
        </p:spPr>
        <p:txBody>
          <a:bodyPr wrap="none" rtlCol="0" anchor="t"/>
          <a:lstStyle/>
          <a:p>
            <a:pPr marL="0" indent="0" algn="ctr">
              <a:lnSpc>
                <a:spcPts val="2464"/>
              </a:lnSpc>
              <a:buNone/>
            </a:pPr>
            <a:r>
              <a:rPr lang="en-US" sz="2464" b="1" dirty="0">
                <a:solidFill>
                  <a:srgbClr val="3B4E4E"/>
                </a:solidFill>
                <a:latin typeface="Syne" pitchFamily="34" charset="0"/>
                <a:ea typeface="Syne" pitchFamily="34" charset="-122"/>
                <a:cs typeface="Syne" pitchFamily="34" charset="-120"/>
              </a:rPr>
              <a:t>1</a:t>
            </a:r>
            <a:endParaRPr lang="en-US" sz="2464" dirty="0"/>
          </a:p>
        </p:txBody>
      </p:sp>
      <p:sp>
        <p:nvSpPr>
          <p:cNvPr id="9" name="Text 5"/>
          <p:cNvSpPr/>
          <p:nvPr/>
        </p:nvSpPr>
        <p:spPr>
          <a:xfrm>
            <a:off x="1408152" y="2752725"/>
            <a:ext cx="2607945" cy="325874"/>
          </a:xfrm>
          <a:prstGeom prst="rect">
            <a:avLst/>
          </a:prstGeom>
          <a:noFill/>
          <a:ln/>
        </p:spPr>
        <p:txBody>
          <a:bodyPr wrap="none" rtlCol="0" anchor="t"/>
          <a:lstStyle/>
          <a:p>
            <a:pPr marL="0" indent="0">
              <a:lnSpc>
                <a:spcPts val="2567"/>
              </a:lnSpc>
              <a:buNone/>
            </a:pPr>
            <a:r>
              <a:rPr lang="en-US" sz="2054" b="1" dirty="0">
                <a:solidFill>
                  <a:srgbClr val="3B4E4E"/>
                </a:solidFill>
                <a:latin typeface="Syne" pitchFamily="34" charset="0"/>
                <a:ea typeface="Syne" pitchFamily="34" charset="-122"/>
                <a:cs typeface="Syne" pitchFamily="34" charset="-120"/>
              </a:rPr>
              <a:t>Gain de Temps</a:t>
            </a:r>
            <a:endParaRPr lang="en-US" sz="2054" dirty="0"/>
          </a:p>
        </p:txBody>
      </p:sp>
      <p:sp>
        <p:nvSpPr>
          <p:cNvPr id="10" name="Text 6"/>
          <p:cNvSpPr/>
          <p:nvPr/>
        </p:nvSpPr>
        <p:spPr>
          <a:xfrm>
            <a:off x="1408152" y="3203734"/>
            <a:ext cx="7005638" cy="667464"/>
          </a:xfrm>
          <a:prstGeom prst="rect">
            <a:avLst/>
          </a:prstGeom>
          <a:noFill/>
          <a:ln/>
        </p:spPr>
        <p:txBody>
          <a:bodyPr wrap="square" rtlCol="0" anchor="t"/>
          <a:lstStyle/>
          <a:p>
            <a:pPr marL="0" indent="0">
              <a:lnSpc>
                <a:spcPts val="2629"/>
              </a:lnSpc>
              <a:buNone/>
            </a:pPr>
            <a:r>
              <a:rPr lang="en-US" sz="1643" dirty="0">
                <a:solidFill>
                  <a:srgbClr val="3B4E4E"/>
                </a:solidFill>
                <a:latin typeface="Overpass" pitchFamily="34" charset="0"/>
                <a:ea typeface="Overpass" pitchFamily="34" charset="-122"/>
                <a:cs typeface="Overpass" pitchFamily="34" charset="-120"/>
              </a:rPr>
              <a:t>Les clients peuvent faire leurs courses rapidement sans avoir à se déplacer loin.</a:t>
            </a:r>
            <a:endParaRPr lang="en-US" sz="1643" dirty="0"/>
          </a:p>
        </p:txBody>
      </p:sp>
      <p:sp>
        <p:nvSpPr>
          <p:cNvPr id="11" name="Shape 7"/>
          <p:cNvSpPr/>
          <p:nvPr/>
        </p:nvSpPr>
        <p:spPr>
          <a:xfrm>
            <a:off x="730210" y="4314468"/>
            <a:ext cx="469344" cy="469344"/>
          </a:xfrm>
          <a:prstGeom prst="roundRect">
            <a:avLst>
              <a:gd name="adj" fmla="val 18670"/>
            </a:avLst>
          </a:prstGeom>
          <a:solidFill>
            <a:srgbClr val="DDEEE6"/>
          </a:solidFill>
          <a:ln w="7620">
            <a:solidFill>
              <a:srgbClr val="C3D4CC"/>
            </a:solidFill>
            <a:prstDash val="solid"/>
          </a:ln>
        </p:spPr>
      </p:sp>
      <p:sp>
        <p:nvSpPr>
          <p:cNvPr id="12" name="Text 8"/>
          <p:cNvSpPr/>
          <p:nvPr/>
        </p:nvSpPr>
        <p:spPr>
          <a:xfrm>
            <a:off x="867251" y="4392573"/>
            <a:ext cx="195263" cy="313015"/>
          </a:xfrm>
          <a:prstGeom prst="rect">
            <a:avLst/>
          </a:prstGeom>
          <a:noFill/>
          <a:ln/>
        </p:spPr>
        <p:txBody>
          <a:bodyPr wrap="none" rtlCol="0" anchor="t"/>
          <a:lstStyle/>
          <a:p>
            <a:pPr marL="0" indent="0" algn="ctr">
              <a:lnSpc>
                <a:spcPts val="2464"/>
              </a:lnSpc>
              <a:buNone/>
            </a:pPr>
            <a:r>
              <a:rPr lang="en-US" sz="2464" b="1" dirty="0">
                <a:solidFill>
                  <a:srgbClr val="3B4E4E"/>
                </a:solidFill>
                <a:latin typeface="Syne" pitchFamily="34" charset="0"/>
                <a:ea typeface="Syne" pitchFamily="34" charset="-122"/>
                <a:cs typeface="Syne" pitchFamily="34" charset="-120"/>
              </a:rPr>
              <a:t>2</a:t>
            </a:r>
            <a:endParaRPr lang="en-US" sz="2464" dirty="0"/>
          </a:p>
        </p:txBody>
      </p:sp>
      <p:sp>
        <p:nvSpPr>
          <p:cNvPr id="13" name="Text 9"/>
          <p:cNvSpPr/>
          <p:nvPr/>
        </p:nvSpPr>
        <p:spPr>
          <a:xfrm>
            <a:off x="1408152" y="4314468"/>
            <a:ext cx="2607945" cy="325874"/>
          </a:xfrm>
          <a:prstGeom prst="rect">
            <a:avLst/>
          </a:prstGeom>
          <a:noFill/>
          <a:ln/>
        </p:spPr>
        <p:txBody>
          <a:bodyPr wrap="none" rtlCol="0" anchor="t"/>
          <a:lstStyle/>
          <a:p>
            <a:pPr marL="0" indent="0">
              <a:lnSpc>
                <a:spcPts val="2567"/>
              </a:lnSpc>
              <a:buNone/>
            </a:pPr>
            <a:r>
              <a:rPr lang="en-US" sz="2054" b="1" dirty="0">
                <a:solidFill>
                  <a:srgbClr val="3B4E4E"/>
                </a:solidFill>
                <a:latin typeface="Syne" pitchFamily="34" charset="0"/>
                <a:ea typeface="Syne" pitchFamily="34" charset="-122"/>
                <a:cs typeface="Syne" pitchFamily="34" charset="-120"/>
              </a:rPr>
              <a:t>Praticité</a:t>
            </a:r>
            <a:endParaRPr lang="en-US" sz="2054" dirty="0"/>
          </a:p>
        </p:txBody>
      </p:sp>
      <p:sp>
        <p:nvSpPr>
          <p:cNvPr id="14" name="Text 10"/>
          <p:cNvSpPr/>
          <p:nvPr/>
        </p:nvSpPr>
        <p:spPr>
          <a:xfrm>
            <a:off x="1408152" y="4765477"/>
            <a:ext cx="7005638" cy="1001197"/>
          </a:xfrm>
          <a:prstGeom prst="rect">
            <a:avLst/>
          </a:prstGeom>
          <a:noFill/>
          <a:ln/>
        </p:spPr>
        <p:txBody>
          <a:bodyPr wrap="square" rtlCol="0" anchor="t"/>
          <a:lstStyle/>
          <a:p>
            <a:pPr marL="0" indent="0">
              <a:lnSpc>
                <a:spcPts val="2629"/>
              </a:lnSpc>
              <a:buNone/>
            </a:pPr>
            <a:r>
              <a:rPr lang="en-US" sz="1643" dirty="0">
                <a:solidFill>
                  <a:srgbClr val="3B4E4E"/>
                </a:solidFill>
                <a:latin typeface="Overpass" pitchFamily="34" charset="0"/>
                <a:ea typeface="Overpass" pitchFamily="34" charset="-122"/>
                <a:cs typeface="Overpass" pitchFamily="34" charset="-120"/>
              </a:rPr>
              <a:t>Les horaires d'ouverture sont souvent étendus, et certains magasins offrent des services supplémentaires comme la livraison à domicile ou le click &amp; collect.</a:t>
            </a:r>
            <a:endParaRPr lang="en-US" sz="1643" dirty="0"/>
          </a:p>
        </p:txBody>
      </p:sp>
      <p:sp>
        <p:nvSpPr>
          <p:cNvPr id="15" name="Shape 11"/>
          <p:cNvSpPr/>
          <p:nvPr/>
        </p:nvSpPr>
        <p:spPr>
          <a:xfrm>
            <a:off x="730210" y="6209943"/>
            <a:ext cx="469344" cy="469344"/>
          </a:xfrm>
          <a:prstGeom prst="roundRect">
            <a:avLst>
              <a:gd name="adj" fmla="val 18670"/>
            </a:avLst>
          </a:prstGeom>
          <a:solidFill>
            <a:srgbClr val="DDEEE6"/>
          </a:solidFill>
          <a:ln w="7620">
            <a:solidFill>
              <a:srgbClr val="C3D4CC"/>
            </a:solidFill>
            <a:prstDash val="solid"/>
          </a:ln>
        </p:spPr>
      </p:sp>
      <p:sp>
        <p:nvSpPr>
          <p:cNvPr id="16" name="Text 12"/>
          <p:cNvSpPr/>
          <p:nvPr/>
        </p:nvSpPr>
        <p:spPr>
          <a:xfrm>
            <a:off x="864513" y="6288048"/>
            <a:ext cx="200620" cy="313015"/>
          </a:xfrm>
          <a:prstGeom prst="rect">
            <a:avLst/>
          </a:prstGeom>
          <a:noFill/>
          <a:ln/>
        </p:spPr>
        <p:txBody>
          <a:bodyPr wrap="none" rtlCol="0" anchor="t"/>
          <a:lstStyle/>
          <a:p>
            <a:pPr marL="0" indent="0" algn="ctr">
              <a:lnSpc>
                <a:spcPts val="2464"/>
              </a:lnSpc>
              <a:buNone/>
            </a:pPr>
            <a:r>
              <a:rPr lang="en-US" sz="2464" b="1" dirty="0">
                <a:solidFill>
                  <a:srgbClr val="3B4E4E"/>
                </a:solidFill>
                <a:latin typeface="Syne" pitchFamily="34" charset="0"/>
                <a:ea typeface="Syne" pitchFamily="34" charset="-122"/>
                <a:cs typeface="Syne" pitchFamily="34" charset="-120"/>
              </a:rPr>
              <a:t>3</a:t>
            </a:r>
            <a:endParaRPr lang="en-US" sz="2464" dirty="0"/>
          </a:p>
        </p:txBody>
      </p:sp>
      <p:sp>
        <p:nvSpPr>
          <p:cNvPr id="17" name="Text 13"/>
          <p:cNvSpPr/>
          <p:nvPr/>
        </p:nvSpPr>
        <p:spPr>
          <a:xfrm>
            <a:off x="1408152" y="6209943"/>
            <a:ext cx="2607945" cy="325874"/>
          </a:xfrm>
          <a:prstGeom prst="rect">
            <a:avLst/>
          </a:prstGeom>
          <a:noFill/>
          <a:ln/>
        </p:spPr>
        <p:txBody>
          <a:bodyPr wrap="none" rtlCol="0" anchor="t"/>
          <a:lstStyle/>
          <a:p>
            <a:pPr marL="0" indent="0">
              <a:lnSpc>
                <a:spcPts val="2567"/>
              </a:lnSpc>
              <a:buNone/>
            </a:pPr>
            <a:r>
              <a:rPr lang="en-US" sz="2054" b="1" dirty="0">
                <a:solidFill>
                  <a:srgbClr val="3B4E4E"/>
                </a:solidFill>
                <a:latin typeface="Syne" pitchFamily="34" charset="0"/>
                <a:ea typeface="Syne" pitchFamily="34" charset="-122"/>
                <a:cs typeface="Syne" pitchFamily="34" charset="-120"/>
              </a:rPr>
              <a:t>Convivialité</a:t>
            </a:r>
            <a:endParaRPr lang="en-US" sz="2054" dirty="0"/>
          </a:p>
        </p:txBody>
      </p:sp>
      <p:sp>
        <p:nvSpPr>
          <p:cNvPr id="18" name="Text 14"/>
          <p:cNvSpPr/>
          <p:nvPr/>
        </p:nvSpPr>
        <p:spPr>
          <a:xfrm>
            <a:off x="1408152" y="6660952"/>
            <a:ext cx="7005638" cy="667464"/>
          </a:xfrm>
          <a:prstGeom prst="rect">
            <a:avLst/>
          </a:prstGeom>
          <a:noFill/>
          <a:ln/>
        </p:spPr>
        <p:txBody>
          <a:bodyPr wrap="square" rtlCol="0" anchor="t"/>
          <a:lstStyle/>
          <a:p>
            <a:pPr marL="0" indent="0">
              <a:lnSpc>
                <a:spcPts val="2629"/>
              </a:lnSpc>
              <a:buNone/>
            </a:pPr>
            <a:r>
              <a:rPr lang="en-US" sz="1643" dirty="0">
                <a:solidFill>
                  <a:srgbClr val="3B4E4E"/>
                </a:solidFill>
                <a:latin typeface="Overpass" pitchFamily="34" charset="0"/>
                <a:ea typeface="Overpass" pitchFamily="34" charset="-122"/>
                <a:cs typeface="Overpass" pitchFamily="34" charset="-120"/>
              </a:rPr>
              <a:t>Ces magasins créent un lien de proximité avec les clients, favorisant une relation de confiance et de fidélité.</a:t>
            </a:r>
            <a:endParaRPr lang="en-US" sz="164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34243"/>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5486400" cy="8234243"/>
          </a:xfrm>
          <a:prstGeom prst="rect">
            <a:avLst/>
          </a:prstGeom>
        </p:spPr>
      </p:pic>
      <p:pic>
        <p:nvPicPr>
          <p:cNvPr id="5" name="Image 1" descr="preencoded.png"/>
          <p:cNvPicPr>
            <a:picLocks noChangeAspect="1"/>
          </p:cNvPicPr>
          <p:nvPr/>
        </p:nvPicPr>
        <p:blipFill>
          <a:blip r:embed="rId4"/>
          <a:stretch>
            <a:fillRect/>
          </a:stretch>
        </p:blipFill>
        <p:spPr>
          <a:xfrm>
            <a:off x="215979" y="2436495"/>
            <a:ext cx="5054322" cy="3361134"/>
          </a:xfrm>
          <a:prstGeom prst="rect">
            <a:avLst/>
          </a:prstGeom>
        </p:spPr>
      </p:pic>
      <p:sp>
        <p:nvSpPr>
          <p:cNvPr id="6" name="Text 2"/>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b="1" dirty="0">
                <a:solidFill>
                  <a:srgbClr val="233939"/>
                </a:solidFill>
                <a:latin typeface="Syne" pitchFamily="34" charset="0"/>
                <a:ea typeface="Syne" pitchFamily="34" charset="-122"/>
                <a:cs typeface="Syne" pitchFamily="34" charset="-120"/>
              </a:rPr>
              <a:t>Stratégies des Enseignes de Proximité</a:t>
            </a:r>
            <a:endParaRPr lang="en-US" sz="3402" dirty="0"/>
          </a:p>
        </p:txBody>
      </p:sp>
      <p:sp>
        <p:nvSpPr>
          <p:cNvPr id="7" name="Shape 3"/>
          <p:cNvSpPr/>
          <p:nvPr/>
        </p:nvSpPr>
        <p:spPr>
          <a:xfrm>
            <a:off x="6091238" y="1814513"/>
            <a:ext cx="7934325" cy="1287423"/>
          </a:xfrm>
          <a:prstGeom prst="roundRect">
            <a:avLst>
              <a:gd name="adj" fmla="val 5638"/>
            </a:avLst>
          </a:prstGeom>
          <a:solidFill>
            <a:srgbClr val="DDEEE6"/>
          </a:solidFill>
          <a:ln w="7620">
            <a:solidFill>
              <a:srgbClr val="C3D4CC"/>
            </a:solidFill>
            <a:prstDash val="solid"/>
          </a:ln>
        </p:spPr>
      </p:sp>
      <p:sp>
        <p:nvSpPr>
          <p:cNvPr id="8" name="Text 4"/>
          <p:cNvSpPr/>
          <p:nvPr/>
        </p:nvSpPr>
        <p:spPr>
          <a:xfrm>
            <a:off x="6271617" y="1994892"/>
            <a:ext cx="2160270" cy="269915"/>
          </a:xfrm>
          <a:prstGeom prst="rect">
            <a:avLst/>
          </a:prstGeom>
          <a:noFill/>
          <a:ln/>
        </p:spPr>
        <p:txBody>
          <a:bodyPr wrap="none" rtlCol="0" anchor="t"/>
          <a:lstStyle/>
          <a:p>
            <a:pPr marL="0" indent="0">
              <a:lnSpc>
                <a:spcPts val="2126"/>
              </a:lnSpc>
              <a:buNone/>
            </a:pPr>
            <a:r>
              <a:rPr lang="en-US" sz="1701" b="1" dirty="0">
                <a:solidFill>
                  <a:srgbClr val="3B4E4E"/>
                </a:solidFill>
                <a:latin typeface="Syne" pitchFamily="34" charset="0"/>
                <a:ea typeface="Syne" pitchFamily="34" charset="-122"/>
                <a:cs typeface="Syne" pitchFamily="34" charset="-120"/>
              </a:rPr>
              <a:t>Modernisation</a:t>
            </a:r>
            <a:endParaRPr lang="en-US" sz="1701" dirty="0"/>
          </a:p>
        </p:txBody>
      </p:sp>
      <p:sp>
        <p:nvSpPr>
          <p:cNvPr id="9" name="Text 5"/>
          <p:cNvSpPr/>
          <p:nvPr/>
        </p:nvSpPr>
        <p:spPr>
          <a:xfrm>
            <a:off x="6271617" y="2368391"/>
            <a:ext cx="7573566" cy="553164"/>
          </a:xfrm>
          <a:prstGeom prst="rect">
            <a:avLst/>
          </a:prstGeom>
          <a:noFill/>
          <a:ln/>
        </p:spPr>
        <p:txBody>
          <a:bodyPr wrap="square" rtlCol="0" anchor="t"/>
          <a:lstStyle/>
          <a:p>
            <a:pPr marL="0" indent="0">
              <a:lnSpc>
                <a:spcPts val="2177"/>
              </a:lnSpc>
              <a:buNone/>
            </a:pPr>
            <a:r>
              <a:rPr lang="en-US" sz="1361" dirty="0">
                <a:solidFill>
                  <a:srgbClr val="3B4E4E"/>
                </a:solidFill>
                <a:latin typeface="Overpass" pitchFamily="34" charset="0"/>
                <a:ea typeface="Overpass" pitchFamily="34" charset="-122"/>
                <a:cs typeface="Overpass" pitchFamily="34" charset="-120"/>
              </a:rPr>
              <a:t>Les grandes enseignes investissent dans la rénovation et la modernisation de leurs magasins de proximité pour répondre aux attentes des consommateurs modernes.</a:t>
            </a:r>
            <a:endParaRPr lang="en-US" sz="1361" dirty="0"/>
          </a:p>
        </p:txBody>
      </p:sp>
      <p:sp>
        <p:nvSpPr>
          <p:cNvPr id="10" name="Shape 6"/>
          <p:cNvSpPr/>
          <p:nvPr/>
        </p:nvSpPr>
        <p:spPr>
          <a:xfrm>
            <a:off x="6091238" y="3274695"/>
            <a:ext cx="7934325" cy="1287423"/>
          </a:xfrm>
          <a:prstGeom prst="roundRect">
            <a:avLst>
              <a:gd name="adj" fmla="val 5638"/>
            </a:avLst>
          </a:prstGeom>
          <a:solidFill>
            <a:srgbClr val="DDEEE6"/>
          </a:solidFill>
          <a:ln w="7620">
            <a:solidFill>
              <a:srgbClr val="C3D4CC"/>
            </a:solidFill>
            <a:prstDash val="solid"/>
          </a:ln>
        </p:spPr>
      </p:sp>
      <p:sp>
        <p:nvSpPr>
          <p:cNvPr id="11" name="Text 7"/>
          <p:cNvSpPr/>
          <p:nvPr/>
        </p:nvSpPr>
        <p:spPr>
          <a:xfrm>
            <a:off x="6271617" y="3455075"/>
            <a:ext cx="2160270" cy="269915"/>
          </a:xfrm>
          <a:prstGeom prst="rect">
            <a:avLst/>
          </a:prstGeom>
          <a:noFill/>
          <a:ln/>
        </p:spPr>
        <p:txBody>
          <a:bodyPr wrap="none" rtlCol="0" anchor="t"/>
          <a:lstStyle/>
          <a:p>
            <a:pPr marL="0" indent="0">
              <a:lnSpc>
                <a:spcPts val="2126"/>
              </a:lnSpc>
              <a:buNone/>
            </a:pPr>
            <a:r>
              <a:rPr lang="en-US" sz="1701" b="1" dirty="0">
                <a:solidFill>
                  <a:srgbClr val="3B4E4E"/>
                </a:solidFill>
                <a:latin typeface="Syne" pitchFamily="34" charset="0"/>
                <a:ea typeface="Syne" pitchFamily="34" charset="-122"/>
                <a:cs typeface="Syne" pitchFamily="34" charset="-120"/>
              </a:rPr>
              <a:t>Diversification</a:t>
            </a:r>
            <a:endParaRPr lang="en-US" sz="1701" dirty="0"/>
          </a:p>
        </p:txBody>
      </p:sp>
      <p:sp>
        <p:nvSpPr>
          <p:cNvPr id="12" name="Text 8"/>
          <p:cNvSpPr/>
          <p:nvPr/>
        </p:nvSpPr>
        <p:spPr>
          <a:xfrm>
            <a:off x="6271617" y="3828574"/>
            <a:ext cx="7573566" cy="553164"/>
          </a:xfrm>
          <a:prstGeom prst="rect">
            <a:avLst/>
          </a:prstGeom>
          <a:noFill/>
          <a:ln/>
        </p:spPr>
        <p:txBody>
          <a:bodyPr wrap="square" rtlCol="0" anchor="t"/>
          <a:lstStyle/>
          <a:p>
            <a:pPr marL="0" indent="0">
              <a:lnSpc>
                <a:spcPts val="2177"/>
              </a:lnSpc>
              <a:buNone/>
            </a:pPr>
            <a:r>
              <a:rPr lang="en-US" sz="1361" dirty="0">
                <a:solidFill>
                  <a:srgbClr val="3B4E4E"/>
                </a:solidFill>
                <a:latin typeface="Overpass" pitchFamily="34" charset="0"/>
                <a:ea typeface="Overpass" pitchFamily="34" charset="-122"/>
                <a:cs typeface="Overpass" pitchFamily="34" charset="-120"/>
              </a:rPr>
              <a:t>Introduction de nouveaux services comme les casiers automatiques, les espaces de snacking, et les produits locaux pour attirer une clientèle variée.</a:t>
            </a:r>
            <a:endParaRPr lang="en-US" sz="1361" dirty="0"/>
          </a:p>
        </p:txBody>
      </p:sp>
      <p:sp>
        <p:nvSpPr>
          <p:cNvPr id="13" name="Shape 9"/>
          <p:cNvSpPr/>
          <p:nvPr/>
        </p:nvSpPr>
        <p:spPr>
          <a:xfrm>
            <a:off x="6091238" y="4734878"/>
            <a:ext cx="7934325" cy="1287423"/>
          </a:xfrm>
          <a:prstGeom prst="roundRect">
            <a:avLst>
              <a:gd name="adj" fmla="val 5638"/>
            </a:avLst>
          </a:prstGeom>
          <a:solidFill>
            <a:srgbClr val="DDEEE6"/>
          </a:solidFill>
          <a:ln w="7620">
            <a:solidFill>
              <a:srgbClr val="C3D4CC"/>
            </a:solidFill>
            <a:prstDash val="solid"/>
          </a:ln>
        </p:spPr>
      </p:sp>
      <p:sp>
        <p:nvSpPr>
          <p:cNvPr id="14" name="Text 10"/>
          <p:cNvSpPr/>
          <p:nvPr/>
        </p:nvSpPr>
        <p:spPr>
          <a:xfrm>
            <a:off x="6271617" y="4915257"/>
            <a:ext cx="2160270" cy="269915"/>
          </a:xfrm>
          <a:prstGeom prst="rect">
            <a:avLst/>
          </a:prstGeom>
          <a:noFill/>
          <a:ln/>
        </p:spPr>
        <p:txBody>
          <a:bodyPr wrap="none" rtlCol="0" anchor="t"/>
          <a:lstStyle/>
          <a:p>
            <a:pPr marL="0" indent="0">
              <a:lnSpc>
                <a:spcPts val="2126"/>
              </a:lnSpc>
              <a:buNone/>
            </a:pPr>
            <a:r>
              <a:rPr lang="en-US" sz="1701" b="1" dirty="0">
                <a:solidFill>
                  <a:srgbClr val="3B4E4E"/>
                </a:solidFill>
                <a:latin typeface="Syne" pitchFamily="34" charset="0"/>
                <a:ea typeface="Syne" pitchFamily="34" charset="-122"/>
                <a:cs typeface="Syne" pitchFamily="34" charset="-120"/>
              </a:rPr>
              <a:t>Défis</a:t>
            </a:r>
            <a:endParaRPr lang="en-US" sz="1701" dirty="0"/>
          </a:p>
        </p:txBody>
      </p:sp>
      <p:sp>
        <p:nvSpPr>
          <p:cNvPr id="15" name="Text 11"/>
          <p:cNvSpPr/>
          <p:nvPr/>
        </p:nvSpPr>
        <p:spPr>
          <a:xfrm>
            <a:off x="6271617" y="5288756"/>
            <a:ext cx="7573566" cy="553164"/>
          </a:xfrm>
          <a:prstGeom prst="rect">
            <a:avLst/>
          </a:prstGeom>
          <a:noFill/>
          <a:ln/>
        </p:spPr>
        <p:txBody>
          <a:bodyPr wrap="square" rtlCol="0" anchor="t"/>
          <a:lstStyle/>
          <a:p>
            <a:pPr marL="0" indent="0">
              <a:lnSpc>
                <a:spcPts val="2177"/>
              </a:lnSpc>
              <a:buNone/>
            </a:pPr>
            <a:r>
              <a:rPr lang="en-US" sz="1361" dirty="0">
                <a:solidFill>
                  <a:srgbClr val="3B4E4E"/>
                </a:solidFill>
                <a:latin typeface="Overpass" pitchFamily="34" charset="0"/>
                <a:ea typeface="Overpass" pitchFamily="34" charset="-122"/>
                <a:cs typeface="Overpass" pitchFamily="34" charset="-120"/>
              </a:rPr>
              <a:t>La concurrence avec les supermarchés et hypermarchés, ainsi que la nécessité de maintenir des prix compétitifs malgré une surface de vente réduite.</a:t>
            </a:r>
            <a:endParaRPr lang="en-US" sz="1361" dirty="0"/>
          </a:p>
        </p:txBody>
      </p:sp>
      <p:sp>
        <p:nvSpPr>
          <p:cNvPr id="16" name="Shape 12"/>
          <p:cNvSpPr/>
          <p:nvPr/>
        </p:nvSpPr>
        <p:spPr>
          <a:xfrm>
            <a:off x="6091238" y="6195060"/>
            <a:ext cx="7934325" cy="1564005"/>
          </a:xfrm>
          <a:prstGeom prst="roundRect">
            <a:avLst>
              <a:gd name="adj" fmla="val 4641"/>
            </a:avLst>
          </a:prstGeom>
          <a:solidFill>
            <a:srgbClr val="DDEEE6"/>
          </a:solidFill>
          <a:ln w="7620">
            <a:solidFill>
              <a:srgbClr val="C3D4CC"/>
            </a:solidFill>
            <a:prstDash val="solid"/>
          </a:ln>
        </p:spPr>
      </p:sp>
      <p:sp>
        <p:nvSpPr>
          <p:cNvPr id="17" name="Text 13"/>
          <p:cNvSpPr/>
          <p:nvPr/>
        </p:nvSpPr>
        <p:spPr>
          <a:xfrm>
            <a:off x="6271617" y="6375440"/>
            <a:ext cx="2160270" cy="269915"/>
          </a:xfrm>
          <a:prstGeom prst="rect">
            <a:avLst/>
          </a:prstGeom>
          <a:noFill/>
          <a:ln/>
        </p:spPr>
        <p:txBody>
          <a:bodyPr wrap="none" rtlCol="0" anchor="t"/>
          <a:lstStyle/>
          <a:p>
            <a:pPr marL="0" indent="0">
              <a:lnSpc>
                <a:spcPts val="2126"/>
              </a:lnSpc>
              <a:buNone/>
            </a:pPr>
            <a:r>
              <a:rPr lang="en-US" sz="1701" b="1" dirty="0">
                <a:solidFill>
                  <a:srgbClr val="3B4E4E"/>
                </a:solidFill>
                <a:latin typeface="Syne" pitchFamily="34" charset="0"/>
                <a:ea typeface="Syne" pitchFamily="34" charset="-122"/>
                <a:cs typeface="Syne" pitchFamily="34" charset="-120"/>
              </a:rPr>
              <a:t>Opportunités</a:t>
            </a:r>
            <a:endParaRPr lang="en-US" sz="1701" dirty="0"/>
          </a:p>
        </p:txBody>
      </p:sp>
      <p:sp>
        <p:nvSpPr>
          <p:cNvPr id="18" name="Text 14"/>
          <p:cNvSpPr/>
          <p:nvPr/>
        </p:nvSpPr>
        <p:spPr>
          <a:xfrm>
            <a:off x="6271617" y="6748939"/>
            <a:ext cx="7573566" cy="829747"/>
          </a:xfrm>
          <a:prstGeom prst="rect">
            <a:avLst/>
          </a:prstGeom>
          <a:noFill/>
          <a:ln/>
        </p:spPr>
        <p:txBody>
          <a:bodyPr wrap="square" rtlCol="0" anchor="t"/>
          <a:lstStyle/>
          <a:p>
            <a:pPr marL="0" indent="0">
              <a:lnSpc>
                <a:spcPts val="2177"/>
              </a:lnSpc>
              <a:buNone/>
            </a:pPr>
            <a:r>
              <a:rPr lang="en-US" sz="1361" dirty="0">
                <a:solidFill>
                  <a:srgbClr val="3B4E4E"/>
                </a:solidFill>
                <a:latin typeface="Overpass" pitchFamily="34" charset="0"/>
                <a:ea typeface="Overpass" pitchFamily="34" charset="-122"/>
                <a:cs typeface="Overpass" pitchFamily="34" charset="-120"/>
              </a:rPr>
              <a:t>La croissance de la population urbaine et les changements dans les modes de vie favorisent le développement des magasins de proximité, qui deviennent un relais de croissance important pour les groupes de distribution.</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14630400" cy="2436376"/>
          </a:xfrm>
          <a:prstGeom prst="rect">
            <a:avLst/>
          </a:prstGeom>
        </p:spPr>
      </p:pic>
      <p:sp>
        <p:nvSpPr>
          <p:cNvPr id="5" name="Text 2"/>
          <p:cNvSpPr/>
          <p:nvPr/>
        </p:nvSpPr>
        <p:spPr>
          <a:xfrm>
            <a:off x="1991678" y="3129558"/>
            <a:ext cx="6666428" cy="609124"/>
          </a:xfrm>
          <a:prstGeom prst="rect">
            <a:avLst/>
          </a:prstGeom>
          <a:noFill/>
          <a:ln/>
        </p:spPr>
        <p:txBody>
          <a:bodyPr wrap="none" rtlCol="0" anchor="t"/>
          <a:lstStyle/>
          <a:p>
            <a:pPr marL="0" indent="0">
              <a:lnSpc>
                <a:spcPts val="4796"/>
              </a:lnSpc>
              <a:buNone/>
            </a:pPr>
            <a:r>
              <a:rPr lang="en-US" sz="3837" b="1" dirty="0">
                <a:solidFill>
                  <a:srgbClr val="233939"/>
                </a:solidFill>
                <a:latin typeface="Syne" pitchFamily="34" charset="0"/>
                <a:ea typeface="Syne" pitchFamily="34" charset="-122"/>
                <a:cs typeface="Syne" pitchFamily="34" charset="-120"/>
              </a:rPr>
              <a:t>Le Concept Marjane City</a:t>
            </a:r>
            <a:endParaRPr lang="en-US" sz="3837" dirty="0"/>
          </a:p>
        </p:txBody>
      </p:sp>
      <p:pic>
        <p:nvPicPr>
          <p:cNvPr id="6" name="Image 1" descr="preencoded.png"/>
          <p:cNvPicPr>
            <a:picLocks noChangeAspect="1"/>
          </p:cNvPicPr>
          <p:nvPr/>
        </p:nvPicPr>
        <p:blipFill>
          <a:blip r:embed="rId4"/>
          <a:stretch>
            <a:fillRect/>
          </a:stretch>
        </p:blipFill>
        <p:spPr>
          <a:xfrm>
            <a:off x="1991678" y="4030980"/>
            <a:ext cx="487204" cy="487204"/>
          </a:xfrm>
          <a:prstGeom prst="rect">
            <a:avLst/>
          </a:prstGeom>
        </p:spPr>
      </p:pic>
      <p:sp>
        <p:nvSpPr>
          <p:cNvPr id="7" name="Text 3"/>
          <p:cNvSpPr/>
          <p:nvPr/>
        </p:nvSpPr>
        <p:spPr>
          <a:xfrm>
            <a:off x="1991678" y="4713089"/>
            <a:ext cx="2733080" cy="304443"/>
          </a:xfrm>
          <a:prstGeom prst="rect">
            <a:avLst/>
          </a:prstGeom>
          <a:noFill/>
          <a:ln/>
        </p:spPr>
        <p:txBody>
          <a:bodyPr wrap="none" rtlCol="0" anchor="t"/>
          <a:lstStyle/>
          <a:p>
            <a:pPr marL="0" indent="0" algn="l">
              <a:lnSpc>
                <a:spcPts val="2398"/>
              </a:lnSpc>
              <a:buNone/>
            </a:pPr>
            <a:r>
              <a:rPr lang="en-US" sz="1918" b="1" dirty="0">
                <a:solidFill>
                  <a:srgbClr val="3B4E4E"/>
                </a:solidFill>
                <a:latin typeface="Syne" pitchFamily="34" charset="0"/>
                <a:ea typeface="Syne" pitchFamily="34" charset="-122"/>
                <a:cs typeface="Syne" pitchFamily="34" charset="-120"/>
              </a:rPr>
              <a:t>Format Ultra-Urbain</a:t>
            </a:r>
            <a:endParaRPr lang="en-US" sz="1918" dirty="0"/>
          </a:p>
        </p:txBody>
      </p:sp>
      <p:sp>
        <p:nvSpPr>
          <p:cNvPr id="8" name="Text 4"/>
          <p:cNvSpPr/>
          <p:nvPr/>
        </p:nvSpPr>
        <p:spPr>
          <a:xfrm>
            <a:off x="1991678" y="5134451"/>
            <a:ext cx="3354110" cy="935474"/>
          </a:xfrm>
          <a:prstGeom prst="rect">
            <a:avLst/>
          </a:prstGeom>
          <a:noFill/>
          <a:ln/>
        </p:spPr>
        <p:txBody>
          <a:bodyPr wrap="square" rtlCol="0" anchor="t"/>
          <a:lstStyle/>
          <a:p>
            <a:pPr marL="0" indent="0" algn="l">
              <a:lnSpc>
                <a:spcPts val="2456"/>
              </a:lnSpc>
              <a:buNone/>
            </a:pPr>
            <a:r>
              <a:rPr lang="en-US" sz="1535" dirty="0">
                <a:solidFill>
                  <a:srgbClr val="3B4E4E"/>
                </a:solidFill>
                <a:latin typeface="Overpass" pitchFamily="34" charset="0"/>
                <a:ea typeface="Overpass" pitchFamily="34" charset="-122"/>
                <a:cs typeface="Overpass" pitchFamily="34" charset="-120"/>
              </a:rPr>
              <a:t>Les magasins Marjane City sont de petite taille, avec une surface commerciale moyenne de 350 m².</a:t>
            </a:r>
            <a:endParaRPr lang="en-US" sz="1535" dirty="0"/>
          </a:p>
        </p:txBody>
      </p:sp>
      <p:pic>
        <p:nvPicPr>
          <p:cNvPr id="9" name="Image 2" descr="preencoded.png"/>
          <p:cNvPicPr>
            <a:picLocks noChangeAspect="1"/>
          </p:cNvPicPr>
          <p:nvPr/>
        </p:nvPicPr>
        <p:blipFill>
          <a:blip r:embed="rId5"/>
          <a:stretch>
            <a:fillRect/>
          </a:stretch>
        </p:blipFill>
        <p:spPr>
          <a:xfrm>
            <a:off x="5638086" y="4030980"/>
            <a:ext cx="487204" cy="487204"/>
          </a:xfrm>
          <a:prstGeom prst="rect">
            <a:avLst/>
          </a:prstGeom>
        </p:spPr>
      </p:pic>
      <p:sp>
        <p:nvSpPr>
          <p:cNvPr id="10" name="Text 5"/>
          <p:cNvSpPr/>
          <p:nvPr/>
        </p:nvSpPr>
        <p:spPr>
          <a:xfrm>
            <a:off x="5638086" y="4713089"/>
            <a:ext cx="2436376" cy="304443"/>
          </a:xfrm>
          <a:prstGeom prst="rect">
            <a:avLst/>
          </a:prstGeom>
          <a:noFill/>
          <a:ln/>
        </p:spPr>
        <p:txBody>
          <a:bodyPr wrap="none" rtlCol="0" anchor="t"/>
          <a:lstStyle/>
          <a:p>
            <a:pPr marL="0" indent="0" algn="l">
              <a:lnSpc>
                <a:spcPts val="2398"/>
              </a:lnSpc>
              <a:buNone/>
            </a:pPr>
            <a:r>
              <a:rPr lang="en-US" sz="1918" b="1" dirty="0">
                <a:solidFill>
                  <a:srgbClr val="3B4E4E"/>
                </a:solidFill>
                <a:latin typeface="Syne" pitchFamily="34" charset="0"/>
                <a:ea typeface="Syne" pitchFamily="34" charset="-122"/>
                <a:cs typeface="Syne" pitchFamily="34" charset="-120"/>
              </a:rPr>
              <a:t>Courses Rapides</a:t>
            </a:r>
            <a:endParaRPr lang="en-US" sz="1918" dirty="0"/>
          </a:p>
        </p:txBody>
      </p:sp>
      <p:sp>
        <p:nvSpPr>
          <p:cNvPr id="11" name="Text 6"/>
          <p:cNvSpPr/>
          <p:nvPr/>
        </p:nvSpPr>
        <p:spPr>
          <a:xfrm>
            <a:off x="5638086" y="5134451"/>
            <a:ext cx="3354110" cy="1247299"/>
          </a:xfrm>
          <a:prstGeom prst="rect">
            <a:avLst/>
          </a:prstGeom>
          <a:noFill/>
          <a:ln/>
        </p:spPr>
        <p:txBody>
          <a:bodyPr wrap="square" rtlCol="0" anchor="t"/>
          <a:lstStyle/>
          <a:p>
            <a:pPr marL="0" indent="0" algn="l">
              <a:lnSpc>
                <a:spcPts val="2456"/>
              </a:lnSpc>
              <a:buNone/>
            </a:pPr>
            <a:r>
              <a:rPr lang="en-US" sz="1535" dirty="0">
                <a:solidFill>
                  <a:srgbClr val="3B4E4E"/>
                </a:solidFill>
                <a:latin typeface="Overpass" pitchFamily="34" charset="0"/>
                <a:ea typeface="Overpass" pitchFamily="34" charset="-122"/>
                <a:cs typeface="Overpass" pitchFamily="34" charset="-120"/>
              </a:rPr>
              <a:t>Conçus pour faciliter les courses quotidiennes, ces magasins permettent aux clients de faire leurs achats rapidement et efficacement.</a:t>
            </a:r>
            <a:endParaRPr lang="en-US" sz="1535" dirty="0"/>
          </a:p>
        </p:txBody>
      </p:sp>
      <p:pic>
        <p:nvPicPr>
          <p:cNvPr id="12" name="Image 3" descr="preencoded.png"/>
          <p:cNvPicPr>
            <a:picLocks noChangeAspect="1"/>
          </p:cNvPicPr>
          <p:nvPr/>
        </p:nvPicPr>
        <p:blipFill>
          <a:blip r:embed="rId6"/>
          <a:stretch>
            <a:fillRect/>
          </a:stretch>
        </p:blipFill>
        <p:spPr>
          <a:xfrm>
            <a:off x="9284494" y="4030980"/>
            <a:ext cx="487204" cy="487204"/>
          </a:xfrm>
          <a:prstGeom prst="rect">
            <a:avLst/>
          </a:prstGeom>
        </p:spPr>
      </p:pic>
      <p:sp>
        <p:nvSpPr>
          <p:cNvPr id="13" name="Text 7"/>
          <p:cNvSpPr/>
          <p:nvPr/>
        </p:nvSpPr>
        <p:spPr>
          <a:xfrm>
            <a:off x="9284494" y="4713089"/>
            <a:ext cx="2436376" cy="304443"/>
          </a:xfrm>
          <a:prstGeom prst="rect">
            <a:avLst/>
          </a:prstGeom>
          <a:noFill/>
          <a:ln/>
        </p:spPr>
        <p:txBody>
          <a:bodyPr wrap="none" rtlCol="0" anchor="t"/>
          <a:lstStyle/>
          <a:p>
            <a:pPr marL="0" indent="0" algn="l">
              <a:lnSpc>
                <a:spcPts val="2398"/>
              </a:lnSpc>
              <a:buNone/>
            </a:pPr>
            <a:r>
              <a:rPr lang="en-US" sz="1918" b="1" dirty="0">
                <a:solidFill>
                  <a:srgbClr val="3B4E4E"/>
                </a:solidFill>
                <a:latin typeface="Syne" pitchFamily="34" charset="0"/>
                <a:ea typeface="Syne" pitchFamily="34" charset="-122"/>
                <a:cs typeface="Syne" pitchFamily="34" charset="-120"/>
              </a:rPr>
              <a:t>Coin Cafette</a:t>
            </a:r>
            <a:endParaRPr lang="en-US" sz="1918" dirty="0"/>
          </a:p>
        </p:txBody>
      </p:sp>
      <p:sp>
        <p:nvSpPr>
          <p:cNvPr id="14" name="Text 8"/>
          <p:cNvSpPr/>
          <p:nvPr/>
        </p:nvSpPr>
        <p:spPr>
          <a:xfrm>
            <a:off x="9284494" y="5134451"/>
            <a:ext cx="3354229" cy="1247299"/>
          </a:xfrm>
          <a:prstGeom prst="rect">
            <a:avLst/>
          </a:prstGeom>
          <a:noFill/>
          <a:ln/>
        </p:spPr>
        <p:txBody>
          <a:bodyPr wrap="square" rtlCol="0" anchor="t"/>
          <a:lstStyle/>
          <a:p>
            <a:pPr marL="0" indent="0" algn="l">
              <a:lnSpc>
                <a:spcPts val="2456"/>
              </a:lnSpc>
              <a:buNone/>
            </a:pPr>
            <a:r>
              <a:rPr lang="en-US" sz="1535" dirty="0">
                <a:solidFill>
                  <a:srgbClr val="3B4E4E"/>
                </a:solidFill>
                <a:latin typeface="Overpass" pitchFamily="34" charset="0"/>
                <a:ea typeface="Overpass" pitchFamily="34" charset="-122"/>
                <a:cs typeface="Overpass" pitchFamily="34" charset="-120"/>
              </a:rPr>
              <a:t>Un espace convivial où les clients peuvent se restaurer ou prendre un café, créant ainsi un lieu de rencontre et de vie pour la communauté locale.</a:t>
            </a:r>
            <a:endParaRPr lang="en-US" sz="1535" dirty="0"/>
          </a:p>
        </p:txBody>
      </p:sp>
      <p:sp>
        <p:nvSpPr>
          <p:cNvPr id="15" name="Text 9"/>
          <p:cNvSpPr/>
          <p:nvPr/>
        </p:nvSpPr>
        <p:spPr>
          <a:xfrm>
            <a:off x="1991678" y="6600944"/>
            <a:ext cx="10647045" cy="935474"/>
          </a:xfrm>
          <a:prstGeom prst="rect">
            <a:avLst/>
          </a:prstGeom>
          <a:noFill/>
          <a:ln/>
        </p:spPr>
        <p:txBody>
          <a:bodyPr wrap="square" rtlCol="0" anchor="t"/>
          <a:lstStyle/>
          <a:p>
            <a:pPr marL="0" indent="0">
              <a:lnSpc>
                <a:spcPts val="2456"/>
              </a:lnSpc>
              <a:buNone/>
            </a:pPr>
            <a:r>
              <a:rPr lang="en-US" sz="1535" dirty="0">
                <a:solidFill>
                  <a:srgbClr val="3B4E4E"/>
                </a:solidFill>
                <a:latin typeface="Overpass" pitchFamily="34" charset="0"/>
                <a:ea typeface="Overpass" pitchFamily="34" charset="-122"/>
                <a:cs typeface="Overpass" pitchFamily="34" charset="-120"/>
              </a:rPr>
              <a:t>Le groupe Marjane s'apprête à révolutionner l'expérience de shopping à Rabat avec l'ouverture de son tout premier magasin Marjane City au quartier Hassan de la capitale. Cette nouvelle enseigne ultra-urbaine vise à répondre aux besoins variés des clients en leur offrant une solution de shopping moderne et pratique.</a:t>
            </a:r>
            <a:endParaRPr lang="en-US" sz="153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1455</TotalTime>
  <Words>506</Words>
  <Application>Microsoft Office PowerPoint</Application>
  <PresentationFormat>Personnalisé</PresentationFormat>
  <Paragraphs>41</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Overpass</vt:lpstr>
      <vt:lpstr>Syne</vt:lpstr>
      <vt:lpstr>Office Theme</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OUMAIMA ELKHALFI</cp:lastModifiedBy>
  <cp:revision>2</cp:revision>
  <dcterms:created xsi:type="dcterms:W3CDTF">2024-07-21T10:11:39Z</dcterms:created>
  <dcterms:modified xsi:type="dcterms:W3CDTF">2024-07-22T20:45:46Z</dcterms:modified>
</cp:coreProperties>
</file>