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5" r:id="rId12"/>
    <p:sldId id="263"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7" d="100"/>
          <a:sy n="77"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084D-31B4-1D0F-F42C-182FF3F35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28735-A227-C233-A760-AC5F87AE8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51EEE-4645-C67A-A0B9-D47DD6505E05}"/>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E33BBBE4-1930-07D0-FDFD-61CAA4110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2B08D-AA31-8A03-1595-6819F61893C0}"/>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187792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9C74-F7B2-DBD4-C914-F0A8FDF05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D447B2-5987-6CD5-A497-5E983698D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6E356-C914-6749-A12A-8DE4C69D1CEC}"/>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F11413EE-96EC-24F2-106A-06A8A7315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67F6F-5ED4-C29B-C13B-7576FAB46B45}"/>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119054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2B4ED-9F48-FDB7-EAAC-CC1182D8E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8FEE0F-9BFA-8024-1C38-C641DC31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15157-4183-3A58-BB7C-D542E7667679}"/>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49734902-C5BD-7BCC-02B5-415F6A72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8476C-9E48-553E-C6A0-E799C10A8D16}"/>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22748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ADC5-D46A-7132-D674-CD96D77C6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BAD2B-FDD8-0AC5-4121-0B4CEC441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913A8-6097-2850-5F49-A34C15324830}"/>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1F3AF74C-EADB-A60B-4D2A-F1ACB707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5E86B-4AED-47AF-2DCD-98C079A8FD8E}"/>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341314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1098-AA8E-B2DA-6608-3B1E10CE8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082D5-CE15-786F-0B82-25AEA12C2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477C-F65D-5D94-0ECE-C9E3E5E4EA2C}"/>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D4C26145-8F62-C872-7303-9AA46F253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E1B18-14FF-516E-6EE6-04F3D95F8423}"/>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185156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1A6C-070E-E6C8-D284-177E2E2A9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50E82-E5E9-9BEF-7CC4-DA1DFA4FB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86633-7887-53AE-8C03-BBD31E83A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F0C2A-2524-141B-AC4A-F7961A160285}"/>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6" name="Footer Placeholder 5">
            <a:extLst>
              <a:ext uri="{FF2B5EF4-FFF2-40B4-BE49-F238E27FC236}">
                <a16:creationId xmlns:a16="http://schemas.microsoft.com/office/drawing/2014/main" id="{44CB21C8-04C7-044A-BC0B-2DEF71E6E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E0A7E-9CD2-B15B-A3BA-655A3C991517}"/>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265122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410C-4E30-1832-C50C-13D4DE057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EB8B2D-8736-09EE-384E-A1032C3D1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9167-1777-A420-016A-42C61C667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6FABAE-88E8-1395-91E5-D6FCBDAFD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D0D8B-D4B9-827B-086A-FE637FC9E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4A721-1119-53AB-FD8D-F3F098D5F9FF}"/>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8" name="Footer Placeholder 7">
            <a:extLst>
              <a:ext uri="{FF2B5EF4-FFF2-40B4-BE49-F238E27FC236}">
                <a16:creationId xmlns:a16="http://schemas.microsoft.com/office/drawing/2014/main" id="{1DBA16FE-0029-F259-45A4-5F6F391D6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4107B-0C02-503F-3FCB-94AA07A48D9A}"/>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17013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6443-107F-8A0F-270B-508EFB4FF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87C68-9450-CE68-E310-46C77A343C58}"/>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4" name="Footer Placeholder 3">
            <a:extLst>
              <a:ext uri="{FF2B5EF4-FFF2-40B4-BE49-F238E27FC236}">
                <a16:creationId xmlns:a16="http://schemas.microsoft.com/office/drawing/2014/main" id="{6174F922-64EC-9294-96CC-CE431B8C6C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42B99-367E-DB9A-C29E-90A4F08EC568}"/>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24376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09604-376F-3266-B59D-400898B2029E}"/>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3" name="Footer Placeholder 2">
            <a:extLst>
              <a:ext uri="{FF2B5EF4-FFF2-40B4-BE49-F238E27FC236}">
                <a16:creationId xmlns:a16="http://schemas.microsoft.com/office/drawing/2014/main" id="{382BC31E-7540-A87C-FBE0-52630639B9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149992-F9D4-55E0-0583-446394D4046C}"/>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279359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794B-ACCA-4769-6422-DEF5F2A27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0CFB3A-F916-7EB4-2097-2C8B0457F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481B6-41E3-5679-1040-8F8F260B8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54C28-8FAB-B0D5-7D42-EDCBD494CD5F}"/>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6" name="Footer Placeholder 5">
            <a:extLst>
              <a:ext uri="{FF2B5EF4-FFF2-40B4-BE49-F238E27FC236}">
                <a16:creationId xmlns:a16="http://schemas.microsoft.com/office/drawing/2014/main" id="{8E7198D7-E8ED-DE64-A036-5346F2657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5CF36-A3DD-B363-292A-BE985442B42E}"/>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512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89A7-3EB9-E9B1-4B92-69F09D0EB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A741BB-FB10-BD9F-6AE7-3170B36E1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D67E0-B160-8D58-11F5-DCC278201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D30BB-9D60-4648-D2C7-81C270450326}"/>
              </a:ext>
            </a:extLst>
          </p:cNvPr>
          <p:cNvSpPr>
            <a:spLocks noGrp="1"/>
          </p:cNvSpPr>
          <p:nvPr>
            <p:ph type="dt" sz="half" idx="10"/>
          </p:nvPr>
        </p:nvSpPr>
        <p:spPr/>
        <p:txBody>
          <a:bodyPr/>
          <a:lstStyle/>
          <a:p>
            <a:fld id="{3A92FC7C-B9F1-49ED-9CD7-043E62309569}" type="datetimeFigureOut">
              <a:rPr lang="en-US" smtClean="0"/>
              <a:t>7/21/2022</a:t>
            </a:fld>
            <a:endParaRPr lang="en-US"/>
          </a:p>
        </p:txBody>
      </p:sp>
      <p:sp>
        <p:nvSpPr>
          <p:cNvPr id="6" name="Footer Placeholder 5">
            <a:extLst>
              <a:ext uri="{FF2B5EF4-FFF2-40B4-BE49-F238E27FC236}">
                <a16:creationId xmlns:a16="http://schemas.microsoft.com/office/drawing/2014/main" id="{BFB29ED5-43C5-03B2-1254-409909B82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26D16-FA62-7333-D269-8B55A7525F7D}"/>
              </a:ext>
            </a:extLst>
          </p:cNvPr>
          <p:cNvSpPr>
            <a:spLocks noGrp="1"/>
          </p:cNvSpPr>
          <p:nvPr>
            <p:ph type="sldNum" sz="quarter" idx="12"/>
          </p:nvPr>
        </p:nvSpPr>
        <p:spPr/>
        <p:txBody>
          <a:bodyPr/>
          <a:lstStyle/>
          <a:p>
            <a:fld id="{A872237A-7848-401F-AB11-64B223851B18}" type="slidenum">
              <a:rPr lang="en-US" smtClean="0"/>
              <a:t>‹#›</a:t>
            </a:fld>
            <a:endParaRPr lang="en-US"/>
          </a:p>
        </p:txBody>
      </p:sp>
    </p:spTree>
    <p:extLst>
      <p:ext uri="{BB962C8B-B14F-4D97-AF65-F5344CB8AC3E}">
        <p14:creationId xmlns:p14="http://schemas.microsoft.com/office/powerpoint/2010/main" val="310439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9390E-DE1E-F540-EC87-92CFD8006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4D0D66-386D-3F5C-BE17-0B302E30C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7A05E-C047-759B-97B6-EC6F72900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2FC7C-B9F1-49ED-9CD7-043E62309569}" type="datetimeFigureOut">
              <a:rPr lang="en-US" smtClean="0"/>
              <a:t>7/21/2022</a:t>
            </a:fld>
            <a:endParaRPr lang="en-US"/>
          </a:p>
        </p:txBody>
      </p:sp>
      <p:sp>
        <p:nvSpPr>
          <p:cNvPr id="5" name="Footer Placeholder 4">
            <a:extLst>
              <a:ext uri="{FF2B5EF4-FFF2-40B4-BE49-F238E27FC236}">
                <a16:creationId xmlns:a16="http://schemas.microsoft.com/office/drawing/2014/main" id="{EB9F6D2E-67D1-9F0E-7DFB-C2F003875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459971-DB62-2771-30E3-A8AB3AEA3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2237A-7848-401F-AB11-64B223851B18}" type="slidenum">
              <a:rPr lang="en-US" smtClean="0"/>
              <a:t>‹#›</a:t>
            </a:fld>
            <a:endParaRPr lang="en-US"/>
          </a:p>
        </p:txBody>
      </p:sp>
    </p:spTree>
    <p:extLst>
      <p:ext uri="{BB962C8B-B14F-4D97-AF65-F5344CB8AC3E}">
        <p14:creationId xmlns:p14="http://schemas.microsoft.com/office/powerpoint/2010/main" val="292929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8A11-2A33-68C8-BFFA-BA58FDDE06AD}"/>
              </a:ext>
            </a:extLst>
          </p:cNvPr>
          <p:cNvSpPr>
            <a:spLocks noGrp="1"/>
          </p:cNvSpPr>
          <p:nvPr>
            <p:ph type="ctrTitle"/>
          </p:nvPr>
        </p:nvSpPr>
        <p:spPr/>
        <p:txBody>
          <a:bodyPr/>
          <a:lstStyle/>
          <a:p>
            <a:r>
              <a:rPr lang="en-US" dirty="0"/>
              <a:t>Optimization</a:t>
            </a:r>
          </a:p>
        </p:txBody>
      </p:sp>
      <p:sp>
        <p:nvSpPr>
          <p:cNvPr id="3" name="Subtitle 2">
            <a:extLst>
              <a:ext uri="{FF2B5EF4-FFF2-40B4-BE49-F238E27FC236}">
                <a16:creationId xmlns:a16="http://schemas.microsoft.com/office/drawing/2014/main" id="{3B555949-853C-1B10-3657-993578F44C76}"/>
              </a:ext>
            </a:extLst>
          </p:cNvPr>
          <p:cNvSpPr>
            <a:spLocks noGrp="1"/>
          </p:cNvSpPr>
          <p:nvPr>
            <p:ph type="subTitle" idx="1"/>
          </p:nvPr>
        </p:nvSpPr>
        <p:spPr/>
        <p:txBody>
          <a:bodyPr/>
          <a:lstStyle/>
          <a:p>
            <a:r>
              <a:rPr lang="en-US" dirty="0"/>
              <a:t>It’s a about making system use the minimum resources possible</a:t>
            </a:r>
          </a:p>
          <a:p>
            <a:r>
              <a:rPr lang="en-US" dirty="0"/>
              <a:t>to carry out a task. In computing a resource  can be time, memory and </a:t>
            </a:r>
          </a:p>
          <a:p>
            <a:r>
              <a:rPr lang="en-US" dirty="0"/>
              <a:t>cost.</a:t>
            </a:r>
          </a:p>
        </p:txBody>
      </p:sp>
    </p:spTree>
    <p:extLst>
      <p:ext uri="{BB962C8B-B14F-4D97-AF65-F5344CB8AC3E}">
        <p14:creationId xmlns:p14="http://schemas.microsoft.com/office/powerpoint/2010/main" val="344546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15A8-811A-03D9-3E76-568CBBCDBD0C}"/>
              </a:ext>
            </a:extLst>
          </p:cNvPr>
          <p:cNvSpPr>
            <a:spLocks noGrp="1"/>
          </p:cNvSpPr>
          <p:nvPr>
            <p:ph type="ctrTitle"/>
          </p:nvPr>
        </p:nvSpPr>
        <p:spPr/>
        <p:txBody>
          <a:bodyPr/>
          <a:lstStyle/>
          <a:p>
            <a:r>
              <a:rPr lang="en-US" dirty="0"/>
              <a:t>What we are solving</a:t>
            </a:r>
          </a:p>
        </p:txBody>
      </p:sp>
      <p:sp>
        <p:nvSpPr>
          <p:cNvPr id="3" name="Subtitle 2">
            <a:extLst>
              <a:ext uri="{FF2B5EF4-FFF2-40B4-BE49-F238E27FC236}">
                <a16:creationId xmlns:a16="http://schemas.microsoft.com/office/drawing/2014/main" id="{B6F0539C-0AC1-97C8-AA9A-CF5F14417A8B}"/>
              </a:ext>
            </a:extLst>
          </p:cNvPr>
          <p:cNvSpPr>
            <a:spLocks noGrp="1"/>
          </p:cNvSpPr>
          <p:nvPr>
            <p:ph type="subTitle" idx="1"/>
          </p:nvPr>
        </p:nvSpPr>
        <p:spPr>
          <a:xfrm>
            <a:off x="1524000" y="3602037"/>
            <a:ext cx="9144000" cy="2387599"/>
          </a:xfrm>
        </p:spPr>
        <p:txBody>
          <a:bodyPr/>
          <a:lstStyle/>
          <a:p>
            <a:r>
              <a:rPr lang="en-US" dirty="0"/>
              <a:t>Design an algorithm that will  generate unique variable length codes for each unique character in the file.</a:t>
            </a:r>
          </a:p>
          <a:p>
            <a:r>
              <a:rPr lang="en-US" dirty="0"/>
              <a:t>Design algorithm that will replace the ASCII for each character in the file with the new generated code.</a:t>
            </a:r>
          </a:p>
          <a:p>
            <a:r>
              <a:rPr lang="en-US" dirty="0"/>
              <a:t>The new total bits used to encode the file will be less than the original file size.</a:t>
            </a:r>
          </a:p>
        </p:txBody>
      </p:sp>
    </p:spTree>
    <p:extLst>
      <p:ext uri="{BB962C8B-B14F-4D97-AF65-F5344CB8AC3E}">
        <p14:creationId xmlns:p14="http://schemas.microsoft.com/office/powerpoint/2010/main" val="202073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FFC-6E76-3A57-5D53-5D84ECAC05E9}"/>
              </a:ext>
            </a:extLst>
          </p:cNvPr>
          <p:cNvSpPr>
            <a:spLocks noGrp="1"/>
          </p:cNvSpPr>
          <p:nvPr>
            <p:ph type="ctrTitle"/>
          </p:nvPr>
        </p:nvSpPr>
        <p:spPr/>
        <p:txBody>
          <a:bodyPr/>
          <a:lstStyle/>
          <a:p>
            <a:r>
              <a:rPr lang="en-US" dirty="0"/>
              <a:t>How this reduces file size</a:t>
            </a:r>
          </a:p>
        </p:txBody>
      </p:sp>
      <p:sp>
        <p:nvSpPr>
          <p:cNvPr id="3" name="Subtitle 2">
            <a:extLst>
              <a:ext uri="{FF2B5EF4-FFF2-40B4-BE49-F238E27FC236}">
                <a16:creationId xmlns:a16="http://schemas.microsoft.com/office/drawing/2014/main" id="{B9FFE351-49E7-34AC-E190-BF4EE6D34FE0}"/>
              </a:ext>
            </a:extLst>
          </p:cNvPr>
          <p:cNvSpPr>
            <a:spLocks noGrp="1"/>
          </p:cNvSpPr>
          <p:nvPr>
            <p:ph type="subTitle" idx="1"/>
          </p:nvPr>
        </p:nvSpPr>
        <p:spPr/>
        <p:txBody>
          <a:bodyPr/>
          <a:lstStyle/>
          <a:p>
            <a:r>
              <a:rPr lang="en-US" dirty="0"/>
              <a:t>The new codes assigned to each character are less than the static bits of ASCII, hence reduction in bits and bytes used to store the file</a:t>
            </a:r>
          </a:p>
        </p:txBody>
      </p:sp>
    </p:spTree>
    <p:extLst>
      <p:ext uri="{BB962C8B-B14F-4D97-AF65-F5344CB8AC3E}">
        <p14:creationId xmlns:p14="http://schemas.microsoft.com/office/powerpoint/2010/main" val="397508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80F9-CAB5-7DD5-EEC4-8A6EAB3EF8FB}"/>
              </a:ext>
            </a:extLst>
          </p:cNvPr>
          <p:cNvSpPr>
            <a:spLocks noGrp="1"/>
          </p:cNvSpPr>
          <p:nvPr>
            <p:ph type="ctrTitle"/>
          </p:nvPr>
        </p:nvSpPr>
        <p:spPr/>
        <p:txBody>
          <a:bodyPr/>
          <a:lstStyle/>
          <a:p>
            <a:r>
              <a:rPr lang="en-US" dirty="0"/>
              <a:t>Decoding</a:t>
            </a:r>
          </a:p>
        </p:txBody>
      </p:sp>
      <p:sp>
        <p:nvSpPr>
          <p:cNvPr id="3" name="Subtitle 2">
            <a:extLst>
              <a:ext uri="{FF2B5EF4-FFF2-40B4-BE49-F238E27FC236}">
                <a16:creationId xmlns:a16="http://schemas.microsoft.com/office/drawing/2014/main" id="{FCB3D74F-53E0-1FA4-5C50-04784F0ADD07}"/>
              </a:ext>
            </a:extLst>
          </p:cNvPr>
          <p:cNvSpPr>
            <a:spLocks noGrp="1"/>
          </p:cNvSpPr>
          <p:nvPr>
            <p:ph type="subTitle" idx="1"/>
          </p:nvPr>
        </p:nvSpPr>
        <p:spPr>
          <a:xfrm>
            <a:off x="1524000" y="3602037"/>
            <a:ext cx="9144000" cy="2133599"/>
          </a:xfrm>
        </p:spPr>
        <p:txBody>
          <a:bodyPr/>
          <a:lstStyle/>
          <a:p>
            <a:r>
              <a:rPr lang="en-US" dirty="0"/>
              <a:t>The compressed file is stored in different format from ASCII.</a:t>
            </a:r>
          </a:p>
          <a:p>
            <a:r>
              <a:rPr lang="en-US" dirty="0"/>
              <a:t>An algorithm is needed to translate from our encoding to ASCII which is what most computer systems understand.</a:t>
            </a:r>
          </a:p>
          <a:p>
            <a:endParaRPr lang="en-US" dirty="0"/>
          </a:p>
        </p:txBody>
      </p:sp>
    </p:spTree>
    <p:extLst>
      <p:ext uri="{BB962C8B-B14F-4D97-AF65-F5344CB8AC3E}">
        <p14:creationId xmlns:p14="http://schemas.microsoft.com/office/powerpoint/2010/main" val="33270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85AC-0B2B-D46A-5B8D-0815EE24ED35}"/>
              </a:ext>
            </a:extLst>
          </p:cNvPr>
          <p:cNvSpPr>
            <a:spLocks noGrp="1"/>
          </p:cNvSpPr>
          <p:nvPr>
            <p:ph type="ctrTitle"/>
          </p:nvPr>
        </p:nvSpPr>
        <p:spPr/>
        <p:txBody>
          <a:bodyPr/>
          <a:lstStyle/>
          <a:p>
            <a:r>
              <a:rPr lang="en-US" dirty="0"/>
              <a:t>Limitation our program</a:t>
            </a:r>
          </a:p>
        </p:txBody>
      </p:sp>
      <p:sp>
        <p:nvSpPr>
          <p:cNvPr id="3" name="Subtitle 2">
            <a:extLst>
              <a:ext uri="{FF2B5EF4-FFF2-40B4-BE49-F238E27FC236}">
                <a16:creationId xmlns:a16="http://schemas.microsoft.com/office/drawing/2014/main" id="{89A23835-E5D0-4BAF-1C34-8CE34CFA72CD}"/>
              </a:ext>
            </a:extLst>
          </p:cNvPr>
          <p:cNvSpPr>
            <a:spLocks noGrp="1"/>
          </p:cNvSpPr>
          <p:nvPr>
            <p:ph type="subTitle" idx="1"/>
          </p:nvPr>
        </p:nvSpPr>
        <p:spPr/>
        <p:txBody>
          <a:bodyPr/>
          <a:lstStyle/>
          <a:p>
            <a:r>
              <a:rPr lang="en-US" dirty="0"/>
              <a:t>It assumes that all document files can fit in memory, which might not be case sometimes if the size of the document is big</a:t>
            </a:r>
          </a:p>
          <a:p>
            <a:r>
              <a:rPr lang="en-US" dirty="0"/>
              <a:t>When scanning for unique characters, the whole file is loaded into a buffer</a:t>
            </a:r>
          </a:p>
          <a:p>
            <a:endParaRPr lang="en-US" dirty="0"/>
          </a:p>
        </p:txBody>
      </p:sp>
    </p:spTree>
    <p:extLst>
      <p:ext uri="{BB962C8B-B14F-4D97-AF65-F5344CB8AC3E}">
        <p14:creationId xmlns:p14="http://schemas.microsoft.com/office/powerpoint/2010/main" val="254114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42EA-A028-A1B9-B257-36C946F6C95A}"/>
              </a:ext>
            </a:extLst>
          </p:cNvPr>
          <p:cNvSpPr>
            <a:spLocks noGrp="1"/>
          </p:cNvSpPr>
          <p:nvPr>
            <p:ph type="ctrTitle"/>
          </p:nvPr>
        </p:nvSpPr>
        <p:spPr/>
        <p:txBody>
          <a:bodyPr/>
          <a:lstStyle/>
          <a:p>
            <a:r>
              <a:rPr lang="en-US" dirty="0"/>
              <a:t>Future Improvements</a:t>
            </a:r>
          </a:p>
        </p:txBody>
      </p:sp>
      <p:sp>
        <p:nvSpPr>
          <p:cNvPr id="3" name="Subtitle 2">
            <a:extLst>
              <a:ext uri="{FF2B5EF4-FFF2-40B4-BE49-F238E27FC236}">
                <a16:creationId xmlns:a16="http://schemas.microsoft.com/office/drawing/2014/main" id="{20813659-38FD-5D82-ED9B-C564579AD073}"/>
              </a:ext>
            </a:extLst>
          </p:cNvPr>
          <p:cNvSpPr>
            <a:spLocks noGrp="1"/>
          </p:cNvSpPr>
          <p:nvPr>
            <p:ph type="subTitle" idx="1"/>
          </p:nvPr>
        </p:nvSpPr>
        <p:spPr/>
        <p:txBody>
          <a:bodyPr/>
          <a:lstStyle/>
          <a:p>
            <a:r>
              <a:rPr lang="en-US" dirty="0"/>
              <a:t>The program can be written to scan the file for unique characters without being loaded into a buffer.</a:t>
            </a:r>
          </a:p>
          <a:p>
            <a:r>
              <a:rPr lang="en-US" dirty="0"/>
              <a:t>The file pointers can be used to read each character at a time and increment the character count</a:t>
            </a:r>
          </a:p>
        </p:txBody>
      </p:sp>
    </p:spTree>
    <p:extLst>
      <p:ext uri="{BB962C8B-B14F-4D97-AF65-F5344CB8AC3E}">
        <p14:creationId xmlns:p14="http://schemas.microsoft.com/office/powerpoint/2010/main" val="42990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39B2-DCE2-D30B-52F2-92D976557129}"/>
              </a:ext>
            </a:extLst>
          </p:cNvPr>
          <p:cNvSpPr>
            <a:spLocks noGrp="1"/>
          </p:cNvSpPr>
          <p:nvPr>
            <p:ph type="ctrTitle"/>
          </p:nvPr>
        </p:nvSpPr>
        <p:spPr/>
        <p:txBody>
          <a:bodyPr/>
          <a:lstStyle/>
          <a:p>
            <a:r>
              <a:rPr lang="en-US" dirty="0"/>
              <a:t>Technologies applied</a:t>
            </a:r>
          </a:p>
        </p:txBody>
      </p:sp>
      <p:sp>
        <p:nvSpPr>
          <p:cNvPr id="3" name="Subtitle 2">
            <a:extLst>
              <a:ext uri="{FF2B5EF4-FFF2-40B4-BE49-F238E27FC236}">
                <a16:creationId xmlns:a16="http://schemas.microsoft.com/office/drawing/2014/main" id="{6F6B3945-04B4-BBA1-8D41-28BA6CF8B1CE}"/>
              </a:ext>
            </a:extLst>
          </p:cNvPr>
          <p:cNvSpPr>
            <a:spLocks noGrp="1"/>
          </p:cNvSpPr>
          <p:nvPr>
            <p:ph type="subTitle" idx="1"/>
          </p:nvPr>
        </p:nvSpPr>
        <p:spPr/>
        <p:txBody>
          <a:bodyPr/>
          <a:lstStyle/>
          <a:p>
            <a:r>
              <a:rPr lang="en-US" dirty="0"/>
              <a:t>Huffman Algorithm </a:t>
            </a:r>
          </a:p>
          <a:p>
            <a:r>
              <a:rPr lang="en-US" dirty="0"/>
              <a:t>C programming language</a:t>
            </a:r>
          </a:p>
        </p:txBody>
      </p:sp>
    </p:spTree>
    <p:extLst>
      <p:ext uri="{BB962C8B-B14F-4D97-AF65-F5344CB8AC3E}">
        <p14:creationId xmlns:p14="http://schemas.microsoft.com/office/powerpoint/2010/main" val="350098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DFB3-50F6-3A4F-F227-016C53BBF056}"/>
              </a:ext>
            </a:extLst>
          </p:cNvPr>
          <p:cNvSpPr>
            <a:spLocks noGrp="1"/>
          </p:cNvSpPr>
          <p:nvPr>
            <p:ph type="ctrTitle"/>
          </p:nvPr>
        </p:nvSpPr>
        <p:spPr/>
        <p:txBody>
          <a:bodyPr/>
          <a:lstStyle/>
          <a:p>
            <a:r>
              <a:rPr lang="en-US" dirty="0"/>
              <a:t>Portability of the program</a:t>
            </a:r>
          </a:p>
        </p:txBody>
      </p:sp>
      <p:sp>
        <p:nvSpPr>
          <p:cNvPr id="3" name="Subtitle 2">
            <a:extLst>
              <a:ext uri="{FF2B5EF4-FFF2-40B4-BE49-F238E27FC236}">
                <a16:creationId xmlns:a16="http://schemas.microsoft.com/office/drawing/2014/main" id="{2AF1A498-F480-7608-426C-7790593A11FE}"/>
              </a:ext>
            </a:extLst>
          </p:cNvPr>
          <p:cNvSpPr>
            <a:spLocks noGrp="1"/>
          </p:cNvSpPr>
          <p:nvPr>
            <p:ph type="subTitle" idx="1"/>
          </p:nvPr>
        </p:nvSpPr>
        <p:spPr/>
        <p:txBody>
          <a:bodyPr/>
          <a:lstStyle/>
          <a:p>
            <a:r>
              <a:rPr lang="en-US" dirty="0"/>
              <a:t>The program is written  in the C programming language. So its portable, all you need to do is to compile it in your operating system if it supports the popular C programming language.</a:t>
            </a:r>
          </a:p>
        </p:txBody>
      </p:sp>
    </p:spTree>
    <p:extLst>
      <p:ext uri="{BB962C8B-B14F-4D97-AF65-F5344CB8AC3E}">
        <p14:creationId xmlns:p14="http://schemas.microsoft.com/office/powerpoint/2010/main" val="391685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7A8B-8131-A1B0-BEC6-55761D9D2B8D}"/>
              </a:ext>
            </a:extLst>
          </p:cNvPr>
          <p:cNvSpPr>
            <a:spLocks noGrp="1"/>
          </p:cNvSpPr>
          <p:nvPr>
            <p:ph type="ctrTitle"/>
          </p:nvPr>
        </p:nvSpPr>
        <p:spPr/>
        <p:txBody>
          <a:bodyPr/>
          <a:lstStyle/>
          <a:p>
            <a:r>
              <a:rPr lang="en-US" dirty="0"/>
              <a:t>Literature Review</a:t>
            </a:r>
          </a:p>
        </p:txBody>
      </p:sp>
      <p:sp>
        <p:nvSpPr>
          <p:cNvPr id="3" name="Subtitle 2">
            <a:extLst>
              <a:ext uri="{FF2B5EF4-FFF2-40B4-BE49-F238E27FC236}">
                <a16:creationId xmlns:a16="http://schemas.microsoft.com/office/drawing/2014/main" id="{FC388956-A0E8-FD24-B4C9-B31C2E017517}"/>
              </a:ext>
            </a:extLst>
          </p:cNvPr>
          <p:cNvSpPr>
            <a:spLocks noGrp="1"/>
          </p:cNvSpPr>
          <p:nvPr>
            <p:ph type="subTitle" idx="1"/>
          </p:nvPr>
        </p:nvSpPr>
        <p:spPr>
          <a:xfrm>
            <a:off x="1524000" y="3602037"/>
            <a:ext cx="9144000" cy="2535715"/>
          </a:xfrm>
        </p:spPr>
        <p:txBody>
          <a:bodyPr>
            <a:normAutofit fontScale="92500" lnSpcReduction="20000"/>
          </a:bodyPr>
          <a:lstStyle/>
          <a:p>
            <a:r>
              <a:rPr lang="en-US" b="1" dirty="0"/>
              <a:t>Study and Reference points:</a:t>
            </a:r>
          </a:p>
          <a:p>
            <a:endParaRPr lang="en-US" dirty="0"/>
          </a:p>
          <a:p>
            <a:r>
              <a:rPr lang="en-US" dirty="0"/>
              <a:t>Data Structures A pseudocode Approach –Cengage Publisher</a:t>
            </a:r>
          </a:p>
          <a:p>
            <a:r>
              <a:rPr lang="en-US" dirty="0"/>
              <a:t>Data structures Illuminated – Data structures and algorithms</a:t>
            </a:r>
          </a:p>
          <a:p>
            <a:r>
              <a:rPr lang="en-US" dirty="0"/>
              <a:t>Wikipedia.com – Data compression</a:t>
            </a:r>
          </a:p>
          <a:p>
            <a:r>
              <a:rPr lang="en-US" dirty="0"/>
              <a:t>Geeks for Geeks – algorithm design</a:t>
            </a:r>
          </a:p>
          <a:p>
            <a:r>
              <a:rPr lang="en-US" dirty="0"/>
              <a:t>Internet Search Engines –Google.com - Compression</a:t>
            </a:r>
          </a:p>
        </p:txBody>
      </p:sp>
    </p:spTree>
    <p:extLst>
      <p:ext uri="{BB962C8B-B14F-4D97-AF65-F5344CB8AC3E}">
        <p14:creationId xmlns:p14="http://schemas.microsoft.com/office/powerpoint/2010/main" val="74870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5F25-443E-35A8-7422-3FC6FD8C5E9B}"/>
              </a:ext>
            </a:extLst>
          </p:cNvPr>
          <p:cNvSpPr>
            <a:spLocks noGrp="1"/>
          </p:cNvSpPr>
          <p:nvPr>
            <p:ph type="ctrTitle"/>
          </p:nvPr>
        </p:nvSpPr>
        <p:spPr/>
        <p:txBody>
          <a:bodyPr/>
          <a:lstStyle/>
          <a:p>
            <a:r>
              <a:rPr lang="en-US" dirty="0"/>
              <a:t>Detailed Description has been done in the Paper</a:t>
            </a:r>
          </a:p>
        </p:txBody>
      </p:sp>
      <p:sp>
        <p:nvSpPr>
          <p:cNvPr id="3" name="Subtitle 2">
            <a:extLst>
              <a:ext uri="{FF2B5EF4-FFF2-40B4-BE49-F238E27FC236}">
                <a16:creationId xmlns:a16="http://schemas.microsoft.com/office/drawing/2014/main" id="{FC45C2C3-D36D-E8F0-55EC-FA4ADDB23C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580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7F2B-C86E-94BE-7FDA-0FC1A871609C}"/>
              </a:ext>
            </a:extLst>
          </p:cNvPr>
          <p:cNvSpPr>
            <a:spLocks noGrp="1"/>
          </p:cNvSpPr>
          <p:nvPr>
            <p:ph type="title"/>
          </p:nvPr>
        </p:nvSpPr>
        <p:spPr/>
        <p:txBody>
          <a:bodyPr/>
          <a:lstStyle/>
          <a:p>
            <a:r>
              <a:rPr lang="en-US" b="1" dirty="0"/>
              <a:t>Storage</a:t>
            </a:r>
            <a:br>
              <a:rPr lang="en-US" b="1" dirty="0"/>
            </a:br>
            <a:r>
              <a:rPr lang="en-US" dirty="0"/>
              <a:t>Problem Definition</a:t>
            </a:r>
            <a:endParaRPr lang="en-US" b="1" dirty="0"/>
          </a:p>
        </p:txBody>
      </p:sp>
      <p:sp>
        <p:nvSpPr>
          <p:cNvPr id="3" name="Content Placeholder 2">
            <a:extLst>
              <a:ext uri="{FF2B5EF4-FFF2-40B4-BE49-F238E27FC236}">
                <a16:creationId xmlns:a16="http://schemas.microsoft.com/office/drawing/2014/main" id="{DAAFF97F-6B45-70B6-F6AA-637C74E90F78}"/>
              </a:ext>
            </a:extLst>
          </p:cNvPr>
          <p:cNvSpPr>
            <a:spLocks noGrp="1"/>
          </p:cNvSpPr>
          <p:nvPr>
            <p:ph idx="1"/>
          </p:nvPr>
        </p:nvSpPr>
        <p:spPr/>
        <p:txBody>
          <a:bodyPr/>
          <a:lstStyle/>
          <a:p>
            <a:r>
              <a:rPr lang="en-US" dirty="0"/>
              <a:t>Software applications  generate high volume of data. </a:t>
            </a:r>
          </a:p>
          <a:p>
            <a:r>
              <a:rPr lang="en-US" dirty="0"/>
              <a:t>The data sources can be spread sheet  applications, documentations, …</a:t>
            </a:r>
          </a:p>
        </p:txBody>
      </p:sp>
    </p:spTree>
    <p:extLst>
      <p:ext uri="{BB962C8B-B14F-4D97-AF65-F5344CB8AC3E}">
        <p14:creationId xmlns:p14="http://schemas.microsoft.com/office/powerpoint/2010/main" val="396423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2E90-4242-2D52-C509-A712AC8A8893}"/>
              </a:ext>
            </a:extLst>
          </p:cNvPr>
          <p:cNvSpPr>
            <a:spLocks noGrp="1"/>
          </p:cNvSpPr>
          <p:nvPr>
            <p:ph type="ctrTitle"/>
          </p:nvPr>
        </p:nvSpPr>
        <p:spPr/>
        <p:txBody>
          <a:bodyPr/>
          <a:lstStyle/>
          <a:p>
            <a:r>
              <a:rPr lang="en-US" dirty="0"/>
              <a:t>Network </a:t>
            </a:r>
          </a:p>
        </p:txBody>
      </p:sp>
      <p:sp>
        <p:nvSpPr>
          <p:cNvPr id="3" name="Subtitle 2">
            <a:extLst>
              <a:ext uri="{FF2B5EF4-FFF2-40B4-BE49-F238E27FC236}">
                <a16:creationId xmlns:a16="http://schemas.microsoft.com/office/drawing/2014/main" id="{C3E3553D-A52A-9BD8-DDD8-7A82FDF0053D}"/>
              </a:ext>
            </a:extLst>
          </p:cNvPr>
          <p:cNvSpPr>
            <a:spLocks noGrp="1"/>
          </p:cNvSpPr>
          <p:nvPr>
            <p:ph type="subTitle" idx="1"/>
          </p:nvPr>
        </p:nvSpPr>
        <p:spPr/>
        <p:txBody>
          <a:bodyPr/>
          <a:lstStyle/>
          <a:p>
            <a:r>
              <a:rPr lang="en-US" dirty="0"/>
              <a:t>Network Latency -&gt; Reducing packet numbers</a:t>
            </a:r>
          </a:p>
          <a:p>
            <a:r>
              <a:rPr lang="en-US" dirty="0"/>
              <a:t>Cost of transferring data in a network -&gt;bandwidth</a:t>
            </a:r>
          </a:p>
        </p:txBody>
      </p:sp>
    </p:spTree>
    <p:extLst>
      <p:ext uri="{BB962C8B-B14F-4D97-AF65-F5344CB8AC3E}">
        <p14:creationId xmlns:p14="http://schemas.microsoft.com/office/powerpoint/2010/main" val="25191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5155-CE42-3BB5-1A98-E8FB2D9514FA}"/>
              </a:ext>
            </a:extLst>
          </p:cNvPr>
          <p:cNvSpPr>
            <a:spLocks noGrp="1"/>
          </p:cNvSpPr>
          <p:nvPr>
            <p:ph type="ctrTitle"/>
          </p:nvPr>
        </p:nvSpPr>
        <p:spPr/>
        <p:txBody>
          <a:bodyPr/>
          <a:lstStyle/>
          <a:p>
            <a:r>
              <a:rPr lang="en-US" dirty="0"/>
              <a:t>Internet Of Things</a:t>
            </a:r>
          </a:p>
        </p:txBody>
      </p:sp>
      <p:sp>
        <p:nvSpPr>
          <p:cNvPr id="3" name="Subtitle 2">
            <a:extLst>
              <a:ext uri="{FF2B5EF4-FFF2-40B4-BE49-F238E27FC236}">
                <a16:creationId xmlns:a16="http://schemas.microsoft.com/office/drawing/2014/main" id="{5D7245DB-30EE-0645-5205-EC32616C3DBB}"/>
              </a:ext>
            </a:extLst>
          </p:cNvPr>
          <p:cNvSpPr>
            <a:spLocks noGrp="1"/>
          </p:cNvSpPr>
          <p:nvPr>
            <p:ph type="subTitle" idx="1"/>
          </p:nvPr>
        </p:nvSpPr>
        <p:spPr/>
        <p:txBody>
          <a:bodyPr/>
          <a:lstStyle/>
          <a:p>
            <a:r>
              <a:rPr lang="en-US" dirty="0"/>
              <a:t>IoT devices have limited storage capacities and memories</a:t>
            </a:r>
          </a:p>
        </p:txBody>
      </p:sp>
    </p:spTree>
    <p:extLst>
      <p:ext uri="{BB962C8B-B14F-4D97-AF65-F5344CB8AC3E}">
        <p14:creationId xmlns:p14="http://schemas.microsoft.com/office/powerpoint/2010/main" val="369210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E73A-011A-0A8D-C8EC-69469102C1C3}"/>
              </a:ext>
            </a:extLst>
          </p:cNvPr>
          <p:cNvSpPr>
            <a:spLocks noGrp="1"/>
          </p:cNvSpPr>
          <p:nvPr>
            <p:ph type="ctrTitle"/>
          </p:nvPr>
        </p:nvSpPr>
        <p:spPr/>
        <p:txBody>
          <a:bodyPr/>
          <a:lstStyle/>
          <a:p>
            <a:r>
              <a:rPr lang="en-US" dirty="0"/>
              <a:t>Data Compression</a:t>
            </a:r>
          </a:p>
        </p:txBody>
      </p:sp>
      <p:sp>
        <p:nvSpPr>
          <p:cNvPr id="3" name="Subtitle 2">
            <a:extLst>
              <a:ext uri="{FF2B5EF4-FFF2-40B4-BE49-F238E27FC236}">
                <a16:creationId xmlns:a16="http://schemas.microsoft.com/office/drawing/2014/main" id="{E1B6ECE4-02BD-2412-3BFD-0B166C7D8D7B}"/>
              </a:ext>
            </a:extLst>
          </p:cNvPr>
          <p:cNvSpPr>
            <a:spLocks noGrp="1"/>
          </p:cNvSpPr>
          <p:nvPr>
            <p:ph type="subTitle" idx="1"/>
          </p:nvPr>
        </p:nvSpPr>
        <p:spPr/>
        <p:txBody>
          <a:bodyPr/>
          <a:lstStyle/>
          <a:p>
            <a:r>
              <a:rPr lang="en-US" dirty="0"/>
              <a:t>It’s a technique of reducing size of data or file without loosing meaning.</a:t>
            </a:r>
          </a:p>
          <a:p>
            <a:r>
              <a:rPr lang="en-US" dirty="0"/>
              <a:t>Its part of the main paradigms of computer data optimization.</a:t>
            </a:r>
          </a:p>
          <a:p>
            <a:r>
              <a:rPr lang="en-US" dirty="0"/>
              <a:t>Types -&gt; Lossy, Lossless</a:t>
            </a:r>
          </a:p>
          <a:p>
            <a:endParaRPr lang="en-US" dirty="0"/>
          </a:p>
        </p:txBody>
      </p:sp>
    </p:spTree>
    <p:extLst>
      <p:ext uri="{BB962C8B-B14F-4D97-AF65-F5344CB8AC3E}">
        <p14:creationId xmlns:p14="http://schemas.microsoft.com/office/powerpoint/2010/main" val="49498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CB0B-48FF-5F37-EA39-CCD321D71340}"/>
              </a:ext>
            </a:extLst>
          </p:cNvPr>
          <p:cNvSpPr>
            <a:spLocks noGrp="1"/>
          </p:cNvSpPr>
          <p:nvPr>
            <p:ph type="ctrTitle"/>
          </p:nvPr>
        </p:nvSpPr>
        <p:spPr/>
        <p:txBody>
          <a:bodyPr/>
          <a:lstStyle/>
          <a:p>
            <a:r>
              <a:rPr lang="en-US" dirty="0"/>
              <a:t>Lossless Data Compression</a:t>
            </a:r>
          </a:p>
        </p:txBody>
      </p:sp>
      <p:sp>
        <p:nvSpPr>
          <p:cNvPr id="3" name="Subtitle 2">
            <a:extLst>
              <a:ext uri="{FF2B5EF4-FFF2-40B4-BE49-F238E27FC236}">
                <a16:creationId xmlns:a16="http://schemas.microsoft.com/office/drawing/2014/main" id="{0C3D2678-388C-55B0-3EAA-103283978654}"/>
              </a:ext>
            </a:extLst>
          </p:cNvPr>
          <p:cNvSpPr>
            <a:spLocks noGrp="1"/>
          </p:cNvSpPr>
          <p:nvPr>
            <p:ph type="subTitle" idx="1"/>
          </p:nvPr>
        </p:nvSpPr>
        <p:spPr>
          <a:xfrm>
            <a:off x="1524000" y="3602037"/>
            <a:ext cx="9144000" cy="3913579"/>
          </a:xfrm>
        </p:spPr>
        <p:txBody>
          <a:bodyPr>
            <a:normAutofit/>
          </a:bodyPr>
          <a:lstStyle/>
          <a:p>
            <a:r>
              <a:rPr lang="en-US" dirty="0"/>
              <a:t>It’s a way of compressing data such that when retrieving data(decompressing) no bit is lost and the original file</a:t>
            </a:r>
          </a:p>
          <a:p>
            <a:r>
              <a:rPr lang="en-US" dirty="0"/>
              <a:t>If created without anything lost.</a:t>
            </a:r>
          </a:p>
          <a:p>
            <a:r>
              <a:rPr lang="en-US" dirty="0"/>
              <a:t>Its used to compress documents.</a:t>
            </a:r>
          </a:p>
          <a:p>
            <a:r>
              <a:rPr lang="en-US" dirty="0"/>
              <a:t>You don’t want to loose anything in a document.</a:t>
            </a:r>
          </a:p>
          <a:p>
            <a:r>
              <a:rPr lang="en-US" dirty="0"/>
              <a:t>Unlike images and sound files or video files where u can loose some </a:t>
            </a:r>
          </a:p>
          <a:p>
            <a:r>
              <a:rPr lang="en-US" dirty="0"/>
              <a:t>bits but still the file convey the intended meaning</a:t>
            </a:r>
          </a:p>
          <a:p>
            <a:endParaRPr lang="en-US" dirty="0"/>
          </a:p>
          <a:p>
            <a:endParaRPr lang="en-US" dirty="0"/>
          </a:p>
          <a:p>
            <a:endParaRPr lang="en-US" dirty="0"/>
          </a:p>
        </p:txBody>
      </p:sp>
    </p:spTree>
    <p:extLst>
      <p:ext uri="{BB962C8B-B14F-4D97-AF65-F5344CB8AC3E}">
        <p14:creationId xmlns:p14="http://schemas.microsoft.com/office/powerpoint/2010/main" val="218781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2075-DF1A-E3CB-68FB-93C2BD2F5442}"/>
              </a:ext>
            </a:extLst>
          </p:cNvPr>
          <p:cNvSpPr>
            <a:spLocks noGrp="1"/>
          </p:cNvSpPr>
          <p:nvPr>
            <p:ph type="ctrTitle"/>
          </p:nvPr>
        </p:nvSpPr>
        <p:spPr/>
        <p:txBody>
          <a:bodyPr/>
          <a:lstStyle/>
          <a:p>
            <a:r>
              <a:rPr lang="en-US" dirty="0"/>
              <a:t>Encoding</a:t>
            </a:r>
          </a:p>
        </p:txBody>
      </p:sp>
      <p:sp>
        <p:nvSpPr>
          <p:cNvPr id="3" name="Subtitle 2">
            <a:extLst>
              <a:ext uri="{FF2B5EF4-FFF2-40B4-BE49-F238E27FC236}">
                <a16:creationId xmlns:a16="http://schemas.microsoft.com/office/drawing/2014/main" id="{38C087CD-2269-9F52-9311-DAAF41B81726}"/>
              </a:ext>
            </a:extLst>
          </p:cNvPr>
          <p:cNvSpPr>
            <a:spLocks noGrp="1"/>
          </p:cNvSpPr>
          <p:nvPr>
            <p:ph type="subTitle" idx="1"/>
          </p:nvPr>
        </p:nvSpPr>
        <p:spPr>
          <a:xfrm>
            <a:off x="1524000" y="3602037"/>
            <a:ext cx="9144000" cy="2961601"/>
          </a:xfrm>
        </p:spPr>
        <p:txBody>
          <a:bodyPr>
            <a:normAutofit lnSpcReduction="10000"/>
          </a:bodyPr>
          <a:lstStyle/>
          <a:p>
            <a:r>
              <a:rPr lang="en-US" dirty="0"/>
              <a:t>To compress data you need to encode the file such the final file size is significantly less than the original file. This reduces storage capacity requirement. If the file is to be transferred  over a network, then it increases network speed by having few packets to transport.</a:t>
            </a:r>
          </a:p>
          <a:p>
            <a:r>
              <a:rPr lang="en-US" dirty="0"/>
              <a:t>It also reduces the cost of transferring  data in a network since u have a smaller size to transfer</a:t>
            </a:r>
          </a:p>
          <a:p>
            <a:r>
              <a:rPr lang="en-US" dirty="0"/>
              <a:t>Most computing systems use ASCCI codes. ASCII assign 8 bits to each character</a:t>
            </a:r>
          </a:p>
          <a:p>
            <a:endParaRPr lang="en-US" dirty="0"/>
          </a:p>
        </p:txBody>
      </p:sp>
    </p:spTree>
    <p:extLst>
      <p:ext uri="{BB962C8B-B14F-4D97-AF65-F5344CB8AC3E}">
        <p14:creationId xmlns:p14="http://schemas.microsoft.com/office/powerpoint/2010/main" val="258423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9539-10CD-390C-6E3B-828D4AD2BE9D}"/>
              </a:ext>
            </a:extLst>
          </p:cNvPr>
          <p:cNvSpPr>
            <a:spLocks noGrp="1"/>
          </p:cNvSpPr>
          <p:nvPr>
            <p:ph type="ctrTitle"/>
          </p:nvPr>
        </p:nvSpPr>
        <p:spPr>
          <a:xfrm>
            <a:off x="1524000" y="563671"/>
            <a:ext cx="8546926" cy="1741118"/>
          </a:xfrm>
        </p:spPr>
        <p:txBody>
          <a:bodyPr/>
          <a:lstStyle/>
          <a:p>
            <a:r>
              <a:rPr lang="en-US" dirty="0"/>
              <a:t>Problem With ASCII</a:t>
            </a:r>
          </a:p>
        </p:txBody>
      </p:sp>
      <p:sp>
        <p:nvSpPr>
          <p:cNvPr id="3" name="Subtitle 2">
            <a:extLst>
              <a:ext uri="{FF2B5EF4-FFF2-40B4-BE49-F238E27FC236}">
                <a16:creationId xmlns:a16="http://schemas.microsoft.com/office/drawing/2014/main" id="{DF594E5C-EF24-B3A1-7115-9D2CA1E5433E}"/>
              </a:ext>
            </a:extLst>
          </p:cNvPr>
          <p:cNvSpPr>
            <a:spLocks noGrp="1"/>
          </p:cNvSpPr>
          <p:nvPr>
            <p:ph type="subTitle" idx="1"/>
          </p:nvPr>
        </p:nvSpPr>
        <p:spPr>
          <a:xfrm>
            <a:off x="1524000" y="2392471"/>
            <a:ext cx="8985337" cy="4465529"/>
          </a:xfrm>
        </p:spPr>
        <p:txBody>
          <a:bodyPr>
            <a:normAutofit lnSpcReduction="10000"/>
          </a:bodyPr>
          <a:lstStyle/>
          <a:p>
            <a:r>
              <a:rPr lang="en-US" dirty="0"/>
              <a:t>Since ASCII assigns 8 bits to all characters in a file, most frequent characters use the same number of bits as less occurring characters.</a:t>
            </a:r>
          </a:p>
          <a:p>
            <a:r>
              <a:rPr lang="en-US" dirty="0"/>
              <a:t>More frequent occurring characters use more bits in total.</a:t>
            </a:r>
          </a:p>
          <a:p>
            <a:r>
              <a:rPr lang="en-US" dirty="0"/>
              <a:t>Example: if letter e occurs 25 times in file and letter k occurs 4 time in the file then letter e will occupy 200bits in total and letter k will occupy 32 bits in total.</a:t>
            </a:r>
          </a:p>
          <a:p>
            <a:r>
              <a:rPr lang="en-US" dirty="0"/>
              <a:t>What if most occurring characters used less bits  than the less occurring characters?</a:t>
            </a:r>
          </a:p>
          <a:p>
            <a:r>
              <a:rPr lang="en-US" dirty="0"/>
              <a:t>Generally less memory space would have been used.</a:t>
            </a:r>
          </a:p>
          <a:p>
            <a:r>
              <a:rPr lang="en-US" dirty="0"/>
              <a:t>If e used only 2 bits and k used 3 bits then total space by letter e would have  been 50 and k would now occupy 12 bits. This would reduce space occupied by the file by the file.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696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2047-D0F6-40E1-B91D-E6D8A602D12D}"/>
              </a:ext>
            </a:extLst>
          </p:cNvPr>
          <p:cNvSpPr>
            <a:spLocks noGrp="1"/>
          </p:cNvSpPr>
          <p:nvPr>
            <p:ph type="ctrTitle"/>
          </p:nvPr>
        </p:nvSpPr>
        <p:spPr/>
        <p:txBody>
          <a:bodyPr/>
          <a:lstStyle/>
          <a:p>
            <a:r>
              <a:rPr lang="en-US" dirty="0"/>
              <a:t>Solution</a:t>
            </a:r>
          </a:p>
        </p:txBody>
      </p:sp>
      <p:sp>
        <p:nvSpPr>
          <p:cNvPr id="3" name="Subtitle 2">
            <a:extLst>
              <a:ext uri="{FF2B5EF4-FFF2-40B4-BE49-F238E27FC236}">
                <a16:creationId xmlns:a16="http://schemas.microsoft.com/office/drawing/2014/main" id="{2AF94161-AA3E-8986-CED5-5D411E3A773E}"/>
              </a:ext>
            </a:extLst>
          </p:cNvPr>
          <p:cNvSpPr>
            <a:spLocks noGrp="1"/>
          </p:cNvSpPr>
          <p:nvPr>
            <p:ph type="subTitle" idx="1"/>
          </p:nvPr>
        </p:nvSpPr>
        <p:spPr/>
        <p:txBody>
          <a:bodyPr/>
          <a:lstStyle/>
          <a:p>
            <a:r>
              <a:rPr lang="en-US" dirty="0"/>
              <a:t>Assign unique variable </a:t>
            </a:r>
            <a:r>
              <a:rPr lang="en-US" dirty="0" err="1"/>
              <a:t>leghth</a:t>
            </a:r>
            <a:r>
              <a:rPr lang="en-US" dirty="0"/>
              <a:t> codes to each character in file depending on their frequency in the file.</a:t>
            </a:r>
          </a:p>
          <a:p>
            <a:r>
              <a:rPr lang="en-US" dirty="0"/>
              <a:t>More occurring characters to be assigned shorter length than less occurring characters.</a:t>
            </a:r>
          </a:p>
        </p:txBody>
      </p:sp>
    </p:spTree>
    <p:extLst>
      <p:ext uri="{BB962C8B-B14F-4D97-AF65-F5344CB8AC3E}">
        <p14:creationId xmlns:p14="http://schemas.microsoft.com/office/powerpoint/2010/main" val="311472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740</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Optimization</vt:lpstr>
      <vt:lpstr>Storage Problem Definition</vt:lpstr>
      <vt:lpstr>Network </vt:lpstr>
      <vt:lpstr>Internet Of Things</vt:lpstr>
      <vt:lpstr>Data Compression</vt:lpstr>
      <vt:lpstr>Lossless Data Compression</vt:lpstr>
      <vt:lpstr>Encoding</vt:lpstr>
      <vt:lpstr>Problem With ASCII</vt:lpstr>
      <vt:lpstr>Solution</vt:lpstr>
      <vt:lpstr>What we are solving</vt:lpstr>
      <vt:lpstr>How this reduces file size</vt:lpstr>
      <vt:lpstr>Decoding</vt:lpstr>
      <vt:lpstr>Limitation our program</vt:lpstr>
      <vt:lpstr>Future Improvements</vt:lpstr>
      <vt:lpstr>Technologies applied</vt:lpstr>
      <vt:lpstr>Portability of the program</vt:lpstr>
      <vt:lpstr>Literature Review</vt:lpstr>
      <vt:lpstr>Detailed Description has been done in the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sammy owino</dc:creator>
  <cp:lastModifiedBy>sammy owino</cp:lastModifiedBy>
  <cp:revision>27</cp:revision>
  <dcterms:created xsi:type="dcterms:W3CDTF">2022-07-20T11:48:35Z</dcterms:created>
  <dcterms:modified xsi:type="dcterms:W3CDTF">2022-07-21T09:40:40Z</dcterms:modified>
</cp:coreProperties>
</file>