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1" r:id="rId2"/>
    <p:sldId id="262" r:id="rId3"/>
    <p:sldId id="264" r:id="rId4"/>
    <p:sldId id="270" r:id="rId5"/>
    <p:sldId id="27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6" autoAdjust="0"/>
    <p:restoredTop sz="94660"/>
  </p:normalViewPr>
  <p:slideViewPr>
    <p:cSldViewPr>
      <p:cViewPr varScale="1">
        <p:scale>
          <a:sx n="70" d="100"/>
          <a:sy n="70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FCB9A-E22C-4E6E-9E30-FA35514CCCB4}" type="datetimeFigureOut">
              <a:rPr lang="fr-FR" smtClean="0"/>
              <a:pPr/>
              <a:t>04/10/2017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3A0E6-0BBE-4E51-BE3D-8254591935D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81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82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Brian</a:t>
            </a:r>
            <a:r>
              <a:rPr lang="fr-FR" baseline="0" dirty="0" smtClean="0"/>
              <a:t> Berliner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8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3A0E6-0BBE-4E51-BE3D-8254591935D1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67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2DFF5-8BC9-4638-9F18-5684ADA58CB7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26E9D-F1E8-4184-A41B-3CDF342CF14C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6BC3F-A16B-4814-98B5-A8C07FD6ACEB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F6599-7694-4316-88F5-A5B5B9E37A16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8D6DE-1B75-4F22-8160-FDA17DF1E3A3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68859-31E4-4C40-B5ED-9F4F87648751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3AE18-CBF5-4E63-BD3A-65C41BE78E77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C1EF2-A211-4B3B-A962-B88074BDAD7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6ADE4-5C52-46BE-8870-919F58255A30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04EF0-A2BE-4F50-8BE0-A91F06DC58F9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BF91D-5FCD-44D8-AFE1-4C75B3ACDC25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8999F-4EE7-4A8B-9442-F6B9E143E28E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2B225-4C84-4767-97B9-742CAF08ED98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CE344-85B4-441F-814F-18BD0AEDA807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38C01-583B-4E25-9106-AE9FC22321D0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F3A741-2879-4DD0-9373-62E160DCC1AA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1D16F-1548-46AE-B26A-B80BFEA97C28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5BA0F-2D03-4EEE-9AFE-220EA2C74D6F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98C0-06D6-464B-9B93-269A2B60AE36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4CFDD7-F52E-4874-8A38-228F140CE112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CCF7E-95B4-4271-ADEE-FCF667B841CD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F0291-B69B-430C-9058-6CB53FE9FB28}" type="slidenum">
              <a:rPr lang="en-US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E9E9F8-F7A3-4A2E-B7BC-54C5762A4FCD}" type="datetimeFigureOut">
              <a:rPr lang="en-US"/>
              <a:pPr>
                <a:defRPr/>
              </a:pPr>
              <a:t>10/4/2017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2305516-4D38-4ED8-8B4B-9D14050E8A40}" type="slidenum">
              <a:rPr lang="en-US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ptana" TargetMode="External"/><Relationship Id="rId13" Type="http://schemas.openxmlformats.org/officeDocument/2006/relationships/hyperlink" Target="https://en.wikipedia.org/wiki/JDeveloper" TargetMode="External"/><Relationship Id="rId18" Type="http://schemas.openxmlformats.org/officeDocument/2006/relationships/hyperlink" Target="https://en.wikipedia.org/wiki/PHPEdit" TargetMode="External"/><Relationship Id="rId26" Type="http://schemas.openxmlformats.org/officeDocument/2006/relationships/hyperlink" Target="https://en.wikipedia.org/wiki/Wing_IDE" TargetMode="External"/><Relationship Id="rId3" Type="http://schemas.openxmlformats.org/officeDocument/2006/relationships/hyperlink" Target="https://en.wikipedia.org/wiki/Android_Studio" TargetMode="External"/><Relationship Id="rId21" Type="http://schemas.openxmlformats.org/officeDocument/2006/relationships/hyperlink" Target="https://en.wikipedia.org/wiki/PyCharm" TargetMode="External"/><Relationship Id="rId7" Type="http://schemas.openxmlformats.org/officeDocument/2006/relationships/hyperlink" Target="https://en.wikipedia.org/wiki/Eclipse_(software)" TargetMode="External"/><Relationship Id="rId12" Type="http://schemas.openxmlformats.org/officeDocument/2006/relationships/hyperlink" Target="https://en.wikipedia.org/wiki/PL/SQL_Developer" TargetMode="External"/><Relationship Id="rId17" Type="http://schemas.openxmlformats.org/officeDocument/2006/relationships/hyperlink" Target="https://en.wikipedia.org/wiki/Oracle_SQL_Developer" TargetMode="External"/><Relationship Id="rId25" Type="http://schemas.openxmlformats.org/officeDocument/2006/relationships/hyperlink" Target="https://en.wikipedia.org/wiki/Visual_Studio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en.wikipedia.org/wiki/NetBeans" TargetMode="External"/><Relationship Id="rId20" Type="http://schemas.openxmlformats.org/officeDocument/2006/relationships/hyperlink" Target="https://en.wikipedia.org/wiki/WebSto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v-C%2B%2B" TargetMode="External"/><Relationship Id="rId11" Type="http://schemas.openxmlformats.org/officeDocument/2006/relationships/hyperlink" Target="https://en.wikipedia.org/wiki/IntelliJ_IDEA" TargetMode="External"/><Relationship Id="rId24" Type="http://schemas.openxmlformats.org/officeDocument/2006/relationships/hyperlink" Target="https://en.wikipedia.org/wiki/Vim_(text_editor)" TargetMode="External"/><Relationship Id="rId5" Type="http://schemas.openxmlformats.org/officeDocument/2006/relationships/hyperlink" Target="https://en.wikipedia.org/wiki/Code_Composer_Studio" TargetMode="External"/><Relationship Id="rId15" Type="http://schemas.openxmlformats.org/officeDocument/2006/relationships/hyperlink" Target="https://en.wikipedia.org/wiki/Komodo_IDE" TargetMode="External"/><Relationship Id="rId23" Type="http://schemas.openxmlformats.org/officeDocument/2006/relationships/hyperlink" Target="https://en.wikipedia.org/wiki/SlickEdit" TargetMode="External"/><Relationship Id="rId28" Type="http://schemas.openxmlformats.org/officeDocument/2006/relationships/hyperlink" Target="https://en.wikipedia.org/wiki/Xcode" TargetMode="External"/><Relationship Id="rId10" Type="http://schemas.openxmlformats.org/officeDocument/2006/relationships/hyperlink" Target="https://en.wikipedia.org/wiki/Emacs" TargetMode="External"/><Relationship Id="rId19" Type="http://schemas.openxmlformats.org/officeDocument/2006/relationships/hyperlink" Target="https://en.wikipedia.org/wiki/PhpStorm" TargetMode="External"/><Relationship Id="rId4" Type="http://schemas.openxmlformats.org/officeDocument/2006/relationships/hyperlink" Target="https://en.wikipedia.org/wiki/Anjuta" TargetMode="External"/><Relationship Id="rId9" Type="http://schemas.openxmlformats.org/officeDocument/2006/relationships/hyperlink" Target="https://en.wikipedia.org/wiki/Zend_Studio" TargetMode="External"/><Relationship Id="rId14" Type="http://schemas.openxmlformats.org/officeDocument/2006/relationships/hyperlink" Target="https://en.wikipedia.org/wiki/KDevelop" TargetMode="External"/><Relationship Id="rId22" Type="http://schemas.openxmlformats.org/officeDocument/2006/relationships/hyperlink" Target="https://en.wikipedia.org/wiki/Qt_Creator" TargetMode="External"/><Relationship Id="rId27" Type="http://schemas.openxmlformats.org/officeDocument/2006/relationships/hyperlink" Target="https://en.wikipedia.org/w/index.php?title=WxDev-C%2B%2B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643" y="3789040"/>
            <a:ext cx="6549612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spc="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CVS</a:t>
            </a:r>
            <a:br>
              <a:rPr lang="en-US" sz="4400" b="1" spc="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4400" b="1" spc="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“Concurrent Versions System”</a:t>
            </a:r>
            <a:endParaRPr lang="en-US" sz="4400" b="1" spc="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3288" y="5411465"/>
            <a:ext cx="4510087" cy="263525"/>
          </a:xfrm>
        </p:spPr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200" spc="2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Travail </a:t>
            </a:r>
            <a:r>
              <a:rPr lang="en-US" sz="1200" spc="22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effectué</a:t>
            </a:r>
            <a:r>
              <a:rPr lang="en-US" sz="1200" spc="2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par: KHATTABI Oumaima et </a:t>
            </a:r>
            <a:r>
              <a:rPr lang="en-US" sz="1200" spc="22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KHIZOU </a:t>
            </a:r>
            <a:r>
              <a:rPr lang="en-US" sz="1200" spc="225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Hajar</a:t>
            </a:r>
            <a:endParaRPr lang="en-US" sz="1200" spc="22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82713" y="5166990"/>
            <a:ext cx="608647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395413" y="5509890"/>
            <a:ext cx="685800" cy="41275"/>
            <a:chOff x="1861100" y="4184731"/>
            <a:chExt cx="914024" cy="55274"/>
          </a:xfrm>
        </p:grpSpPr>
        <p:sp>
          <p:nvSpPr>
            <p:cNvPr id="5" name="Rectangle 4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8" name="Rectangle 17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773863" y="5509890"/>
            <a:ext cx="687387" cy="41275"/>
            <a:chOff x="9032435" y="4184732"/>
            <a:chExt cx="915412" cy="55275"/>
          </a:xfrm>
        </p:grpSpPr>
        <p:sp>
          <p:nvSpPr>
            <p:cNvPr id="10" name="Rectangle 9"/>
            <p:cNvSpPr/>
            <p:nvPr/>
          </p:nvSpPr>
          <p:spPr>
            <a:xfrm rot="2700000">
              <a:off x="9892726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 rot="2700000">
              <a:off x="9463561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19" name="Rectangle 18"/>
            <p:cNvSpPr/>
            <p:nvPr/>
          </p:nvSpPr>
          <p:spPr>
            <a:xfrm rot="2700000">
              <a:off x="9032281" y="4184886"/>
              <a:ext cx="55275" cy="549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381" y="764704"/>
            <a:ext cx="1224136" cy="1655438"/>
          </a:xfrm>
          <a:prstGeom prst="rect">
            <a:avLst/>
          </a:prstGeom>
        </p:spPr>
      </p:pic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214678" y="3143248"/>
            <a:ext cx="377825" cy="755650"/>
            <a:chOff x="5049079" y="3227528"/>
            <a:chExt cx="503582" cy="1007165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5049079" y="3227528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5049079" y="3731111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524380" y="1933568"/>
            <a:ext cx="2486025" cy="1727993"/>
            <a:chOff x="838200" y="2673888"/>
            <a:chExt cx="3314055" cy="1138402"/>
          </a:xfrm>
        </p:grpSpPr>
        <p:sp>
          <p:nvSpPr>
            <p:cNvPr id="23" name="TextBox 22"/>
            <p:cNvSpPr txBox="1"/>
            <p:nvPr/>
          </p:nvSpPr>
          <p:spPr>
            <a:xfrm>
              <a:off x="838200" y="3082342"/>
              <a:ext cx="3314055" cy="7299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fr-FR" sz="1100" dirty="0" smtClean="0">
                  <a:latin typeface="Open Sans"/>
                </a:rPr>
                <a:t>Un </a:t>
              </a:r>
              <a:r>
                <a:rPr lang="fr-FR" sz="1100" dirty="0" smtClean="0"/>
                <a:t>programme </a:t>
              </a:r>
              <a:r>
                <a:rPr lang="fr-FR" sz="1100" dirty="0"/>
                <a:t>qui </a:t>
              </a:r>
              <a:r>
                <a:rPr lang="fr-FR" sz="1100" dirty="0" smtClean="0"/>
                <a:t>permet à un développeur la sauvegarde </a:t>
              </a:r>
              <a:r>
                <a:rPr lang="fr-FR" sz="1100" dirty="0"/>
                <a:t>et </a:t>
              </a:r>
              <a:r>
                <a:rPr lang="fr-FR" sz="1100" dirty="0" smtClean="0"/>
                <a:t>la récupération de </a:t>
              </a:r>
              <a:r>
                <a:rPr lang="fr-FR" sz="1100" dirty="0"/>
                <a:t>différentes versions de </a:t>
              </a:r>
              <a:r>
                <a:rPr lang="fr-FR" sz="1100" dirty="0" smtClean="0"/>
                <a:t>développement.</a:t>
              </a:r>
              <a:endPara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8200" y="2673888"/>
              <a:ext cx="3314055" cy="3684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Définition</a:t>
              </a:r>
              <a:endPara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 bwMode="auto">
          <a:xfrm>
            <a:off x="539552" y="3596823"/>
            <a:ext cx="2486025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200" dirty="0" smtClean="0"/>
              <a:t>Il </a:t>
            </a:r>
            <a:r>
              <a:rPr lang="fr-FR" sz="1200" dirty="0"/>
              <a:t>permet également à une </a:t>
            </a:r>
            <a:r>
              <a:rPr lang="fr-FR" sz="1200" dirty="0" smtClean="0"/>
              <a:t>équipe </a:t>
            </a:r>
            <a:r>
              <a:rPr lang="fr-FR" sz="1200" dirty="0"/>
              <a:t>de partager le contrôle de différentes versions </a:t>
            </a:r>
            <a:r>
              <a:rPr lang="fr-FR" sz="1200" dirty="0" smtClean="0"/>
              <a:t>dans </a:t>
            </a:r>
            <a:r>
              <a:rPr lang="fr-FR" sz="1200" dirty="0"/>
              <a:t>un référentiel commun de </a:t>
            </a:r>
            <a:r>
              <a:rPr lang="fr-FR" sz="1200" dirty="0" smtClean="0"/>
              <a:t>fichiers.</a:t>
            </a: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 smtClean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 smtClean="0"/>
              <a:t>CVS</a:t>
            </a:r>
            <a:endParaRPr lang="en-US" sz="750" dirty="0"/>
          </a:p>
        </p:txBody>
      </p:sp>
      <p:sp>
        <p:nvSpPr>
          <p:cNvPr id="35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B3D7D669-0454-4161-ACA3-2F94E9CFCA1F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2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53"/>
          <p:cNvSpPr txBox="1">
            <a:spLocks/>
          </p:cNvSpPr>
          <p:nvPr/>
        </p:nvSpPr>
        <p:spPr>
          <a:xfrm>
            <a:off x="571472" y="500042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Qu’est-ce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que CVS?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Group 14"/>
          <p:cNvGrpSpPr>
            <a:grpSpLocks/>
          </p:cNvGrpSpPr>
          <p:nvPr/>
        </p:nvGrpSpPr>
        <p:grpSpPr bwMode="auto">
          <a:xfrm flipH="1">
            <a:off x="5500694" y="3143248"/>
            <a:ext cx="377825" cy="755650"/>
            <a:chOff x="5049079" y="2888974"/>
            <a:chExt cx="503582" cy="1007165"/>
          </a:xfrm>
        </p:grpSpPr>
        <p:cxnSp>
          <p:nvCxnSpPr>
            <p:cNvPr id="39" name="Straight Connector 15"/>
            <p:cNvCxnSpPr/>
            <p:nvPr/>
          </p:nvCxnSpPr>
          <p:spPr>
            <a:xfrm flipH="1" flipV="1">
              <a:off x="5049079" y="2888974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6"/>
            <p:cNvCxnSpPr/>
            <p:nvPr/>
          </p:nvCxnSpPr>
          <p:spPr>
            <a:xfrm flipH="1">
              <a:off x="5049079" y="3392557"/>
              <a:ext cx="503582" cy="503583"/>
            </a:xfrm>
            <a:prstGeom prst="line">
              <a:avLst/>
            </a:prstGeom>
            <a:ln w="28575">
              <a:solidFill>
                <a:schemeClr val="bg2">
                  <a:lumMod val="9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1"/>
          <p:cNvGrpSpPr>
            <a:grpSpLocks/>
          </p:cNvGrpSpPr>
          <p:nvPr/>
        </p:nvGrpSpPr>
        <p:grpSpPr bwMode="auto">
          <a:xfrm>
            <a:off x="5542359" y="1871651"/>
            <a:ext cx="3171850" cy="2493453"/>
            <a:chOff x="-76056" y="1843843"/>
            <a:chExt cx="4228311" cy="3326283"/>
          </a:xfrm>
        </p:grpSpPr>
        <p:sp>
          <p:nvSpPr>
            <p:cNvPr id="42" name="TextBox 22"/>
            <p:cNvSpPr txBox="1"/>
            <p:nvPr/>
          </p:nvSpPr>
          <p:spPr>
            <a:xfrm>
              <a:off x="838200" y="2783660"/>
              <a:ext cx="3314055" cy="238646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fr-FR" sz="1050" dirty="0"/>
                <a:t> </a:t>
              </a:r>
              <a:r>
                <a:rPr lang="fr-FR" sz="1050" dirty="0" smtClean="0"/>
                <a:t>En </a:t>
              </a:r>
              <a:r>
                <a:rPr lang="fr-FR" sz="1050" dirty="0"/>
                <a:t>maintenant une seule copie et un enregistrement de toutes les </a:t>
              </a:r>
              <a:r>
                <a:rPr lang="fr-FR" sz="1050" dirty="0" smtClean="0"/>
                <a:t>modifications.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fr-FR" sz="1050" dirty="0"/>
                <a:t>CVS est généralement utilisé pour suivre chaque travail du développeur individuellement dans un répertoire de travail distinct. 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TextBox 23"/>
            <p:cNvSpPr txBox="1"/>
            <p:nvPr/>
          </p:nvSpPr>
          <p:spPr>
            <a:xfrm>
              <a:off x="-76056" y="1843843"/>
              <a:ext cx="3314055" cy="3684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u="sng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Fonctionnement</a:t>
              </a:r>
              <a:endParaRPr lang="en-US" sz="12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357686" y="2930859"/>
            <a:ext cx="2257427" cy="3142985"/>
            <a:chOff x="5809814" y="2293665"/>
            <a:chExt cx="3010629" cy="4191190"/>
          </a:xfrm>
        </p:grpSpPr>
        <p:sp>
          <p:nvSpPr>
            <p:cNvPr id="11" name="Arrow: Chevron 10"/>
            <p:cNvSpPr/>
            <p:nvPr/>
          </p:nvSpPr>
          <p:spPr>
            <a:xfrm>
              <a:off x="5852160" y="2293665"/>
              <a:ext cx="2968283" cy="1884077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09814" y="4494309"/>
              <a:ext cx="2038841" cy="19905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r>
                <a:rPr lang="fr-FR" sz="1300" dirty="0"/>
                <a:t>Le 19 novembre 1990, CVS version 1.0 a été soumise à la Fondation du logiciel libre pour le développement et la distribution.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823074" y="2930859"/>
            <a:ext cx="2310651" cy="2550294"/>
            <a:chOff x="1096493" y="2293665"/>
            <a:chExt cx="3081612" cy="3400832"/>
          </a:xfrm>
        </p:grpSpPr>
        <p:sp>
          <p:nvSpPr>
            <p:cNvPr id="6" name="Arrow: Chevron 5"/>
            <p:cNvSpPr/>
            <p:nvPr/>
          </p:nvSpPr>
          <p:spPr>
            <a:xfrm>
              <a:off x="1209822" y="2293665"/>
              <a:ext cx="2968283" cy="1884077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96493" y="4504274"/>
              <a:ext cx="2068449" cy="11902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300" dirty="0" smtClean="0"/>
                <a:t>Dick GRUNE publie publiquement le code le 23 juin 1986.</a:t>
              </a:r>
              <a:endParaRPr lang="fr-FR" sz="1300" dirty="0"/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647950" y="2930859"/>
            <a:ext cx="2227263" cy="3737703"/>
            <a:chOff x="3530991" y="2293665"/>
            <a:chExt cx="2968283" cy="4984247"/>
          </a:xfrm>
        </p:grpSpPr>
        <p:sp>
          <p:nvSpPr>
            <p:cNvPr id="9" name="Arrow: Chevron 8"/>
            <p:cNvSpPr/>
            <p:nvPr/>
          </p:nvSpPr>
          <p:spPr>
            <a:xfrm>
              <a:off x="3530991" y="2293665"/>
              <a:ext cx="2968283" cy="1884077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30991" y="4487044"/>
              <a:ext cx="2327252" cy="2790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300" dirty="0"/>
                <a:t>Le code qui a finalement évolué vers la version actuelle de CVS a commencé avec Brian Berliner en avril </a:t>
              </a:r>
              <a:r>
                <a:rPr lang="fr-FR" sz="1300" dirty="0" smtClean="0"/>
                <a:t>1989.</a:t>
              </a:r>
            </a:p>
            <a:p>
              <a:r>
                <a:rPr lang="fr-FR" sz="1300" dirty="0" smtClean="0"/>
                <a:t>Avec </a:t>
              </a:r>
              <a:r>
                <a:rPr lang="fr-FR" sz="1300" dirty="0"/>
                <a:t>une contribution ultérieure de Jeff Polk et de nombreux autres contributeurs.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103949" y="2930859"/>
            <a:ext cx="2252651" cy="2337319"/>
            <a:chOff x="8139493" y="2293665"/>
            <a:chExt cx="3002119" cy="3116829"/>
          </a:xfrm>
        </p:grpSpPr>
        <p:sp>
          <p:nvSpPr>
            <p:cNvPr id="13" name="Arrow: Chevron 12"/>
            <p:cNvSpPr/>
            <p:nvPr/>
          </p:nvSpPr>
          <p:spPr>
            <a:xfrm>
              <a:off x="8173329" y="2293665"/>
              <a:ext cx="2968283" cy="1884077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139493" y="4487045"/>
              <a:ext cx="2039505" cy="92344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300" dirty="0" smtClean="0"/>
                <a:t>La </a:t>
              </a:r>
              <a:r>
                <a:rPr lang="fr-FR" sz="1300" dirty="0"/>
                <a:t>dernière version a été publiée le 8 mai </a:t>
              </a:r>
              <a:r>
                <a:rPr lang="fr-FR" sz="1300" dirty="0" smtClean="0"/>
                <a:t>2008.</a:t>
              </a:r>
              <a:endParaRPr lang="en-US" sz="1300" dirty="0">
                <a:latin typeface="Open Sans" panose="020B0606030504020204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9" name="Title 53"/>
          <p:cNvSpPr txBox="1">
            <a:spLocks/>
          </p:cNvSpPr>
          <p:nvPr/>
        </p:nvSpPr>
        <p:spPr>
          <a:xfrm>
            <a:off x="628650" y="116632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Historique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/>
              <a:t>CVS</a:t>
            </a:r>
            <a:endParaRPr lang="en-US" sz="750" dirty="0"/>
          </a:p>
        </p:txBody>
      </p:sp>
      <p:sp>
        <p:nvSpPr>
          <p:cNvPr id="42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0FBC3689-AF0C-49E3-B296-8F22169018C3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3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3853345" y="687889"/>
            <a:ext cx="1437310" cy="690586"/>
            <a:chOff x="956236" y="263311"/>
            <a:chExt cx="1080962" cy="1080962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956236" y="263311"/>
              <a:ext cx="1080962" cy="108096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1009004" y="316079"/>
              <a:ext cx="975426" cy="975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2880" tIns="182880" rIns="182880" bIns="182880" numCol="1" spcCol="1270" anchor="ctr" anchorCtr="0">
              <a:noAutofit/>
            </a:bodyPr>
            <a:lstStyle/>
            <a:p>
              <a:pPr lvl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800" b="1" kern="1200" dirty="0" smtClean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CVS</a:t>
              </a:r>
              <a:endParaRPr lang="en-US" sz="4800" b="1" kern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7" name="ZoneTexte 6"/>
          <p:cNvSpPr txBox="1"/>
          <p:nvPr/>
        </p:nvSpPr>
        <p:spPr>
          <a:xfrm>
            <a:off x="908050" y="1378475"/>
            <a:ext cx="6765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Open Sans" panose="020B0606030504020204"/>
              </a:rPr>
              <a:t>« I </a:t>
            </a:r>
            <a:r>
              <a:rPr lang="fr-FR" sz="1400" dirty="0" err="1">
                <a:latin typeface="Open Sans" panose="020B0606030504020204"/>
              </a:rPr>
              <a:t>created</a:t>
            </a:r>
            <a:r>
              <a:rPr lang="fr-FR" sz="1400" dirty="0">
                <a:latin typeface="Open Sans" panose="020B0606030504020204"/>
              </a:rPr>
              <a:t> CVS to </a:t>
            </a:r>
            <a:r>
              <a:rPr lang="fr-FR" sz="1400" dirty="0" err="1">
                <a:latin typeface="Open Sans" panose="020B0606030504020204"/>
              </a:rPr>
              <a:t>be</a:t>
            </a:r>
            <a:r>
              <a:rPr lang="fr-FR" sz="1400" dirty="0">
                <a:latin typeface="Open Sans" panose="020B0606030504020204"/>
              </a:rPr>
              <a:t> able to </a:t>
            </a:r>
            <a:r>
              <a:rPr lang="fr-FR" sz="1400" dirty="0" err="1">
                <a:latin typeface="Open Sans" panose="020B0606030504020204"/>
              </a:rPr>
              <a:t>cooperate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with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my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students</a:t>
            </a:r>
            <a:r>
              <a:rPr lang="fr-FR" sz="1400" dirty="0">
                <a:latin typeface="Open Sans" panose="020B0606030504020204"/>
              </a:rPr>
              <a:t>, Erik </a:t>
            </a:r>
            <a:r>
              <a:rPr lang="fr-FR" sz="1400" dirty="0" err="1">
                <a:latin typeface="Open Sans" panose="020B0606030504020204"/>
              </a:rPr>
              <a:t>Baalbergen</a:t>
            </a:r>
            <a:r>
              <a:rPr lang="fr-FR" sz="1400" dirty="0">
                <a:latin typeface="Open Sans" panose="020B0606030504020204"/>
              </a:rPr>
              <a:t> and Maarten Waage, on the </a:t>
            </a:r>
            <a:r>
              <a:rPr lang="fr-FR" sz="1400" dirty="0" smtClean="0">
                <a:latin typeface="Open Sans" panose="020B0606030504020204"/>
              </a:rPr>
              <a:t>ACK (Amsterdam Compiler Kit) </a:t>
            </a:r>
            <a:r>
              <a:rPr lang="fr-FR" sz="1400" dirty="0">
                <a:latin typeface="Open Sans" panose="020B0606030504020204"/>
              </a:rPr>
              <a:t>C compiler. The </a:t>
            </a:r>
            <a:r>
              <a:rPr lang="fr-FR" sz="1400" dirty="0" err="1">
                <a:latin typeface="Open Sans" panose="020B0606030504020204"/>
              </a:rPr>
              <a:t>three</a:t>
            </a:r>
            <a:r>
              <a:rPr lang="fr-FR" sz="1400" dirty="0">
                <a:latin typeface="Open Sans" panose="020B0606030504020204"/>
              </a:rPr>
              <a:t> of us </a:t>
            </a:r>
            <a:r>
              <a:rPr lang="fr-FR" sz="1400" dirty="0" err="1">
                <a:latin typeface="Open Sans" panose="020B0606030504020204"/>
              </a:rPr>
              <a:t>had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vastly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different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schedules</a:t>
            </a:r>
            <a:r>
              <a:rPr lang="fr-FR" sz="1400" dirty="0">
                <a:latin typeface="Open Sans" panose="020B0606030504020204"/>
              </a:rPr>
              <a:t> (one </a:t>
            </a:r>
            <a:r>
              <a:rPr lang="fr-FR" sz="1400" dirty="0" err="1">
                <a:latin typeface="Open Sans" panose="020B0606030504020204"/>
              </a:rPr>
              <a:t>student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a </a:t>
            </a:r>
            <a:r>
              <a:rPr lang="fr-FR" sz="1400" dirty="0" err="1">
                <a:latin typeface="Open Sans" panose="020B0606030504020204"/>
              </a:rPr>
              <a:t>steady</a:t>
            </a:r>
            <a:r>
              <a:rPr lang="fr-FR" sz="1400" dirty="0">
                <a:latin typeface="Open Sans" panose="020B0606030504020204"/>
              </a:rPr>
              <a:t> 9-5 </a:t>
            </a:r>
            <a:r>
              <a:rPr lang="fr-FR" sz="1400" dirty="0" err="1">
                <a:latin typeface="Open Sans" panose="020B0606030504020204"/>
              </a:rPr>
              <a:t>worker</a:t>
            </a:r>
            <a:r>
              <a:rPr lang="fr-FR" sz="1400" dirty="0">
                <a:latin typeface="Open Sans" panose="020B0606030504020204"/>
              </a:rPr>
              <a:t>, the </a:t>
            </a:r>
            <a:r>
              <a:rPr lang="fr-FR" sz="1400" dirty="0" err="1">
                <a:latin typeface="Open Sans" panose="020B0606030504020204"/>
              </a:rPr>
              <a:t>other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irregular</a:t>
            </a:r>
            <a:r>
              <a:rPr lang="fr-FR" sz="1400" dirty="0">
                <a:latin typeface="Open Sans" panose="020B0606030504020204"/>
              </a:rPr>
              <a:t>, and I </a:t>
            </a:r>
            <a:r>
              <a:rPr lang="fr-FR" sz="1400" dirty="0" err="1">
                <a:latin typeface="Open Sans" panose="020B0606030504020204"/>
              </a:rPr>
              <a:t>could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work</a:t>
            </a:r>
            <a:r>
              <a:rPr lang="fr-FR" sz="1400" dirty="0">
                <a:latin typeface="Open Sans" panose="020B0606030504020204"/>
              </a:rPr>
              <a:t> on the </a:t>
            </a:r>
            <a:r>
              <a:rPr lang="fr-FR" sz="1400" dirty="0" err="1">
                <a:latin typeface="Open Sans" panose="020B0606030504020204"/>
              </a:rPr>
              <a:t>project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only</a:t>
            </a:r>
            <a:r>
              <a:rPr lang="fr-FR" sz="1400" dirty="0">
                <a:latin typeface="Open Sans" panose="020B0606030504020204"/>
              </a:rPr>
              <a:t> in the </a:t>
            </a:r>
            <a:r>
              <a:rPr lang="fr-FR" sz="1400" dirty="0" err="1">
                <a:latin typeface="Open Sans" panose="020B0606030504020204"/>
              </a:rPr>
              <a:t>evenings</a:t>
            </a:r>
            <a:r>
              <a:rPr lang="fr-FR" sz="1400" dirty="0">
                <a:latin typeface="Open Sans" panose="020B0606030504020204"/>
              </a:rPr>
              <a:t>). </a:t>
            </a:r>
            <a:r>
              <a:rPr lang="fr-FR" sz="1400" dirty="0" err="1">
                <a:latin typeface="Open Sans" panose="020B0606030504020204"/>
              </a:rPr>
              <a:t>Their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project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ran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from</a:t>
            </a:r>
            <a:r>
              <a:rPr lang="fr-FR" sz="1400" dirty="0">
                <a:latin typeface="Open Sans" panose="020B0606030504020204"/>
              </a:rPr>
              <a:t> July 1984 to August 1985. CVS </a:t>
            </a:r>
            <a:r>
              <a:rPr lang="fr-FR" sz="1400" dirty="0" err="1">
                <a:latin typeface="Open Sans" panose="020B0606030504020204"/>
              </a:rPr>
              <a:t>was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initially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called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cmt</a:t>
            </a:r>
            <a:r>
              <a:rPr lang="fr-FR" sz="1400" dirty="0">
                <a:latin typeface="Open Sans" panose="020B0606030504020204"/>
              </a:rPr>
              <a:t>, for the </a:t>
            </a:r>
            <a:r>
              <a:rPr lang="fr-FR" sz="1400" dirty="0" err="1">
                <a:latin typeface="Open Sans" panose="020B0606030504020204"/>
              </a:rPr>
              <a:t>obvious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reason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that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it</a:t>
            </a:r>
            <a:r>
              <a:rPr lang="fr-FR" sz="1400" dirty="0">
                <a:latin typeface="Open Sans" panose="020B0606030504020204"/>
              </a:rPr>
              <a:t> </a:t>
            </a:r>
            <a:r>
              <a:rPr lang="fr-FR" sz="1400" dirty="0" err="1">
                <a:latin typeface="Open Sans" panose="020B0606030504020204"/>
              </a:rPr>
              <a:t>allowed</a:t>
            </a:r>
            <a:r>
              <a:rPr lang="fr-FR" sz="1400" dirty="0">
                <a:latin typeface="Open Sans" panose="020B0606030504020204"/>
              </a:rPr>
              <a:t> us to commit versions </a:t>
            </a:r>
            <a:r>
              <a:rPr lang="fr-FR" sz="1400" dirty="0" err="1">
                <a:latin typeface="Open Sans" panose="020B0606030504020204"/>
              </a:rPr>
              <a:t>independently</a:t>
            </a:r>
            <a:r>
              <a:rPr lang="fr-FR" sz="1400" dirty="0" smtClean="0">
                <a:latin typeface="Open Sans" panose="020B0606030504020204"/>
              </a:rPr>
              <a:t>. »</a:t>
            </a:r>
          </a:p>
          <a:p>
            <a:pPr algn="r"/>
            <a:r>
              <a:rPr lang="fr-FR" sz="1400" dirty="0" smtClean="0">
                <a:latin typeface="Open Sans" panose="020B0606030504020204"/>
              </a:rPr>
              <a:t>GRUNE Dick</a:t>
            </a:r>
            <a:endParaRPr lang="fr-FR" sz="1400" dirty="0">
              <a:latin typeface="Open Sans" panose="020B0606030504020204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0"/>
          <p:cNvSpPr>
            <a:spLocks noGrp="1"/>
          </p:cNvSpPr>
          <p:nvPr>
            <p:ph type="ftr" sz="quarter" idx="11"/>
          </p:nvPr>
        </p:nvSpPr>
        <p:spPr>
          <a:xfrm>
            <a:off x="6027738" y="6075363"/>
            <a:ext cx="2100262" cy="273050"/>
          </a:xfrm>
        </p:spPr>
        <p:txBody>
          <a:bodyPr/>
          <a:lstStyle/>
          <a:p>
            <a:pPr algn="r">
              <a:defRPr/>
            </a:pPr>
            <a:r>
              <a:rPr lang="en-US" sz="750" b="1" dirty="0" smtClean="0">
                <a:solidFill>
                  <a:schemeClr val="accent1">
                    <a:lumMod val="50000"/>
                  </a:schemeClr>
                </a:solidFill>
              </a:rPr>
              <a:t>ATELIER </a:t>
            </a:r>
            <a:r>
              <a:rPr lang="en-US" sz="750" dirty="0" smtClean="0"/>
              <a:t>CVS</a:t>
            </a:r>
            <a:endParaRPr lang="en-US" sz="750" dirty="0"/>
          </a:p>
        </p:txBody>
      </p:sp>
      <p:sp>
        <p:nvSpPr>
          <p:cNvPr id="35" name="Slide Number Placeholder 11"/>
          <p:cNvSpPr txBox="1">
            <a:spLocks/>
          </p:cNvSpPr>
          <p:nvPr/>
        </p:nvSpPr>
        <p:spPr>
          <a:xfrm>
            <a:off x="8197850" y="6075363"/>
            <a:ext cx="317500" cy="273050"/>
          </a:xfrm>
          <a:prstGeom prst="rect">
            <a:avLst/>
          </a:prstGeom>
          <a:noFill/>
        </p:spPr>
        <p:txBody>
          <a:bodyPr lIns="68580" tIns="34290" rIns="68580" bIns="34290" anchor="ctr"/>
          <a:lstStyle/>
          <a:p>
            <a:pPr algn="ctr" defTabSz="914400" eaLnBrk="1" hangingPunct="1"/>
            <a:fld id="{B3D7D669-0454-4161-ACA3-2F94E9CFCA1F}" type="slidenum">
              <a:rPr lang="en-US" sz="700">
                <a:solidFill>
                  <a:srgbClr val="595959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pPr algn="ctr" defTabSz="914400" eaLnBrk="1" hangingPunct="1"/>
              <a:t>4</a:t>
            </a:fld>
            <a:endParaRPr lang="en-US" sz="700">
              <a:solidFill>
                <a:srgbClr val="595959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8197850" y="6075363"/>
            <a:ext cx="0" cy="27305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53"/>
          <p:cNvSpPr txBox="1">
            <a:spLocks/>
          </p:cNvSpPr>
          <p:nvPr/>
        </p:nvSpPr>
        <p:spPr>
          <a:xfrm>
            <a:off x="571472" y="500042"/>
            <a:ext cx="7886700" cy="5508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IDEs with support for CVS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79548"/>
              </p:ext>
            </p:extLst>
          </p:nvPr>
        </p:nvGraphicFramePr>
        <p:xfrm>
          <a:off x="632296" y="2420888"/>
          <a:ext cx="7886699" cy="2536240"/>
        </p:xfrm>
        <a:graphic>
          <a:graphicData uri="http://schemas.openxmlformats.org/drawingml/2006/table">
            <a:tbl>
              <a:tblPr/>
              <a:tblGrid>
                <a:gridCol w="2624197"/>
                <a:gridCol w="2631251"/>
                <a:gridCol w="2631251"/>
              </a:tblGrid>
              <a:tr h="1886072"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3" tooltip="Android Studio"/>
                        </a:rPr>
                        <a:t>Android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4" tooltip="Anjuta"/>
                        </a:rPr>
                        <a:t>Anjuta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5" tooltip="Code Composer Studio"/>
                        </a:rPr>
                        <a:t>Code Composer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6" tooltip="Dev-C++"/>
                        </a:rPr>
                        <a:t>Dev-C++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7" tooltip="Eclipse (software)"/>
                        </a:rPr>
                        <a:t>Eclipse</a:t>
                      </a:r>
                      <a:endParaRPr lang="fr-FR" sz="1800" dirty="0">
                        <a:effectLst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8" tooltip="Aptana"/>
                        </a:rPr>
                        <a:t>Aptana</a:t>
                      </a:r>
                      <a:endParaRPr lang="fr-FR" sz="1800" dirty="0">
                        <a:effectLst/>
                      </a:endParaRPr>
                    </a:p>
                    <a:p>
                      <a:pPr marL="742950" lvl="1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9" tooltip="Zend Studio"/>
                        </a:rPr>
                        <a:t>Zend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smtClean="0">
                          <a:solidFill>
                            <a:srgbClr val="0B0080"/>
                          </a:solidFill>
                          <a:effectLst/>
                          <a:hlinkClick r:id="rId10" tooltip="Emacs"/>
                        </a:rPr>
                        <a:t>Emacs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11" tooltip="IntelliJ IDEA"/>
                        </a:rPr>
                        <a:t>IntelliJ</a:t>
                      </a: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11" tooltip="IntelliJ IDEA"/>
                        </a:rPr>
                        <a:t> IDEA</a:t>
                      </a:r>
                      <a:endParaRPr lang="fr-FR" sz="1800" dirty="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2" tooltip="PL/SQL Developer"/>
                        </a:rPr>
                        <a:t>PL/SQL 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3" tooltip="JDeveloper"/>
                        </a:rPr>
                        <a:t>JDeveloper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4" tooltip="KDevelop"/>
                        </a:rPr>
                        <a:t>KDevelop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5" tooltip="Komodo IDE"/>
                        </a:rPr>
                        <a:t>Komodo IDE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6" tooltip="NetBeans"/>
                        </a:rPr>
                        <a:t>NetBeans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7" tooltip="Oracle SQL Developer"/>
                        </a:rPr>
                        <a:t>Oracle SQL Developer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8" tooltip="PHPEdit"/>
                        </a:rPr>
                        <a:t>PHPEdit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19" tooltip="PhpStorm"/>
                        </a:rPr>
                        <a:t>PhpStorm</a:t>
                      </a:r>
                      <a:r>
                        <a:rPr lang="fr-FR" sz="1800">
                          <a:effectLst/>
                        </a:rPr>
                        <a:t>/</a:t>
                      </a: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20" tooltip="WebStorm"/>
                        </a:rPr>
                        <a:t>WebStorm</a:t>
                      </a:r>
                      <a:endParaRPr lang="fr-FR" sz="180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>
                          <a:solidFill>
                            <a:srgbClr val="0B0080"/>
                          </a:solidFill>
                          <a:effectLst/>
                          <a:hlinkClick r:id="rId21" tooltip="PyCharm"/>
                        </a:rPr>
                        <a:t>PyCharm</a:t>
                      </a:r>
                      <a:endParaRPr lang="fr-FR" sz="180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2" tooltip="Qt Creator"/>
                        </a:rPr>
                        <a:t>Qt</a:t>
                      </a: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2" tooltip="Qt Creator"/>
                        </a:rPr>
                        <a:t> Creator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3" tooltip="SlickEdit"/>
                        </a:rPr>
                        <a:t>SlickEdit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4" tooltip="Vim (text editor)"/>
                        </a:rPr>
                        <a:t>Vim</a:t>
                      </a:r>
                      <a:r>
                        <a:rPr lang="fr-FR" sz="1800" dirty="0">
                          <a:effectLst/>
                        </a:rPr>
                        <a:t> 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5" tooltip="Visual Studio"/>
                        </a:rPr>
                        <a:t>Visual Studio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>
                          <a:solidFill>
                            <a:srgbClr val="0B0080"/>
                          </a:solidFill>
                          <a:effectLst/>
                          <a:hlinkClick r:id="rId26" tooltip="Wing IDE"/>
                        </a:rPr>
                        <a:t>Wing IDE Professional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A55858"/>
                          </a:solidFill>
                          <a:effectLst/>
                          <a:hlinkClick r:id="rId27" tooltip="WxDev-C++ (page does not exist)"/>
                        </a:rPr>
                        <a:t>wxDev</a:t>
                      </a:r>
                      <a:r>
                        <a:rPr lang="fr-FR" sz="1800" u="none" strike="noStrike" dirty="0">
                          <a:solidFill>
                            <a:srgbClr val="A55858"/>
                          </a:solidFill>
                          <a:effectLst/>
                          <a:hlinkClick r:id="rId27" tooltip="WxDev-C++ (page does not exist)"/>
                        </a:rPr>
                        <a:t>-C++</a:t>
                      </a:r>
                      <a:endParaRPr lang="fr-FR" sz="1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fr-FR" sz="1800" u="none" strike="noStrike" dirty="0" err="1">
                          <a:solidFill>
                            <a:srgbClr val="0B0080"/>
                          </a:solidFill>
                          <a:effectLst/>
                          <a:hlinkClick r:id="rId28" tooltip="Xcode"/>
                        </a:rPr>
                        <a:t>Xcode</a:t>
                      </a:r>
                      <a:endParaRPr lang="fr-FR" sz="1800" dirty="0">
                        <a:effectLst/>
                      </a:endParaRPr>
                    </a:p>
                  </a:txBody>
                  <a:tcPr marL="67360" marR="67360" marT="33680" marB="336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843421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74" y="2276872"/>
            <a:ext cx="6549612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b="1" spc="4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Travaux</a:t>
            </a:r>
            <a:r>
              <a:rPr lang="en-US" sz="4400" b="1" spc="4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400" b="1" spc="4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Pratiques</a:t>
            </a:r>
            <a:endParaRPr lang="en-US" sz="4400" b="1" spc="4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31642" y="3207238"/>
            <a:ext cx="6086475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988742" y="2780928"/>
            <a:ext cx="685800" cy="41275"/>
            <a:chOff x="1861100" y="4184731"/>
            <a:chExt cx="914024" cy="55274"/>
          </a:xfrm>
        </p:grpSpPr>
        <p:sp>
          <p:nvSpPr>
            <p:cNvPr id="17" name="Rectangle 16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0" name="Rectangle 19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6941146" y="2789477"/>
            <a:ext cx="685800" cy="41275"/>
            <a:chOff x="1861100" y="4184731"/>
            <a:chExt cx="914024" cy="55274"/>
          </a:xfrm>
        </p:grpSpPr>
        <p:sp>
          <p:nvSpPr>
            <p:cNvPr id="23" name="Rectangle 22"/>
            <p:cNvSpPr/>
            <p:nvPr/>
          </p:nvSpPr>
          <p:spPr>
            <a:xfrm rot="2700000">
              <a:off x="2290474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 rot="2700000">
              <a:off x="1860968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 rot="2700000">
              <a:off x="2719982" y="4184863"/>
              <a:ext cx="55274" cy="5501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267888899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rown">
      <a:dk1>
        <a:srgbClr val="000000"/>
      </a:dk1>
      <a:lt1>
        <a:sysClr val="window" lastClr="FFFFFF"/>
      </a:lt1>
      <a:dk2>
        <a:srgbClr val="305263"/>
      </a:dk2>
      <a:lt2>
        <a:srgbClr val="F9F9F9"/>
      </a:lt2>
      <a:accent1>
        <a:srgbClr val="B78D7F"/>
      </a:accent1>
      <a:accent2>
        <a:srgbClr val="F0E8E5"/>
      </a:accent2>
      <a:accent3>
        <a:srgbClr val="E2D1CB"/>
      </a:accent3>
      <a:accent4>
        <a:srgbClr val="D3BAB2"/>
      </a:accent4>
      <a:accent5>
        <a:srgbClr val="946353"/>
      </a:accent5>
      <a:accent6>
        <a:srgbClr val="63423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222</Words>
  <Application>Microsoft Office PowerPoint</Application>
  <PresentationFormat>Affichage à l'écran 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CVS “Concurrent Versions System”</vt:lpstr>
      <vt:lpstr>Présentation PowerPoint</vt:lpstr>
      <vt:lpstr>Présentation PowerPoint</vt:lpstr>
      <vt:lpstr>Présentation PowerPoint</vt:lpstr>
      <vt:lpstr>Travaux Pratiques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</dc:title>
  <dc:creator>Acer</dc:creator>
  <cp:lastModifiedBy>Oumaima</cp:lastModifiedBy>
  <cp:revision>70</cp:revision>
  <dcterms:created xsi:type="dcterms:W3CDTF">2016-10-09T18:51:05Z</dcterms:created>
  <dcterms:modified xsi:type="dcterms:W3CDTF">2017-10-04T21:37:40Z</dcterms:modified>
</cp:coreProperties>
</file>