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94453C-9A0F-46A4-9BEB-DB3AB1604AF1}">
  <a:tblStyle styleId="{5A94453C-9A0F-46A4-9BEB-DB3AB1604A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8ff88b0d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8ff88b0d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18954941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18954941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18954941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18954941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18954941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18954941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18954941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18954941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18954941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18954941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18954941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189549417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18954941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18954941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18954941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18954941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a8ff88b0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a8ff88b0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8ff88b0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8ff88b0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8ff88b0d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8ff88b0d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8ff88b0d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8ff88b0d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8ff88b0d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8ff88b0d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8ff88b0d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8ff88b0d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1895494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1895494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8ff88b0d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8ff88b0d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10.png"/><Relationship Id="rId13" Type="http://schemas.openxmlformats.org/officeDocument/2006/relationships/image" Target="../media/image12.png"/><Relationship Id="rId12"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9.png"/><Relationship Id="rId15" Type="http://schemas.openxmlformats.org/officeDocument/2006/relationships/image" Target="../media/image22.png"/><Relationship Id="rId14" Type="http://schemas.openxmlformats.org/officeDocument/2006/relationships/image" Target="../media/image19.png"/><Relationship Id="rId16"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6.png"/><Relationship Id="rId7" Type="http://schemas.openxmlformats.org/officeDocument/2006/relationships/image" Target="../media/image14.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633225" y="1845300"/>
            <a:ext cx="5923500" cy="14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rgbClr val="CC0000"/>
                </a:solidFill>
              </a:rPr>
              <a:t>Introduction au Deep Learning</a:t>
            </a:r>
            <a:endParaRPr sz="3200">
              <a:solidFill>
                <a:srgbClr val="CC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p:nvPr/>
        </p:nvSpPr>
        <p:spPr>
          <a:xfrm>
            <a:off x="1051450" y="1345450"/>
            <a:ext cx="1002900" cy="3408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3935650" y="1606463"/>
            <a:ext cx="653400" cy="68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txBox="1"/>
          <p:nvPr/>
        </p:nvSpPr>
        <p:spPr>
          <a:xfrm>
            <a:off x="180375" y="185275"/>
            <a:ext cx="54408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CC0000"/>
                </a:solidFill>
              </a:rPr>
              <a:t>Rétropropagation</a:t>
            </a:r>
            <a:endParaRPr>
              <a:solidFill>
                <a:srgbClr val="CC0000"/>
              </a:solidFill>
            </a:endParaRPr>
          </a:p>
        </p:txBody>
      </p:sp>
      <p:sp>
        <p:nvSpPr>
          <p:cNvPr id="189" name="Google Shape;189;p22"/>
          <p:cNvSpPr/>
          <p:nvPr/>
        </p:nvSpPr>
        <p:spPr>
          <a:xfrm>
            <a:off x="555800" y="733700"/>
            <a:ext cx="8302500" cy="5046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Pour appliquer la </a:t>
            </a:r>
            <a:r>
              <a:rPr lang="fr" sz="1000"/>
              <a:t>descente</a:t>
            </a:r>
            <a:r>
              <a:rPr lang="fr" sz="1000"/>
              <a:t> de gradient aux réseaux de neurones, on utilise la rétropropagation. C’est une façon astucieuse de calculer les gradients de tous les paramètres du modèle.</a:t>
            </a:r>
            <a:endParaRPr sz="1000"/>
          </a:p>
        </p:txBody>
      </p:sp>
      <p:sp>
        <p:nvSpPr>
          <p:cNvPr id="190" name="Google Shape;190;p22"/>
          <p:cNvSpPr/>
          <p:nvPr/>
        </p:nvSpPr>
        <p:spPr>
          <a:xfrm>
            <a:off x="3315250" y="2705800"/>
            <a:ext cx="687300" cy="68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3556450" y="2798350"/>
            <a:ext cx="204900" cy="375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3556450" y="3173650"/>
            <a:ext cx="204900" cy="1269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1209100" y="2705800"/>
            <a:ext cx="687300" cy="68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1209100" y="1532250"/>
            <a:ext cx="687300" cy="68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1243225" y="3879350"/>
            <a:ext cx="687300" cy="68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22"/>
          <p:cNvCxnSpPr>
            <a:stCxn id="194" idx="6"/>
            <a:endCxn id="190" idx="2"/>
          </p:cNvCxnSpPr>
          <p:nvPr/>
        </p:nvCxnSpPr>
        <p:spPr>
          <a:xfrm>
            <a:off x="1896400" y="1875900"/>
            <a:ext cx="1419000" cy="1173600"/>
          </a:xfrm>
          <a:prstGeom prst="straightConnector1">
            <a:avLst/>
          </a:prstGeom>
          <a:noFill/>
          <a:ln cap="flat" cmpd="sng" w="76200">
            <a:solidFill>
              <a:srgbClr val="FF0000"/>
            </a:solidFill>
            <a:prstDash val="solid"/>
            <a:round/>
            <a:headEnd len="med" w="med" type="none"/>
            <a:tailEnd len="med" w="med" type="triangle"/>
          </a:ln>
        </p:spPr>
      </p:cxnSp>
      <p:cxnSp>
        <p:nvCxnSpPr>
          <p:cNvPr id="197" name="Google Shape;197;p22"/>
          <p:cNvCxnSpPr>
            <a:stCxn id="193" idx="6"/>
            <a:endCxn id="190" idx="2"/>
          </p:cNvCxnSpPr>
          <p:nvPr/>
        </p:nvCxnSpPr>
        <p:spPr>
          <a:xfrm>
            <a:off x="1896400" y="3049450"/>
            <a:ext cx="1419000" cy="0"/>
          </a:xfrm>
          <a:prstGeom prst="straightConnector1">
            <a:avLst/>
          </a:prstGeom>
          <a:noFill/>
          <a:ln cap="flat" cmpd="sng" w="28575">
            <a:solidFill>
              <a:srgbClr val="FF0000"/>
            </a:solidFill>
            <a:prstDash val="solid"/>
            <a:round/>
            <a:headEnd len="med" w="med" type="none"/>
            <a:tailEnd len="med" w="med" type="triangle"/>
          </a:ln>
        </p:spPr>
      </p:cxnSp>
      <p:cxnSp>
        <p:nvCxnSpPr>
          <p:cNvPr id="198" name="Google Shape;198;p22"/>
          <p:cNvCxnSpPr>
            <a:stCxn id="195" idx="6"/>
            <a:endCxn id="190" idx="2"/>
          </p:cNvCxnSpPr>
          <p:nvPr/>
        </p:nvCxnSpPr>
        <p:spPr>
          <a:xfrm flipH="1" rot="10800000">
            <a:off x="1930525" y="3049400"/>
            <a:ext cx="1384800" cy="1173600"/>
          </a:xfrm>
          <a:prstGeom prst="straightConnector1">
            <a:avLst/>
          </a:prstGeom>
          <a:noFill/>
          <a:ln cap="flat" cmpd="sng" w="76200">
            <a:solidFill>
              <a:srgbClr val="4A86E8"/>
            </a:solidFill>
            <a:prstDash val="solid"/>
            <a:round/>
            <a:headEnd len="med" w="med" type="none"/>
            <a:tailEnd len="med" w="med" type="triangle"/>
          </a:ln>
        </p:spPr>
      </p:cxnSp>
      <p:sp>
        <p:nvSpPr>
          <p:cNvPr id="199" name="Google Shape;199;p22"/>
          <p:cNvSpPr/>
          <p:nvPr/>
        </p:nvSpPr>
        <p:spPr>
          <a:xfrm>
            <a:off x="1450300" y="1624800"/>
            <a:ext cx="204900" cy="432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1450300" y="2057400"/>
            <a:ext cx="204900" cy="69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1450450" y="2798350"/>
            <a:ext cx="204900" cy="375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1450450" y="3049500"/>
            <a:ext cx="204900" cy="251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1484425" y="3971900"/>
            <a:ext cx="204900" cy="375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1484425" y="4066050"/>
            <a:ext cx="204900" cy="408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4159900" y="1690575"/>
            <a:ext cx="204900" cy="504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4159900" y="1784775"/>
            <a:ext cx="204900" cy="4080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txBox="1"/>
          <p:nvPr/>
        </p:nvSpPr>
        <p:spPr>
          <a:xfrm>
            <a:off x="3760900" y="2252575"/>
            <a:ext cx="10029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t>Donnée réelle</a:t>
            </a:r>
            <a:endParaRPr sz="1000"/>
          </a:p>
        </p:txBody>
      </p:sp>
      <p:sp>
        <p:nvSpPr>
          <p:cNvPr id="208" name="Google Shape;208;p22"/>
          <p:cNvSpPr txBox="1"/>
          <p:nvPr/>
        </p:nvSpPr>
        <p:spPr>
          <a:xfrm>
            <a:off x="3092525" y="3362575"/>
            <a:ext cx="13278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t>Neurone de sortie</a:t>
            </a:r>
            <a:endParaRPr sz="1000"/>
          </a:p>
        </p:txBody>
      </p:sp>
      <p:sp>
        <p:nvSpPr>
          <p:cNvPr id="209" name="Google Shape;209;p22"/>
          <p:cNvSpPr txBox="1"/>
          <p:nvPr/>
        </p:nvSpPr>
        <p:spPr>
          <a:xfrm>
            <a:off x="881350" y="4713050"/>
            <a:ext cx="16170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t>Couche </a:t>
            </a:r>
            <a:r>
              <a:rPr lang="fr" sz="1000"/>
              <a:t>intermédiaire</a:t>
            </a:r>
            <a:endParaRPr sz="1000"/>
          </a:p>
        </p:txBody>
      </p:sp>
      <p:sp>
        <p:nvSpPr>
          <p:cNvPr id="210" name="Google Shape;210;p22"/>
          <p:cNvSpPr/>
          <p:nvPr/>
        </p:nvSpPr>
        <p:spPr>
          <a:xfrm>
            <a:off x="3556450" y="2886225"/>
            <a:ext cx="204900" cy="287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txBox="1"/>
          <p:nvPr/>
        </p:nvSpPr>
        <p:spPr>
          <a:xfrm>
            <a:off x="2112000" y="1845075"/>
            <a:ext cx="5199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700"/>
              <a:t>W &gt;&gt; 0</a:t>
            </a:r>
            <a:endParaRPr sz="700"/>
          </a:p>
        </p:txBody>
      </p:sp>
      <p:sp>
        <p:nvSpPr>
          <p:cNvPr id="212" name="Google Shape;212;p22"/>
          <p:cNvSpPr txBox="1"/>
          <p:nvPr/>
        </p:nvSpPr>
        <p:spPr>
          <a:xfrm>
            <a:off x="2112000" y="2810038"/>
            <a:ext cx="5199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700"/>
              <a:t>W &gt; 0</a:t>
            </a:r>
            <a:endParaRPr sz="700"/>
          </a:p>
        </p:txBody>
      </p:sp>
      <p:sp>
        <p:nvSpPr>
          <p:cNvPr id="213" name="Google Shape;213;p22"/>
          <p:cNvSpPr txBox="1"/>
          <p:nvPr/>
        </p:nvSpPr>
        <p:spPr>
          <a:xfrm>
            <a:off x="2088450" y="3492498"/>
            <a:ext cx="5199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700"/>
              <a:t>W &lt;&lt; 0</a:t>
            </a:r>
            <a:endParaRPr sz="700"/>
          </a:p>
        </p:txBody>
      </p:sp>
      <p:sp>
        <p:nvSpPr>
          <p:cNvPr id="214" name="Google Shape;214;p22"/>
          <p:cNvSpPr/>
          <p:nvPr/>
        </p:nvSpPr>
        <p:spPr>
          <a:xfrm>
            <a:off x="2155875" y="2230313"/>
            <a:ext cx="130800" cy="126900"/>
          </a:xfrm>
          <a:prstGeom prst="mathPlus">
            <a:avLst>
              <a:gd fmla="val 23520" name="adj1"/>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2112000" y="3116900"/>
            <a:ext cx="204900" cy="198600"/>
          </a:xfrm>
          <a:prstGeom prst="mathPlus">
            <a:avLst>
              <a:gd fmla="val 23520" name="adj1"/>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txBox="1"/>
          <p:nvPr/>
        </p:nvSpPr>
        <p:spPr>
          <a:xfrm>
            <a:off x="2019375" y="2293763"/>
            <a:ext cx="5199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700"/>
              <a:t>Δ</a:t>
            </a:r>
            <a:r>
              <a:rPr lang="fr" sz="700"/>
              <a:t>W ~ 0</a:t>
            </a:r>
            <a:endParaRPr sz="700"/>
          </a:p>
        </p:txBody>
      </p:sp>
      <p:sp>
        <p:nvSpPr>
          <p:cNvPr id="217" name="Google Shape;217;p22"/>
          <p:cNvSpPr txBox="1"/>
          <p:nvPr/>
        </p:nvSpPr>
        <p:spPr>
          <a:xfrm>
            <a:off x="2286675" y="3072488"/>
            <a:ext cx="5199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700"/>
              <a:t>ΔW &gt; 0</a:t>
            </a:r>
            <a:endParaRPr sz="700"/>
          </a:p>
        </p:txBody>
      </p:sp>
      <p:sp>
        <p:nvSpPr>
          <p:cNvPr id="218" name="Google Shape;218;p22"/>
          <p:cNvSpPr/>
          <p:nvPr/>
        </p:nvSpPr>
        <p:spPr>
          <a:xfrm>
            <a:off x="2091675" y="4058825"/>
            <a:ext cx="432600" cy="432600"/>
          </a:xfrm>
          <a:prstGeom prst="mathMinus">
            <a:avLst>
              <a:gd fmla="val 23520" name="adj1"/>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txBox="1"/>
          <p:nvPr/>
        </p:nvSpPr>
        <p:spPr>
          <a:xfrm>
            <a:off x="2189175" y="3971900"/>
            <a:ext cx="6174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700"/>
              <a:t>ΔW &lt;&lt; 0</a:t>
            </a:r>
            <a:endParaRPr sz="700"/>
          </a:p>
        </p:txBody>
      </p:sp>
      <p:sp>
        <p:nvSpPr>
          <p:cNvPr id="220" name="Google Shape;220;p22"/>
          <p:cNvSpPr/>
          <p:nvPr/>
        </p:nvSpPr>
        <p:spPr>
          <a:xfrm>
            <a:off x="1450300" y="1690575"/>
            <a:ext cx="204900" cy="366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1450450" y="2979875"/>
            <a:ext cx="204900" cy="69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1484425" y="4066050"/>
            <a:ext cx="204900" cy="327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555800" y="1774725"/>
            <a:ext cx="375300" cy="198600"/>
          </a:xfrm>
          <a:prstGeom prst="leftArrow">
            <a:avLst>
              <a:gd fmla="val 50000" name="adj1"/>
              <a:gd fmla="val 50000" name="adj2"/>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555800" y="2950150"/>
            <a:ext cx="375300" cy="198600"/>
          </a:xfrm>
          <a:prstGeom prst="leftArrow">
            <a:avLst>
              <a:gd fmla="val 50000" name="adj1"/>
              <a:gd fmla="val 50000" name="adj2"/>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555800" y="4125575"/>
            <a:ext cx="375300" cy="198600"/>
          </a:xfrm>
          <a:prstGeom prst="leftArrow">
            <a:avLst>
              <a:gd fmla="val 50000" name="adj1"/>
              <a:gd fmla="val 50000" name="adj2"/>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5382400" y="1532250"/>
            <a:ext cx="3291000" cy="23946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fr" sz="1000"/>
              <a:t>En comparant l’activation du neurone de sortie à la donnée réelle, on détermine une ‘urgence’ à modifier celle-ci.</a:t>
            </a:r>
            <a:endParaRPr sz="1000"/>
          </a:p>
          <a:p>
            <a:pPr indent="-292100" lvl="0" marL="457200" rtl="0" algn="l">
              <a:spcBef>
                <a:spcPts val="0"/>
              </a:spcBef>
              <a:spcAft>
                <a:spcPts val="0"/>
              </a:spcAft>
              <a:buSzPts val="1000"/>
              <a:buChar char="●"/>
            </a:pPr>
            <a:r>
              <a:rPr lang="fr" sz="1000"/>
              <a:t>Selon l’activation des neurones de la couche précédente, on détermine une ‘urgence’ à modifier les poids qui leur sont associés.</a:t>
            </a:r>
            <a:endParaRPr sz="1000"/>
          </a:p>
          <a:p>
            <a:pPr indent="-292100" lvl="0" marL="457200" rtl="0" algn="l">
              <a:spcBef>
                <a:spcPts val="0"/>
              </a:spcBef>
              <a:spcAft>
                <a:spcPts val="0"/>
              </a:spcAft>
              <a:buSzPts val="1000"/>
              <a:buChar char="●"/>
            </a:pPr>
            <a:r>
              <a:rPr lang="fr" sz="1000"/>
              <a:t>Selon la valeur des poids, on détermine une urgence à modifier l’activation des neurones de la couche précédente qui leurs sont associés.</a:t>
            </a:r>
            <a:endParaRPr sz="1000"/>
          </a:p>
          <a:p>
            <a:pPr indent="-292100" lvl="0" marL="457200" rtl="0" algn="l">
              <a:spcBef>
                <a:spcPts val="0"/>
              </a:spcBef>
              <a:spcAft>
                <a:spcPts val="0"/>
              </a:spcAft>
              <a:buSzPts val="1000"/>
              <a:buChar char="●"/>
            </a:pPr>
            <a:r>
              <a:rPr lang="fr" sz="1000"/>
              <a:t>On répète ces deux dernières étapes en propageant l’information vers l’arrière du réseau.</a:t>
            </a:r>
            <a:endParaRPr sz="1000"/>
          </a:p>
        </p:txBody>
      </p:sp>
      <p:sp>
        <p:nvSpPr>
          <p:cNvPr id="227" name="Google Shape;227;p22"/>
          <p:cNvSpPr/>
          <p:nvPr/>
        </p:nvSpPr>
        <p:spPr>
          <a:xfrm>
            <a:off x="5382400" y="4004650"/>
            <a:ext cx="3291000" cy="7488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solidFill>
                  <a:srgbClr val="FF0000"/>
                </a:solidFill>
              </a:rPr>
              <a:t>ATTENTION </a:t>
            </a:r>
            <a:r>
              <a:rPr lang="fr" sz="1000"/>
              <a:t>: seuls les poids (et les biais non représentés dans l’animation) seront finalement actualisés !</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nvSpPr>
        <p:spPr>
          <a:xfrm>
            <a:off x="931175" y="1608875"/>
            <a:ext cx="5923500" cy="14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700">
                <a:solidFill>
                  <a:srgbClr val="CC0000"/>
                </a:solidFill>
              </a:rPr>
              <a:t>Réseau de neurone à convolution</a:t>
            </a:r>
            <a:endParaRPr sz="2700">
              <a:solidFill>
                <a:srgbClr val="CC0000"/>
              </a:solidFill>
            </a:endParaRPr>
          </a:p>
        </p:txBody>
      </p:sp>
      <p:sp>
        <p:nvSpPr>
          <p:cNvPr id="233" name="Google Shape;233;p23"/>
          <p:cNvSpPr txBox="1"/>
          <p:nvPr/>
        </p:nvSpPr>
        <p:spPr>
          <a:xfrm>
            <a:off x="1851600" y="2388925"/>
            <a:ext cx="5440800" cy="137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fr"/>
              <a:t>Problème de la dimension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fr"/>
              <a:t>Couche de convolution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fr"/>
              <a:t>Couche de Max Pooling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4"/>
          <p:cNvSpPr txBox="1"/>
          <p:nvPr/>
        </p:nvSpPr>
        <p:spPr>
          <a:xfrm>
            <a:off x="180375" y="185275"/>
            <a:ext cx="54408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CC0000"/>
                </a:solidFill>
              </a:rPr>
              <a:t>Problème de la dimension</a:t>
            </a:r>
            <a:endParaRPr>
              <a:solidFill>
                <a:srgbClr val="CC0000"/>
              </a:solidFill>
            </a:endParaRPr>
          </a:p>
        </p:txBody>
      </p:sp>
      <p:sp>
        <p:nvSpPr>
          <p:cNvPr id="239" name="Google Shape;239;p24"/>
          <p:cNvSpPr/>
          <p:nvPr/>
        </p:nvSpPr>
        <p:spPr>
          <a:xfrm>
            <a:off x="706950" y="733700"/>
            <a:ext cx="7464000" cy="7338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On a vu dans l’explication du fonctionnement générale d’un réseau de neurone </a:t>
            </a:r>
            <a:r>
              <a:rPr b="1" lang="fr" sz="1000"/>
              <a:t>fully connected</a:t>
            </a:r>
            <a:r>
              <a:rPr lang="fr" sz="1000"/>
              <a:t> qu’entre deux couches de longueurs respective </a:t>
            </a:r>
            <a:r>
              <a:rPr b="1" lang="fr" sz="1000"/>
              <a:t>n </a:t>
            </a:r>
            <a:r>
              <a:rPr lang="fr" sz="1000"/>
              <a:t>et </a:t>
            </a:r>
            <a:r>
              <a:rPr b="1" lang="fr" sz="1000"/>
              <a:t>m </a:t>
            </a:r>
            <a:r>
              <a:rPr lang="fr" sz="1000"/>
              <a:t>il y avait </a:t>
            </a:r>
            <a:r>
              <a:rPr b="1" lang="fr" sz="1000"/>
              <a:t>n*m</a:t>
            </a:r>
            <a:r>
              <a:rPr lang="fr" sz="1000"/>
              <a:t> poids. Comme chaque poids </a:t>
            </a:r>
            <a:r>
              <a:rPr lang="fr" sz="1000"/>
              <a:t>entraîne</a:t>
            </a:r>
            <a:r>
              <a:rPr lang="fr" sz="1000"/>
              <a:t> un calcul supplémentaire, la longueur influe sur le temps de prédiction du modèle. Hors, certaines structures de données, comme les images, génèrent des couches d’entrée </a:t>
            </a:r>
            <a:r>
              <a:rPr lang="fr" sz="1000"/>
              <a:t>extrêmement</a:t>
            </a:r>
            <a:r>
              <a:rPr lang="fr" sz="1000"/>
              <a:t> grande.</a:t>
            </a:r>
            <a:endParaRPr sz="1000"/>
          </a:p>
        </p:txBody>
      </p:sp>
      <p:pic>
        <p:nvPicPr>
          <p:cNvPr id="240" name="Google Shape;240;p24"/>
          <p:cNvPicPr preferRelativeResize="0"/>
          <p:nvPr/>
        </p:nvPicPr>
        <p:blipFill>
          <a:blip r:embed="rId3">
            <a:alphaModFix/>
          </a:blip>
          <a:stretch>
            <a:fillRect/>
          </a:stretch>
        </p:blipFill>
        <p:spPr>
          <a:xfrm>
            <a:off x="706950" y="1585675"/>
            <a:ext cx="4115901" cy="1695475"/>
          </a:xfrm>
          <a:prstGeom prst="rect">
            <a:avLst/>
          </a:prstGeom>
          <a:noFill/>
          <a:ln>
            <a:noFill/>
          </a:ln>
        </p:spPr>
      </p:pic>
      <p:pic>
        <p:nvPicPr>
          <p:cNvPr id="241" name="Google Shape;241;p24"/>
          <p:cNvPicPr preferRelativeResize="0"/>
          <p:nvPr/>
        </p:nvPicPr>
        <p:blipFill>
          <a:blip r:embed="rId4">
            <a:alphaModFix/>
          </a:blip>
          <a:stretch>
            <a:fillRect/>
          </a:stretch>
        </p:blipFill>
        <p:spPr>
          <a:xfrm>
            <a:off x="5156697" y="1585675"/>
            <a:ext cx="3014179" cy="1695476"/>
          </a:xfrm>
          <a:prstGeom prst="rect">
            <a:avLst/>
          </a:prstGeom>
          <a:noFill/>
          <a:ln>
            <a:noFill/>
          </a:ln>
        </p:spPr>
      </p:pic>
      <p:sp>
        <p:nvSpPr>
          <p:cNvPr id="242" name="Google Shape;242;p24"/>
          <p:cNvSpPr txBox="1"/>
          <p:nvPr/>
        </p:nvSpPr>
        <p:spPr>
          <a:xfrm>
            <a:off x="1496625" y="3256750"/>
            <a:ext cx="28083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800"/>
              <a:t>Représentation matricielle d’une image en niveau de gris.</a:t>
            </a:r>
            <a:endParaRPr i="1" sz="800"/>
          </a:p>
        </p:txBody>
      </p:sp>
      <p:sp>
        <p:nvSpPr>
          <p:cNvPr id="243" name="Google Shape;243;p24"/>
          <p:cNvSpPr txBox="1"/>
          <p:nvPr/>
        </p:nvSpPr>
        <p:spPr>
          <a:xfrm>
            <a:off x="5567550" y="3256750"/>
            <a:ext cx="28083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800"/>
              <a:t>Représentation matricielle d’une image RGB.</a:t>
            </a:r>
            <a:endParaRPr i="1" sz="800"/>
          </a:p>
        </p:txBody>
      </p:sp>
      <p:sp>
        <p:nvSpPr>
          <p:cNvPr id="244" name="Google Shape;244;p24"/>
          <p:cNvSpPr/>
          <p:nvPr/>
        </p:nvSpPr>
        <p:spPr>
          <a:xfrm>
            <a:off x="706950" y="3814925"/>
            <a:ext cx="7464000" cy="7338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Ainsi, une image RGB de taille 1280*720*3 (HD) donnera une couche d’entrée de taille 2764800. Si on on diminue trop la longueur des couches intermédiaires pour compenser, le réseau ne pourra pas apprendre.</a:t>
            </a:r>
            <a:endParaRPr sz="1000"/>
          </a:p>
          <a:p>
            <a:pPr indent="0" lvl="0" marL="0" rtl="0" algn="ctr">
              <a:spcBef>
                <a:spcPts val="0"/>
              </a:spcBef>
              <a:spcAft>
                <a:spcPts val="0"/>
              </a:spcAft>
              <a:buNone/>
            </a:pPr>
            <a:r>
              <a:rPr lang="fr" sz="1000"/>
              <a:t>La solution consiste en une première série de couche, appelée </a:t>
            </a:r>
            <a:r>
              <a:rPr b="1" lang="fr" sz="1000"/>
              <a:t>bloc de convolution</a:t>
            </a:r>
            <a:r>
              <a:rPr lang="fr" sz="1000"/>
              <a:t>, avant la partie </a:t>
            </a:r>
            <a:r>
              <a:rPr b="1" lang="fr" sz="1000"/>
              <a:t>fully connected </a:t>
            </a:r>
            <a:r>
              <a:rPr lang="fr" sz="1000"/>
              <a:t>du réseau.</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graphicFrame>
        <p:nvGraphicFramePr>
          <p:cNvPr id="249" name="Google Shape;249;p25"/>
          <p:cNvGraphicFramePr/>
          <p:nvPr/>
        </p:nvGraphicFramePr>
        <p:xfrm>
          <a:off x="513725" y="1616813"/>
          <a:ext cx="3000000" cy="3000000"/>
        </p:xfrm>
        <a:graphic>
          <a:graphicData uri="http://schemas.openxmlformats.org/drawingml/2006/table">
            <a:tbl>
              <a:tblPr>
                <a:noFill/>
                <a:tableStyleId>{5A94453C-9A0F-46A4-9BEB-DB3AB1604AF1}</a:tableStyleId>
              </a:tblPr>
              <a:tblGrid>
                <a:gridCol w="423850"/>
                <a:gridCol w="423850"/>
                <a:gridCol w="423850"/>
                <a:gridCol w="423850"/>
                <a:gridCol w="423850"/>
              </a:tblGrid>
              <a:tr h="368800">
                <a:tc>
                  <a:txBody>
                    <a:bodyPr/>
                    <a:lstStyle/>
                    <a:p>
                      <a:pPr indent="0" lvl="0" marL="0" rtl="0" algn="ctr">
                        <a:spcBef>
                          <a:spcPts val="0"/>
                        </a:spcBef>
                        <a:spcAft>
                          <a:spcPts val="0"/>
                        </a:spcAft>
                        <a:buNone/>
                      </a:pPr>
                      <a:r>
                        <a:rPr lang="fr">
                          <a:solidFill>
                            <a:srgbClr val="93C47D"/>
                          </a:solidFill>
                        </a:rPr>
                        <a:t>2</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4</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5</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1</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3</a:t>
                      </a:r>
                      <a:endParaRPr>
                        <a:solidFill>
                          <a:srgbClr val="93C47D"/>
                        </a:solidFill>
                      </a:endParaRPr>
                    </a:p>
                  </a:txBody>
                  <a:tcPr marT="91425" marB="91425" marR="91425" marL="91425" anchor="ctr"/>
                </a:tc>
              </a:tr>
              <a:tr h="368800">
                <a:tc>
                  <a:txBody>
                    <a:bodyPr/>
                    <a:lstStyle/>
                    <a:p>
                      <a:pPr indent="0" lvl="0" marL="0" rtl="0" algn="ctr">
                        <a:spcBef>
                          <a:spcPts val="0"/>
                        </a:spcBef>
                        <a:spcAft>
                          <a:spcPts val="0"/>
                        </a:spcAft>
                        <a:buNone/>
                      </a:pPr>
                      <a:r>
                        <a:rPr lang="fr">
                          <a:solidFill>
                            <a:srgbClr val="93C47D"/>
                          </a:solidFill>
                        </a:rPr>
                        <a:t>3</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7</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6</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6</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2</a:t>
                      </a:r>
                      <a:endParaRPr>
                        <a:solidFill>
                          <a:srgbClr val="93C47D"/>
                        </a:solidFill>
                      </a:endParaRPr>
                    </a:p>
                  </a:txBody>
                  <a:tcPr marT="91425" marB="91425" marR="91425" marL="91425" anchor="ctr"/>
                </a:tc>
              </a:tr>
              <a:tr h="368800">
                <a:tc>
                  <a:txBody>
                    <a:bodyPr/>
                    <a:lstStyle/>
                    <a:p>
                      <a:pPr indent="0" lvl="0" marL="0" rtl="0" algn="ctr">
                        <a:spcBef>
                          <a:spcPts val="0"/>
                        </a:spcBef>
                        <a:spcAft>
                          <a:spcPts val="0"/>
                        </a:spcAft>
                        <a:buNone/>
                      </a:pPr>
                      <a:r>
                        <a:rPr lang="fr">
                          <a:solidFill>
                            <a:srgbClr val="93C47D"/>
                          </a:solidFill>
                        </a:rPr>
                        <a:t>1</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5</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6</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4</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3</a:t>
                      </a:r>
                      <a:endParaRPr>
                        <a:solidFill>
                          <a:srgbClr val="93C47D"/>
                        </a:solidFill>
                      </a:endParaRPr>
                    </a:p>
                  </a:txBody>
                  <a:tcPr marT="91425" marB="91425" marR="91425" marL="91425" anchor="ctr"/>
                </a:tc>
              </a:tr>
              <a:tr h="368800">
                <a:tc>
                  <a:txBody>
                    <a:bodyPr/>
                    <a:lstStyle/>
                    <a:p>
                      <a:pPr indent="0" lvl="0" marL="0" rtl="0" algn="ctr">
                        <a:spcBef>
                          <a:spcPts val="0"/>
                        </a:spcBef>
                        <a:spcAft>
                          <a:spcPts val="0"/>
                        </a:spcAft>
                        <a:buNone/>
                      </a:pPr>
                      <a:r>
                        <a:rPr lang="fr">
                          <a:solidFill>
                            <a:srgbClr val="93C47D"/>
                          </a:solidFill>
                        </a:rPr>
                        <a:t>0</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3</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5</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4</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2</a:t>
                      </a:r>
                      <a:endParaRPr>
                        <a:solidFill>
                          <a:srgbClr val="93C47D"/>
                        </a:solidFill>
                      </a:endParaRPr>
                    </a:p>
                  </a:txBody>
                  <a:tcPr marT="91425" marB="91425" marR="91425" marL="91425" anchor="ctr"/>
                </a:tc>
              </a:tr>
              <a:tr h="368800">
                <a:tc>
                  <a:txBody>
                    <a:bodyPr/>
                    <a:lstStyle/>
                    <a:p>
                      <a:pPr indent="0" lvl="0" marL="0" rtl="0" algn="ctr">
                        <a:spcBef>
                          <a:spcPts val="0"/>
                        </a:spcBef>
                        <a:spcAft>
                          <a:spcPts val="0"/>
                        </a:spcAft>
                        <a:buNone/>
                      </a:pPr>
                      <a:r>
                        <a:rPr lang="fr">
                          <a:solidFill>
                            <a:srgbClr val="93C47D"/>
                          </a:solidFill>
                        </a:rPr>
                        <a:t>0</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1</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3</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2</a:t>
                      </a:r>
                      <a:endParaRPr>
                        <a:solidFill>
                          <a:srgbClr val="93C47D"/>
                        </a:solidFill>
                      </a:endParaRPr>
                    </a:p>
                  </a:txBody>
                  <a:tcPr marT="91425" marB="91425" marR="91425" marL="91425" anchor="ctr"/>
                </a:tc>
                <a:tc>
                  <a:txBody>
                    <a:bodyPr/>
                    <a:lstStyle/>
                    <a:p>
                      <a:pPr indent="0" lvl="0" marL="0" rtl="0" algn="ctr">
                        <a:spcBef>
                          <a:spcPts val="0"/>
                        </a:spcBef>
                        <a:spcAft>
                          <a:spcPts val="0"/>
                        </a:spcAft>
                        <a:buNone/>
                      </a:pPr>
                      <a:r>
                        <a:rPr lang="fr">
                          <a:solidFill>
                            <a:srgbClr val="93C47D"/>
                          </a:solidFill>
                        </a:rPr>
                        <a:t>1</a:t>
                      </a:r>
                      <a:endParaRPr>
                        <a:solidFill>
                          <a:srgbClr val="93C47D"/>
                        </a:solidFill>
                      </a:endParaRPr>
                    </a:p>
                  </a:txBody>
                  <a:tcPr marT="91425" marB="91425" marR="91425" marL="91425" anchor="ctr"/>
                </a:tc>
              </a:tr>
            </a:tbl>
          </a:graphicData>
        </a:graphic>
      </p:graphicFrame>
      <p:sp>
        <p:nvSpPr>
          <p:cNvPr id="250" name="Google Shape;250;p25"/>
          <p:cNvSpPr txBox="1"/>
          <p:nvPr/>
        </p:nvSpPr>
        <p:spPr>
          <a:xfrm>
            <a:off x="180375" y="185275"/>
            <a:ext cx="54408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CC0000"/>
                </a:solidFill>
              </a:rPr>
              <a:t>Couche de convolution</a:t>
            </a:r>
            <a:endParaRPr>
              <a:solidFill>
                <a:srgbClr val="CC0000"/>
              </a:solidFill>
            </a:endParaRPr>
          </a:p>
        </p:txBody>
      </p:sp>
      <p:sp>
        <p:nvSpPr>
          <p:cNvPr id="251" name="Google Shape;251;p25"/>
          <p:cNvSpPr/>
          <p:nvPr/>
        </p:nvSpPr>
        <p:spPr>
          <a:xfrm>
            <a:off x="706950" y="733700"/>
            <a:ext cx="7464000" cy="6363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La </a:t>
            </a:r>
            <a:r>
              <a:rPr b="1" lang="fr" sz="1000"/>
              <a:t>convolution</a:t>
            </a:r>
            <a:r>
              <a:rPr lang="fr" sz="1000"/>
              <a:t> est une opération sur les images qui ne répond pas directement au problème de la dimension. Elle ne va pas tant réduire la dimension de l’image </a:t>
            </a:r>
            <a:r>
              <a:rPr lang="fr" sz="1000"/>
              <a:t>que faire ressortir une partie de</a:t>
            </a:r>
            <a:r>
              <a:rPr lang="fr" sz="1000"/>
              <a:t> l’information contenu dans l’image.</a:t>
            </a:r>
            <a:endParaRPr sz="1000"/>
          </a:p>
        </p:txBody>
      </p:sp>
      <p:graphicFrame>
        <p:nvGraphicFramePr>
          <p:cNvPr id="252" name="Google Shape;252;p25"/>
          <p:cNvGraphicFramePr/>
          <p:nvPr/>
        </p:nvGraphicFramePr>
        <p:xfrm>
          <a:off x="5702350" y="1590738"/>
          <a:ext cx="3000000" cy="3000000"/>
        </p:xfrm>
        <a:graphic>
          <a:graphicData uri="http://schemas.openxmlformats.org/drawingml/2006/table">
            <a:tbl>
              <a:tblPr>
                <a:noFill/>
                <a:tableStyleId>{5A94453C-9A0F-46A4-9BEB-DB3AB1604AF1}</a:tableStyleId>
              </a:tblPr>
              <a:tblGrid>
                <a:gridCol w="423850"/>
                <a:gridCol w="423850"/>
                <a:gridCol w="423850"/>
                <a:gridCol w="423850"/>
                <a:gridCol w="423850"/>
              </a:tblGrid>
              <a:tr h="368800">
                <a:tc>
                  <a:txBody>
                    <a:bodyPr/>
                    <a:lstStyle/>
                    <a:p>
                      <a:pPr indent="0" lvl="0" marL="0" rtl="0" algn="ctr">
                        <a:spcBef>
                          <a:spcPts val="0"/>
                        </a:spcBef>
                        <a:spcAft>
                          <a:spcPts val="0"/>
                        </a:spcAft>
                        <a:buNone/>
                      </a:pPr>
                      <a:r>
                        <a:t/>
                      </a:r>
                      <a:endParaRPr>
                        <a:solidFill>
                          <a:srgbClr val="4A86E8"/>
                        </a:solidFill>
                      </a:endParaRPr>
                    </a:p>
                  </a:txBody>
                  <a:tcPr marT="91425" marB="91425" marR="91425" marL="91425" anchor="ctr"/>
                </a:tc>
                <a:tc>
                  <a:txBody>
                    <a:bodyPr/>
                    <a:lstStyle/>
                    <a:p>
                      <a:pPr indent="0" lvl="0" marL="0" rtl="0" algn="ctr">
                        <a:spcBef>
                          <a:spcPts val="0"/>
                        </a:spcBef>
                        <a:spcAft>
                          <a:spcPts val="0"/>
                        </a:spcAft>
                        <a:buNone/>
                      </a:pPr>
                      <a:r>
                        <a:t/>
                      </a:r>
                      <a:endParaRPr>
                        <a:solidFill>
                          <a:srgbClr val="4A86E8"/>
                        </a:solidFill>
                      </a:endParaRPr>
                    </a:p>
                  </a:txBody>
                  <a:tcPr marT="91425" marB="91425" marR="91425" marL="91425" anchor="ctr"/>
                </a:tc>
                <a:tc>
                  <a:txBody>
                    <a:bodyPr/>
                    <a:lstStyle/>
                    <a:p>
                      <a:pPr indent="0" lvl="0" marL="0" rtl="0" algn="ctr">
                        <a:spcBef>
                          <a:spcPts val="0"/>
                        </a:spcBef>
                        <a:spcAft>
                          <a:spcPts val="0"/>
                        </a:spcAft>
                        <a:buNone/>
                      </a:pPr>
                      <a:r>
                        <a:t/>
                      </a:r>
                      <a:endParaRPr>
                        <a:solidFill>
                          <a:srgbClr val="4A86E8"/>
                        </a:solidFill>
                      </a:endParaRPr>
                    </a:p>
                  </a:txBody>
                  <a:tcPr marT="91425" marB="91425" marR="91425" marL="91425" anchor="ctr"/>
                </a:tc>
                <a:tc>
                  <a:txBody>
                    <a:bodyPr/>
                    <a:lstStyle/>
                    <a:p>
                      <a:pPr indent="0" lvl="0" marL="0" rtl="0" algn="ctr">
                        <a:spcBef>
                          <a:spcPts val="0"/>
                        </a:spcBef>
                        <a:spcAft>
                          <a:spcPts val="0"/>
                        </a:spcAft>
                        <a:buNone/>
                      </a:pPr>
                      <a:r>
                        <a:t/>
                      </a:r>
                      <a:endParaRPr>
                        <a:solidFill>
                          <a:srgbClr val="4A86E8"/>
                        </a:solidFill>
                      </a:endParaRPr>
                    </a:p>
                  </a:txBody>
                  <a:tcPr marT="91425" marB="91425" marR="91425" marL="91425" anchor="ctr"/>
                </a:tc>
                <a:tc>
                  <a:txBody>
                    <a:bodyPr/>
                    <a:lstStyle/>
                    <a:p>
                      <a:pPr indent="0" lvl="0" marL="0" rtl="0" algn="l">
                        <a:spcBef>
                          <a:spcPts val="0"/>
                        </a:spcBef>
                        <a:spcAft>
                          <a:spcPts val="0"/>
                        </a:spcAft>
                        <a:buNone/>
                      </a:pPr>
                      <a:r>
                        <a:t/>
                      </a:r>
                      <a:endParaRPr>
                        <a:solidFill>
                          <a:srgbClr val="4A86E8"/>
                        </a:solidFill>
                      </a:endParaRPr>
                    </a:p>
                  </a:txBody>
                  <a:tcPr marT="91425" marB="91425" marR="91425" marL="91425" anchor="ctr"/>
                </a:tc>
              </a:tr>
              <a:tr h="368800">
                <a:tc>
                  <a:txBody>
                    <a:bodyPr/>
                    <a:lstStyle/>
                    <a:p>
                      <a:pPr indent="0" lvl="0" marL="0" rtl="0" algn="ctr">
                        <a:spcBef>
                          <a:spcPts val="0"/>
                        </a:spcBef>
                        <a:spcAft>
                          <a:spcPts val="0"/>
                        </a:spcAft>
                        <a:buNone/>
                      </a:pPr>
                      <a:r>
                        <a:t/>
                      </a:r>
                      <a:endParaRPr>
                        <a:solidFill>
                          <a:srgbClr val="4A86E8"/>
                        </a:solidFill>
                      </a:endParaRPr>
                    </a:p>
                  </a:txBody>
                  <a:tcPr marT="91425" marB="91425" marR="91425" marL="91425" anchor="ctr"/>
                </a:tc>
                <a:tc>
                  <a:txBody>
                    <a:bodyPr/>
                    <a:lstStyle/>
                    <a:p>
                      <a:pPr indent="0" lvl="0" marL="0" rtl="0" algn="ctr">
                        <a:spcBef>
                          <a:spcPts val="0"/>
                        </a:spcBef>
                        <a:spcAft>
                          <a:spcPts val="0"/>
                        </a:spcAft>
                        <a:buNone/>
                      </a:pPr>
                      <a:r>
                        <a:rPr lang="fr">
                          <a:solidFill>
                            <a:srgbClr val="4A86E8"/>
                          </a:solidFill>
                        </a:rPr>
                        <a:t>11</a:t>
                      </a:r>
                      <a:endParaRPr>
                        <a:solidFill>
                          <a:srgbClr val="4A86E8"/>
                        </a:solidFill>
                      </a:endParaRPr>
                    </a:p>
                  </a:txBody>
                  <a:tcPr marT="91425" marB="91425" marR="91425" marL="91425" anchor="ctr"/>
                </a:tc>
                <a:tc>
                  <a:txBody>
                    <a:bodyPr/>
                    <a:lstStyle/>
                    <a:p>
                      <a:pPr indent="0" lvl="0" marL="0" rtl="0" algn="ctr">
                        <a:spcBef>
                          <a:spcPts val="0"/>
                        </a:spcBef>
                        <a:spcAft>
                          <a:spcPts val="0"/>
                        </a:spcAft>
                        <a:buNone/>
                      </a:pPr>
                      <a:r>
                        <a:rPr lang="fr">
                          <a:solidFill>
                            <a:srgbClr val="4A86E8"/>
                          </a:solidFill>
                        </a:rPr>
                        <a:t>16</a:t>
                      </a:r>
                      <a:endParaRPr>
                        <a:solidFill>
                          <a:srgbClr val="4A86E8"/>
                        </a:solidFill>
                      </a:endParaRPr>
                    </a:p>
                  </a:txBody>
                  <a:tcPr marT="91425" marB="91425" marR="91425" marL="91425" anchor="ctr"/>
                </a:tc>
                <a:tc>
                  <a:txBody>
                    <a:bodyPr/>
                    <a:lstStyle/>
                    <a:p>
                      <a:pPr indent="0" lvl="0" marL="0" rtl="0" algn="ctr">
                        <a:spcBef>
                          <a:spcPts val="0"/>
                        </a:spcBef>
                        <a:spcAft>
                          <a:spcPts val="0"/>
                        </a:spcAft>
                        <a:buNone/>
                      </a:pPr>
                      <a:r>
                        <a:rPr lang="fr">
                          <a:solidFill>
                            <a:srgbClr val="4A86E8"/>
                          </a:solidFill>
                        </a:rPr>
                        <a:t>2</a:t>
                      </a:r>
                      <a:endParaRPr>
                        <a:solidFill>
                          <a:srgbClr val="4A86E8"/>
                        </a:solidFill>
                      </a:endParaRPr>
                    </a:p>
                  </a:txBody>
                  <a:tcPr marT="91425" marB="91425" marR="91425" marL="91425" anchor="ctr"/>
                </a:tc>
                <a:tc>
                  <a:txBody>
                    <a:bodyPr/>
                    <a:lstStyle/>
                    <a:p>
                      <a:pPr indent="0" lvl="0" marL="0" rtl="0" algn="ctr">
                        <a:spcBef>
                          <a:spcPts val="0"/>
                        </a:spcBef>
                        <a:spcAft>
                          <a:spcPts val="0"/>
                        </a:spcAft>
                        <a:buNone/>
                      </a:pPr>
                      <a:r>
                        <a:t/>
                      </a:r>
                      <a:endParaRPr>
                        <a:solidFill>
                          <a:srgbClr val="4A86E8"/>
                        </a:solidFill>
                      </a:endParaRPr>
                    </a:p>
                  </a:txBody>
                  <a:tcPr marT="91425" marB="91425" marR="91425" marL="91425" anchor="ctr"/>
                </a:tc>
              </a:tr>
              <a:tr h="368800">
                <a:tc>
                  <a:txBody>
                    <a:bodyPr/>
                    <a:lstStyle/>
                    <a:p>
                      <a:pPr indent="0" lvl="0" marL="0" rtl="0" algn="ctr">
                        <a:spcBef>
                          <a:spcPts val="0"/>
                        </a:spcBef>
                        <a:spcAft>
                          <a:spcPts val="0"/>
                        </a:spcAft>
                        <a:buNone/>
                      </a:pPr>
                      <a:r>
                        <a:t/>
                      </a:r>
                      <a:endParaRPr>
                        <a:solidFill>
                          <a:srgbClr val="4A86E8"/>
                        </a:solidFill>
                      </a:endParaRPr>
                    </a:p>
                  </a:txBody>
                  <a:tcPr marT="91425" marB="91425" marR="91425" marL="91425" anchor="ctr"/>
                </a:tc>
                <a:tc>
                  <a:txBody>
                    <a:bodyPr/>
                    <a:lstStyle/>
                    <a:p>
                      <a:pPr indent="0" lvl="0" marL="0" rtl="0" algn="ctr">
                        <a:spcBef>
                          <a:spcPts val="0"/>
                        </a:spcBef>
                        <a:spcAft>
                          <a:spcPts val="0"/>
                        </a:spcAft>
                        <a:buNone/>
                      </a:pPr>
                      <a:r>
                        <a:rPr lang="fr">
                          <a:solidFill>
                            <a:srgbClr val="4A86E8"/>
                          </a:solidFill>
                        </a:rPr>
                        <a:t>8</a:t>
                      </a:r>
                      <a:endParaRPr>
                        <a:solidFill>
                          <a:srgbClr val="4A86E8"/>
                        </a:solidFill>
                      </a:endParaRPr>
                    </a:p>
                  </a:txBody>
                  <a:tcPr marT="91425" marB="91425" marR="91425" marL="91425" anchor="ctr"/>
                </a:tc>
                <a:tc>
                  <a:txBody>
                    <a:bodyPr/>
                    <a:lstStyle/>
                    <a:p>
                      <a:pPr indent="0" lvl="0" marL="0" rtl="0" algn="ctr">
                        <a:spcBef>
                          <a:spcPts val="0"/>
                        </a:spcBef>
                        <a:spcAft>
                          <a:spcPts val="0"/>
                        </a:spcAft>
                        <a:buNone/>
                      </a:pPr>
                      <a:r>
                        <a:rPr lang="fr">
                          <a:solidFill>
                            <a:srgbClr val="4A86E8"/>
                          </a:solidFill>
                        </a:rPr>
                        <a:t>6</a:t>
                      </a:r>
                      <a:endParaRPr>
                        <a:solidFill>
                          <a:srgbClr val="4A86E8"/>
                        </a:solidFill>
                      </a:endParaRPr>
                    </a:p>
                  </a:txBody>
                  <a:tcPr marT="91425" marB="91425" marR="91425" marL="91425" anchor="ctr"/>
                </a:tc>
                <a:tc>
                  <a:txBody>
                    <a:bodyPr/>
                    <a:lstStyle/>
                    <a:p>
                      <a:pPr indent="0" lvl="0" marL="0" rtl="0" algn="ctr">
                        <a:spcBef>
                          <a:spcPts val="0"/>
                        </a:spcBef>
                        <a:spcAft>
                          <a:spcPts val="0"/>
                        </a:spcAft>
                        <a:buNone/>
                      </a:pPr>
                      <a:r>
                        <a:rPr lang="fr">
                          <a:solidFill>
                            <a:srgbClr val="4A86E8"/>
                          </a:solidFill>
                        </a:rPr>
                        <a:t>8</a:t>
                      </a:r>
                      <a:endParaRPr>
                        <a:solidFill>
                          <a:srgbClr val="4A86E8"/>
                        </a:solidFill>
                      </a:endParaRPr>
                    </a:p>
                  </a:txBody>
                  <a:tcPr marT="91425" marB="91425" marR="91425" marL="91425" anchor="ctr"/>
                </a:tc>
                <a:tc>
                  <a:txBody>
                    <a:bodyPr/>
                    <a:lstStyle/>
                    <a:p>
                      <a:pPr indent="0" lvl="0" marL="0" rtl="0" algn="l">
                        <a:spcBef>
                          <a:spcPts val="0"/>
                        </a:spcBef>
                        <a:spcAft>
                          <a:spcPts val="0"/>
                        </a:spcAft>
                        <a:buNone/>
                      </a:pPr>
                      <a:r>
                        <a:t/>
                      </a:r>
                      <a:endParaRPr>
                        <a:solidFill>
                          <a:srgbClr val="4A86E8"/>
                        </a:solidFill>
                      </a:endParaRPr>
                    </a:p>
                  </a:txBody>
                  <a:tcPr marT="91425" marB="91425" marR="91425" marL="91425" anchor="ctr"/>
                </a:tc>
              </a:tr>
              <a:tr h="368800">
                <a:tc>
                  <a:txBody>
                    <a:bodyPr/>
                    <a:lstStyle/>
                    <a:p>
                      <a:pPr indent="0" lvl="0" marL="0" rtl="0" algn="ctr">
                        <a:spcBef>
                          <a:spcPts val="0"/>
                        </a:spcBef>
                        <a:spcAft>
                          <a:spcPts val="0"/>
                        </a:spcAft>
                        <a:buNone/>
                      </a:pPr>
                      <a:r>
                        <a:t/>
                      </a:r>
                      <a:endParaRPr>
                        <a:solidFill>
                          <a:srgbClr val="4A86E8"/>
                        </a:solidFill>
                      </a:endParaRPr>
                    </a:p>
                  </a:txBody>
                  <a:tcPr marT="91425" marB="91425" marR="91425" marL="91425" anchor="ctr"/>
                </a:tc>
                <a:tc>
                  <a:txBody>
                    <a:bodyPr/>
                    <a:lstStyle/>
                    <a:p>
                      <a:pPr indent="0" lvl="0" marL="0" rtl="0" algn="ctr">
                        <a:spcBef>
                          <a:spcPts val="0"/>
                        </a:spcBef>
                        <a:spcAft>
                          <a:spcPts val="0"/>
                        </a:spcAft>
                        <a:buNone/>
                      </a:pPr>
                      <a:r>
                        <a:rPr lang="fr">
                          <a:solidFill>
                            <a:srgbClr val="4A86E8"/>
                          </a:solidFill>
                        </a:rPr>
                        <a:t>4</a:t>
                      </a:r>
                      <a:endParaRPr>
                        <a:solidFill>
                          <a:srgbClr val="4A86E8"/>
                        </a:solidFill>
                      </a:endParaRPr>
                    </a:p>
                  </a:txBody>
                  <a:tcPr marT="91425" marB="91425" marR="91425" marL="91425" anchor="ctr"/>
                </a:tc>
                <a:tc>
                  <a:txBody>
                    <a:bodyPr/>
                    <a:lstStyle/>
                    <a:p>
                      <a:pPr indent="0" lvl="0" marL="0" rtl="0" algn="ctr">
                        <a:spcBef>
                          <a:spcPts val="0"/>
                        </a:spcBef>
                        <a:spcAft>
                          <a:spcPts val="0"/>
                        </a:spcAft>
                        <a:buNone/>
                      </a:pPr>
                      <a:r>
                        <a:rPr lang="fr">
                          <a:solidFill>
                            <a:srgbClr val="4A86E8"/>
                          </a:solidFill>
                        </a:rPr>
                        <a:t>9</a:t>
                      </a:r>
                      <a:endParaRPr>
                        <a:solidFill>
                          <a:srgbClr val="4A86E8"/>
                        </a:solidFill>
                      </a:endParaRPr>
                    </a:p>
                  </a:txBody>
                  <a:tcPr marT="91425" marB="91425" marR="91425" marL="91425" anchor="ctr"/>
                </a:tc>
                <a:tc>
                  <a:txBody>
                    <a:bodyPr/>
                    <a:lstStyle/>
                    <a:p>
                      <a:pPr indent="0" lvl="0" marL="0" rtl="0" algn="ctr">
                        <a:spcBef>
                          <a:spcPts val="0"/>
                        </a:spcBef>
                        <a:spcAft>
                          <a:spcPts val="0"/>
                        </a:spcAft>
                        <a:buNone/>
                      </a:pPr>
                      <a:r>
                        <a:rPr lang="fr">
                          <a:solidFill>
                            <a:srgbClr val="4A86E8"/>
                          </a:solidFill>
                        </a:rPr>
                        <a:t>4</a:t>
                      </a:r>
                      <a:endParaRPr>
                        <a:solidFill>
                          <a:srgbClr val="4A86E8"/>
                        </a:solidFill>
                      </a:endParaRPr>
                    </a:p>
                  </a:txBody>
                  <a:tcPr marT="91425" marB="91425" marR="91425" marL="91425" anchor="ctr"/>
                </a:tc>
                <a:tc>
                  <a:txBody>
                    <a:bodyPr/>
                    <a:lstStyle/>
                    <a:p>
                      <a:pPr indent="0" lvl="0" marL="0" rtl="0" algn="ctr">
                        <a:spcBef>
                          <a:spcPts val="0"/>
                        </a:spcBef>
                        <a:spcAft>
                          <a:spcPts val="0"/>
                        </a:spcAft>
                        <a:buNone/>
                      </a:pPr>
                      <a:r>
                        <a:t/>
                      </a:r>
                      <a:endParaRPr>
                        <a:solidFill>
                          <a:srgbClr val="4A86E8"/>
                        </a:solidFill>
                      </a:endParaRPr>
                    </a:p>
                  </a:txBody>
                  <a:tcPr marT="91425" marB="91425" marR="91425" marL="91425" anchor="ctr"/>
                </a:tc>
              </a:tr>
              <a:tr h="368800">
                <a:tc>
                  <a:txBody>
                    <a:bodyPr/>
                    <a:lstStyle/>
                    <a:p>
                      <a:pPr indent="0" lvl="0" marL="0" rtl="0" algn="ctr">
                        <a:spcBef>
                          <a:spcPts val="0"/>
                        </a:spcBef>
                        <a:spcAft>
                          <a:spcPts val="0"/>
                        </a:spcAft>
                        <a:buNone/>
                      </a:pPr>
                      <a:r>
                        <a:t/>
                      </a:r>
                      <a:endParaRPr>
                        <a:solidFill>
                          <a:srgbClr val="4A86E8"/>
                        </a:solidFill>
                      </a:endParaRPr>
                    </a:p>
                  </a:txBody>
                  <a:tcPr marT="91425" marB="91425" marR="91425" marL="91425" anchor="ctr"/>
                </a:tc>
                <a:tc>
                  <a:txBody>
                    <a:bodyPr/>
                    <a:lstStyle/>
                    <a:p>
                      <a:pPr indent="0" lvl="0" marL="0" rtl="0" algn="ctr">
                        <a:spcBef>
                          <a:spcPts val="0"/>
                        </a:spcBef>
                        <a:spcAft>
                          <a:spcPts val="0"/>
                        </a:spcAft>
                        <a:buNone/>
                      </a:pPr>
                      <a:r>
                        <a:t/>
                      </a:r>
                      <a:endParaRPr>
                        <a:solidFill>
                          <a:srgbClr val="4A86E8"/>
                        </a:solidFill>
                      </a:endParaRPr>
                    </a:p>
                  </a:txBody>
                  <a:tcPr marT="91425" marB="91425" marR="91425" marL="91425" anchor="ctr"/>
                </a:tc>
                <a:tc>
                  <a:txBody>
                    <a:bodyPr/>
                    <a:lstStyle/>
                    <a:p>
                      <a:pPr indent="0" lvl="0" marL="0" rtl="0" algn="ctr">
                        <a:spcBef>
                          <a:spcPts val="0"/>
                        </a:spcBef>
                        <a:spcAft>
                          <a:spcPts val="0"/>
                        </a:spcAft>
                        <a:buNone/>
                      </a:pPr>
                      <a:r>
                        <a:t/>
                      </a:r>
                      <a:endParaRPr>
                        <a:solidFill>
                          <a:srgbClr val="4A86E8"/>
                        </a:solidFill>
                      </a:endParaRPr>
                    </a:p>
                  </a:txBody>
                  <a:tcPr marT="91425" marB="91425" marR="91425" marL="91425" anchor="ctr"/>
                </a:tc>
                <a:tc>
                  <a:txBody>
                    <a:bodyPr/>
                    <a:lstStyle/>
                    <a:p>
                      <a:pPr indent="0" lvl="0" marL="0" rtl="0" algn="ctr">
                        <a:spcBef>
                          <a:spcPts val="0"/>
                        </a:spcBef>
                        <a:spcAft>
                          <a:spcPts val="0"/>
                        </a:spcAft>
                        <a:buNone/>
                      </a:pPr>
                      <a:r>
                        <a:t/>
                      </a:r>
                      <a:endParaRPr>
                        <a:solidFill>
                          <a:srgbClr val="4A86E8"/>
                        </a:solidFill>
                      </a:endParaRPr>
                    </a:p>
                  </a:txBody>
                  <a:tcPr marT="91425" marB="91425" marR="91425" marL="91425" anchor="ctr"/>
                </a:tc>
                <a:tc>
                  <a:txBody>
                    <a:bodyPr/>
                    <a:lstStyle/>
                    <a:p>
                      <a:pPr indent="0" lvl="0" marL="0" rtl="0" algn="ctr">
                        <a:spcBef>
                          <a:spcPts val="0"/>
                        </a:spcBef>
                        <a:spcAft>
                          <a:spcPts val="0"/>
                        </a:spcAft>
                        <a:buNone/>
                      </a:pPr>
                      <a:r>
                        <a:t/>
                      </a:r>
                      <a:endParaRPr>
                        <a:solidFill>
                          <a:srgbClr val="4A86E8"/>
                        </a:solidFill>
                      </a:endParaRPr>
                    </a:p>
                  </a:txBody>
                  <a:tcPr marT="91425" marB="91425" marR="91425" marL="91425" anchor="ctr"/>
                </a:tc>
              </a:tr>
            </a:tbl>
          </a:graphicData>
        </a:graphic>
      </p:graphicFrame>
      <p:graphicFrame>
        <p:nvGraphicFramePr>
          <p:cNvPr id="253" name="Google Shape;253;p25"/>
          <p:cNvGraphicFramePr/>
          <p:nvPr/>
        </p:nvGraphicFramePr>
        <p:xfrm>
          <a:off x="3668125" y="1736975"/>
          <a:ext cx="3000000" cy="3000000"/>
        </p:xfrm>
        <a:graphic>
          <a:graphicData uri="http://schemas.openxmlformats.org/drawingml/2006/table">
            <a:tbl>
              <a:tblPr>
                <a:noFill/>
                <a:tableStyleId>{5A94453C-9A0F-46A4-9BEB-DB3AB1604AF1}</a:tableStyleId>
              </a:tblPr>
              <a:tblGrid>
                <a:gridCol w="382850"/>
                <a:gridCol w="382850"/>
                <a:gridCol w="382850"/>
              </a:tblGrid>
              <a:tr h="374000">
                <a:tc>
                  <a:txBody>
                    <a:bodyPr/>
                    <a:lstStyle/>
                    <a:p>
                      <a:pPr indent="0" lvl="0" marL="0" rtl="0" algn="ctr">
                        <a:spcBef>
                          <a:spcPts val="0"/>
                        </a:spcBef>
                        <a:spcAft>
                          <a:spcPts val="0"/>
                        </a:spcAft>
                        <a:buNone/>
                      </a:pPr>
                      <a:r>
                        <a:rPr lang="fr">
                          <a:solidFill>
                            <a:srgbClr val="FF0000"/>
                          </a:solidFill>
                        </a:rPr>
                        <a:t>-1</a:t>
                      </a:r>
                      <a:endParaRPr>
                        <a:solidFill>
                          <a:srgbClr val="FF0000"/>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fr">
                          <a:solidFill>
                            <a:srgbClr val="FF0000"/>
                          </a:solidFill>
                        </a:rPr>
                        <a:t>1</a:t>
                      </a:r>
                      <a:endParaRPr>
                        <a:solidFill>
                          <a:srgbClr val="FF0000"/>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fr">
                          <a:solidFill>
                            <a:srgbClr val="FF0000"/>
                          </a:solidFill>
                        </a:rPr>
                        <a:t>-1</a:t>
                      </a:r>
                      <a:endParaRPr>
                        <a:solidFill>
                          <a:srgbClr val="FF0000"/>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74000">
                <a:tc>
                  <a:txBody>
                    <a:bodyPr/>
                    <a:lstStyle/>
                    <a:p>
                      <a:pPr indent="0" lvl="0" marL="0" rtl="0" algn="ctr">
                        <a:spcBef>
                          <a:spcPts val="0"/>
                        </a:spcBef>
                        <a:spcAft>
                          <a:spcPts val="0"/>
                        </a:spcAft>
                        <a:buNone/>
                      </a:pPr>
                      <a:r>
                        <a:rPr lang="fr">
                          <a:solidFill>
                            <a:srgbClr val="FF0000"/>
                          </a:solidFill>
                        </a:rPr>
                        <a:t>1</a:t>
                      </a:r>
                      <a:endParaRPr>
                        <a:solidFill>
                          <a:srgbClr val="FF0000"/>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fr">
                          <a:solidFill>
                            <a:srgbClr val="FF0000"/>
                          </a:solidFill>
                        </a:rPr>
                        <a:t>1</a:t>
                      </a:r>
                      <a:endParaRPr>
                        <a:solidFill>
                          <a:srgbClr val="FF0000"/>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fr">
                          <a:solidFill>
                            <a:srgbClr val="FF0000"/>
                          </a:solidFill>
                        </a:rPr>
                        <a:t>1</a:t>
                      </a:r>
                      <a:endParaRPr>
                        <a:solidFill>
                          <a:srgbClr val="FF0000"/>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74000">
                <a:tc>
                  <a:txBody>
                    <a:bodyPr/>
                    <a:lstStyle/>
                    <a:p>
                      <a:pPr indent="0" lvl="0" marL="0" rtl="0" algn="ctr">
                        <a:spcBef>
                          <a:spcPts val="0"/>
                        </a:spcBef>
                        <a:spcAft>
                          <a:spcPts val="0"/>
                        </a:spcAft>
                        <a:buNone/>
                      </a:pPr>
                      <a:r>
                        <a:rPr lang="fr">
                          <a:solidFill>
                            <a:srgbClr val="FF0000"/>
                          </a:solidFill>
                        </a:rPr>
                        <a:t>-1</a:t>
                      </a:r>
                      <a:endParaRPr>
                        <a:solidFill>
                          <a:srgbClr val="FF0000"/>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fr">
                          <a:solidFill>
                            <a:srgbClr val="FF0000"/>
                          </a:solidFill>
                        </a:rPr>
                        <a:t>1</a:t>
                      </a:r>
                      <a:endParaRPr>
                        <a:solidFill>
                          <a:srgbClr val="FF0000"/>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fr">
                          <a:solidFill>
                            <a:srgbClr val="FF0000"/>
                          </a:solidFill>
                        </a:rPr>
                        <a:t>-1</a:t>
                      </a:r>
                      <a:endParaRPr>
                        <a:solidFill>
                          <a:srgbClr val="FF0000"/>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cxnSp>
        <p:nvCxnSpPr>
          <p:cNvPr id="254" name="Google Shape;254;p25"/>
          <p:cNvCxnSpPr/>
          <p:nvPr/>
        </p:nvCxnSpPr>
        <p:spPr>
          <a:xfrm flipH="1" rot="10800000">
            <a:off x="2642450" y="2320625"/>
            <a:ext cx="1028700" cy="268200"/>
          </a:xfrm>
          <a:prstGeom prst="straightConnector1">
            <a:avLst/>
          </a:prstGeom>
          <a:noFill/>
          <a:ln cap="flat" cmpd="sng" w="9525">
            <a:solidFill>
              <a:schemeClr val="dk2"/>
            </a:solidFill>
            <a:prstDash val="solid"/>
            <a:round/>
            <a:headEnd len="med" w="med" type="none"/>
            <a:tailEnd len="med" w="med" type="triangle"/>
          </a:ln>
        </p:spPr>
      </p:cxnSp>
      <p:cxnSp>
        <p:nvCxnSpPr>
          <p:cNvPr id="255" name="Google Shape;255;p25"/>
          <p:cNvCxnSpPr/>
          <p:nvPr/>
        </p:nvCxnSpPr>
        <p:spPr>
          <a:xfrm>
            <a:off x="4811975" y="2330425"/>
            <a:ext cx="882600" cy="2340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256" name="Google Shape;256;p25"/>
          <p:cNvGraphicFramePr/>
          <p:nvPr/>
        </p:nvGraphicFramePr>
        <p:xfrm>
          <a:off x="513725" y="1616825"/>
          <a:ext cx="3000000" cy="3000000"/>
        </p:xfrm>
        <a:graphic>
          <a:graphicData uri="http://schemas.openxmlformats.org/drawingml/2006/table">
            <a:tbl>
              <a:tblPr>
                <a:noFill/>
                <a:tableStyleId>{5A94453C-9A0F-46A4-9BEB-DB3AB1604AF1}</a:tableStyleId>
              </a:tblPr>
              <a:tblGrid>
                <a:gridCol w="423850"/>
                <a:gridCol w="423850"/>
                <a:gridCol w="423850"/>
              </a:tblGrid>
              <a:tr h="392400">
                <a:tc>
                  <a:txBody>
                    <a:bodyPr/>
                    <a:lstStyle/>
                    <a:p>
                      <a:pPr indent="0" lvl="0" marL="0" rtl="0" algn="r">
                        <a:spcBef>
                          <a:spcPts val="0"/>
                        </a:spcBef>
                        <a:spcAft>
                          <a:spcPts val="0"/>
                        </a:spcAft>
                        <a:buNone/>
                      </a:pPr>
                      <a:r>
                        <a:t/>
                      </a:r>
                      <a:endParaRPr baseline="-25000">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392400">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384775">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sp>
        <p:nvSpPr>
          <p:cNvPr id="257" name="Google Shape;257;p25"/>
          <p:cNvSpPr/>
          <p:nvPr/>
        </p:nvSpPr>
        <p:spPr>
          <a:xfrm>
            <a:off x="831550" y="4036800"/>
            <a:ext cx="6821700" cy="565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93C47D"/>
                </a:solidFill>
              </a:rPr>
              <a:t>2 </a:t>
            </a:r>
            <a:r>
              <a:rPr lang="fr"/>
              <a:t>*</a:t>
            </a:r>
            <a:r>
              <a:rPr lang="fr"/>
              <a:t> (</a:t>
            </a:r>
            <a:r>
              <a:rPr lang="fr">
                <a:solidFill>
                  <a:srgbClr val="FF0000"/>
                </a:solidFill>
              </a:rPr>
              <a:t>-1</a:t>
            </a:r>
            <a:r>
              <a:rPr lang="fr"/>
              <a:t>)</a:t>
            </a:r>
            <a:r>
              <a:rPr lang="fr">
                <a:solidFill>
                  <a:srgbClr val="FF0000"/>
                </a:solidFill>
              </a:rPr>
              <a:t> </a:t>
            </a:r>
            <a:r>
              <a:rPr lang="fr"/>
              <a:t>+ </a:t>
            </a:r>
            <a:r>
              <a:rPr lang="fr">
                <a:solidFill>
                  <a:srgbClr val="93C47D"/>
                </a:solidFill>
              </a:rPr>
              <a:t>4 </a:t>
            </a:r>
            <a:r>
              <a:rPr lang="fr"/>
              <a:t>* </a:t>
            </a:r>
            <a:r>
              <a:rPr lang="fr">
                <a:solidFill>
                  <a:srgbClr val="FF0000"/>
                </a:solidFill>
              </a:rPr>
              <a:t>1</a:t>
            </a:r>
            <a:r>
              <a:rPr lang="fr"/>
              <a:t> + </a:t>
            </a:r>
            <a:r>
              <a:rPr lang="fr">
                <a:solidFill>
                  <a:srgbClr val="93C47D"/>
                </a:solidFill>
              </a:rPr>
              <a:t>5</a:t>
            </a:r>
            <a:r>
              <a:rPr lang="fr"/>
              <a:t> * (</a:t>
            </a:r>
            <a:r>
              <a:rPr lang="fr">
                <a:solidFill>
                  <a:srgbClr val="FF0000"/>
                </a:solidFill>
              </a:rPr>
              <a:t>-1</a:t>
            </a:r>
            <a:r>
              <a:rPr lang="fr"/>
              <a:t>) + </a:t>
            </a:r>
            <a:r>
              <a:rPr lang="fr">
                <a:solidFill>
                  <a:srgbClr val="93C47D"/>
                </a:solidFill>
              </a:rPr>
              <a:t>3</a:t>
            </a:r>
            <a:r>
              <a:rPr lang="fr"/>
              <a:t> * </a:t>
            </a:r>
            <a:r>
              <a:rPr lang="fr">
                <a:solidFill>
                  <a:srgbClr val="FF0000"/>
                </a:solidFill>
              </a:rPr>
              <a:t>1 </a:t>
            </a:r>
            <a:r>
              <a:rPr lang="fr"/>
              <a:t>+ </a:t>
            </a:r>
            <a:r>
              <a:rPr lang="fr">
                <a:solidFill>
                  <a:srgbClr val="93C47D"/>
                </a:solidFill>
              </a:rPr>
              <a:t>7</a:t>
            </a:r>
            <a:r>
              <a:rPr lang="fr"/>
              <a:t> * </a:t>
            </a:r>
            <a:r>
              <a:rPr lang="fr">
                <a:solidFill>
                  <a:srgbClr val="FF0000"/>
                </a:solidFill>
              </a:rPr>
              <a:t>1</a:t>
            </a:r>
            <a:r>
              <a:rPr lang="fr"/>
              <a:t> + </a:t>
            </a:r>
            <a:r>
              <a:rPr lang="fr">
                <a:solidFill>
                  <a:srgbClr val="93C47D"/>
                </a:solidFill>
              </a:rPr>
              <a:t>6</a:t>
            </a:r>
            <a:r>
              <a:rPr lang="fr"/>
              <a:t> * </a:t>
            </a:r>
            <a:r>
              <a:rPr lang="fr">
                <a:solidFill>
                  <a:srgbClr val="FF0000"/>
                </a:solidFill>
              </a:rPr>
              <a:t>1</a:t>
            </a:r>
            <a:r>
              <a:rPr lang="fr"/>
              <a:t> + </a:t>
            </a:r>
            <a:r>
              <a:rPr lang="fr">
                <a:solidFill>
                  <a:srgbClr val="93C47D"/>
                </a:solidFill>
              </a:rPr>
              <a:t>1</a:t>
            </a:r>
            <a:r>
              <a:rPr lang="fr"/>
              <a:t> * (</a:t>
            </a:r>
            <a:r>
              <a:rPr lang="fr">
                <a:solidFill>
                  <a:srgbClr val="FF0000"/>
                </a:solidFill>
              </a:rPr>
              <a:t>-1</a:t>
            </a:r>
            <a:r>
              <a:rPr lang="fr"/>
              <a:t>) + </a:t>
            </a:r>
            <a:r>
              <a:rPr lang="fr">
                <a:solidFill>
                  <a:srgbClr val="93C47D"/>
                </a:solidFill>
              </a:rPr>
              <a:t>5 </a:t>
            </a:r>
            <a:r>
              <a:rPr lang="fr"/>
              <a:t>* </a:t>
            </a:r>
            <a:r>
              <a:rPr lang="fr">
                <a:solidFill>
                  <a:srgbClr val="FF0000"/>
                </a:solidFill>
              </a:rPr>
              <a:t>1 </a:t>
            </a:r>
            <a:r>
              <a:rPr lang="fr"/>
              <a:t>+ </a:t>
            </a:r>
            <a:r>
              <a:rPr lang="fr">
                <a:solidFill>
                  <a:srgbClr val="93C47D"/>
                </a:solidFill>
              </a:rPr>
              <a:t>6 </a:t>
            </a:r>
            <a:r>
              <a:rPr lang="fr">
                <a:solidFill>
                  <a:schemeClr val="dk1"/>
                </a:solidFill>
              </a:rPr>
              <a:t>* </a:t>
            </a:r>
            <a:r>
              <a:rPr lang="fr"/>
              <a:t>(</a:t>
            </a:r>
            <a:r>
              <a:rPr lang="fr">
                <a:solidFill>
                  <a:srgbClr val="FF0000"/>
                </a:solidFill>
              </a:rPr>
              <a:t>-1</a:t>
            </a:r>
            <a:r>
              <a:rPr lang="fr"/>
              <a:t>) = </a:t>
            </a:r>
            <a:r>
              <a:rPr lang="fr">
                <a:solidFill>
                  <a:srgbClr val="4A86E8"/>
                </a:solidFill>
              </a:rPr>
              <a:t>11</a:t>
            </a:r>
            <a:endParaRPr>
              <a:solidFill>
                <a:srgbClr val="4A86E8"/>
              </a:solidFill>
            </a:endParaRPr>
          </a:p>
        </p:txBody>
      </p:sp>
      <p:sp>
        <p:nvSpPr>
          <p:cNvPr id="258" name="Google Shape;258;p25"/>
          <p:cNvSpPr/>
          <p:nvPr/>
        </p:nvSpPr>
        <p:spPr>
          <a:xfrm>
            <a:off x="6216075" y="2052300"/>
            <a:ext cx="248700" cy="26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59" name="Google Shape;259;p25"/>
          <p:cNvGraphicFramePr/>
          <p:nvPr/>
        </p:nvGraphicFramePr>
        <p:xfrm>
          <a:off x="937575" y="1616825"/>
          <a:ext cx="3000000" cy="3000000"/>
        </p:xfrm>
        <a:graphic>
          <a:graphicData uri="http://schemas.openxmlformats.org/drawingml/2006/table">
            <a:tbl>
              <a:tblPr>
                <a:noFill/>
                <a:tableStyleId>{5A94453C-9A0F-46A4-9BEB-DB3AB1604AF1}</a:tableStyleId>
              </a:tblPr>
              <a:tblGrid>
                <a:gridCol w="423850"/>
                <a:gridCol w="423850"/>
                <a:gridCol w="423850"/>
              </a:tblGrid>
              <a:tr h="392400">
                <a:tc>
                  <a:txBody>
                    <a:bodyPr/>
                    <a:lstStyle/>
                    <a:p>
                      <a:pPr indent="0" lvl="0" marL="0" rtl="0" algn="r">
                        <a:spcBef>
                          <a:spcPts val="0"/>
                        </a:spcBef>
                        <a:spcAft>
                          <a:spcPts val="0"/>
                        </a:spcAft>
                        <a:buNone/>
                      </a:pPr>
                      <a:r>
                        <a:t/>
                      </a:r>
                      <a:endParaRPr baseline="-25000">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392400">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384775">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sp>
        <p:nvSpPr>
          <p:cNvPr id="260" name="Google Shape;260;p25"/>
          <p:cNvSpPr/>
          <p:nvPr/>
        </p:nvSpPr>
        <p:spPr>
          <a:xfrm>
            <a:off x="6637625" y="2052300"/>
            <a:ext cx="248700" cy="26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61" name="Google Shape;261;p25"/>
          <p:cNvGraphicFramePr/>
          <p:nvPr/>
        </p:nvGraphicFramePr>
        <p:xfrm>
          <a:off x="1361425" y="1616825"/>
          <a:ext cx="3000000" cy="3000000"/>
        </p:xfrm>
        <a:graphic>
          <a:graphicData uri="http://schemas.openxmlformats.org/drawingml/2006/table">
            <a:tbl>
              <a:tblPr>
                <a:noFill/>
                <a:tableStyleId>{5A94453C-9A0F-46A4-9BEB-DB3AB1604AF1}</a:tableStyleId>
              </a:tblPr>
              <a:tblGrid>
                <a:gridCol w="423850"/>
                <a:gridCol w="423850"/>
                <a:gridCol w="423850"/>
              </a:tblGrid>
              <a:tr h="392400">
                <a:tc>
                  <a:txBody>
                    <a:bodyPr/>
                    <a:lstStyle/>
                    <a:p>
                      <a:pPr indent="0" lvl="0" marL="0" rtl="0" algn="r">
                        <a:spcBef>
                          <a:spcPts val="0"/>
                        </a:spcBef>
                        <a:spcAft>
                          <a:spcPts val="0"/>
                        </a:spcAft>
                        <a:buNone/>
                      </a:pPr>
                      <a:r>
                        <a:t/>
                      </a:r>
                      <a:endParaRPr baseline="-25000">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392400">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384775">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sp>
        <p:nvSpPr>
          <p:cNvPr id="262" name="Google Shape;262;p25"/>
          <p:cNvSpPr/>
          <p:nvPr/>
        </p:nvSpPr>
        <p:spPr>
          <a:xfrm>
            <a:off x="7059175" y="2052300"/>
            <a:ext cx="248700" cy="26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6216075" y="2463725"/>
            <a:ext cx="248700" cy="26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6637625" y="2437650"/>
            <a:ext cx="248700" cy="26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7059175" y="2437650"/>
            <a:ext cx="248700" cy="26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a:off x="6216075" y="2875150"/>
            <a:ext cx="248700" cy="26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6637625" y="2823000"/>
            <a:ext cx="248700" cy="26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7059175" y="2852250"/>
            <a:ext cx="248700" cy="26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69" name="Google Shape;269;p25"/>
          <p:cNvGraphicFramePr/>
          <p:nvPr/>
        </p:nvGraphicFramePr>
        <p:xfrm>
          <a:off x="513725" y="2003513"/>
          <a:ext cx="3000000" cy="3000000"/>
        </p:xfrm>
        <a:graphic>
          <a:graphicData uri="http://schemas.openxmlformats.org/drawingml/2006/table">
            <a:tbl>
              <a:tblPr>
                <a:noFill/>
                <a:tableStyleId>{5A94453C-9A0F-46A4-9BEB-DB3AB1604AF1}</a:tableStyleId>
              </a:tblPr>
              <a:tblGrid>
                <a:gridCol w="423850"/>
                <a:gridCol w="423850"/>
                <a:gridCol w="423850"/>
              </a:tblGrid>
              <a:tr h="392400">
                <a:tc>
                  <a:txBody>
                    <a:bodyPr/>
                    <a:lstStyle/>
                    <a:p>
                      <a:pPr indent="0" lvl="0" marL="0" rtl="0" algn="r">
                        <a:spcBef>
                          <a:spcPts val="0"/>
                        </a:spcBef>
                        <a:spcAft>
                          <a:spcPts val="0"/>
                        </a:spcAft>
                        <a:buNone/>
                      </a:pPr>
                      <a:r>
                        <a:t/>
                      </a:r>
                      <a:endParaRPr baseline="-25000">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392400">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384775">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t/>
                      </a:r>
                      <a:endParaRPr>
                        <a:solidFill>
                          <a:srgbClr val="FF0000"/>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sp>
        <p:nvSpPr>
          <p:cNvPr id="270" name="Google Shape;270;p25"/>
          <p:cNvSpPr/>
          <p:nvPr/>
        </p:nvSpPr>
        <p:spPr>
          <a:xfrm>
            <a:off x="706950" y="4001400"/>
            <a:ext cx="7464000" cy="6363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La convolution ne peut traiter les bordures de l’image. Il existe plusieurs moyen de traiter ce problème : supprimer purement les bordures ou ajouter du </a:t>
            </a:r>
            <a:r>
              <a:rPr b="1" lang="fr" sz="1000"/>
              <a:t>padding </a:t>
            </a:r>
            <a:r>
              <a:rPr lang="fr" sz="1000"/>
              <a:t>(mettre la bordure en noir, refleter les pixels voisins, etc…).</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6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6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6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6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6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6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6"/>
          <p:cNvSpPr txBox="1"/>
          <p:nvPr/>
        </p:nvSpPr>
        <p:spPr>
          <a:xfrm>
            <a:off x="180375" y="185275"/>
            <a:ext cx="54408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CC0000"/>
                </a:solidFill>
              </a:rPr>
              <a:t>Couche de convolution</a:t>
            </a:r>
            <a:endParaRPr>
              <a:solidFill>
                <a:srgbClr val="CC0000"/>
              </a:solidFill>
            </a:endParaRPr>
          </a:p>
        </p:txBody>
      </p:sp>
      <p:pic>
        <p:nvPicPr>
          <p:cNvPr id="276" name="Google Shape;276;p26"/>
          <p:cNvPicPr preferRelativeResize="0"/>
          <p:nvPr/>
        </p:nvPicPr>
        <p:blipFill>
          <a:blip r:embed="rId3">
            <a:alphaModFix/>
          </a:blip>
          <a:stretch>
            <a:fillRect/>
          </a:stretch>
        </p:blipFill>
        <p:spPr>
          <a:xfrm>
            <a:off x="1098013" y="1590825"/>
            <a:ext cx="2095150" cy="2175725"/>
          </a:xfrm>
          <a:prstGeom prst="rect">
            <a:avLst/>
          </a:prstGeom>
          <a:noFill/>
          <a:ln>
            <a:noFill/>
          </a:ln>
        </p:spPr>
      </p:pic>
      <p:pic>
        <p:nvPicPr>
          <p:cNvPr id="277" name="Google Shape;277;p26"/>
          <p:cNvPicPr preferRelativeResize="0"/>
          <p:nvPr/>
        </p:nvPicPr>
        <p:blipFill>
          <a:blip r:embed="rId4">
            <a:alphaModFix/>
          </a:blip>
          <a:stretch>
            <a:fillRect/>
          </a:stretch>
        </p:blipFill>
        <p:spPr>
          <a:xfrm>
            <a:off x="6002637" y="1590825"/>
            <a:ext cx="2055142" cy="2175725"/>
          </a:xfrm>
          <a:prstGeom prst="rect">
            <a:avLst/>
          </a:prstGeom>
          <a:noFill/>
          <a:ln>
            <a:noFill/>
          </a:ln>
        </p:spPr>
      </p:pic>
      <p:sp>
        <p:nvSpPr>
          <p:cNvPr id="278" name="Google Shape;278;p26"/>
          <p:cNvSpPr/>
          <p:nvPr/>
        </p:nvSpPr>
        <p:spPr>
          <a:xfrm>
            <a:off x="706950" y="733700"/>
            <a:ext cx="7464000" cy="6363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La couche de convolution consiste à appliquer plusieurs filtre (comprendre matrice de convolution) à l’image d’entrée. Ainsi, la longueur de la couche ne diminue pas réellement, voir augmente.</a:t>
            </a:r>
            <a:endParaRPr sz="1000"/>
          </a:p>
          <a:p>
            <a:pPr indent="0" lvl="0" marL="0" rtl="0" algn="ctr">
              <a:spcBef>
                <a:spcPts val="0"/>
              </a:spcBef>
              <a:spcAft>
                <a:spcPts val="0"/>
              </a:spcAft>
              <a:buNone/>
            </a:pPr>
            <a:r>
              <a:rPr lang="fr" sz="1000"/>
              <a:t>On peut par exemple passer d’une couche de taille 1280*720*3 à 1280*720*16 correspondant à 16 filtres de la même image.</a:t>
            </a:r>
            <a:endParaRPr sz="1000"/>
          </a:p>
        </p:txBody>
      </p:sp>
      <p:graphicFrame>
        <p:nvGraphicFramePr>
          <p:cNvPr id="279" name="Google Shape;279;p26"/>
          <p:cNvGraphicFramePr/>
          <p:nvPr/>
        </p:nvGraphicFramePr>
        <p:xfrm>
          <a:off x="4023625" y="1741850"/>
          <a:ext cx="3000000" cy="3000000"/>
        </p:xfrm>
        <a:graphic>
          <a:graphicData uri="http://schemas.openxmlformats.org/drawingml/2006/table">
            <a:tbl>
              <a:tblPr>
                <a:noFill/>
                <a:tableStyleId>{5A94453C-9A0F-46A4-9BEB-DB3AB1604AF1}</a:tableStyleId>
              </a:tblPr>
              <a:tblGrid>
                <a:gridCol w="382850"/>
                <a:gridCol w="382850"/>
                <a:gridCol w="382850"/>
              </a:tblGrid>
              <a:tr h="374000">
                <a:tc>
                  <a:txBody>
                    <a:bodyPr/>
                    <a:lstStyle/>
                    <a:p>
                      <a:pPr indent="0" lvl="0" marL="0" rtl="0" algn="ctr">
                        <a:spcBef>
                          <a:spcPts val="0"/>
                        </a:spcBef>
                        <a:spcAft>
                          <a:spcPts val="0"/>
                        </a:spcAft>
                        <a:buNone/>
                      </a:pPr>
                      <a:r>
                        <a:rPr lang="fr">
                          <a:solidFill>
                            <a:srgbClr val="FF0000"/>
                          </a:solidFill>
                        </a:rPr>
                        <a:t>0</a:t>
                      </a:r>
                      <a:endParaRPr>
                        <a:solidFill>
                          <a:srgbClr val="FF0000"/>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fr">
                          <a:solidFill>
                            <a:srgbClr val="FF0000"/>
                          </a:solidFill>
                        </a:rPr>
                        <a:t>-</a:t>
                      </a:r>
                      <a:r>
                        <a:rPr lang="fr">
                          <a:solidFill>
                            <a:srgbClr val="FF0000"/>
                          </a:solidFill>
                        </a:rPr>
                        <a:t>1</a:t>
                      </a:r>
                      <a:endParaRPr>
                        <a:solidFill>
                          <a:srgbClr val="FF0000"/>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fr">
                          <a:solidFill>
                            <a:srgbClr val="FF0000"/>
                          </a:solidFill>
                        </a:rPr>
                        <a:t>0</a:t>
                      </a:r>
                      <a:endParaRPr>
                        <a:solidFill>
                          <a:srgbClr val="FF0000"/>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74000">
                <a:tc>
                  <a:txBody>
                    <a:bodyPr/>
                    <a:lstStyle/>
                    <a:p>
                      <a:pPr indent="0" lvl="0" marL="0" rtl="0" algn="ctr">
                        <a:spcBef>
                          <a:spcPts val="0"/>
                        </a:spcBef>
                        <a:spcAft>
                          <a:spcPts val="0"/>
                        </a:spcAft>
                        <a:buNone/>
                      </a:pPr>
                      <a:r>
                        <a:rPr lang="fr">
                          <a:solidFill>
                            <a:srgbClr val="FF0000"/>
                          </a:solidFill>
                        </a:rPr>
                        <a:t>-</a:t>
                      </a:r>
                      <a:r>
                        <a:rPr lang="fr">
                          <a:solidFill>
                            <a:srgbClr val="FF0000"/>
                          </a:solidFill>
                        </a:rPr>
                        <a:t>1</a:t>
                      </a:r>
                      <a:endParaRPr>
                        <a:solidFill>
                          <a:srgbClr val="FF0000"/>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fr">
                          <a:solidFill>
                            <a:srgbClr val="FF0000"/>
                          </a:solidFill>
                        </a:rPr>
                        <a:t>5</a:t>
                      </a:r>
                      <a:endParaRPr>
                        <a:solidFill>
                          <a:srgbClr val="FF0000"/>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fr">
                          <a:solidFill>
                            <a:srgbClr val="FF0000"/>
                          </a:solidFill>
                        </a:rPr>
                        <a:t>-</a:t>
                      </a:r>
                      <a:r>
                        <a:rPr lang="fr">
                          <a:solidFill>
                            <a:srgbClr val="FF0000"/>
                          </a:solidFill>
                        </a:rPr>
                        <a:t>1</a:t>
                      </a:r>
                      <a:endParaRPr>
                        <a:solidFill>
                          <a:srgbClr val="FF0000"/>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74000">
                <a:tc>
                  <a:txBody>
                    <a:bodyPr/>
                    <a:lstStyle/>
                    <a:p>
                      <a:pPr indent="0" lvl="0" marL="0" rtl="0" algn="ctr">
                        <a:spcBef>
                          <a:spcPts val="0"/>
                        </a:spcBef>
                        <a:spcAft>
                          <a:spcPts val="0"/>
                        </a:spcAft>
                        <a:buNone/>
                      </a:pPr>
                      <a:r>
                        <a:rPr lang="fr">
                          <a:solidFill>
                            <a:srgbClr val="FF0000"/>
                          </a:solidFill>
                        </a:rPr>
                        <a:t>0</a:t>
                      </a:r>
                      <a:endParaRPr>
                        <a:solidFill>
                          <a:srgbClr val="FF0000"/>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fr">
                          <a:solidFill>
                            <a:srgbClr val="FF0000"/>
                          </a:solidFill>
                        </a:rPr>
                        <a:t>-</a:t>
                      </a:r>
                      <a:r>
                        <a:rPr lang="fr">
                          <a:solidFill>
                            <a:srgbClr val="FF0000"/>
                          </a:solidFill>
                        </a:rPr>
                        <a:t>1</a:t>
                      </a:r>
                      <a:endParaRPr>
                        <a:solidFill>
                          <a:srgbClr val="FF0000"/>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fr">
                          <a:solidFill>
                            <a:srgbClr val="FF0000"/>
                          </a:solidFill>
                        </a:rPr>
                        <a:t>0</a:t>
                      </a:r>
                      <a:endParaRPr>
                        <a:solidFill>
                          <a:srgbClr val="FF0000"/>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cxnSp>
        <p:nvCxnSpPr>
          <p:cNvPr id="280" name="Google Shape;280;p26"/>
          <p:cNvCxnSpPr>
            <a:stCxn id="276" idx="3"/>
          </p:cNvCxnSpPr>
          <p:nvPr/>
        </p:nvCxnSpPr>
        <p:spPr>
          <a:xfrm flipH="1" rot="10800000">
            <a:off x="3193162" y="2349887"/>
            <a:ext cx="824100" cy="328800"/>
          </a:xfrm>
          <a:prstGeom prst="straightConnector1">
            <a:avLst/>
          </a:prstGeom>
          <a:noFill/>
          <a:ln cap="flat" cmpd="sng" w="9525">
            <a:solidFill>
              <a:schemeClr val="dk2"/>
            </a:solidFill>
            <a:prstDash val="solid"/>
            <a:round/>
            <a:headEnd len="med" w="med" type="none"/>
            <a:tailEnd len="med" w="med" type="triangle"/>
          </a:ln>
        </p:spPr>
      </p:cxnSp>
      <p:cxnSp>
        <p:nvCxnSpPr>
          <p:cNvPr id="281" name="Google Shape;281;p26"/>
          <p:cNvCxnSpPr>
            <a:endCxn id="277" idx="1"/>
          </p:cNvCxnSpPr>
          <p:nvPr/>
        </p:nvCxnSpPr>
        <p:spPr>
          <a:xfrm>
            <a:off x="5192338" y="2340287"/>
            <a:ext cx="810300" cy="338400"/>
          </a:xfrm>
          <a:prstGeom prst="straightConnector1">
            <a:avLst/>
          </a:prstGeom>
          <a:noFill/>
          <a:ln cap="flat" cmpd="sng" w="9525">
            <a:solidFill>
              <a:schemeClr val="dk2"/>
            </a:solidFill>
            <a:prstDash val="solid"/>
            <a:round/>
            <a:headEnd len="med" w="med" type="none"/>
            <a:tailEnd len="med" w="med" type="triangle"/>
          </a:ln>
        </p:spPr>
      </p:cxnSp>
      <p:sp>
        <p:nvSpPr>
          <p:cNvPr id="282" name="Google Shape;282;p26"/>
          <p:cNvSpPr/>
          <p:nvPr/>
        </p:nvSpPr>
        <p:spPr>
          <a:xfrm>
            <a:off x="706950" y="4009950"/>
            <a:ext cx="7464000" cy="6363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Les coefficients des filtres sont entrainable, car il est important d’avoir des filtres adaptés aux données d’entrées.</a:t>
            </a:r>
            <a:endParaRPr sz="1000"/>
          </a:p>
        </p:txBody>
      </p:sp>
      <p:sp>
        <p:nvSpPr>
          <p:cNvPr id="283" name="Google Shape;283;p26"/>
          <p:cNvSpPr txBox="1"/>
          <p:nvPr/>
        </p:nvSpPr>
        <p:spPr>
          <a:xfrm>
            <a:off x="4149100" y="2865425"/>
            <a:ext cx="10725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800"/>
              <a:t>Le filtre Sharpen</a:t>
            </a:r>
            <a:endParaRPr i="1" sz="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nvSpPr>
        <p:spPr>
          <a:xfrm>
            <a:off x="180375" y="185275"/>
            <a:ext cx="54408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CC0000"/>
                </a:solidFill>
              </a:rPr>
              <a:t>Couche de Max Pooling</a:t>
            </a:r>
            <a:endParaRPr>
              <a:solidFill>
                <a:srgbClr val="CC0000"/>
              </a:solidFill>
            </a:endParaRPr>
          </a:p>
        </p:txBody>
      </p:sp>
      <p:sp>
        <p:nvSpPr>
          <p:cNvPr id="289" name="Google Shape;289;p27"/>
          <p:cNvSpPr/>
          <p:nvPr/>
        </p:nvSpPr>
        <p:spPr>
          <a:xfrm>
            <a:off x="706950" y="733700"/>
            <a:ext cx="7464000" cy="6363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L’opération Max Pooling est celle qui va diminuer la dimension de l’image dans les blocs de convolution. Elle consiste à </a:t>
            </a:r>
            <a:r>
              <a:rPr lang="fr" sz="1000"/>
              <a:t>agréger</a:t>
            </a:r>
            <a:r>
              <a:rPr lang="fr" sz="1000"/>
              <a:t> des groupes de pixels (souvent 2*2) en prenant la valeur maximum du groupe.</a:t>
            </a:r>
            <a:endParaRPr sz="1000"/>
          </a:p>
        </p:txBody>
      </p:sp>
      <p:pic>
        <p:nvPicPr>
          <p:cNvPr id="290" name="Google Shape;290;p27"/>
          <p:cNvPicPr preferRelativeResize="0"/>
          <p:nvPr/>
        </p:nvPicPr>
        <p:blipFill>
          <a:blip r:embed="rId3">
            <a:alphaModFix/>
          </a:blip>
          <a:stretch>
            <a:fillRect/>
          </a:stretch>
        </p:blipFill>
        <p:spPr>
          <a:xfrm>
            <a:off x="2592472" y="1473650"/>
            <a:ext cx="3692950" cy="2720150"/>
          </a:xfrm>
          <a:prstGeom prst="rect">
            <a:avLst/>
          </a:prstGeom>
          <a:noFill/>
          <a:ln>
            <a:noFill/>
          </a:ln>
        </p:spPr>
      </p:pic>
      <p:sp>
        <p:nvSpPr>
          <p:cNvPr id="291" name="Google Shape;291;p27"/>
          <p:cNvSpPr/>
          <p:nvPr/>
        </p:nvSpPr>
        <p:spPr>
          <a:xfrm>
            <a:off x="672825" y="4230525"/>
            <a:ext cx="7464000" cy="6363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Il existe plusieurs type de pooling, mais le plus répandu (de loin) est le Max Pooling.</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8"/>
          <p:cNvSpPr txBox="1"/>
          <p:nvPr/>
        </p:nvSpPr>
        <p:spPr>
          <a:xfrm>
            <a:off x="180375" y="185275"/>
            <a:ext cx="54408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CC0000"/>
                </a:solidFill>
              </a:rPr>
              <a:t>Architecture d’un CNN</a:t>
            </a:r>
            <a:endParaRPr>
              <a:solidFill>
                <a:srgbClr val="CC0000"/>
              </a:solidFill>
            </a:endParaRPr>
          </a:p>
        </p:txBody>
      </p:sp>
      <p:pic>
        <p:nvPicPr>
          <p:cNvPr id="297" name="Google Shape;297;p28"/>
          <p:cNvPicPr preferRelativeResize="0"/>
          <p:nvPr/>
        </p:nvPicPr>
        <p:blipFill>
          <a:blip r:embed="rId3">
            <a:alphaModFix/>
          </a:blip>
          <a:stretch>
            <a:fillRect/>
          </a:stretch>
        </p:blipFill>
        <p:spPr>
          <a:xfrm>
            <a:off x="2664250" y="3037350"/>
            <a:ext cx="3539651" cy="1994001"/>
          </a:xfrm>
          <a:prstGeom prst="rect">
            <a:avLst/>
          </a:prstGeom>
          <a:noFill/>
          <a:ln>
            <a:noFill/>
          </a:ln>
        </p:spPr>
      </p:pic>
      <p:pic>
        <p:nvPicPr>
          <p:cNvPr id="298" name="Google Shape;298;p28"/>
          <p:cNvPicPr preferRelativeResize="0"/>
          <p:nvPr/>
        </p:nvPicPr>
        <p:blipFill>
          <a:blip r:embed="rId4">
            <a:alphaModFix/>
          </a:blip>
          <a:stretch>
            <a:fillRect/>
          </a:stretch>
        </p:blipFill>
        <p:spPr>
          <a:xfrm>
            <a:off x="1252238" y="1312337"/>
            <a:ext cx="6639525" cy="1626675"/>
          </a:xfrm>
          <a:prstGeom prst="rect">
            <a:avLst/>
          </a:prstGeom>
          <a:noFill/>
          <a:ln>
            <a:noFill/>
          </a:ln>
        </p:spPr>
      </p:pic>
      <p:sp>
        <p:nvSpPr>
          <p:cNvPr id="299" name="Google Shape;299;p28"/>
          <p:cNvSpPr/>
          <p:nvPr/>
        </p:nvSpPr>
        <p:spPr>
          <a:xfrm>
            <a:off x="702075" y="650825"/>
            <a:ext cx="7464000" cy="6363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Voici deux représentations de l’architecture d’un CNN connu, le VGG-16 (un classifieur capable de reconnaître 1000 classes). En pratique, il est courant de prendre le modèle pré-entraîné sur une énorme base de donnée et de ne ré-entraîné que les dernière couches sur un jeu de donnée spécifique.</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9"/>
          <p:cNvSpPr txBox="1"/>
          <p:nvPr/>
        </p:nvSpPr>
        <p:spPr>
          <a:xfrm>
            <a:off x="931175" y="1608875"/>
            <a:ext cx="5923500" cy="14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700">
                <a:solidFill>
                  <a:srgbClr val="CC0000"/>
                </a:solidFill>
              </a:rPr>
              <a:t>La </a:t>
            </a:r>
            <a:r>
              <a:rPr lang="fr" sz="2700">
                <a:solidFill>
                  <a:srgbClr val="CC0000"/>
                </a:solidFill>
              </a:rPr>
              <a:t>détection</a:t>
            </a:r>
            <a:r>
              <a:rPr lang="fr" sz="2700">
                <a:solidFill>
                  <a:srgbClr val="CC0000"/>
                </a:solidFill>
              </a:rPr>
              <a:t> d’objet</a:t>
            </a:r>
            <a:endParaRPr sz="2700">
              <a:solidFill>
                <a:srgbClr val="CC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0"/>
          <p:cNvSpPr txBox="1"/>
          <p:nvPr/>
        </p:nvSpPr>
        <p:spPr>
          <a:xfrm>
            <a:off x="180375" y="185275"/>
            <a:ext cx="54408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CC0000"/>
                </a:solidFill>
              </a:rPr>
              <a:t>La détection d’objet</a:t>
            </a:r>
            <a:endParaRPr>
              <a:solidFill>
                <a:srgbClr val="CC0000"/>
              </a:solidFill>
            </a:endParaRPr>
          </a:p>
        </p:txBody>
      </p:sp>
      <p:sp>
        <p:nvSpPr>
          <p:cNvPr id="310" name="Google Shape;310;p30"/>
          <p:cNvSpPr/>
          <p:nvPr/>
        </p:nvSpPr>
        <p:spPr>
          <a:xfrm>
            <a:off x="702075" y="650825"/>
            <a:ext cx="7464000" cy="9435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Les modèles de détection d’objet sont basé sur des architectures semblable aux simples classifieurs CNN, mais ont des formats de sorties plus élaborés. Pour faire simple, l’image fourni en entrée est divisé en une grille </a:t>
            </a:r>
            <a:r>
              <a:rPr lang="fr" sz="1000"/>
              <a:t>beaucoup</a:t>
            </a:r>
            <a:r>
              <a:rPr lang="fr" sz="1000"/>
              <a:t> plus petite, et chaque carré de la grille (qui englobe donc plusieurs pixels) propose une bounding box (un rectangle englobant un objet dans l’image) sous la forme de quatre coordonnée ainsi qu’une classe pour cet objet.</a:t>
            </a:r>
            <a:endParaRPr sz="1000"/>
          </a:p>
          <a:p>
            <a:pPr indent="0" lvl="0" marL="0" rtl="0" algn="ctr">
              <a:spcBef>
                <a:spcPts val="0"/>
              </a:spcBef>
              <a:spcAft>
                <a:spcPts val="0"/>
              </a:spcAft>
              <a:buNone/>
            </a:pPr>
            <a:r>
              <a:rPr lang="fr" sz="1000"/>
              <a:t>De ce fait, les modèles de détection d’objet </a:t>
            </a:r>
            <a:r>
              <a:rPr lang="fr" sz="1000"/>
              <a:t>performent</a:t>
            </a:r>
            <a:r>
              <a:rPr lang="fr" sz="1000"/>
              <a:t> à la fois des classifications ainsi que des </a:t>
            </a:r>
            <a:r>
              <a:rPr lang="fr" sz="1000"/>
              <a:t>régressions</a:t>
            </a:r>
            <a:r>
              <a:rPr lang="fr" sz="1000"/>
              <a:t>.</a:t>
            </a:r>
            <a:endParaRPr sz="1000"/>
          </a:p>
        </p:txBody>
      </p:sp>
      <p:pic>
        <p:nvPicPr>
          <p:cNvPr id="311" name="Google Shape;311;p30"/>
          <p:cNvPicPr preferRelativeResize="0"/>
          <p:nvPr/>
        </p:nvPicPr>
        <p:blipFill>
          <a:blip r:embed="rId3">
            <a:alphaModFix/>
          </a:blip>
          <a:stretch>
            <a:fillRect/>
          </a:stretch>
        </p:blipFill>
        <p:spPr>
          <a:xfrm>
            <a:off x="5583550" y="1732275"/>
            <a:ext cx="2486110" cy="3244374"/>
          </a:xfrm>
          <a:prstGeom prst="rect">
            <a:avLst/>
          </a:prstGeom>
          <a:noFill/>
          <a:ln>
            <a:noFill/>
          </a:ln>
        </p:spPr>
      </p:pic>
      <p:pic>
        <p:nvPicPr>
          <p:cNvPr id="312" name="Google Shape;312;p30"/>
          <p:cNvPicPr preferRelativeResize="0"/>
          <p:nvPr/>
        </p:nvPicPr>
        <p:blipFill>
          <a:blip r:embed="rId4">
            <a:alphaModFix/>
          </a:blip>
          <a:stretch>
            <a:fillRect/>
          </a:stretch>
        </p:blipFill>
        <p:spPr>
          <a:xfrm>
            <a:off x="932450" y="1732275"/>
            <a:ext cx="3604860" cy="3244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931175" y="1608875"/>
            <a:ext cx="5923500" cy="14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700">
                <a:solidFill>
                  <a:srgbClr val="CC0000"/>
                </a:solidFill>
              </a:rPr>
              <a:t>Fonctionnement globale d’un réseau de neurone</a:t>
            </a:r>
            <a:endParaRPr sz="2700">
              <a:solidFill>
                <a:srgbClr val="CC0000"/>
              </a:solidFill>
            </a:endParaRPr>
          </a:p>
        </p:txBody>
      </p:sp>
      <p:sp>
        <p:nvSpPr>
          <p:cNvPr id="60" name="Google Shape;60;p14"/>
          <p:cNvSpPr txBox="1"/>
          <p:nvPr/>
        </p:nvSpPr>
        <p:spPr>
          <a:xfrm>
            <a:off x="1851600" y="2915475"/>
            <a:ext cx="5440800" cy="137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fr"/>
              <a:t>Représentation commune d’un réseau de neurones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fr"/>
              <a:t>Fonctionnement d’un neurone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fr"/>
              <a:t>Fonctionnement globale d’un réseau de neurone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1862125" y="980750"/>
            <a:ext cx="5419725" cy="2743200"/>
          </a:xfrm>
          <a:prstGeom prst="rect">
            <a:avLst/>
          </a:prstGeom>
          <a:noFill/>
          <a:ln>
            <a:noFill/>
          </a:ln>
        </p:spPr>
      </p:pic>
      <p:sp>
        <p:nvSpPr>
          <p:cNvPr id="66" name="Google Shape;66;p15"/>
          <p:cNvSpPr txBox="1"/>
          <p:nvPr/>
        </p:nvSpPr>
        <p:spPr>
          <a:xfrm>
            <a:off x="180375" y="185275"/>
            <a:ext cx="54408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CC0000"/>
                </a:solidFill>
              </a:rPr>
              <a:t>Représentation commune d’un réseau de neurones</a:t>
            </a:r>
            <a:endParaRPr>
              <a:solidFill>
                <a:srgbClr val="CC0000"/>
              </a:solidFill>
            </a:endParaRPr>
          </a:p>
        </p:txBody>
      </p:sp>
      <p:sp>
        <p:nvSpPr>
          <p:cNvPr id="67" name="Google Shape;67;p15"/>
          <p:cNvSpPr/>
          <p:nvPr/>
        </p:nvSpPr>
        <p:spPr>
          <a:xfrm>
            <a:off x="336400" y="1478050"/>
            <a:ext cx="1116600" cy="1803900"/>
          </a:xfrm>
          <a:prstGeom prst="roundRect">
            <a:avLst>
              <a:gd fmla="val 16667" name="adj"/>
            </a:avLst>
          </a:prstGeom>
          <a:solidFill>
            <a:srgbClr val="FFFFFF"/>
          </a:solidFill>
          <a:ln cap="flat" cmpd="sng" w="9525">
            <a:solidFill>
              <a:srgbClr val="CC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200"/>
              <a:t>Donnée d’entrée prétraité (image, texte, etc…)</a:t>
            </a:r>
            <a:endParaRPr sz="1200"/>
          </a:p>
        </p:txBody>
      </p:sp>
      <p:sp>
        <p:nvSpPr>
          <p:cNvPr id="68" name="Google Shape;68;p15"/>
          <p:cNvSpPr/>
          <p:nvPr/>
        </p:nvSpPr>
        <p:spPr>
          <a:xfrm>
            <a:off x="7690975" y="1546300"/>
            <a:ext cx="1116600" cy="18039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Prédiction du modèle (classe, bounding boxes, etc…)</a:t>
            </a:r>
            <a:endParaRPr sz="1200"/>
          </a:p>
        </p:txBody>
      </p:sp>
      <p:sp>
        <p:nvSpPr>
          <p:cNvPr id="69" name="Google Shape;69;p15"/>
          <p:cNvSpPr/>
          <p:nvPr/>
        </p:nvSpPr>
        <p:spPr>
          <a:xfrm>
            <a:off x="1565000" y="2340175"/>
            <a:ext cx="443700" cy="156000"/>
          </a:xfrm>
          <a:prstGeom prst="rightArrow">
            <a:avLst>
              <a:gd fmla="val 50000" name="adj1"/>
              <a:gd fmla="val 50000" name="adj2"/>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7166800" y="2370250"/>
            <a:ext cx="443700" cy="156000"/>
          </a:xfrm>
          <a:prstGeom prst="rightArrow">
            <a:avLst>
              <a:gd fmla="val 50000" name="adj1"/>
              <a:gd fmla="val 50000" name="adj2"/>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628925" y="4036800"/>
            <a:ext cx="8268600" cy="853200"/>
          </a:xfrm>
          <a:prstGeom prst="roundRect">
            <a:avLst>
              <a:gd fmla="val 16667" name="adj"/>
            </a:avLst>
          </a:prstGeom>
          <a:solidFill>
            <a:srgbClr val="FFFFFF"/>
          </a:solidFill>
          <a:ln cap="flat" cmpd="sng" w="9525">
            <a:solidFill>
              <a:srgbClr val="CC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200"/>
              <a:t>Chaque point est un neurone. Chaque neurone est connecté à tous les neurones de la couche précédente et suivante.</a:t>
            </a:r>
            <a:endParaRPr sz="1200"/>
          </a:p>
          <a:p>
            <a:pPr indent="0" lvl="0" marL="0" rtl="0" algn="ctr">
              <a:spcBef>
                <a:spcPts val="0"/>
              </a:spcBef>
              <a:spcAft>
                <a:spcPts val="0"/>
              </a:spcAft>
              <a:buNone/>
            </a:pPr>
            <a:r>
              <a:rPr lang="fr" sz="1200"/>
              <a:t>Ce type de réseau est communément appelé </a:t>
            </a:r>
            <a:r>
              <a:rPr b="1" lang="fr" sz="1200"/>
              <a:t>feed forward</a:t>
            </a:r>
            <a:r>
              <a:rPr lang="fr" sz="1200"/>
              <a:t>, car l’information ne se déplace que dans une direction, de l’entrée vers la sortie.</a:t>
            </a:r>
            <a:endParaRPr sz="1200"/>
          </a:p>
        </p:txBody>
      </p:sp>
      <p:sp>
        <p:nvSpPr>
          <p:cNvPr id="72" name="Google Shape;72;p15"/>
          <p:cNvSpPr/>
          <p:nvPr/>
        </p:nvSpPr>
        <p:spPr>
          <a:xfrm>
            <a:off x="3227475" y="1277350"/>
            <a:ext cx="1409000" cy="2471800"/>
          </a:xfrm>
          <a:custGeom>
            <a:rect b="b" l="l" r="r" t="t"/>
            <a:pathLst>
              <a:path extrusionOk="0" h="98872" w="56360">
                <a:moveTo>
                  <a:pt x="0" y="0"/>
                </a:moveTo>
                <a:lnTo>
                  <a:pt x="0" y="98872"/>
                </a:lnTo>
                <a:lnTo>
                  <a:pt x="13261" y="98872"/>
                </a:lnTo>
                <a:lnTo>
                  <a:pt x="13261" y="43878"/>
                </a:lnTo>
                <a:lnTo>
                  <a:pt x="56360" y="43878"/>
                </a:lnTo>
                <a:lnTo>
                  <a:pt x="56360" y="32762"/>
                </a:lnTo>
                <a:lnTo>
                  <a:pt x="13261" y="32762"/>
                </a:lnTo>
                <a:lnTo>
                  <a:pt x="13261" y="0"/>
                </a:lnTo>
                <a:close/>
              </a:path>
            </a:pathLst>
          </a:custGeom>
          <a:noFill/>
          <a:ln cap="flat" cmpd="sng" w="28575">
            <a:solidFill>
              <a:srgbClr val="CC0000"/>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180375" y="185275"/>
            <a:ext cx="54408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CC0000"/>
                </a:solidFill>
              </a:rPr>
              <a:t>Fonctionnement d’un neurone</a:t>
            </a:r>
            <a:endParaRPr>
              <a:solidFill>
                <a:srgbClr val="CC0000"/>
              </a:solidFill>
            </a:endParaRPr>
          </a:p>
        </p:txBody>
      </p:sp>
      <p:sp>
        <p:nvSpPr>
          <p:cNvPr id="78" name="Google Shape;78;p16"/>
          <p:cNvSpPr/>
          <p:nvPr/>
        </p:nvSpPr>
        <p:spPr>
          <a:xfrm>
            <a:off x="780050" y="1082325"/>
            <a:ext cx="468000" cy="46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100"/>
              <a:t>X</a:t>
            </a:r>
            <a:r>
              <a:rPr baseline="-25000" lang="fr" sz="1100"/>
              <a:t>1</a:t>
            </a:r>
            <a:endParaRPr baseline="-25000" sz="1100"/>
          </a:p>
        </p:txBody>
      </p:sp>
      <p:sp>
        <p:nvSpPr>
          <p:cNvPr id="79" name="Google Shape;79;p16"/>
          <p:cNvSpPr/>
          <p:nvPr/>
        </p:nvSpPr>
        <p:spPr>
          <a:xfrm>
            <a:off x="780050" y="2062275"/>
            <a:ext cx="468000" cy="46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100">
                <a:solidFill>
                  <a:schemeClr val="dk1"/>
                </a:solidFill>
              </a:rPr>
              <a:t>X</a:t>
            </a:r>
            <a:r>
              <a:rPr baseline="-25000" lang="fr" sz="1100">
                <a:solidFill>
                  <a:schemeClr val="dk1"/>
                </a:solidFill>
              </a:rPr>
              <a:t>2</a:t>
            </a:r>
            <a:endParaRPr baseline="-25000" sz="1100">
              <a:solidFill>
                <a:schemeClr val="dk1"/>
              </a:solidFill>
            </a:endParaRPr>
          </a:p>
        </p:txBody>
      </p:sp>
      <p:sp>
        <p:nvSpPr>
          <p:cNvPr id="80" name="Google Shape;80;p16"/>
          <p:cNvSpPr/>
          <p:nvPr/>
        </p:nvSpPr>
        <p:spPr>
          <a:xfrm>
            <a:off x="780050" y="4168425"/>
            <a:ext cx="468000" cy="46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100">
                <a:solidFill>
                  <a:schemeClr val="dk1"/>
                </a:solidFill>
              </a:rPr>
              <a:t>X</a:t>
            </a:r>
            <a:r>
              <a:rPr baseline="-25000" lang="fr" sz="1100">
                <a:solidFill>
                  <a:schemeClr val="dk1"/>
                </a:solidFill>
              </a:rPr>
              <a:t>n</a:t>
            </a:r>
            <a:endParaRPr baseline="-25000" sz="1100">
              <a:solidFill>
                <a:schemeClr val="dk1"/>
              </a:solidFill>
            </a:endParaRPr>
          </a:p>
        </p:txBody>
      </p:sp>
      <p:sp>
        <p:nvSpPr>
          <p:cNvPr id="81" name="Google Shape;81;p16"/>
          <p:cNvSpPr/>
          <p:nvPr/>
        </p:nvSpPr>
        <p:spPr>
          <a:xfrm>
            <a:off x="660650" y="931075"/>
            <a:ext cx="706800" cy="3895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892025" y="2978850"/>
            <a:ext cx="239100" cy="8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a:t>
            </a:r>
            <a:endParaRPr/>
          </a:p>
          <a:p>
            <a:pPr indent="0" lvl="0" marL="0" rtl="0" algn="l">
              <a:spcBef>
                <a:spcPts val="0"/>
              </a:spcBef>
              <a:spcAft>
                <a:spcPts val="0"/>
              </a:spcAft>
              <a:buNone/>
            </a:pPr>
            <a:r>
              <a:rPr lang="fr"/>
              <a:t>.</a:t>
            </a:r>
            <a:endParaRPr/>
          </a:p>
          <a:p>
            <a:pPr indent="0" lvl="0" marL="0" rtl="0" algn="l">
              <a:spcBef>
                <a:spcPts val="0"/>
              </a:spcBef>
              <a:spcAft>
                <a:spcPts val="0"/>
              </a:spcAft>
              <a:buNone/>
            </a:pPr>
            <a:r>
              <a:rPr lang="fr"/>
              <a:t>.</a:t>
            </a:r>
            <a:endParaRPr/>
          </a:p>
        </p:txBody>
      </p:sp>
      <p:sp>
        <p:nvSpPr>
          <p:cNvPr id="83" name="Google Shape;83;p16"/>
          <p:cNvSpPr/>
          <p:nvPr/>
        </p:nvSpPr>
        <p:spPr>
          <a:xfrm>
            <a:off x="3532000" y="1150650"/>
            <a:ext cx="2842200" cy="2842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3705250" y="2040450"/>
            <a:ext cx="1062600" cy="1062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5138400" y="2040450"/>
            <a:ext cx="1062600" cy="1062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16"/>
          <p:cNvCxnSpPr>
            <a:stCxn id="78" idx="6"/>
            <a:endCxn id="84" idx="2"/>
          </p:cNvCxnSpPr>
          <p:nvPr/>
        </p:nvCxnSpPr>
        <p:spPr>
          <a:xfrm>
            <a:off x="1248050" y="1316325"/>
            <a:ext cx="2457300" cy="12555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16"/>
          <p:cNvCxnSpPr>
            <a:stCxn id="79" idx="6"/>
            <a:endCxn id="84" idx="2"/>
          </p:cNvCxnSpPr>
          <p:nvPr/>
        </p:nvCxnSpPr>
        <p:spPr>
          <a:xfrm>
            <a:off x="1248050" y="2296275"/>
            <a:ext cx="2457300" cy="2754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16"/>
          <p:cNvCxnSpPr>
            <a:stCxn id="80" idx="6"/>
            <a:endCxn id="84" idx="2"/>
          </p:cNvCxnSpPr>
          <p:nvPr/>
        </p:nvCxnSpPr>
        <p:spPr>
          <a:xfrm flipH="1" rot="10800000">
            <a:off x="1248050" y="2571825"/>
            <a:ext cx="2457300" cy="1830600"/>
          </a:xfrm>
          <a:prstGeom prst="straightConnector1">
            <a:avLst/>
          </a:prstGeom>
          <a:noFill/>
          <a:ln cap="flat" cmpd="sng" w="9525">
            <a:solidFill>
              <a:schemeClr val="dk2"/>
            </a:solidFill>
            <a:prstDash val="solid"/>
            <a:round/>
            <a:headEnd len="med" w="med" type="none"/>
            <a:tailEnd len="med" w="med" type="none"/>
          </a:ln>
        </p:spPr>
      </p:cxnSp>
      <p:sp>
        <p:nvSpPr>
          <p:cNvPr id="89" name="Google Shape;89;p16"/>
          <p:cNvSpPr txBox="1"/>
          <p:nvPr/>
        </p:nvSpPr>
        <p:spPr>
          <a:xfrm>
            <a:off x="1628375" y="1287100"/>
            <a:ext cx="3900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rPr>
              <a:t>W</a:t>
            </a:r>
            <a:r>
              <a:rPr baseline="-25000" lang="fr" sz="1100">
                <a:solidFill>
                  <a:schemeClr val="dk1"/>
                </a:solidFill>
              </a:rPr>
              <a:t>1</a:t>
            </a:r>
            <a:endParaRPr/>
          </a:p>
        </p:txBody>
      </p:sp>
      <p:sp>
        <p:nvSpPr>
          <p:cNvPr id="90" name="Google Shape;90;p16"/>
          <p:cNvSpPr txBox="1"/>
          <p:nvPr/>
        </p:nvSpPr>
        <p:spPr>
          <a:xfrm>
            <a:off x="1628375" y="2040450"/>
            <a:ext cx="3900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rPr>
              <a:t>W</a:t>
            </a:r>
            <a:r>
              <a:rPr baseline="-25000" lang="fr" sz="1100">
                <a:solidFill>
                  <a:schemeClr val="dk1"/>
                </a:solidFill>
              </a:rPr>
              <a:t>2</a:t>
            </a:r>
            <a:endParaRPr/>
          </a:p>
        </p:txBody>
      </p:sp>
      <p:sp>
        <p:nvSpPr>
          <p:cNvPr id="91" name="Google Shape;91;p16"/>
          <p:cNvSpPr txBox="1"/>
          <p:nvPr/>
        </p:nvSpPr>
        <p:spPr>
          <a:xfrm>
            <a:off x="1628375" y="3589800"/>
            <a:ext cx="3900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rPr>
              <a:t>W</a:t>
            </a:r>
            <a:r>
              <a:rPr baseline="-25000" lang="fr" sz="1100">
                <a:solidFill>
                  <a:schemeClr val="dk1"/>
                </a:solidFill>
              </a:rPr>
              <a:t>n</a:t>
            </a:r>
            <a:endParaRPr/>
          </a:p>
        </p:txBody>
      </p:sp>
      <p:sp>
        <p:nvSpPr>
          <p:cNvPr id="92" name="Google Shape;92;p16"/>
          <p:cNvSpPr/>
          <p:nvPr/>
        </p:nvSpPr>
        <p:spPr>
          <a:xfrm>
            <a:off x="4072750" y="3323325"/>
            <a:ext cx="327600" cy="3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sz="1100">
                <a:solidFill>
                  <a:schemeClr val="dk1"/>
                </a:solidFill>
              </a:rPr>
              <a:t>B</a:t>
            </a:r>
            <a:endParaRPr baseline="-25000" sz="1100">
              <a:solidFill>
                <a:schemeClr val="dk1"/>
              </a:solidFill>
            </a:endParaRPr>
          </a:p>
        </p:txBody>
      </p:sp>
      <p:cxnSp>
        <p:nvCxnSpPr>
          <p:cNvPr id="93" name="Google Shape;93;p16"/>
          <p:cNvCxnSpPr>
            <a:stCxn id="92" idx="0"/>
            <a:endCxn id="84" idx="4"/>
          </p:cNvCxnSpPr>
          <p:nvPr/>
        </p:nvCxnSpPr>
        <p:spPr>
          <a:xfrm rot="10800000">
            <a:off x="4236550" y="3103125"/>
            <a:ext cx="0" cy="220200"/>
          </a:xfrm>
          <a:prstGeom prst="straightConnector1">
            <a:avLst/>
          </a:prstGeom>
          <a:noFill/>
          <a:ln cap="flat" cmpd="sng" w="9525">
            <a:solidFill>
              <a:schemeClr val="dk2"/>
            </a:solidFill>
            <a:prstDash val="solid"/>
            <a:round/>
            <a:headEnd len="med" w="med" type="none"/>
            <a:tailEnd len="med" w="med" type="none"/>
          </a:ln>
        </p:spPr>
      </p:cxnSp>
      <p:pic>
        <p:nvPicPr>
          <p:cNvPr id="94" name="Google Shape;94;p16"/>
          <p:cNvPicPr preferRelativeResize="0"/>
          <p:nvPr/>
        </p:nvPicPr>
        <p:blipFill>
          <a:blip r:embed="rId3">
            <a:alphaModFix/>
          </a:blip>
          <a:stretch>
            <a:fillRect/>
          </a:stretch>
        </p:blipFill>
        <p:spPr>
          <a:xfrm>
            <a:off x="3770127" y="2407951"/>
            <a:ext cx="932839" cy="327600"/>
          </a:xfrm>
          <a:prstGeom prst="rect">
            <a:avLst/>
          </a:prstGeom>
          <a:noFill/>
          <a:ln>
            <a:noFill/>
          </a:ln>
        </p:spPr>
      </p:pic>
      <p:cxnSp>
        <p:nvCxnSpPr>
          <p:cNvPr id="95" name="Google Shape;95;p16"/>
          <p:cNvCxnSpPr>
            <a:stCxn id="84" idx="6"/>
            <a:endCxn id="85" idx="2"/>
          </p:cNvCxnSpPr>
          <p:nvPr/>
        </p:nvCxnSpPr>
        <p:spPr>
          <a:xfrm>
            <a:off x="4767850" y="2571750"/>
            <a:ext cx="370500" cy="0"/>
          </a:xfrm>
          <a:prstGeom prst="straightConnector1">
            <a:avLst/>
          </a:prstGeom>
          <a:noFill/>
          <a:ln cap="flat" cmpd="sng" w="9525">
            <a:solidFill>
              <a:schemeClr val="dk2"/>
            </a:solidFill>
            <a:prstDash val="solid"/>
            <a:round/>
            <a:headEnd len="med" w="med" type="none"/>
            <a:tailEnd len="med" w="med" type="none"/>
          </a:ln>
        </p:spPr>
      </p:cxnSp>
      <p:pic>
        <p:nvPicPr>
          <p:cNvPr id="96" name="Google Shape;96;p16"/>
          <p:cNvPicPr preferRelativeResize="0"/>
          <p:nvPr/>
        </p:nvPicPr>
        <p:blipFill>
          <a:blip r:embed="rId4">
            <a:alphaModFix/>
          </a:blip>
          <a:stretch>
            <a:fillRect/>
          </a:stretch>
        </p:blipFill>
        <p:spPr>
          <a:xfrm>
            <a:off x="4867488" y="2323875"/>
            <a:ext cx="171267" cy="220200"/>
          </a:xfrm>
          <a:prstGeom prst="rect">
            <a:avLst/>
          </a:prstGeom>
          <a:noFill/>
          <a:ln>
            <a:noFill/>
          </a:ln>
        </p:spPr>
      </p:pic>
      <p:pic>
        <p:nvPicPr>
          <p:cNvPr id="97" name="Google Shape;97;p16"/>
          <p:cNvPicPr preferRelativeResize="0"/>
          <p:nvPr/>
        </p:nvPicPr>
        <p:blipFill>
          <a:blip r:embed="rId5">
            <a:alphaModFix/>
          </a:blip>
          <a:stretch>
            <a:fillRect/>
          </a:stretch>
        </p:blipFill>
        <p:spPr>
          <a:xfrm>
            <a:off x="5220000" y="2407951"/>
            <a:ext cx="899399" cy="327600"/>
          </a:xfrm>
          <a:prstGeom prst="rect">
            <a:avLst/>
          </a:prstGeom>
          <a:noFill/>
          <a:ln>
            <a:noFill/>
          </a:ln>
        </p:spPr>
      </p:pic>
      <p:sp>
        <p:nvSpPr>
          <p:cNvPr id="98" name="Google Shape;98;p16"/>
          <p:cNvSpPr/>
          <p:nvPr/>
        </p:nvSpPr>
        <p:spPr>
          <a:xfrm>
            <a:off x="6693875" y="423375"/>
            <a:ext cx="1959900" cy="30414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000"/>
              <a:t>X</a:t>
            </a:r>
            <a:r>
              <a:rPr b="1" baseline="-25000" lang="fr" sz="1000"/>
              <a:t>1</a:t>
            </a:r>
            <a:r>
              <a:rPr b="1" lang="fr" sz="1000"/>
              <a:t>, </a:t>
            </a:r>
            <a:r>
              <a:rPr b="1" lang="fr" sz="1000">
                <a:solidFill>
                  <a:schemeClr val="dk1"/>
                </a:solidFill>
              </a:rPr>
              <a:t>X</a:t>
            </a:r>
            <a:r>
              <a:rPr b="1" baseline="-25000" lang="fr" sz="1000">
                <a:solidFill>
                  <a:schemeClr val="dk1"/>
                </a:solidFill>
              </a:rPr>
              <a:t>2</a:t>
            </a:r>
            <a:r>
              <a:rPr b="1" lang="fr" sz="1000">
                <a:solidFill>
                  <a:schemeClr val="dk1"/>
                </a:solidFill>
              </a:rPr>
              <a:t>, …, X</a:t>
            </a:r>
            <a:r>
              <a:rPr b="1" baseline="-25000" lang="fr" sz="1000">
                <a:solidFill>
                  <a:schemeClr val="dk1"/>
                </a:solidFill>
              </a:rPr>
              <a:t>n</a:t>
            </a:r>
            <a:r>
              <a:rPr lang="fr" sz="1000">
                <a:solidFill>
                  <a:schemeClr val="dk1"/>
                </a:solidFill>
              </a:rPr>
              <a:t> : Valeurs des neurones de la couche précédente.</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b="1" lang="fr" sz="1000">
                <a:solidFill>
                  <a:schemeClr val="dk1"/>
                </a:solidFill>
              </a:rPr>
              <a:t>W</a:t>
            </a:r>
            <a:r>
              <a:rPr b="1" baseline="-25000" lang="fr" sz="1000">
                <a:solidFill>
                  <a:schemeClr val="dk1"/>
                </a:solidFill>
              </a:rPr>
              <a:t>1</a:t>
            </a:r>
            <a:r>
              <a:rPr b="1" lang="fr" sz="1000">
                <a:solidFill>
                  <a:schemeClr val="dk1"/>
                </a:solidFill>
              </a:rPr>
              <a:t>, W</a:t>
            </a:r>
            <a:r>
              <a:rPr b="1" baseline="-25000" lang="fr" sz="1000">
                <a:solidFill>
                  <a:schemeClr val="dk1"/>
                </a:solidFill>
              </a:rPr>
              <a:t>2</a:t>
            </a:r>
            <a:r>
              <a:rPr b="1" lang="fr" sz="1000">
                <a:solidFill>
                  <a:schemeClr val="dk1"/>
                </a:solidFill>
              </a:rPr>
              <a:t>, …, W</a:t>
            </a:r>
            <a:r>
              <a:rPr b="1" baseline="-25000" lang="fr" sz="1000">
                <a:solidFill>
                  <a:schemeClr val="dk1"/>
                </a:solidFill>
              </a:rPr>
              <a:t>n</a:t>
            </a:r>
            <a:r>
              <a:rPr lang="fr" sz="1000">
                <a:solidFill>
                  <a:schemeClr val="dk1"/>
                </a:solidFill>
              </a:rPr>
              <a:t> : Valeurs des poids de la connexion entre deux neurones (paramètre entrainable).</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b="1" lang="fr" sz="1000">
                <a:solidFill>
                  <a:schemeClr val="dk1"/>
                </a:solidFill>
              </a:rPr>
              <a:t>B</a:t>
            </a:r>
            <a:r>
              <a:rPr lang="fr" sz="1000">
                <a:solidFill>
                  <a:schemeClr val="dk1"/>
                </a:solidFill>
              </a:rPr>
              <a:t> : Biais du neurone (paramètre entrainable et optionnel).</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b="1" lang="fr" sz="1000">
                <a:solidFill>
                  <a:schemeClr val="dk1"/>
                </a:solidFill>
              </a:rPr>
              <a:t>f</a:t>
            </a:r>
            <a:r>
              <a:rPr lang="fr" sz="1000">
                <a:solidFill>
                  <a:schemeClr val="dk1"/>
                </a:solidFill>
              </a:rPr>
              <a:t> : Fonction d’activation du neurone.</a:t>
            </a:r>
            <a:endParaRPr sz="1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nvSpPr>
        <p:spPr>
          <a:xfrm>
            <a:off x="180375" y="185275"/>
            <a:ext cx="54408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CC0000"/>
                </a:solidFill>
              </a:rPr>
              <a:t>Fonctionnement globale d’un réseau de neurone</a:t>
            </a:r>
            <a:endParaRPr>
              <a:solidFill>
                <a:srgbClr val="CC0000"/>
              </a:solidFill>
            </a:endParaRPr>
          </a:p>
        </p:txBody>
      </p:sp>
      <p:sp>
        <p:nvSpPr>
          <p:cNvPr id="104" name="Google Shape;104;p17"/>
          <p:cNvSpPr/>
          <p:nvPr/>
        </p:nvSpPr>
        <p:spPr>
          <a:xfrm>
            <a:off x="940975" y="1682900"/>
            <a:ext cx="468000" cy="46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000">
                <a:solidFill>
                  <a:schemeClr val="dk1"/>
                </a:solidFill>
              </a:rPr>
              <a:t>X</a:t>
            </a:r>
            <a:r>
              <a:rPr baseline="-25000" lang="fr" sz="1000">
                <a:solidFill>
                  <a:schemeClr val="dk1"/>
                </a:solidFill>
              </a:rPr>
              <a:t>1</a:t>
            </a:r>
            <a:endParaRPr/>
          </a:p>
        </p:txBody>
      </p:sp>
      <p:sp>
        <p:nvSpPr>
          <p:cNvPr id="105" name="Google Shape;105;p17"/>
          <p:cNvSpPr/>
          <p:nvPr/>
        </p:nvSpPr>
        <p:spPr>
          <a:xfrm>
            <a:off x="940975" y="2486850"/>
            <a:ext cx="468000" cy="46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000">
                <a:solidFill>
                  <a:schemeClr val="dk1"/>
                </a:solidFill>
              </a:rPr>
              <a:t>X</a:t>
            </a:r>
            <a:r>
              <a:rPr baseline="-25000" lang="fr" sz="1000">
                <a:solidFill>
                  <a:schemeClr val="dk1"/>
                </a:solidFill>
              </a:rPr>
              <a:t>2</a:t>
            </a:r>
            <a:endParaRPr>
              <a:solidFill>
                <a:schemeClr val="dk1"/>
              </a:solidFill>
            </a:endParaRPr>
          </a:p>
        </p:txBody>
      </p:sp>
      <p:sp>
        <p:nvSpPr>
          <p:cNvPr id="106" name="Google Shape;106;p17"/>
          <p:cNvSpPr/>
          <p:nvPr/>
        </p:nvSpPr>
        <p:spPr>
          <a:xfrm>
            <a:off x="940975" y="3788575"/>
            <a:ext cx="468000" cy="46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000">
                <a:solidFill>
                  <a:schemeClr val="dk1"/>
                </a:solidFill>
              </a:rPr>
              <a:t>X</a:t>
            </a:r>
            <a:r>
              <a:rPr baseline="-25000" lang="fr" sz="1000">
                <a:solidFill>
                  <a:schemeClr val="dk1"/>
                </a:solidFill>
              </a:rPr>
              <a:t>n</a:t>
            </a:r>
            <a:endParaRPr>
              <a:solidFill>
                <a:schemeClr val="dk1"/>
              </a:solidFill>
            </a:endParaRPr>
          </a:p>
        </p:txBody>
      </p:sp>
      <p:sp>
        <p:nvSpPr>
          <p:cNvPr id="107" name="Google Shape;107;p17"/>
          <p:cNvSpPr/>
          <p:nvPr/>
        </p:nvSpPr>
        <p:spPr>
          <a:xfrm>
            <a:off x="3666200" y="1682900"/>
            <a:ext cx="468000" cy="46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000">
                <a:solidFill>
                  <a:schemeClr val="dk1"/>
                </a:solidFill>
              </a:rPr>
              <a:t>Y</a:t>
            </a:r>
            <a:r>
              <a:rPr baseline="-25000" lang="fr" sz="1000">
                <a:solidFill>
                  <a:schemeClr val="dk1"/>
                </a:solidFill>
              </a:rPr>
              <a:t>1</a:t>
            </a:r>
            <a:endParaRPr>
              <a:solidFill>
                <a:schemeClr val="dk1"/>
              </a:solidFill>
            </a:endParaRPr>
          </a:p>
        </p:txBody>
      </p:sp>
      <p:sp>
        <p:nvSpPr>
          <p:cNvPr id="108" name="Google Shape;108;p17"/>
          <p:cNvSpPr/>
          <p:nvPr/>
        </p:nvSpPr>
        <p:spPr>
          <a:xfrm>
            <a:off x="3666200" y="2486850"/>
            <a:ext cx="468000" cy="46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000">
                <a:solidFill>
                  <a:schemeClr val="dk1"/>
                </a:solidFill>
              </a:rPr>
              <a:t>Y</a:t>
            </a:r>
            <a:r>
              <a:rPr baseline="-25000" lang="fr" sz="1000">
                <a:solidFill>
                  <a:schemeClr val="dk1"/>
                </a:solidFill>
              </a:rPr>
              <a:t>2</a:t>
            </a:r>
            <a:endParaRPr>
              <a:solidFill>
                <a:schemeClr val="dk1"/>
              </a:solidFill>
            </a:endParaRPr>
          </a:p>
        </p:txBody>
      </p:sp>
      <p:sp>
        <p:nvSpPr>
          <p:cNvPr id="109" name="Google Shape;109;p17"/>
          <p:cNvSpPr/>
          <p:nvPr/>
        </p:nvSpPr>
        <p:spPr>
          <a:xfrm>
            <a:off x="3666200" y="3788575"/>
            <a:ext cx="468000" cy="46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900">
                <a:solidFill>
                  <a:schemeClr val="dk1"/>
                </a:solidFill>
              </a:rPr>
              <a:t>Y</a:t>
            </a:r>
            <a:r>
              <a:rPr baseline="-25000" lang="fr" sz="900">
                <a:solidFill>
                  <a:schemeClr val="dk1"/>
                </a:solidFill>
              </a:rPr>
              <a:t>m</a:t>
            </a:r>
            <a:endParaRPr sz="1300">
              <a:solidFill>
                <a:schemeClr val="dk1"/>
              </a:solidFill>
            </a:endParaRPr>
          </a:p>
        </p:txBody>
      </p:sp>
      <p:sp>
        <p:nvSpPr>
          <p:cNvPr id="110" name="Google Shape;110;p17"/>
          <p:cNvSpPr txBox="1"/>
          <p:nvPr/>
        </p:nvSpPr>
        <p:spPr>
          <a:xfrm>
            <a:off x="1055575" y="2915850"/>
            <a:ext cx="238800" cy="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a:t>
            </a:r>
            <a:endParaRPr/>
          </a:p>
          <a:p>
            <a:pPr indent="0" lvl="0" marL="0" rtl="0" algn="l">
              <a:spcBef>
                <a:spcPts val="0"/>
              </a:spcBef>
              <a:spcAft>
                <a:spcPts val="0"/>
              </a:spcAft>
              <a:buNone/>
            </a:pPr>
            <a:r>
              <a:rPr lang="fr"/>
              <a:t>.</a:t>
            </a:r>
            <a:endParaRPr/>
          </a:p>
          <a:p>
            <a:pPr indent="0" lvl="0" marL="0" rtl="0" algn="l">
              <a:spcBef>
                <a:spcPts val="0"/>
              </a:spcBef>
              <a:spcAft>
                <a:spcPts val="0"/>
              </a:spcAft>
              <a:buNone/>
            </a:pPr>
            <a:r>
              <a:rPr lang="fr"/>
              <a:t>.</a:t>
            </a:r>
            <a:endParaRPr/>
          </a:p>
        </p:txBody>
      </p:sp>
      <p:sp>
        <p:nvSpPr>
          <p:cNvPr id="111" name="Google Shape;111;p17"/>
          <p:cNvSpPr txBox="1"/>
          <p:nvPr/>
        </p:nvSpPr>
        <p:spPr>
          <a:xfrm>
            <a:off x="3780800" y="2915850"/>
            <a:ext cx="238800" cy="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a:t>
            </a:r>
            <a:endParaRPr/>
          </a:p>
          <a:p>
            <a:pPr indent="0" lvl="0" marL="0" rtl="0" algn="l">
              <a:spcBef>
                <a:spcPts val="0"/>
              </a:spcBef>
              <a:spcAft>
                <a:spcPts val="0"/>
              </a:spcAft>
              <a:buNone/>
            </a:pPr>
            <a:r>
              <a:rPr lang="fr"/>
              <a:t>.</a:t>
            </a:r>
            <a:endParaRPr/>
          </a:p>
          <a:p>
            <a:pPr indent="0" lvl="0" marL="0" rtl="0" algn="l">
              <a:spcBef>
                <a:spcPts val="0"/>
              </a:spcBef>
              <a:spcAft>
                <a:spcPts val="0"/>
              </a:spcAft>
              <a:buNone/>
            </a:pPr>
            <a:r>
              <a:rPr lang="fr"/>
              <a:t>.</a:t>
            </a:r>
            <a:endParaRPr/>
          </a:p>
        </p:txBody>
      </p:sp>
      <p:cxnSp>
        <p:nvCxnSpPr>
          <p:cNvPr id="112" name="Google Shape;112;p17"/>
          <p:cNvCxnSpPr>
            <a:stCxn id="104" idx="6"/>
            <a:endCxn id="107" idx="2"/>
          </p:cNvCxnSpPr>
          <p:nvPr/>
        </p:nvCxnSpPr>
        <p:spPr>
          <a:xfrm>
            <a:off x="1408975" y="1916900"/>
            <a:ext cx="2257200" cy="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7"/>
          <p:cNvCxnSpPr>
            <a:stCxn id="104" idx="6"/>
            <a:endCxn id="108" idx="2"/>
          </p:cNvCxnSpPr>
          <p:nvPr/>
        </p:nvCxnSpPr>
        <p:spPr>
          <a:xfrm>
            <a:off x="1408975" y="1916900"/>
            <a:ext cx="2257200" cy="8040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17"/>
          <p:cNvCxnSpPr>
            <a:stCxn id="104" idx="6"/>
            <a:endCxn id="109" idx="2"/>
          </p:cNvCxnSpPr>
          <p:nvPr/>
        </p:nvCxnSpPr>
        <p:spPr>
          <a:xfrm>
            <a:off x="1408975" y="1916900"/>
            <a:ext cx="2257200" cy="21057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7"/>
          <p:cNvCxnSpPr>
            <a:stCxn id="105" idx="6"/>
            <a:endCxn id="107" idx="2"/>
          </p:cNvCxnSpPr>
          <p:nvPr/>
        </p:nvCxnSpPr>
        <p:spPr>
          <a:xfrm flipH="1" rot="10800000">
            <a:off x="1408975" y="1916850"/>
            <a:ext cx="2257200" cy="8040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7"/>
          <p:cNvCxnSpPr>
            <a:stCxn id="105" idx="6"/>
            <a:endCxn id="108" idx="2"/>
          </p:cNvCxnSpPr>
          <p:nvPr/>
        </p:nvCxnSpPr>
        <p:spPr>
          <a:xfrm>
            <a:off x="1408975" y="2720850"/>
            <a:ext cx="2257200" cy="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7"/>
          <p:cNvCxnSpPr>
            <a:stCxn id="105" idx="6"/>
            <a:endCxn id="109" idx="2"/>
          </p:cNvCxnSpPr>
          <p:nvPr/>
        </p:nvCxnSpPr>
        <p:spPr>
          <a:xfrm>
            <a:off x="1408975" y="2720850"/>
            <a:ext cx="2257200" cy="13017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7"/>
          <p:cNvCxnSpPr>
            <a:stCxn id="106" idx="6"/>
            <a:endCxn id="107" idx="2"/>
          </p:cNvCxnSpPr>
          <p:nvPr/>
        </p:nvCxnSpPr>
        <p:spPr>
          <a:xfrm flipH="1" rot="10800000">
            <a:off x="1408975" y="1916875"/>
            <a:ext cx="2257200" cy="21057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7"/>
          <p:cNvCxnSpPr>
            <a:stCxn id="106" idx="6"/>
            <a:endCxn id="108" idx="2"/>
          </p:cNvCxnSpPr>
          <p:nvPr/>
        </p:nvCxnSpPr>
        <p:spPr>
          <a:xfrm flipH="1" rot="10800000">
            <a:off x="1408975" y="2720875"/>
            <a:ext cx="2257200" cy="13017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7"/>
          <p:cNvCxnSpPr>
            <a:stCxn id="106" idx="6"/>
            <a:endCxn id="109" idx="2"/>
          </p:cNvCxnSpPr>
          <p:nvPr/>
        </p:nvCxnSpPr>
        <p:spPr>
          <a:xfrm>
            <a:off x="1408975" y="4022575"/>
            <a:ext cx="2257200" cy="0"/>
          </a:xfrm>
          <a:prstGeom prst="straightConnector1">
            <a:avLst/>
          </a:prstGeom>
          <a:noFill/>
          <a:ln cap="flat" cmpd="sng" w="9525">
            <a:solidFill>
              <a:schemeClr val="dk2"/>
            </a:solidFill>
            <a:prstDash val="solid"/>
            <a:round/>
            <a:headEnd len="med" w="med" type="none"/>
            <a:tailEnd len="med" w="med" type="none"/>
          </a:ln>
        </p:spPr>
      </p:cxnSp>
      <p:sp>
        <p:nvSpPr>
          <p:cNvPr id="121" name="Google Shape;121;p17"/>
          <p:cNvSpPr txBox="1"/>
          <p:nvPr/>
        </p:nvSpPr>
        <p:spPr>
          <a:xfrm>
            <a:off x="125600" y="2766175"/>
            <a:ext cx="591000" cy="4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a:t>
            </a:r>
            <a:endParaRPr/>
          </a:p>
        </p:txBody>
      </p:sp>
      <p:sp>
        <p:nvSpPr>
          <p:cNvPr id="122" name="Google Shape;122;p17"/>
          <p:cNvSpPr txBox="1"/>
          <p:nvPr/>
        </p:nvSpPr>
        <p:spPr>
          <a:xfrm>
            <a:off x="4640275" y="2766175"/>
            <a:ext cx="591000" cy="4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a:t>
            </a:r>
            <a:endParaRPr/>
          </a:p>
        </p:txBody>
      </p:sp>
      <p:sp>
        <p:nvSpPr>
          <p:cNvPr id="123" name="Google Shape;123;p17"/>
          <p:cNvSpPr/>
          <p:nvPr/>
        </p:nvSpPr>
        <p:spPr>
          <a:xfrm>
            <a:off x="458300" y="2915850"/>
            <a:ext cx="326700" cy="165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4290150" y="2915850"/>
            <a:ext cx="326700" cy="165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17"/>
          <p:cNvPicPr preferRelativeResize="0"/>
          <p:nvPr/>
        </p:nvPicPr>
        <p:blipFill>
          <a:blip r:embed="rId3">
            <a:alphaModFix/>
          </a:blip>
          <a:stretch>
            <a:fillRect/>
          </a:stretch>
        </p:blipFill>
        <p:spPr>
          <a:xfrm>
            <a:off x="1521625" y="1040325"/>
            <a:ext cx="1820787" cy="748809"/>
          </a:xfrm>
          <a:prstGeom prst="rect">
            <a:avLst/>
          </a:prstGeom>
          <a:noFill/>
          <a:ln>
            <a:noFill/>
          </a:ln>
        </p:spPr>
      </p:pic>
      <p:sp>
        <p:nvSpPr>
          <p:cNvPr id="126" name="Google Shape;126;p17"/>
          <p:cNvSpPr/>
          <p:nvPr/>
        </p:nvSpPr>
        <p:spPr>
          <a:xfrm>
            <a:off x="5382400" y="886925"/>
            <a:ext cx="3291000" cy="23946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fr" sz="1000"/>
              <a:t>Les couches peuvent être de longueur différentes.</a:t>
            </a:r>
            <a:endParaRPr sz="1000"/>
          </a:p>
          <a:p>
            <a:pPr indent="-292100" lvl="0" marL="457200" rtl="0" algn="l">
              <a:spcBef>
                <a:spcPts val="0"/>
              </a:spcBef>
              <a:spcAft>
                <a:spcPts val="0"/>
              </a:spcAft>
              <a:buSzPts val="1000"/>
              <a:buChar char="●"/>
            </a:pPr>
            <a:r>
              <a:rPr lang="fr" sz="1000"/>
              <a:t>Entre deux couches de longueurs </a:t>
            </a:r>
            <a:r>
              <a:rPr b="1" lang="fr" sz="1000"/>
              <a:t>n </a:t>
            </a:r>
            <a:r>
              <a:rPr lang="fr" sz="1000"/>
              <a:t>et </a:t>
            </a:r>
            <a:r>
              <a:rPr b="1" lang="fr" sz="1000"/>
              <a:t>m </a:t>
            </a:r>
            <a:r>
              <a:rPr lang="fr" sz="1000"/>
              <a:t>respectivement, on a </a:t>
            </a:r>
            <a:r>
              <a:rPr b="1" lang="fr" sz="1000"/>
              <a:t>n*m</a:t>
            </a:r>
            <a:r>
              <a:rPr lang="fr" sz="1000"/>
              <a:t> poids (un pour chaque paire de neurone).</a:t>
            </a:r>
            <a:endParaRPr sz="1000"/>
          </a:p>
          <a:p>
            <a:pPr indent="-292100" lvl="0" marL="457200" rtl="0" algn="l">
              <a:spcBef>
                <a:spcPts val="0"/>
              </a:spcBef>
              <a:spcAft>
                <a:spcPts val="0"/>
              </a:spcAft>
              <a:buSzPts val="1000"/>
              <a:buChar char="●"/>
            </a:pPr>
            <a:r>
              <a:rPr lang="fr" sz="1000"/>
              <a:t>La couche d’entrée reçoit ses valeurs directement des données (sans poids, biais ou fonction d’activation). Sa longueur (fixe) </a:t>
            </a:r>
            <a:r>
              <a:rPr lang="fr" sz="1000"/>
              <a:t>dépend du format des données en entrée.</a:t>
            </a:r>
            <a:endParaRPr sz="1000"/>
          </a:p>
          <a:p>
            <a:pPr indent="-292100" lvl="0" marL="457200" rtl="0" algn="l">
              <a:spcBef>
                <a:spcPts val="0"/>
              </a:spcBef>
              <a:spcAft>
                <a:spcPts val="0"/>
              </a:spcAft>
              <a:buSzPts val="1000"/>
              <a:buChar char="●"/>
            </a:pPr>
            <a:r>
              <a:rPr lang="fr" sz="1000"/>
              <a:t>La couche de sortie fonctionne comme les couches internes. Sa longueur (fixe) et sa fonction d’activation dépend du format des labels.</a:t>
            </a:r>
            <a:endParaRPr sz="1000"/>
          </a:p>
          <a:p>
            <a:pPr indent="0" lvl="0" marL="0" rtl="0" algn="l">
              <a:spcBef>
                <a:spcPts val="0"/>
              </a:spcBef>
              <a:spcAft>
                <a:spcPts val="0"/>
              </a:spcAft>
              <a:buNone/>
            </a:pPr>
            <a:r>
              <a:t/>
            </a:r>
            <a:endParaRPr sz="1000"/>
          </a:p>
        </p:txBody>
      </p:sp>
      <p:sp>
        <p:nvSpPr>
          <p:cNvPr id="127" name="Google Shape;127;p17"/>
          <p:cNvSpPr/>
          <p:nvPr/>
        </p:nvSpPr>
        <p:spPr>
          <a:xfrm>
            <a:off x="5382400" y="3507775"/>
            <a:ext cx="3291000" cy="7488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Les réseaux de neurones </a:t>
            </a:r>
            <a:r>
              <a:rPr b="1" lang="fr" sz="1000">
                <a:solidFill>
                  <a:schemeClr val="dk1"/>
                </a:solidFill>
              </a:rPr>
              <a:t>fully connected</a:t>
            </a:r>
            <a:r>
              <a:rPr lang="fr" sz="1000">
                <a:solidFill>
                  <a:schemeClr val="dk1"/>
                </a:solidFill>
              </a:rPr>
              <a:t>, </a:t>
            </a:r>
            <a:r>
              <a:rPr lang="fr" sz="1000"/>
              <a:t>les plus basiques, sont constitué uniquement de ces couches.</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nvSpPr>
        <p:spPr>
          <a:xfrm>
            <a:off x="931175" y="1608875"/>
            <a:ext cx="5923500" cy="14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700">
                <a:solidFill>
                  <a:srgbClr val="CC0000"/>
                </a:solidFill>
              </a:rPr>
              <a:t>Entrainement d’un réseau de neurone</a:t>
            </a:r>
            <a:endParaRPr sz="2700">
              <a:solidFill>
                <a:srgbClr val="CC0000"/>
              </a:solidFill>
            </a:endParaRPr>
          </a:p>
        </p:txBody>
      </p:sp>
      <p:sp>
        <p:nvSpPr>
          <p:cNvPr id="133" name="Google Shape;133;p18"/>
          <p:cNvSpPr txBox="1"/>
          <p:nvPr/>
        </p:nvSpPr>
        <p:spPr>
          <a:xfrm>
            <a:off x="1851600" y="2915475"/>
            <a:ext cx="5440800" cy="137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fr"/>
              <a:t>Métriques et fonctions de perte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fr"/>
              <a:t>Descente de gradient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fr"/>
              <a:t>Rétropropagation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nvSpPr>
        <p:spPr>
          <a:xfrm>
            <a:off x="180375" y="185275"/>
            <a:ext cx="54408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CC0000"/>
                </a:solidFill>
              </a:rPr>
              <a:t>Métriques et fonctions de perte</a:t>
            </a:r>
            <a:endParaRPr>
              <a:solidFill>
                <a:srgbClr val="CC0000"/>
              </a:solidFill>
            </a:endParaRPr>
          </a:p>
        </p:txBody>
      </p:sp>
      <p:sp>
        <p:nvSpPr>
          <p:cNvPr id="139" name="Google Shape;139;p19"/>
          <p:cNvSpPr/>
          <p:nvPr/>
        </p:nvSpPr>
        <p:spPr>
          <a:xfrm>
            <a:off x="555800" y="733700"/>
            <a:ext cx="8302500" cy="12651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fr" sz="1000"/>
              <a:t>Les </a:t>
            </a:r>
            <a:r>
              <a:rPr b="1" lang="fr" sz="1000"/>
              <a:t>métriques</a:t>
            </a:r>
            <a:r>
              <a:rPr lang="fr" sz="1000"/>
              <a:t> et les </a:t>
            </a:r>
            <a:r>
              <a:rPr b="1" lang="fr" sz="1000"/>
              <a:t>fonctions de perte</a:t>
            </a:r>
            <a:r>
              <a:rPr lang="fr" sz="1000"/>
              <a:t> (loss function) permettent d’évaluer, d’associer un score à une prédiction (ou série de prédiction) par rapport aux valeurs réelles.</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fr" sz="1000"/>
              <a:t>Les fonctions de perte serviront lors de l’entraînement, tandis que les métriques sont destiné à être interprété par un humain.</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fr" sz="1000"/>
              <a:t>Plus le score d’une fonction de perte est bas, plus la prédiction est considéré comme bonne. Ainsi, le but d’un entraînement va être de minimiser la fonction de perte.</a:t>
            </a:r>
            <a:endParaRPr sz="1000"/>
          </a:p>
        </p:txBody>
      </p:sp>
      <p:sp>
        <p:nvSpPr>
          <p:cNvPr id="140" name="Google Shape;140;p19"/>
          <p:cNvSpPr/>
          <p:nvPr/>
        </p:nvSpPr>
        <p:spPr>
          <a:xfrm>
            <a:off x="555800" y="2154525"/>
            <a:ext cx="2179200" cy="28524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t>Mean Square Error</a:t>
            </a:r>
            <a:r>
              <a:rPr lang="fr" sz="1000"/>
              <a:t> (MSE)</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fr" sz="1000"/>
              <a:t>Dans le cas d’une </a:t>
            </a:r>
            <a:r>
              <a:rPr lang="fr" sz="1000"/>
              <a:t>régression</a:t>
            </a:r>
            <a:r>
              <a:rPr lang="fr" sz="1000"/>
              <a:t> (c’est-à-dire la prédiction d’une valeur réelle unique), on utilise souvent cette fonction de perte.</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fr" sz="1000"/>
              <a:t>Avec </a:t>
            </a:r>
            <a:r>
              <a:rPr b="1" lang="fr" sz="1000"/>
              <a:t>n </a:t>
            </a:r>
            <a:r>
              <a:rPr lang="fr" sz="1000"/>
              <a:t>le nombre de prédictions, </a:t>
            </a:r>
            <a:r>
              <a:rPr b="1" lang="fr" sz="1000"/>
              <a:t>Y</a:t>
            </a:r>
            <a:r>
              <a:rPr b="1" baseline="-25000" lang="fr" sz="1000"/>
              <a:t>i</a:t>
            </a:r>
            <a:r>
              <a:rPr lang="fr" sz="1000"/>
              <a:t> les valeurs réelles et </a:t>
            </a:r>
            <a:r>
              <a:rPr b="1" lang="fr" sz="1000"/>
              <a:t>Ŷ</a:t>
            </a:r>
            <a:r>
              <a:rPr b="1" baseline="-25000" lang="fr" sz="1000">
                <a:solidFill>
                  <a:schemeClr val="dk1"/>
                </a:solidFill>
              </a:rPr>
              <a:t>i</a:t>
            </a:r>
            <a:r>
              <a:rPr lang="fr" sz="1000">
                <a:solidFill>
                  <a:schemeClr val="dk1"/>
                </a:solidFill>
              </a:rPr>
              <a:t> les valeurs prédites.</a:t>
            </a:r>
            <a:endParaRPr sz="1000"/>
          </a:p>
          <a:p>
            <a:pPr indent="0" lvl="0" marL="0" rtl="0" algn="ctr">
              <a:spcBef>
                <a:spcPts val="0"/>
              </a:spcBef>
              <a:spcAft>
                <a:spcPts val="0"/>
              </a:spcAft>
              <a:buNone/>
            </a:pPr>
            <a:r>
              <a:t/>
            </a:r>
            <a:endParaRPr sz="1000"/>
          </a:p>
        </p:txBody>
      </p:sp>
      <p:pic>
        <p:nvPicPr>
          <p:cNvPr id="141" name="Google Shape;141;p19"/>
          <p:cNvPicPr preferRelativeResize="0"/>
          <p:nvPr/>
        </p:nvPicPr>
        <p:blipFill>
          <a:blip r:embed="rId3">
            <a:alphaModFix/>
          </a:blip>
          <a:stretch>
            <a:fillRect/>
          </a:stretch>
        </p:blipFill>
        <p:spPr>
          <a:xfrm>
            <a:off x="1102275" y="3522650"/>
            <a:ext cx="1086252" cy="327600"/>
          </a:xfrm>
          <a:prstGeom prst="rect">
            <a:avLst/>
          </a:prstGeom>
          <a:noFill/>
          <a:ln cap="flat" cmpd="sng" w="9525">
            <a:solidFill>
              <a:srgbClr val="CC0000"/>
            </a:solidFill>
            <a:prstDash val="solid"/>
            <a:round/>
            <a:headEnd len="sm" w="sm" type="none"/>
            <a:tailEnd len="sm" w="sm" type="none"/>
          </a:ln>
        </p:spPr>
      </p:pic>
      <p:pic>
        <p:nvPicPr>
          <p:cNvPr id="142" name="Google Shape;142;p19"/>
          <p:cNvPicPr preferRelativeResize="0"/>
          <p:nvPr/>
        </p:nvPicPr>
        <p:blipFill>
          <a:blip r:embed="rId4">
            <a:alphaModFix/>
          </a:blip>
          <a:stretch>
            <a:fillRect/>
          </a:stretch>
        </p:blipFill>
        <p:spPr>
          <a:xfrm>
            <a:off x="1912325" y="3522648"/>
            <a:ext cx="115825" cy="100375"/>
          </a:xfrm>
          <a:prstGeom prst="rect">
            <a:avLst/>
          </a:prstGeom>
          <a:noFill/>
          <a:ln>
            <a:noFill/>
          </a:ln>
        </p:spPr>
      </p:pic>
      <p:sp>
        <p:nvSpPr>
          <p:cNvPr id="143" name="Google Shape;143;p19"/>
          <p:cNvSpPr/>
          <p:nvPr/>
        </p:nvSpPr>
        <p:spPr>
          <a:xfrm>
            <a:off x="3120225" y="2154525"/>
            <a:ext cx="5738100" cy="28524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t>Binary Cross Entropy</a:t>
            </a:r>
            <a:r>
              <a:rPr lang="fr" sz="1000"/>
              <a:t> (BCE)</a:t>
            </a:r>
            <a:endParaRPr sz="1000"/>
          </a:p>
          <a:p>
            <a:pPr indent="0" lvl="0" marL="0" rtl="0" algn="ctr">
              <a:spcBef>
                <a:spcPts val="0"/>
              </a:spcBef>
              <a:spcAft>
                <a:spcPts val="0"/>
              </a:spcAft>
              <a:buNone/>
            </a:pPr>
            <a:r>
              <a:rPr lang="fr" sz="1000"/>
              <a:t>ou </a:t>
            </a:r>
            <a:r>
              <a:rPr b="1" lang="fr" sz="1000"/>
              <a:t>Log Loss</a:t>
            </a:r>
            <a:endParaRPr b="1" sz="1000"/>
          </a:p>
          <a:p>
            <a:pPr indent="0" lvl="0" marL="0" rtl="0" algn="ctr">
              <a:spcBef>
                <a:spcPts val="0"/>
              </a:spcBef>
              <a:spcAft>
                <a:spcPts val="0"/>
              </a:spcAft>
              <a:buNone/>
            </a:pPr>
            <a:r>
              <a:t/>
            </a:r>
            <a:endParaRPr b="1" sz="1000"/>
          </a:p>
          <a:p>
            <a:pPr indent="0" lvl="0" marL="0" rtl="0" algn="ctr">
              <a:spcBef>
                <a:spcPts val="0"/>
              </a:spcBef>
              <a:spcAft>
                <a:spcPts val="0"/>
              </a:spcAft>
              <a:buNone/>
            </a:pPr>
            <a:r>
              <a:rPr lang="fr" sz="1000"/>
              <a:t>Dans le cas d’une classification avec deux classes (c’est-à-dire la prédiction d’une probabilité d’appartenance à une classe), on utilise souvent cette fonction de perte.</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fr" sz="1000"/>
              <a:t>La formule </a:t>
            </a:r>
            <a:r>
              <a:rPr lang="fr" sz="1000"/>
              <a:t>paraît</a:t>
            </a:r>
            <a:r>
              <a:rPr lang="fr" sz="1000"/>
              <a:t> complexe, mais cette fonction consiste simplement à soustraire le log de la probabilité avec laquelle le modèle prédit la classe réelle.</a:t>
            </a:r>
            <a:endParaRPr sz="1000"/>
          </a:p>
          <a:p>
            <a:pPr indent="0" lvl="0" marL="0" rtl="0" algn="ctr">
              <a:spcBef>
                <a:spcPts val="0"/>
              </a:spcBef>
              <a:spcAft>
                <a:spcPts val="0"/>
              </a:spcAft>
              <a:buNone/>
            </a:pPr>
            <a:r>
              <a:rPr lang="fr" sz="1000"/>
              <a:t>Par exemple, pour un classifieur reconnaissant des images de chats :</a:t>
            </a:r>
            <a:endParaRPr sz="1000"/>
          </a:p>
          <a:p>
            <a:pPr indent="-292100" lvl="0" marL="457200" rtl="0" algn="ctr">
              <a:spcBef>
                <a:spcPts val="0"/>
              </a:spcBef>
              <a:spcAft>
                <a:spcPts val="0"/>
              </a:spcAft>
              <a:buSzPts val="1000"/>
              <a:buChar char="●"/>
            </a:pPr>
            <a:r>
              <a:rPr lang="fr" sz="1000"/>
              <a:t>Si le modèle donne une probabilité de 0.7 sur une image ou il y a un chat, la perte sera de - log(0.7) = 0.155</a:t>
            </a:r>
            <a:endParaRPr sz="1000"/>
          </a:p>
          <a:p>
            <a:pPr indent="-292100" lvl="0" marL="457200" rtl="0" algn="ctr">
              <a:spcBef>
                <a:spcPts val="0"/>
              </a:spcBef>
              <a:spcAft>
                <a:spcPts val="0"/>
              </a:spcAft>
              <a:buSzPts val="1000"/>
              <a:buChar char="●"/>
            </a:pPr>
            <a:r>
              <a:rPr lang="fr" sz="1000">
                <a:solidFill>
                  <a:schemeClr val="dk1"/>
                </a:solidFill>
              </a:rPr>
              <a:t>Si le modèle donne une probabilité de 0.7 sur une image ou il n’y a pas de chat, la perte sera de - log(1 - 0.7) = 0.523</a:t>
            </a:r>
            <a:endParaRPr sz="1000">
              <a:solidFill>
                <a:schemeClr val="dk1"/>
              </a:solidFill>
            </a:endParaRPr>
          </a:p>
          <a:p>
            <a:pPr indent="0" lvl="0" marL="0" rtl="0" algn="l">
              <a:spcBef>
                <a:spcPts val="0"/>
              </a:spcBef>
              <a:spcAft>
                <a:spcPts val="0"/>
              </a:spcAft>
              <a:buNone/>
            </a:pPr>
            <a:r>
              <a:rPr lang="fr" sz="1000">
                <a:solidFill>
                  <a:schemeClr val="dk1"/>
                </a:solidFill>
              </a:rPr>
              <a:t>On a bien une perte plus grande lorsque le modèle se trompe.</a:t>
            </a:r>
            <a:endParaRPr sz="1000">
              <a:solidFill>
                <a:schemeClr val="dk1"/>
              </a:solidFill>
            </a:endParaRPr>
          </a:p>
        </p:txBody>
      </p:sp>
      <p:pic>
        <p:nvPicPr>
          <p:cNvPr id="144" name="Google Shape;144;p19"/>
          <p:cNvPicPr preferRelativeResize="0"/>
          <p:nvPr/>
        </p:nvPicPr>
        <p:blipFill>
          <a:blip r:embed="rId5">
            <a:alphaModFix/>
          </a:blip>
          <a:stretch>
            <a:fillRect/>
          </a:stretch>
        </p:blipFill>
        <p:spPr>
          <a:xfrm>
            <a:off x="4524325" y="3140675"/>
            <a:ext cx="2856350" cy="438275"/>
          </a:xfrm>
          <a:prstGeom prst="rect">
            <a:avLst/>
          </a:prstGeom>
          <a:noFill/>
          <a:ln cap="flat" cmpd="sng" w="9525">
            <a:solidFill>
              <a:srgbClr val="CC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nvSpPr>
        <p:spPr>
          <a:xfrm>
            <a:off x="180375" y="185275"/>
            <a:ext cx="54408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CC0000"/>
                </a:solidFill>
              </a:rPr>
              <a:t>Objectif de l’entraînement</a:t>
            </a:r>
            <a:endParaRPr>
              <a:solidFill>
                <a:srgbClr val="CC0000"/>
              </a:solidFill>
            </a:endParaRPr>
          </a:p>
        </p:txBody>
      </p:sp>
      <p:sp>
        <p:nvSpPr>
          <p:cNvPr id="150" name="Google Shape;150;p20"/>
          <p:cNvSpPr/>
          <p:nvPr/>
        </p:nvSpPr>
        <p:spPr>
          <a:xfrm>
            <a:off x="555800" y="626450"/>
            <a:ext cx="8302500" cy="5874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Pour simplifier, un réseau de neurone peut être vu comme une boîte avec plein de boutons à tourner. Ce sont les paramètres (poids, biais, etc…). L’objectif de l’entraînement va être de trouver un ensemble de valeurs pour ces paramètres qui donnent des prédictions les plus satisfaisante possible. Pour cela, on utilise deux algorithmes : la d</a:t>
            </a:r>
            <a:r>
              <a:rPr b="1" lang="fr" sz="1000"/>
              <a:t>escente de gradient</a:t>
            </a:r>
            <a:r>
              <a:rPr lang="fr" sz="1000"/>
              <a:t> et la </a:t>
            </a:r>
            <a:r>
              <a:rPr b="1" lang="fr" sz="1000"/>
              <a:t>backpropagation</a:t>
            </a:r>
            <a:r>
              <a:rPr lang="fr" sz="1000"/>
              <a:t>.</a:t>
            </a:r>
            <a:endParaRPr sz="1000"/>
          </a:p>
        </p:txBody>
      </p:sp>
      <p:pic>
        <p:nvPicPr>
          <p:cNvPr id="151" name="Google Shape;151;p20"/>
          <p:cNvPicPr preferRelativeResize="0"/>
          <p:nvPr/>
        </p:nvPicPr>
        <p:blipFill>
          <a:blip r:embed="rId3">
            <a:alphaModFix/>
          </a:blip>
          <a:stretch>
            <a:fillRect/>
          </a:stretch>
        </p:blipFill>
        <p:spPr>
          <a:xfrm>
            <a:off x="2121400" y="1410100"/>
            <a:ext cx="5171309" cy="351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nvSpPr>
        <p:spPr>
          <a:xfrm>
            <a:off x="180375" y="185275"/>
            <a:ext cx="54408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CC0000"/>
                </a:solidFill>
              </a:rPr>
              <a:t>Descente de gradient</a:t>
            </a:r>
            <a:endParaRPr>
              <a:solidFill>
                <a:srgbClr val="CC0000"/>
              </a:solidFill>
            </a:endParaRPr>
          </a:p>
        </p:txBody>
      </p:sp>
      <p:sp>
        <p:nvSpPr>
          <p:cNvPr id="157" name="Google Shape;157;p21"/>
          <p:cNvSpPr/>
          <p:nvPr/>
        </p:nvSpPr>
        <p:spPr>
          <a:xfrm>
            <a:off x="555800" y="733700"/>
            <a:ext cx="8302500" cy="5046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L’algorithme de la descente de gradient à pour objectif de trouver la valeur minimale d’une fonction.</a:t>
            </a:r>
            <a:endParaRPr sz="1000"/>
          </a:p>
          <a:p>
            <a:pPr indent="0" lvl="0" marL="0" rtl="0" algn="ctr">
              <a:spcBef>
                <a:spcPts val="0"/>
              </a:spcBef>
              <a:spcAft>
                <a:spcPts val="0"/>
              </a:spcAft>
              <a:buNone/>
            </a:pPr>
            <a:r>
              <a:rPr lang="fr" sz="1000"/>
              <a:t>Pour simplifier, on va expliquer la descente de gradient pour une fonction à une seule variable.</a:t>
            </a:r>
            <a:endParaRPr sz="1000"/>
          </a:p>
        </p:txBody>
      </p:sp>
      <p:sp>
        <p:nvSpPr>
          <p:cNvPr id="158" name="Google Shape;158;p21"/>
          <p:cNvSpPr/>
          <p:nvPr/>
        </p:nvSpPr>
        <p:spPr>
          <a:xfrm>
            <a:off x="555800" y="1372375"/>
            <a:ext cx="4680300" cy="26058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000"/>
              <a:t>Prérequis : </a:t>
            </a:r>
            <a:endParaRPr sz="1000"/>
          </a:p>
          <a:p>
            <a:pPr indent="0" lvl="0" marL="0" rtl="0" algn="l">
              <a:spcBef>
                <a:spcPts val="0"/>
              </a:spcBef>
              <a:spcAft>
                <a:spcPts val="0"/>
              </a:spcAft>
              <a:buNone/>
            </a:pPr>
            <a:r>
              <a:rPr lang="fr" sz="1000"/>
              <a:t>Une fonction </a:t>
            </a:r>
            <a:r>
              <a:rPr b="1" lang="fr" sz="1000"/>
              <a:t>f(W) = perte</a:t>
            </a:r>
            <a:r>
              <a:rPr lang="fr" sz="1000"/>
              <a:t>, que l’on va vouloir minimiser, qui doit être dérivable (en pratique, on peut tout dériver informatiquement, mais on veut tout de même que la fonction soit rapidement dérivable).</a:t>
            </a:r>
            <a:endParaRPr sz="1000"/>
          </a:p>
          <a:p>
            <a:pPr indent="0" lvl="0" marL="0" rtl="0" algn="l">
              <a:spcBef>
                <a:spcPts val="0"/>
              </a:spcBef>
              <a:spcAft>
                <a:spcPts val="0"/>
              </a:spcAft>
              <a:buNone/>
            </a:pPr>
            <a:r>
              <a:rPr lang="fr" sz="1000"/>
              <a:t>Une valeur initiale </a:t>
            </a:r>
            <a:r>
              <a:rPr b="1" lang="fr" sz="1000"/>
              <a:t>W</a:t>
            </a:r>
            <a:r>
              <a:rPr b="1" baseline="-25000" lang="fr" sz="1000"/>
              <a:t>1</a:t>
            </a:r>
            <a:r>
              <a:rPr lang="fr" sz="1000"/>
              <a:t>.</a:t>
            </a:r>
            <a:endParaRPr sz="1000"/>
          </a:p>
          <a:p>
            <a:pPr indent="0" lvl="0" marL="0" rtl="0" algn="l">
              <a:spcBef>
                <a:spcPts val="0"/>
              </a:spcBef>
              <a:spcAft>
                <a:spcPts val="0"/>
              </a:spcAft>
              <a:buNone/>
            </a:pPr>
            <a:r>
              <a:rPr lang="fr" sz="1000"/>
              <a:t>Un </a:t>
            </a:r>
            <a:r>
              <a:rPr b="1" lang="fr" sz="1000"/>
              <a:t>learning rate</a:t>
            </a:r>
            <a:r>
              <a:rPr lang="fr" sz="1000"/>
              <a:t> </a:t>
            </a:r>
            <a:r>
              <a:rPr b="1" lang="fr" sz="1000"/>
              <a:t>l</a:t>
            </a:r>
            <a:r>
              <a:rPr lang="fr" sz="1000"/>
              <a:t>.</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fr" sz="1000"/>
              <a:t>On calcul </a:t>
            </a:r>
            <a:r>
              <a:rPr b="1" lang="fr" sz="1000"/>
              <a:t>f’(</a:t>
            </a:r>
            <a:r>
              <a:rPr b="1" lang="fr" sz="1000">
                <a:solidFill>
                  <a:schemeClr val="dk1"/>
                </a:solidFill>
              </a:rPr>
              <a:t>W</a:t>
            </a:r>
            <a:r>
              <a:rPr b="1" baseline="-25000" lang="fr" sz="1000">
                <a:solidFill>
                  <a:schemeClr val="dk1"/>
                </a:solidFill>
              </a:rPr>
              <a:t>i</a:t>
            </a:r>
            <a:r>
              <a:rPr b="1" lang="fr" sz="1000">
                <a:solidFill>
                  <a:schemeClr val="dk1"/>
                </a:solidFill>
              </a:rPr>
              <a:t>) </a:t>
            </a:r>
            <a:r>
              <a:rPr lang="fr" sz="1000"/>
              <a:t>la dérivé de </a:t>
            </a:r>
            <a:r>
              <a:rPr b="1" lang="fr" sz="1000"/>
              <a:t>f</a:t>
            </a:r>
            <a:r>
              <a:rPr lang="fr" sz="1000"/>
              <a:t> au point </a:t>
            </a:r>
            <a:r>
              <a:rPr b="1" lang="fr" sz="1000">
                <a:solidFill>
                  <a:schemeClr val="dk1"/>
                </a:solidFill>
              </a:rPr>
              <a:t>W</a:t>
            </a:r>
            <a:r>
              <a:rPr b="1" baseline="-25000" lang="fr" sz="1000">
                <a:solidFill>
                  <a:schemeClr val="dk1"/>
                </a:solidFill>
              </a:rPr>
              <a:t>i</a:t>
            </a:r>
            <a:r>
              <a:rPr lang="fr" sz="1000">
                <a:solidFill>
                  <a:schemeClr val="dk1"/>
                </a:solidFill>
              </a:rPr>
              <a:t> (qui correspond au coefficient directeur de la tangente de </a:t>
            </a:r>
            <a:r>
              <a:rPr b="1" lang="fr" sz="1000">
                <a:solidFill>
                  <a:schemeClr val="dk1"/>
                </a:solidFill>
              </a:rPr>
              <a:t>f</a:t>
            </a:r>
            <a:r>
              <a:rPr lang="fr" sz="1000">
                <a:solidFill>
                  <a:schemeClr val="dk1"/>
                </a:solidFill>
              </a:rPr>
              <a:t> en </a:t>
            </a:r>
            <a:r>
              <a:rPr b="1" lang="fr" sz="1000">
                <a:solidFill>
                  <a:schemeClr val="dk1"/>
                </a:solidFill>
              </a:rPr>
              <a:t>W</a:t>
            </a:r>
            <a:r>
              <a:rPr b="1" baseline="-25000" lang="fr" sz="1000">
                <a:solidFill>
                  <a:schemeClr val="dk1"/>
                </a:solidFill>
              </a:rPr>
              <a:t>i</a:t>
            </a:r>
            <a:r>
              <a:rPr lang="fr" sz="1000">
                <a:solidFill>
                  <a:schemeClr val="dk1"/>
                </a:solidFill>
              </a:rPr>
              <a:t>). On nomme également cette valeur le </a:t>
            </a:r>
            <a:r>
              <a:rPr b="1" lang="fr" sz="1000">
                <a:solidFill>
                  <a:schemeClr val="dk1"/>
                </a:solidFill>
              </a:rPr>
              <a:t>gradient</a:t>
            </a:r>
            <a:r>
              <a:rPr lang="fr" sz="1000">
                <a:solidFill>
                  <a:schemeClr val="dk1"/>
                </a:solidFill>
              </a:rPr>
              <a:t> de </a:t>
            </a:r>
            <a:r>
              <a:rPr b="1" lang="fr" sz="1000">
                <a:solidFill>
                  <a:schemeClr val="dk1"/>
                </a:solidFill>
              </a:rPr>
              <a:t>f </a:t>
            </a:r>
            <a:r>
              <a:rPr lang="fr" sz="1000">
                <a:solidFill>
                  <a:schemeClr val="dk1"/>
                </a:solidFill>
              </a:rPr>
              <a:t>en </a:t>
            </a:r>
            <a:r>
              <a:rPr b="1" lang="fr" sz="1000">
                <a:solidFill>
                  <a:schemeClr val="dk1"/>
                </a:solidFill>
              </a:rPr>
              <a:t>W</a:t>
            </a:r>
            <a:r>
              <a:rPr b="1" baseline="-25000" lang="fr" sz="1000">
                <a:solidFill>
                  <a:schemeClr val="dk1"/>
                </a:solidFill>
              </a:rPr>
              <a:t>i</a:t>
            </a:r>
            <a:r>
              <a:rPr lang="fr" sz="1000">
                <a:solidFill>
                  <a:schemeClr val="dk1"/>
                </a:solidFill>
              </a:rPr>
              <a:t>.</a:t>
            </a:r>
            <a:endParaRPr sz="1000">
              <a:solidFill>
                <a:schemeClr val="dk1"/>
              </a:solidFill>
            </a:endParaRPr>
          </a:p>
          <a:p>
            <a:pPr indent="0" lvl="0" marL="457200" rtl="0" algn="l">
              <a:spcBef>
                <a:spcPts val="0"/>
              </a:spcBef>
              <a:spcAft>
                <a:spcPts val="0"/>
              </a:spcAft>
              <a:buNone/>
            </a:pPr>
            <a:r>
              <a:t/>
            </a:r>
            <a:endParaRPr sz="1000">
              <a:solidFill>
                <a:schemeClr val="dk1"/>
              </a:solidFill>
            </a:endParaRPr>
          </a:p>
          <a:p>
            <a:pPr indent="-292100" lvl="0" marL="457200" rtl="0" algn="l">
              <a:spcBef>
                <a:spcPts val="0"/>
              </a:spcBef>
              <a:spcAft>
                <a:spcPts val="0"/>
              </a:spcAft>
              <a:buClr>
                <a:schemeClr val="dk1"/>
              </a:buClr>
              <a:buSzPts val="1000"/>
              <a:buChar char="●"/>
            </a:pPr>
            <a:r>
              <a:rPr lang="fr" sz="1000">
                <a:solidFill>
                  <a:schemeClr val="dk1"/>
                </a:solidFill>
              </a:rPr>
              <a:t>On calcul la nouvelle valeur du paramètre </a:t>
            </a:r>
            <a:r>
              <a:rPr b="1" lang="fr" sz="1000">
                <a:solidFill>
                  <a:schemeClr val="dk1"/>
                </a:solidFill>
              </a:rPr>
              <a:t>W</a:t>
            </a:r>
            <a:r>
              <a:rPr b="1" baseline="-25000" lang="fr" sz="1000">
                <a:solidFill>
                  <a:schemeClr val="dk1"/>
                </a:solidFill>
              </a:rPr>
              <a:t>i+1</a:t>
            </a:r>
            <a:r>
              <a:rPr b="1" lang="fr" sz="1000">
                <a:solidFill>
                  <a:schemeClr val="dk1"/>
                </a:solidFill>
              </a:rPr>
              <a:t> = W</a:t>
            </a:r>
            <a:r>
              <a:rPr b="1" baseline="-25000" lang="fr" sz="1000">
                <a:solidFill>
                  <a:schemeClr val="dk1"/>
                </a:solidFill>
              </a:rPr>
              <a:t>i</a:t>
            </a:r>
            <a:r>
              <a:rPr b="1" lang="fr" sz="1000">
                <a:solidFill>
                  <a:schemeClr val="dk1"/>
                </a:solidFill>
              </a:rPr>
              <a:t> - l * f’(W</a:t>
            </a:r>
            <a:r>
              <a:rPr b="1" baseline="-25000" lang="fr" sz="1000">
                <a:solidFill>
                  <a:schemeClr val="dk1"/>
                </a:solidFill>
              </a:rPr>
              <a:t>i</a:t>
            </a:r>
            <a:r>
              <a:rPr b="1" lang="fr" sz="1000">
                <a:solidFill>
                  <a:schemeClr val="dk1"/>
                </a:solidFill>
              </a:rPr>
              <a:t>)</a:t>
            </a:r>
            <a:endParaRPr b="1" sz="1000">
              <a:solidFill>
                <a:schemeClr val="dk1"/>
              </a:solidFill>
            </a:endParaRPr>
          </a:p>
          <a:p>
            <a:pPr indent="0" lvl="0" marL="457200" rtl="0" algn="l">
              <a:spcBef>
                <a:spcPts val="0"/>
              </a:spcBef>
              <a:spcAft>
                <a:spcPts val="0"/>
              </a:spcAft>
              <a:buNone/>
            </a:pPr>
            <a:r>
              <a:t/>
            </a:r>
            <a:endParaRPr b="1" sz="1000">
              <a:solidFill>
                <a:schemeClr val="dk1"/>
              </a:solidFill>
            </a:endParaRPr>
          </a:p>
          <a:p>
            <a:pPr indent="-292100" lvl="0" marL="457200" rtl="0" algn="l">
              <a:spcBef>
                <a:spcPts val="0"/>
              </a:spcBef>
              <a:spcAft>
                <a:spcPts val="0"/>
              </a:spcAft>
              <a:buClr>
                <a:schemeClr val="dk1"/>
              </a:buClr>
              <a:buSzPts val="1000"/>
              <a:buChar char="●"/>
            </a:pPr>
            <a:r>
              <a:rPr lang="fr" sz="1000">
                <a:solidFill>
                  <a:schemeClr val="dk1"/>
                </a:solidFill>
              </a:rPr>
              <a:t>On répète ces deux points jusqu’à ce qu’on rencontre la condition d'arrêt (un certain nombre d’étape ou un gradient très faible).</a:t>
            </a:r>
            <a:endParaRPr sz="1000">
              <a:solidFill>
                <a:schemeClr val="dk1"/>
              </a:solidFill>
            </a:endParaRPr>
          </a:p>
        </p:txBody>
      </p:sp>
      <p:pic>
        <p:nvPicPr>
          <p:cNvPr id="159" name="Google Shape;159;p21"/>
          <p:cNvPicPr preferRelativeResize="0"/>
          <p:nvPr/>
        </p:nvPicPr>
        <p:blipFill>
          <a:blip r:embed="rId3">
            <a:alphaModFix/>
          </a:blip>
          <a:stretch>
            <a:fillRect/>
          </a:stretch>
        </p:blipFill>
        <p:spPr>
          <a:xfrm>
            <a:off x="5388500" y="1390700"/>
            <a:ext cx="3593670" cy="3600400"/>
          </a:xfrm>
          <a:prstGeom prst="rect">
            <a:avLst/>
          </a:prstGeom>
          <a:noFill/>
          <a:ln>
            <a:noFill/>
          </a:ln>
        </p:spPr>
      </p:pic>
      <p:pic>
        <p:nvPicPr>
          <p:cNvPr id="160" name="Google Shape;160;p21"/>
          <p:cNvPicPr preferRelativeResize="0"/>
          <p:nvPr/>
        </p:nvPicPr>
        <p:blipFill>
          <a:blip r:embed="rId4">
            <a:alphaModFix/>
          </a:blip>
          <a:stretch>
            <a:fillRect/>
          </a:stretch>
        </p:blipFill>
        <p:spPr>
          <a:xfrm>
            <a:off x="5388500" y="1390679"/>
            <a:ext cx="3593674" cy="3600420"/>
          </a:xfrm>
          <a:prstGeom prst="rect">
            <a:avLst/>
          </a:prstGeom>
          <a:noFill/>
          <a:ln>
            <a:noFill/>
          </a:ln>
        </p:spPr>
      </p:pic>
      <p:pic>
        <p:nvPicPr>
          <p:cNvPr id="161" name="Google Shape;161;p21"/>
          <p:cNvPicPr preferRelativeResize="0"/>
          <p:nvPr/>
        </p:nvPicPr>
        <p:blipFill>
          <a:blip r:embed="rId5">
            <a:alphaModFix/>
          </a:blip>
          <a:stretch>
            <a:fillRect/>
          </a:stretch>
        </p:blipFill>
        <p:spPr>
          <a:xfrm>
            <a:off x="5388500" y="1390681"/>
            <a:ext cx="3593674" cy="3600420"/>
          </a:xfrm>
          <a:prstGeom prst="rect">
            <a:avLst/>
          </a:prstGeom>
          <a:noFill/>
          <a:ln>
            <a:noFill/>
          </a:ln>
        </p:spPr>
      </p:pic>
      <p:cxnSp>
        <p:nvCxnSpPr>
          <p:cNvPr id="162" name="Google Shape;162;p21"/>
          <p:cNvCxnSpPr/>
          <p:nvPr/>
        </p:nvCxnSpPr>
        <p:spPr>
          <a:xfrm>
            <a:off x="6035675" y="2418200"/>
            <a:ext cx="726600" cy="1189500"/>
          </a:xfrm>
          <a:prstGeom prst="straightConnector1">
            <a:avLst/>
          </a:prstGeom>
          <a:noFill/>
          <a:ln cap="flat" cmpd="sng" w="28575">
            <a:solidFill>
              <a:srgbClr val="4A86E8"/>
            </a:solidFill>
            <a:prstDash val="solid"/>
            <a:round/>
            <a:headEnd len="med" w="med" type="none"/>
            <a:tailEnd len="med" w="med" type="triangle"/>
          </a:ln>
        </p:spPr>
      </p:cxnSp>
      <p:cxnSp>
        <p:nvCxnSpPr>
          <p:cNvPr id="163" name="Google Shape;163;p21"/>
          <p:cNvCxnSpPr/>
          <p:nvPr/>
        </p:nvCxnSpPr>
        <p:spPr>
          <a:xfrm>
            <a:off x="6040575" y="4807100"/>
            <a:ext cx="745800" cy="0"/>
          </a:xfrm>
          <a:prstGeom prst="straightConnector1">
            <a:avLst/>
          </a:prstGeom>
          <a:noFill/>
          <a:ln cap="flat" cmpd="sng" w="28575">
            <a:solidFill>
              <a:srgbClr val="4A86E8"/>
            </a:solidFill>
            <a:prstDash val="solid"/>
            <a:round/>
            <a:headEnd len="med" w="med" type="none"/>
            <a:tailEnd len="med" w="med" type="triangle"/>
          </a:ln>
        </p:spPr>
      </p:cxnSp>
      <p:pic>
        <p:nvPicPr>
          <p:cNvPr id="164" name="Google Shape;164;p21"/>
          <p:cNvPicPr preferRelativeResize="0"/>
          <p:nvPr/>
        </p:nvPicPr>
        <p:blipFill>
          <a:blip r:embed="rId6">
            <a:alphaModFix/>
          </a:blip>
          <a:stretch>
            <a:fillRect/>
          </a:stretch>
        </p:blipFill>
        <p:spPr>
          <a:xfrm>
            <a:off x="5381750" y="1390675"/>
            <a:ext cx="3600426" cy="3600426"/>
          </a:xfrm>
          <a:prstGeom prst="rect">
            <a:avLst/>
          </a:prstGeom>
          <a:noFill/>
          <a:ln>
            <a:noFill/>
          </a:ln>
        </p:spPr>
      </p:pic>
      <p:pic>
        <p:nvPicPr>
          <p:cNvPr id="165" name="Google Shape;165;p21"/>
          <p:cNvPicPr preferRelativeResize="0"/>
          <p:nvPr/>
        </p:nvPicPr>
        <p:blipFill>
          <a:blip r:embed="rId7">
            <a:alphaModFix/>
          </a:blip>
          <a:stretch>
            <a:fillRect/>
          </a:stretch>
        </p:blipFill>
        <p:spPr>
          <a:xfrm>
            <a:off x="5388500" y="1390675"/>
            <a:ext cx="3593674" cy="3600426"/>
          </a:xfrm>
          <a:prstGeom prst="rect">
            <a:avLst/>
          </a:prstGeom>
          <a:noFill/>
          <a:ln>
            <a:noFill/>
          </a:ln>
        </p:spPr>
      </p:pic>
      <p:pic>
        <p:nvPicPr>
          <p:cNvPr id="166" name="Google Shape;166;p21"/>
          <p:cNvPicPr preferRelativeResize="0"/>
          <p:nvPr/>
        </p:nvPicPr>
        <p:blipFill>
          <a:blip r:embed="rId8">
            <a:alphaModFix/>
          </a:blip>
          <a:stretch>
            <a:fillRect/>
          </a:stretch>
        </p:blipFill>
        <p:spPr>
          <a:xfrm>
            <a:off x="5381750" y="1390675"/>
            <a:ext cx="3600426" cy="3600426"/>
          </a:xfrm>
          <a:prstGeom prst="rect">
            <a:avLst/>
          </a:prstGeom>
          <a:noFill/>
          <a:ln>
            <a:noFill/>
          </a:ln>
        </p:spPr>
      </p:pic>
      <p:cxnSp>
        <p:nvCxnSpPr>
          <p:cNvPr id="167" name="Google Shape;167;p21"/>
          <p:cNvCxnSpPr/>
          <p:nvPr/>
        </p:nvCxnSpPr>
        <p:spPr>
          <a:xfrm flipH="1" rot="10800000">
            <a:off x="6762125" y="4812050"/>
            <a:ext cx="756000" cy="4800"/>
          </a:xfrm>
          <a:prstGeom prst="straightConnector1">
            <a:avLst/>
          </a:prstGeom>
          <a:noFill/>
          <a:ln cap="flat" cmpd="sng" w="28575">
            <a:solidFill>
              <a:srgbClr val="4A86E8"/>
            </a:solidFill>
            <a:prstDash val="solid"/>
            <a:round/>
            <a:headEnd len="med" w="med" type="none"/>
            <a:tailEnd len="med" w="med" type="triangle"/>
          </a:ln>
        </p:spPr>
      </p:cxnSp>
      <p:cxnSp>
        <p:nvCxnSpPr>
          <p:cNvPr id="168" name="Google Shape;168;p21"/>
          <p:cNvCxnSpPr/>
          <p:nvPr/>
        </p:nvCxnSpPr>
        <p:spPr>
          <a:xfrm>
            <a:off x="6776750" y="3368875"/>
            <a:ext cx="711900" cy="750900"/>
          </a:xfrm>
          <a:prstGeom prst="straightConnector1">
            <a:avLst/>
          </a:prstGeom>
          <a:noFill/>
          <a:ln cap="flat" cmpd="sng" w="28575">
            <a:solidFill>
              <a:srgbClr val="4A86E8"/>
            </a:solidFill>
            <a:prstDash val="solid"/>
            <a:round/>
            <a:headEnd len="med" w="med" type="none"/>
            <a:tailEnd len="med" w="med" type="triangle"/>
          </a:ln>
        </p:spPr>
      </p:cxnSp>
      <p:pic>
        <p:nvPicPr>
          <p:cNvPr id="169" name="Google Shape;169;p21"/>
          <p:cNvPicPr preferRelativeResize="0"/>
          <p:nvPr/>
        </p:nvPicPr>
        <p:blipFill>
          <a:blip r:embed="rId9">
            <a:alphaModFix/>
          </a:blip>
          <a:stretch>
            <a:fillRect/>
          </a:stretch>
        </p:blipFill>
        <p:spPr>
          <a:xfrm>
            <a:off x="5388500" y="1377241"/>
            <a:ext cx="3593674" cy="3613860"/>
          </a:xfrm>
          <a:prstGeom prst="rect">
            <a:avLst/>
          </a:prstGeom>
          <a:noFill/>
          <a:ln>
            <a:noFill/>
          </a:ln>
        </p:spPr>
      </p:pic>
      <p:pic>
        <p:nvPicPr>
          <p:cNvPr id="170" name="Google Shape;170;p21"/>
          <p:cNvPicPr preferRelativeResize="0"/>
          <p:nvPr/>
        </p:nvPicPr>
        <p:blipFill>
          <a:blip r:embed="rId10">
            <a:alphaModFix/>
          </a:blip>
          <a:stretch>
            <a:fillRect/>
          </a:stretch>
        </p:blipFill>
        <p:spPr>
          <a:xfrm>
            <a:off x="5388501" y="1390708"/>
            <a:ext cx="3593675" cy="3600392"/>
          </a:xfrm>
          <a:prstGeom prst="rect">
            <a:avLst/>
          </a:prstGeom>
          <a:noFill/>
          <a:ln>
            <a:noFill/>
          </a:ln>
        </p:spPr>
      </p:pic>
      <p:pic>
        <p:nvPicPr>
          <p:cNvPr id="171" name="Google Shape;171;p21"/>
          <p:cNvPicPr preferRelativeResize="0"/>
          <p:nvPr/>
        </p:nvPicPr>
        <p:blipFill>
          <a:blip r:embed="rId11">
            <a:alphaModFix/>
          </a:blip>
          <a:stretch>
            <a:fillRect/>
          </a:stretch>
        </p:blipFill>
        <p:spPr>
          <a:xfrm>
            <a:off x="5388500" y="1377231"/>
            <a:ext cx="3593674" cy="3613870"/>
          </a:xfrm>
          <a:prstGeom prst="rect">
            <a:avLst/>
          </a:prstGeom>
          <a:noFill/>
          <a:ln>
            <a:noFill/>
          </a:ln>
        </p:spPr>
      </p:pic>
      <p:cxnSp>
        <p:nvCxnSpPr>
          <p:cNvPr id="172" name="Google Shape;172;p21"/>
          <p:cNvCxnSpPr/>
          <p:nvPr/>
        </p:nvCxnSpPr>
        <p:spPr>
          <a:xfrm flipH="1" rot="10800000">
            <a:off x="7522675" y="4802300"/>
            <a:ext cx="589800" cy="4800"/>
          </a:xfrm>
          <a:prstGeom prst="straightConnector1">
            <a:avLst/>
          </a:prstGeom>
          <a:noFill/>
          <a:ln cap="flat" cmpd="sng" w="28575">
            <a:solidFill>
              <a:srgbClr val="4A86E8"/>
            </a:solidFill>
            <a:prstDash val="solid"/>
            <a:round/>
            <a:headEnd len="med" w="med" type="none"/>
            <a:tailEnd len="med" w="med" type="triangle"/>
          </a:ln>
        </p:spPr>
      </p:cxnSp>
      <p:cxnSp>
        <p:nvCxnSpPr>
          <p:cNvPr id="173" name="Google Shape;173;p21"/>
          <p:cNvCxnSpPr/>
          <p:nvPr/>
        </p:nvCxnSpPr>
        <p:spPr>
          <a:xfrm>
            <a:off x="7517800" y="3822275"/>
            <a:ext cx="585000" cy="195000"/>
          </a:xfrm>
          <a:prstGeom prst="straightConnector1">
            <a:avLst/>
          </a:prstGeom>
          <a:noFill/>
          <a:ln cap="flat" cmpd="sng" w="28575">
            <a:solidFill>
              <a:srgbClr val="4A86E8"/>
            </a:solidFill>
            <a:prstDash val="solid"/>
            <a:round/>
            <a:headEnd len="med" w="med" type="none"/>
            <a:tailEnd len="med" w="med" type="triangle"/>
          </a:ln>
        </p:spPr>
      </p:cxnSp>
      <p:pic>
        <p:nvPicPr>
          <p:cNvPr id="174" name="Google Shape;174;p21"/>
          <p:cNvPicPr preferRelativeResize="0"/>
          <p:nvPr/>
        </p:nvPicPr>
        <p:blipFill>
          <a:blip r:embed="rId12">
            <a:alphaModFix/>
          </a:blip>
          <a:stretch>
            <a:fillRect/>
          </a:stretch>
        </p:blipFill>
        <p:spPr>
          <a:xfrm>
            <a:off x="5388500" y="1390683"/>
            <a:ext cx="3593674" cy="3600420"/>
          </a:xfrm>
          <a:prstGeom prst="rect">
            <a:avLst/>
          </a:prstGeom>
          <a:noFill/>
          <a:ln>
            <a:noFill/>
          </a:ln>
        </p:spPr>
      </p:pic>
      <p:pic>
        <p:nvPicPr>
          <p:cNvPr id="175" name="Google Shape;175;p21"/>
          <p:cNvPicPr preferRelativeResize="0"/>
          <p:nvPr/>
        </p:nvPicPr>
        <p:blipFill>
          <a:blip r:embed="rId13">
            <a:alphaModFix/>
          </a:blip>
          <a:stretch>
            <a:fillRect/>
          </a:stretch>
        </p:blipFill>
        <p:spPr>
          <a:xfrm>
            <a:off x="5381750" y="1390645"/>
            <a:ext cx="3600426" cy="3600456"/>
          </a:xfrm>
          <a:prstGeom prst="rect">
            <a:avLst/>
          </a:prstGeom>
          <a:noFill/>
          <a:ln>
            <a:noFill/>
          </a:ln>
        </p:spPr>
      </p:pic>
      <p:pic>
        <p:nvPicPr>
          <p:cNvPr id="176" name="Google Shape;176;p21"/>
          <p:cNvPicPr preferRelativeResize="0"/>
          <p:nvPr/>
        </p:nvPicPr>
        <p:blipFill>
          <a:blip r:embed="rId14">
            <a:alphaModFix/>
          </a:blip>
          <a:stretch>
            <a:fillRect/>
          </a:stretch>
        </p:blipFill>
        <p:spPr>
          <a:xfrm>
            <a:off x="5388500" y="1390680"/>
            <a:ext cx="3593674" cy="3600424"/>
          </a:xfrm>
          <a:prstGeom prst="rect">
            <a:avLst/>
          </a:prstGeom>
          <a:noFill/>
          <a:ln>
            <a:noFill/>
          </a:ln>
        </p:spPr>
      </p:pic>
      <p:cxnSp>
        <p:nvCxnSpPr>
          <p:cNvPr id="177" name="Google Shape;177;p21"/>
          <p:cNvCxnSpPr/>
          <p:nvPr/>
        </p:nvCxnSpPr>
        <p:spPr>
          <a:xfrm flipH="1">
            <a:off x="7873650" y="3871025"/>
            <a:ext cx="229200" cy="39000"/>
          </a:xfrm>
          <a:prstGeom prst="straightConnector1">
            <a:avLst/>
          </a:prstGeom>
          <a:noFill/>
          <a:ln cap="flat" cmpd="sng" w="28575">
            <a:solidFill>
              <a:srgbClr val="4A86E8"/>
            </a:solidFill>
            <a:prstDash val="solid"/>
            <a:round/>
            <a:headEnd len="med" w="med" type="none"/>
            <a:tailEnd len="med" w="med" type="triangle"/>
          </a:ln>
        </p:spPr>
      </p:cxnSp>
      <p:cxnSp>
        <p:nvCxnSpPr>
          <p:cNvPr id="178" name="Google Shape;178;p21"/>
          <p:cNvCxnSpPr/>
          <p:nvPr/>
        </p:nvCxnSpPr>
        <p:spPr>
          <a:xfrm rot="10800000">
            <a:off x="7883325" y="4807100"/>
            <a:ext cx="224400" cy="0"/>
          </a:xfrm>
          <a:prstGeom prst="straightConnector1">
            <a:avLst/>
          </a:prstGeom>
          <a:noFill/>
          <a:ln cap="flat" cmpd="sng" w="28575">
            <a:solidFill>
              <a:srgbClr val="4A86E8"/>
            </a:solidFill>
            <a:prstDash val="solid"/>
            <a:round/>
            <a:headEnd len="med" w="med" type="none"/>
            <a:tailEnd len="med" w="med" type="triangle"/>
          </a:ln>
        </p:spPr>
      </p:cxnSp>
      <p:pic>
        <p:nvPicPr>
          <p:cNvPr id="179" name="Google Shape;179;p21"/>
          <p:cNvPicPr preferRelativeResize="0"/>
          <p:nvPr/>
        </p:nvPicPr>
        <p:blipFill>
          <a:blip r:embed="rId15">
            <a:alphaModFix/>
          </a:blip>
          <a:stretch>
            <a:fillRect/>
          </a:stretch>
        </p:blipFill>
        <p:spPr>
          <a:xfrm>
            <a:off x="5381750" y="1390675"/>
            <a:ext cx="3600426" cy="3600426"/>
          </a:xfrm>
          <a:prstGeom prst="rect">
            <a:avLst/>
          </a:prstGeom>
          <a:noFill/>
          <a:ln>
            <a:noFill/>
          </a:ln>
        </p:spPr>
      </p:pic>
      <p:pic>
        <p:nvPicPr>
          <p:cNvPr id="180" name="Google Shape;180;p21"/>
          <p:cNvPicPr preferRelativeResize="0"/>
          <p:nvPr/>
        </p:nvPicPr>
        <p:blipFill>
          <a:blip r:embed="rId16">
            <a:alphaModFix/>
          </a:blip>
          <a:stretch>
            <a:fillRect/>
          </a:stretch>
        </p:blipFill>
        <p:spPr>
          <a:xfrm>
            <a:off x="5381752" y="1390677"/>
            <a:ext cx="3600426" cy="3600426"/>
          </a:xfrm>
          <a:prstGeom prst="rect">
            <a:avLst/>
          </a:prstGeom>
          <a:noFill/>
          <a:ln>
            <a:noFill/>
          </a:ln>
        </p:spPr>
      </p:pic>
      <p:sp>
        <p:nvSpPr>
          <p:cNvPr id="181" name="Google Shape;181;p21"/>
          <p:cNvSpPr/>
          <p:nvPr/>
        </p:nvSpPr>
        <p:spPr>
          <a:xfrm>
            <a:off x="555800" y="4119775"/>
            <a:ext cx="4680300" cy="748800"/>
          </a:xfrm>
          <a:prstGeom prst="roundRect">
            <a:avLst>
              <a:gd fmla="val 16667" name="adj"/>
            </a:avLst>
          </a:prstGeom>
          <a:solidFill>
            <a:srgbClr val="FFFFFF"/>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Pour une fonction à plusieurs variable, on calcule les dérivées partielles par rapport à chacune des variables.</a:t>
            </a:r>
            <a:endParaRPr sz="1000"/>
          </a:p>
          <a:p>
            <a:pPr indent="0" lvl="0" marL="0" rtl="0" algn="ctr">
              <a:spcBef>
                <a:spcPts val="0"/>
              </a:spcBef>
              <a:spcAft>
                <a:spcPts val="0"/>
              </a:spcAft>
              <a:buNone/>
            </a:pPr>
            <a:r>
              <a:rPr b="1" lang="fr" sz="1000">
                <a:solidFill>
                  <a:srgbClr val="FF0000"/>
                </a:solidFill>
              </a:rPr>
              <a:t>ATTENTION</a:t>
            </a:r>
            <a:r>
              <a:rPr lang="fr" sz="1000"/>
              <a:t> : Les </a:t>
            </a:r>
            <a:r>
              <a:rPr b="1" lang="fr" sz="1000"/>
              <a:t>variables</a:t>
            </a:r>
            <a:r>
              <a:rPr lang="fr" sz="1000"/>
              <a:t> de la fonction de perte sont les </a:t>
            </a:r>
            <a:r>
              <a:rPr b="1" lang="fr" sz="1000"/>
              <a:t>paramètres</a:t>
            </a:r>
            <a:r>
              <a:rPr lang="fr" sz="1000"/>
              <a:t> du réseau de neurone !</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