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2" r:id="rId5"/>
    <p:sldId id="263" r:id="rId6"/>
    <p:sldId id="264" r:id="rId7"/>
    <p:sldId id="265" r:id="rId8"/>
    <p:sldId id="266" r:id="rId9"/>
    <p:sldId id="267" r:id="rId10"/>
    <p:sldId id="268" r:id="rId11"/>
    <p:sldId id="269" r:id="rId12"/>
    <p:sldId id="270" r:id="rId13"/>
    <p:sldId id="274" r:id="rId14"/>
    <p:sldId id="271" r:id="rId15"/>
    <p:sldId id="275" r:id="rId16"/>
    <p:sldId id="272" r:id="rId17"/>
    <p:sldId id="273" r:id="rId18"/>
    <p:sldId id="276" r:id="rId19"/>
    <p:sldId id="279" r:id="rId20"/>
    <p:sldId id="280" r:id="rId21"/>
    <p:sldId id="281" r:id="rId22"/>
    <p:sldId id="287" r:id="rId23"/>
    <p:sldId id="290" r:id="rId24"/>
    <p:sldId id="291" r:id="rId25"/>
    <p:sldId id="292" r:id="rId26"/>
    <p:sldId id="293" r:id="rId27"/>
    <p:sldId id="294" r:id="rId28"/>
    <p:sldId id="295" r:id="rId29"/>
    <p:sldId id="296" r:id="rId30"/>
    <p:sldId id="282" r:id="rId31"/>
    <p:sldId id="288" r:id="rId32"/>
    <p:sldId id="289" r:id="rId33"/>
    <p:sldId id="300" r:id="rId34"/>
    <p:sldId id="283" r:id="rId35"/>
    <p:sldId id="284" r:id="rId36"/>
    <p:sldId id="285" r:id="rId37"/>
    <p:sldId id="286" r:id="rId38"/>
    <p:sldId id="297" r:id="rId39"/>
    <p:sldId id="277" r:id="rId40"/>
    <p:sldId id="278" r:id="rId41"/>
    <p:sldId id="298" r:id="rId42"/>
    <p:sldId id="299"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338" autoAdjust="0"/>
    <p:restoredTop sz="94660"/>
  </p:normalViewPr>
  <p:slideViewPr>
    <p:cSldViewPr snapToGrid="0">
      <p:cViewPr>
        <p:scale>
          <a:sx n="60" d="100"/>
          <a:sy n="60" d="100"/>
        </p:scale>
        <p:origin x="960"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2A54C80-263E-416B-A8E0-580EDEADCBDC}" type="datetimeFigureOut">
              <a:rPr lang="en-US" dirty="0"/>
              <a:t>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2/15/2021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2/15/2021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68BB6B-6AA9-403E-B742-4EAD83FB127F}"/>
              </a:ext>
            </a:extLst>
          </p:cNvPr>
          <p:cNvSpPr>
            <a:spLocks noGrp="1"/>
          </p:cNvSpPr>
          <p:nvPr>
            <p:ph type="ctrTitle"/>
          </p:nvPr>
        </p:nvSpPr>
        <p:spPr>
          <a:xfrm>
            <a:off x="1507067" y="1510748"/>
            <a:ext cx="7766936" cy="2540088"/>
          </a:xfrm>
        </p:spPr>
        <p:txBody>
          <a:bodyPr/>
          <a:lstStyle/>
          <a:p>
            <a:pPr algn="ctr"/>
            <a:r>
              <a:rPr lang="fr-FR" dirty="0"/>
              <a:t>IMAGE PROCESSING :</a:t>
            </a:r>
            <a:br>
              <a:rPr lang="fr-FR" dirty="0"/>
            </a:br>
            <a:r>
              <a:rPr lang="fr-FR" dirty="0"/>
              <a:t>GESTION DES DECHETS</a:t>
            </a:r>
            <a:br>
              <a:rPr lang="fr-FR" dirty="0"/>
            </a:br>
            <a:endParaRPr lang="fr-MA" dirty="0"/>
          </a:p>
        </p:txBody>
      </p:sp>
      <p:sp>
        <p:nvSpPr>
          <p:cNvPr id="3" name="Sous-titre 2">
            <a:extLst>
              <a:ext uri="{FF2B5EF4-FFF2-40B4-BE49-F238E27FC236}">
                <a16:creationId xmlns:a16="http://schemas.microsoft.com/office/drawing/2014/main" id="{C3EB89CE-6566-4656-A383-DBC94E962652}"/>
              </a:ext>
            </a:extLst>
          </p:cNvPr>
          <p:cNvSpPr>
            <a:spLocks noGrp="1"/>
          </p:cNvSpPr>
          <p:nvPr>
            <p:ph type="subTitle" idx="1"/>
          </p:nvPr>
        </p:nvSpPr>
        <p:spPr>
          <a:xfrm>
            <a:off x="1507067" y="4050833"/>
            <a:ext cx="7766936" cy="1727115"/>
          </a:xfrm>
        </p:spPr>
        <p:txBody>
          <a:bodyPr>
            <a:normAutofit/>
          </a:bodyPr>
          <a:lstStyle/>
          <a:p>
            <a:pPr algn="ctr"/>
            <a:r>
              <a:rPr lang="fr-MA" b="1" dirty="0">
                <a:solidFill>
                  <a:srgbClr val="0070C0"/>
                </a:solidFill>
                <a:latin typeface="Andalus" panose="02020603050405020304" pitchFamily="18" charset="-78"/>
                <a:cs typeface="Andalus" panose="02020603050405020304" pitchFamily="18" charset="-78"/>
              </a:rPr>
              <a:t>Réalisé par:</a:t>
            </a:r>
          </a:p>
          <a:p>
            <a:pPr algn="ctr"/>
            <a:r>
              <a:rPr lang="fr-MA" b="1" dirty="0">
                <a:solidFill>
                  <a:srgbClr val="0070C0"/>
                </a:solidFill>
                <a:latin typeface="Andalus" panose="02020603050405020304" pitchFamily="18" charset="-78"/>
                <a:cs typeface="Andalus" panose="02020603050405020304" pitchFamily="18" charset="-78"/>
              </a:rPr>
              <a:t>Oumaima KHARBOUCH</a:t>
            </a:r>
          </a:p>
          <a:p>
            <a:pPr algn="ctr"/>
            <a:r>
              <a:rPr lang="fr-MA" b="1" dirty="0">
                <a:solidFill>
                  <a:srgbClr val="0070C0"/>
                </a:solidFill>
                <a:latin typeface="Andalus" panose="02020603050405020304" pitchFamily="18" charset="-78"/>
                <a:cs typeface="Andalus" panose="02020603050405020304" pitchFamily="18" charset="-78"/>
              </a:rPr>
              <a:t>Encadré par:</a:t>
            </a:r>
          </a:p>
          <a:p>
            <a:pPr algn="ctr"/>
            <a:r>
              <a:rPr lang="fr-MA" b="1" dirty="0">
                <a:solidFill>
                  <a:srgbClr val="0070C0"/>
                </a:solidFill>
                <a:latin typeface="Andalus" panose="02020603050405020304" pitchFamily="18" charset="-78"/>
                <a:cs typeface="Andalus" panose="02020603050405020304" pitchFamily="18" charset="-78"/>
              </a:rPr>
              <a:t>Pr. Mounia MIKRAME</a:t>
            </a:r>
          </a:p>
          <a:p>
            <a:endParaRPr lang="fr-MA" dirty="0"/>
          </a:p>
        </p:txBody>
      </p:sp>
      <p:pic>
        <p:nvPicPr>
          <p:cNvPr id="5" name="Image 4" descr="Une image contenant texte&#10;&#10;Description générée automatiquement">
            <a:extLst>
              <a:ext uri="{FF2B5EF4-FFF2-40B4-BE49-F238E27FC236}">
                <a16:creationId xmlns:a16="http://schemas.microsoft.com/office/drawing/2014/main" id="{761430BF-AD19-49BE-84EC-68D7E0367430}"/>
              </a:ext>
            </a:extLst>
          </p:cNvPr>
          <p:cNvPicPr>
            <a:picLocks noChangeAspect="1"/>
          </p:cNvPicPr>
          <p:nvPr/>
        </p:nvPicPr>
        <p:blipFill>
          <a:blip r:embed="rId2"/>
          <a:stretch>
            <a:fillRect/>
          </a:stretch>
        </p:blipFill>
        <p:spPr>
          <a:xfrm>
            <a:off x="0" y="0"/>
            <a:ext cx="3021497" cy="12477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52034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68BB6B-6AA9-403E-B742-4EAD83FB127F}"/>
              </a:ext>
            </a:extLst>
          </p:cNvPr>
          <p:cNvSpPr>
            <a:spLocks noGrp="1"/>
          </p:cNvSpPr>
          <p:nvPr>
            <p:ph type="ctrTitle"/>
          </p:nvPr>
        </p:nvSpPr>
        <p:spPr>
          <a:xfrm>
            <a:off x="1387797" y="576469"/>
            <a:ext cx="7766936" cy="821635"/>
          </a:xfrm>
        </p:spPr>
        <p:txBody>
          <a:bodyPr/>
          <a:lstStyle/>
          <a:p>
            <a:pPr algn="ctr"/>
            <a:br>
              <a:rPr lang="fr-FR" dirty="0"/>
            </a:br>
            <a:r>
              <a:rPr lang="fr-FR" dirty="0">
                <a:solidFill>
                  <a:srgbClr val="002060"/>
                </a:solidFill>
              </a:rPr>
              <a:t>VGG16</a:t>
            </a:r>
            <a:endParaRPr lang="fr-MA" dirty="0">
              <a:solidFill>
                <a:srgbClr val="002060"/>
              </a:solidFill>
            </a:endParaRPr>
          </a:p>
        </p:txBody>
      </p:sp>
      <p:sp>
        <p:nvSpPr>
          <p:cNvPr id="3" name="Sous-titre 2">
            <a:extLst>
              <a:ext uri="{FF2B5EF4-FFF2-40B4-BE49-F238E27FC236}">
                <a16:creationId xmlns:a16="http://schemas.microsoft.com/office/drawing/2014/main" id="{C3EB89CE-6566-4656-A383-DBC94E962652}"/>
              </a:ext>
            </a:extLst>
          </p:cNvPr>
          <p:cNvSpPr>
            <a:spLocks noGrp="1"/>
          </p:cNvSpPr>
          <p:nvPr>
            <p:ph type="subTitle" idx="1"/>
          </p:nvPr>
        </p:nvSpPr>
        <p:spPr>
          <a:xfrm>
            <a:off x="1228771" y="1701885"/>
            <a:ext cx="9333211" cy="4579646"/>
          </a:xfrm>
        </p:spPr>
        <p:txBody>
          <a:bodyPr>
            <a:normAutofit/>
          </a:bodyPr>
          <a:lstStyle/>
          <a:p>
            <a:pPr algn="ctr">
              <a:lnSpc>
                <a:spcPct val="150000"/>
              </a:lnSpc>
            </a:pPr>
            <a:endParaRPr lang="fr-FR" sz="180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algn="ctr">
              <a:lnSpc>
                <a:spcPct val="150000"/>
              </a:lnSpc>
            </a:pPr>
            <a:r>
              <a:rPr lang="fr-FR"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VGG16 est un modèle de réseau de neurones convolutif proposé par K. Simonyan et A. Zisserman Le modèle atteint une précision de test de 92,7% dans le top 5 dans ImageNet, qui est un ensemble de données de plus de 14 millions d'images appartenant à 1000 classes. C'était l'un des modèles célèbres soumis à l'ILSVRC-2014. Il apporte une amélioration par rapport à AlexNet en remplaçant les grands filtres de la taille d'un noyau (11 et 5 dans la première et la deuxième couche convolutive, respectivement) par plusieurs filtres 3 × 3 de la taille d'un noyau l'un après l'autre. </a:t>
            </a:r>
            <a:endParaRPr lang="fr-MA" dirty="0"/>
          </a:p>
        </p:txBody>
      </p:sp>
    </p:spTree>
    <p:extLst>
      <p:ext uri="{BB962C8B-B14F-4D97-AF65-F5344CB8AC3E}">
        <p14:creationId xmlns:p14="http://schemas.microsoft.com/office/powerpoint/2010/main" val="1142338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68BB6B-6AA9-403E-B742-4EAD83FB127F}"/>
              </a:ext>
            </a:extLst>
          </p:cNvPr>
          <p:cNvSpPr>
            <a:spLocks noGrp="1"/>
          </p:cNvSpPr>
          <p:nvPr>
            <p:ph type="ctrTitle"/>
          </p:nvPr>
        </p:nvSpPr>
        <p:spPr>
          <a:xfrm>
            <a:off x="1387797" y="576469"/>
            <a:ext cx="7766936" cy="821635"/>
          </a:xfrm>
        </p:spPr>
        <p:txBody>
          <a:bodyPr/>
          <a:lstStyle/>
          <a:p>
            <a:pPr algn="ctr"/>
            <a:br>
              <a:rPr lang="fr-FR" dirty="0"/>
            </a:br>
            <a:r>
              <a:rPr lang="fr-FR" dirty="0">
                <a:solidFill>
                  <a:srgbClr val="002060"/>
                </a:solidFill>
              </a:rPr>
              <a:t>Architecture:</a:t>
            </a:r>
            <a:endParaRPr lang="fr-MA" dirty="0">
              <a:solidFill>
                <a:srgbClr val="002060"/>
              </a:solidFill>
            </a:endParaRPr>
          </a:p>
        </p:txBody>
      </p:sp>
      <p:pic>
        <p:nvPicPr>
          <p:cNvPr id="5" name="Image 4">
            <a:extLst>
              <a:ext uri="{FF2B5EF4-FFF2-40B4-BE49-F238E27FC236}">
                <a16:creationId xmlns:a16="http://schemas.microsoft.com/office/drawing/2014/main" id="{30AF8E79-3F87-4696-9A28-2390421884F8}"/>
              </a:ext>
            </a:extLst>
          </p:cNvPr>
          <p:cNvPicPr/>
          <p:nvPr/>
        </p:nvPicPr>
        <p:blipFill>
          <a:blip r:embed="rId2"/>
          <a:stretch>
            <a:fillRect/>
          </a:stretch>
        </p:blipFill>
        <p:spPr>
          <a:xfrm>
            <a:off x="917926" y="1701885"/>
            <a:ext cx="8706678" cy="4396740"/>
          </a:xfrm>
          <a:prstGeom prst="rect">
            <a:avLst/>
          </a:prstGeom>
        </p:spPr>
      </p:pic>
    </p:spTree>
    <p:extLst>
      <p:ext uri="{BB962C8B-B14F-4D97-AF65-F5344CB8AC3E}">
        <p14:creationId xmlns:p14="http://schemas.microsoft.com/office/powerpoint/2010/main" val="1926399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68BB6B-6AA9-403E-B742-4EAD83FB127F}"/>
              </a:ext>
            </a:extLst>
          </p:cNvPr>
          <p:cNvSpPr>
            <a:spLocks noGrp="1"/>
          </p:cNvSpPr>
          <p:nvPr>
            <p:ph type="ctrTitle"/>
          </p:nvPr>
        </p:nvSpPr>
        <p:spPr>
          <a:xfrm>
            <a:off x="1387797" y="576469"/>
            <a:ext cx="7766936" cy="821635"/>
          </a:xfrm>
        </p:spPr>
        <p:txBody>
          <a:bodyPr/>
          <a:lstStyle/>
          <a:p>
            <a:pPr algn="ctr"/>
            <a:br>
              <a:rPr lang="fr-FR" dirty="0"/>
            </a:br>
            <a:r>
              <a:rPr lang="fr-FR" dirty="0">
                <a:solidFill>
                  <a:srgbClr val="002060"/>
                </a:solidFill>
              </a:rPr>
              <a:t>Sequential model </a:t>
            </a:r>
            <a:endParaRPr lang="fr-MA" dirty="0">
              <a:solidFill>
                <a:srgbClr val="002060"/>
              </a:solidFill>
            </a:endParaRPr>
          </a:p>
        </p:txBody>
      </p:sp>
      <p:sp>
        <p:nvSpPr>
          <p:cNvPr id="3" name="Sous-titre 2">
            <a:extLst>
              <a:ext uri="{FF2B5EF4-FFF2-40B4-BE49-F238E27FC236}">
                <a16:creationId xmlns:a16="http://schemas.microsoft.com/office/drawing/2014/main" id="{C3EB89CE-6566-4656-A383-DBC94E962652}"/>
              </a:ext>
            </a:extLst>
          </p:cNvPr>
          <p:cNvSpPr>
            <a:spLocks noGrp="1"/>
          </p:cNvSpPr>
          <p:nvPr>
            <p:ph type="subTitle" idx="1"/>
          </p:nvPr>
        </p:nvSpPr>
        <p:spPr>
          <a:xfrm>
            <a:off x="1177603" y="2359611"/>
            <a:ext cx="9836794" cy="2436978"/>
          </a:xfrm>
        </p:spPr>
        <p:txBody>
          <a:bodyPr>
            <a:normAutofit/>
          </a:bodyPr>
          <a:lstStyle/>
          <a:p>
            <a:pPr algn="ctr">
              <a:lnSpc>
                <a:spcPct val="150000"/>
              </a:lnSpc>
            </a:pPr>
            <a:endParaRPr lang="fr-FR" sz="180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algn="ctr">
              <a:lnSpc>
                <a:spcPct val="150000"/>
              </a:lnSpc>
            </a:pPr>
            <a:r>
              <a:rPr lang="fr-FR"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Sequentiel model est le moyen le plus simple de créer un modèle dans Keras. Il permet de construire un modèle couche par couche. Chaque couche a des poids qui correspondent à la couche la suit.. Nous ajouterons deux couches et une couche de sortie.</a:t>
            </a:r>
          </a:p>
        </p:txBody>
      </p:sp>
    </p:spTree>
    <p:extLst>
      <p:ext uri="{BB962C8B-B14F-4D97-AF65-F5344CB8AC3E}">
        <p14:creationId xmlns:p14="http://schemas.microsoft.com/office/powerpoint/2010/main" val="2333841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68BB6B-6AA9-403E-B742-4EAD83FB127F}"/>
              </a:ext>
            </a:extLst>
          </p:cNvPr>
          <p:cNvSpPr>
            <a:spLocks noGrp="1"/>
          </p:cNvSpPr>
          <p:nvPr>
            <p:ph type="ctrTitle"/>
          </p:nvPr>
        </p:nvSpPr>
        <p:spPr>
          <a:xfrm>
            <a:off x="1387797" y="576469"/>
            <a:ext cx="7766936" cy="821635"/>
          </a:xfrm>
        </p:spPr>
        <p:txBody>
          <a:bodyPr/>
          <a:lstStyle/>
          <a:p>
            <a:pPr algn="ctr"/>
            <a:br>
              <a:rPr lang="fr-FR" dirty="0"/>
            </a:br>
            <a:r>
              <a:rPr lang="fr-FR" dirty="0">
                <a:solidFill>
                  <a:srgbClr val="002060"/>
                </a:solidFill>
              </a:rPr>
              <a:t>Architecture:</a:t>
            </a:r>
            <a:endParaRPr lang="fr-MA" dirty="0">
              <a:solidFill>
                <a:srgbClr val="002060"/>
              </a:solidFill>
            </a:endParaRPr>
          </a:p>
        </p:txBody>
      </p:sp>
      <p:pic>
        <p:nvPicPr>
          <p:cNvPr id="3" name="Image 2">
            <a:extLst>
              <a:ext uri="{FF2B5EF4-FFF2-40B4-BE49-F238E27FC236}">
                <a16:creationId xmlns:a16="http://schemas.microsoft.com/office/drawing/2014/main" id="{371C0208-3CC4-4B30-B6BC-FADBD6F31492}"/>
              </a:ext>
            </a:extLst>
          </p:cNvPr>
          <p:cNvPicPr>
            <a:picLocks noChangeAspect="1"/>
          </p:cNvPicPr>
          <p:nvPr/>
        </p:nvPicPr>
        <p:blipFill>
          <a:blip r:embed="rId2"/>
          <a:stretch>
            <a:fillRect/>
          </a:stretch>
        </p:blipFill>
        <p:spPr>
          <a:xfrm>
            <a:off x="1266411" y="1887399"/>
            <a:ext cx="8572500" cy="4143375"/>
          </a:xfrm>
          <a:prstGeom prst="rect">
            <a:avLst/>
          </a:prstGeom>
        </p:spPr>
      </p:pic>
    </p:spTree>
    <p:extLst>
      <p:ext uri="{BB962C8B-B14F-4D97-AF65-F5344CB8AC3E}">
        <p14:creationId xmlns:p14="http://schemas.microsoft.com/office/powerpoint/2010/main" val="2751519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68BB6B-6AA9-403E-B742-4EAD83FB127F}"/>
              </a:ext>
            </a:extLst>
          </p:cNvPr>
          <p:cNvSpPr>
            <a:spLocks noGrp="1"/>
          </p:cNvSpPr>
          <p:nvPr>
            <p:ph type="ctrTitle"/>
          </p:nvPr>
        </p:nvSpPr>
        <p:spPr>
          <a:xfrm>
            <a:off x="1387797" y="576469"/>
            <a:ext cx="7766936" cy="821635"/>
          </a:xfrm>
        </p:spPr>
        <p:txBody>
          <a:bodyPr/>
          <a:lstStyle/>
          <a:p>
            <a:pPr algn="ctr"/>
            <a:br>
              <a:rPr lang="fr-FR" dirty="0"/>
            </a:br>
            <a:r>
              <a:rPr lang="fr-FR" dirty="0">
                <a:solidFill>
                  <a:srgbClr val="002060"/>
                </a:solidFill>
              </a:rPr>
              <a:t>Resnet_50 model </a:t>
            </a:r>
            <a:endParaRPr lang="fr-MA" dirty="0">
              <a:solidFill>
                <a:srgbClr val="002060"/>
              </a:solidFill>
            </a:endParaRPr>
          </a:p>
        </p:txBody>
      </p:sp>
      <p:sp>
        <p:nvSpPr>
          <p:cNvPr id="3" name="Sous-titre 2">
            <a:extLst>
              <a:ext uri="{FF2B5EF4-FFF2-40B4-BE49-F238E27FC236}">
                <a16:creationId xmlns:a16="http://schemas.microsoft.com/office/drawing/2014/main" id="{C3EB89CE-6566-4656-A383-DBC94E962652}"/>
              </a:ext>
            </a:extLst>
          </p:cNvPr>
          <p:cNvSpPr>
            <a:spLocks noGrp="1"/>
          </p:cNvSpPr>
          <p:nvPr>
            <p:ph type="subTitle" idx="1"/>
          </p:nvPr>
        </p:nvSpPr>
        <p:spPr>
          <a:xfrm>
            <a:off x="1177603" y="2377746"/>
            <a:ext cx="9836794" cy="2870115"/>
          </a:xfrm>
        </p:spPr>
        <p:txBody>
          <a:bodyPr>
            <a:normAutofit/>
          </a:bodyPr>
          <a:lstStyle/>
          <a:p>
            <a:pPr algn="ctr">
              <a:lnSpc>
                <a:spcPct val="150000"/>
              </a:lnSpc>
            </a:pPr>
            <a:endParaRPr lang="fr-FR" sz="180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algn="ctr">
              <a:lnSpc>
                <a:spcPct val="150000"/>
              </a:lnSpc>
            </a:pPr>
            <a:r>
              <a:rPr lang="fr-FR"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Le modèle ResNet-50 se compose de 5 étapes chacune avec une convolution et un bloc d'identité. Chaque bloc de convolution a 3 couches de convolution et chaque bloc d'identité a également 3 couches de convolution. Le ResNet-50 a plus de 23 millions de paramètres entraînables.</a:t>
            </a:r>
          </a:p>
        </p:txBody>
      </p:sp>
    </p:spTree>
    <p:extLst>
      <p:ext uri="{BB962C8B-B14F-4D97-AF65-F5344CB8AC3E}">
        <p14:creationId xmlns:p14="http://schemas.microsoft.com/office/powerpoint/2010/main" val="2267588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68BB6B-6AA9-403E-B742-4EAD83FB127F}"/>
              </a:ext>
            </a:extLst>
          </p:cNvPr>
          <p:cNvSpPr>
            <a:spLocks noGrp="1"/>
          </p:cNvSpPr>
          <p:nvPr>
            <p:ph type="ctrTitle"/>
          </p:nvPr>
        </p:nvSpPr>
        <p:spPr>
          <a:xfrm>
            <a:off x="1387797" y="576469"/>
            <a:ext cx="7766936" cy="821635"/>
          </a:xfrm>
        </p:spPr>
        <p:txBody>
          <a:bodyPr/>
          <a:lstStyle/>
          <a:p>
            <a:pPr algn="ctr"/>
            <a:br>
              <a:rPr lang="fr-FR" dirty="0"/>
            </a:br>
            <a:r>
              <a:rPr lang="fr-FR" dirty="0">
                <a:solidFill>
                  <a:srgbClr val="002060"/>
                </a:solidFill>
              </a:rPr>
              <a:t>Architecture:</a:t>
            </a:r>
            <a:endParaRPr lang="fr-MA" dirty="0">
              <a:solidFill>
                <a:srgbClr val="002060"/>
              </a:solidFill>
            </a:endParaRPr>
          </a:p>
        </p:txBody>
      </p:sp>
      <p:pic>
        <p:nvPicPr>
          <p:cNvPr id="4" name="Image 3">
            <a:extLst>
              <a:ext uri="{FF2B5EF4-FFF2-40B4-BE49-F238E27FC236}">
                <a16:creationId xmlns:a16="http://schemas.microsoft.com/office/drawing/2014/main" id="{33F7B3E5-10BA-4B10-9A4B-A9CBAD64BA8F}"/>
              </a:ext>
            </a:extLst>
          </p:cNvPr>
          <p:cNvPicPr>
            <a:picLocks noChangeAspect="1"/>
          </p:cNvPicPr>
          <p:nvPr/>
        </p:nvPicPr>
        <p:blipFill>
          <a:blip r:embed="rId2"/>
          <a:stretch>
            <a:fillRect/>
          </a:stretch>
        </p:blipFill>
        <p:spPr>
          <a:xfrm>
            <a:off x="1702191" y="2576512"/>
            <a:ext cx="9214337" cy="2737610"/>
          </a:xfrm>
          <a:prstGeom prst="rect">
            <a:avLst/>
          </a:prstGeom>
        </p:spPr>
      </p:pic>
    </p:spTree>
    <p:extLst>
      <p:ext uri="{BB962C8B-B14F-4D97-AF65-F5344CB8AC3E}">
        <p14:creationId xmlns:p14="http://schemas.microsoft.com/office/powerpoint/2010/main" val="532587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68BB6B-6AA9-403E-B742-4EAD83FB127F}"/>
              </a:ext>
            </a:extLst>
          </p:cNvPr>
          <p:cNvSpPr>
            <a:spLocks noGrp="1"/>
          </p:cNvSpPr>
          <p:nvPr>
            <p:ph type="ctrTitle"/>
          </p:nvPr>
        </p:nvSpPr>
        <p:spPr>
          <a:xfrm>
            <a:off x="1387797" y="576469"/>
            <a:ext cx="7766936" cy="821635"/>
          </a:xfrm>
        </p:spPr>
        <p:txBody>
          <a:bodyPr/>
          <a:lstStyle/>
          <a:p>
            <a:pPr algn="ctr"/>
            <a:br>
              <a:rPr lang="fr-FR" dirty="0"/>
            </a:br>
            <a:r>
              <a:rPr lang="fr-FR" dirty="0">
                <a:solidFill>
                  <a:srgbClr val="002060"/>
                </a:solidFill>
              </a:rPr>
              <a:t>	ANN</a:t>
            </a:r>
            <a:endParaRPr lang="fr-MA" dirty="0">
              <a:solidFill>
                <a:srgbClr val="002060"/>
              </a:solidFill>
            </a:endParaRPr>
          </a:p>
        </p:txBody>
      </p:sp>
      <p:sp>
        <p:nvSpPr>
          <p:cNvPr id="3" name="Sous-titre 2">
            <a:extLst>
              <a:ext uri="{FF2B5EF4-FFF2-40B4-BE49-F238E27FC236}">
                <a16:creationId xmlns:a16="http://schemas.microsoft.com/office/drawing/2014/main" id="{C3EB89CE-6566-4656-A383-DBC94E962652}"/>
              </a:ext>
            </a:extLst>
          </p:cNvPr>
          <p:cNvSpPr>
            <a:spLocks noGrp="1"/>
          </p:cNvSpPr>
          <p:nvPr>
            <p:ph type="subTitle" idx="1"/>
          </p:nvPr>
        </p:nvSpPr>
        <p:spPr>
          <a:xfrm>
            <a:off x="645676" y="1272209"/>
            <a:ext cx="9836794" cy="4611757"/>
          </a:xfrm>
        </p:spPr>
        <p:txBody>
          <a:bodyPr>
            <a:normAutofit/>
          </a:bodyPr>
          <a:lstStyle/>
          <a:p>
            <a:pPr algn="ctr">
              <a:lnSpc>
                <a:spcPct val="150000"/>
              </a:lnSpc>
            </a:pPr>
            <a:endParaRPr lang="fr-FR" sz="180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algn="ctr">
              <a:lnSpc>
                <a:spcPct val="150000"/>
              </a:lnSpc>
            </a:pPr>
            <a:r>
              <a:rPr lang="fr-FR"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 L'architecture ANN est basée sur la structure et la fonction du réseau neuronal biologique. Semblable aux neurones du cerveau, ANN se compose également de neurones qui sont disposés en différentes couches. Le réseau de neurones à alimentation directe est un réseau de neurones populaire qui se compose d'une couche d'entrée pour recevoir les données externes pour effectuer la reconnaissance de formes, d'une couche de sortie qui donne la solution au problème et d'une couche cachée est une couche intermédiaire qui sépare les autres couches. Les neurones adjacents de la couche d'entrée à la couche de sortie sont connectés via des arcs acycliques. L'ANN utilise un algorithme d'entraînement pour apprendre les ensembles de données qui modifient les poids des neurones en fonction du taux d'erreur entre la cible et la sortie réelle. </a:t>
            </a:r>
          </a:p>
        </p:txBody>
      </p:sp>
    </p:spTree>
    <p:extLst>
      <p:ext uri="{BB962C8B-B14F-4D97-AF65-F5344CB8AC3E}">
        <p14:creationId xmlns:p14="http://schemas.microsoft.com/office/powerpoint/2010/main" val="4156484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68BB6B-6AA9-403E-B742-4EAD83FB127F}"/>
              </a:ext>
            </a:extLst>
          </p:cNvPr>
          <p:cNvSpPr>
            <a:spLocks noGrp="1"/>
          </p:cNvSpPr>
          <p:nvPr>
            <p:ph type="ctrTitle"/>
          </p:nvPr>
        </p:nvSpPr>
        <p:spPr>
          <a:xfrm>
            <a:off x="1387797" y="576469"/>
            <a:ext cx="7766936" cy="821635"/>
          </a:xfrm>
        </p:spPr>
        <p:txBody>
          <a:bodyPr/>
          <a:lstStyle/>
          <a:p>
            <a:pPr algn="ctr"/>
            <a:br>
              <a:rPr lang="fr-FR" dirty="0"/>
            </a:br>
            <a:r>
              <a:rPr lang="fr-FR" dirty="0">
                <a:solidFill>
                  <a:srgbClr val="002060"/>
                </a:solidFill>
              </a:rPr>
              <a:t>	Architecture:</a:t>
            </a:r>
            <a:endParaRPr lang="fr-MA" dirty="0">
              <a:solidFill>
                <a:srgbClr val="002060"/>
              </a:solidFill>
            </a:endParaRPr>
          </a:p>
        </p:txBody>
      </p:sp>
      <p:pic>
        <p:nvPicPr>
          <p:cNvPr id="6" name="Image 5">
            <a:extLst>
              <a:ext uri="{FF2B5EF4-FFF2-40B4-BE49-F238E27FC236}">
                <a16:creationId xmlns:a16="http://schemas.microsoft.com/office/drawing/2014/main" id="{C3E8AACF-AE27-4FCD-A241-18C62488125C}"/>
              </a:ext>
            </a:extLst>
          </p:cNvPr>
          <p:cNvPicPr>
            <a:picLocks noChangeAspect="1"/>
          </p:cNvPicPr>
          <p:nvPr/>
        </p:nvPicPr>
        <p:blipFill>
          <a:blip r:embed="rId2"/>
          <a:stretch>
            <a:fillRect/>
          </a:stretch>
        </p:blipFill>
        <p:spPr>
          <a:xfrm>
            <a:off x="1572559" y="1903963"/>
            <a:ext cx="7766936" cy="3648698"/>
          </a:xfrm>
          <a:prstGeom prst="rect">
            <a:avLst/>
          </a:prstGeom>
        </p:spPr>
      </p:pic>
    </p:spTree>
    <p:extLst>
      <p:ext uri="{BB962C8B-B14F-4D97-AF65-F5344CB8AC3E}">
        <p14:creationId xmlns:p14="http://schemas.microsoft.com/office/powerpoint/2010/main" val="3814819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68BB6B-6AA9-403E-B742-4EAD83FB127F}"/>
              </a:ext>
            </a:extLst>
          </p:cNvPr>
          <p:cNvSpPr>
            <a:spLocks noGrp="1"/>
          </p:cNvSpPr>
          <p:nvPr>
            <p:ph type="ctrTitle"/>
          </p:nvPr>
        </p:nvSpPr>
        <p:spPr>
          <a:xfrm>
            <a:off x="1613084" y="2335696"/>
            <a:ext cx="7766936" cy="2186608"/>
          </a:xfrm>
        </p:spPr>
        <p:txBody>
          <a:bodyPr/>
          <a:lstStyle/>
          <a:p>
            <a:pPr algn="ctr"/>
            <a:br>
              <a:rPr lang="fr-FR" dirty="0"/>
            </a:br>
            <a:r>
              <a:rPr lang="fr-FR" sz="6000" dirty="0"/>
              <a:t>RESULTATS &amp; DISCUSSION</a:t>
            </a:r>
            <a:endParaRPr lang="fr-MA" sz="6000" dirty="0"/>
          </a:p>
        </p:txBody>
      </p:sp>
    </p:spTree>
    <p:extLst>
      <p:ext uri="{BB962C8B-B14F-4D97-AF65-F5344CB8AC3E}">
        <p14:creationId xmlns:p14="http://schemas.microsoft.com/office/powerpoint/2010/main" val="481398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90DF30AC-A49B-4B9F-BC77-6BBE30EBC904}"/>
              </a:ext>
            </a:extLst>
          </p:cNvPr>
          <p:cNvPicPr>
            <a:picLocks noChangeAspect="1"/>
          </p:cNvPicPr>
          <p:nvPr/>
        </p:nvPicPr>
        <p:blipFill>
          <a:blip r:embed="rId2"/>
          <a:stretch>
            <a:fillRect/>
          </a:stretch>
        </p:blipFill>
        <p:spPr>
          <a:xfrm>
            <a:off x="477078" y="980661"/>
            <a:ext cx="9965635" cy="5512904"/>
          </a:xfrm>
          <a:prstGeom prst="rect">
            <a:avLst/>
          </a:prstGeom>
        </p:spPr>
      </p:pic>
      <p:sp>
        <p:nvSpPr>
          <p:cNvPr id="7" name="ZoneTexte 6">
            <a:extLst>
              <a:ext uri="{FF2B5EF4-FFF2-40B4-BE49-F238E27FC236}">
                <a16:creationId xmlns:a16="http://schemas.microsoft.com/office/drawing/2014/main" id="{733B5675-A4D6-4B68-BC79-4445360AD737}"/>
              </a:ext>
            </a:extLst>
          </p:cNvPr>
          <p:cNvSpPr txBox="1"/>
          <p:nvPr/>
        </p:nvSpPr>
        <p:spPr>
          <a:xfrm>
            <a:off x="4333460" y="364435"/>
            <a:ext cx="5075583" cy="400110"/>
          </a:xfrm>
          <a:prstGeom prst="rect">
            <a:avLst/>
          </a:prstGeom>
          <a:noFill/>
        </p:spPr>
        <p:txBody>
          <a:bodyPr wrap="square" rtlCol="0">
            <a:spAutoFit/>
          </a:bodyPr>
          <a:lstStyle/>
          <a:p>
            <a:r>
              <a:rPr lang="fr-MA" sz="2000" b="1" dirty="0"/>
              <a:t>Sequentiel</a:t>
            </a:r>
          </a:p>
        </p:txBody>
      </p:sp>
    </p:spTree>
    <p:extLst>
      <p:ext uri="{BB962C8B-B14F-4D97-AF65-F5344CB8AC3E}">
        <p14:creationId xmlns:p14="http://schemas.microsoft.com/office/powerpoint/2010/main" val="1190273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68BB6B-6AA9-403E-B742-4EAD83FB127F}"/>
              </a:ext>
            </a:extLst>
          </p:cNvPr>
          <p:cNvSpPr>
            <a:spLocks noGrp="1"/>
          </p:cNvSpPr>
          <p:nvPr>
            <p:ph type="ctrTitle"/>
          </p:nvPr>
        </p:nvSpPr>
        <p:spPr>
          <a:xfrm>
            <a:off x="1387797" y="576469"/>
            <a:ext cx="7766936" cy="821635"/>
          </a:xfrm>
        </p:spPr>
        <p:txBody>
          <a:bodyPr/>
          <a:lstStyle/>
          <a:p>
            <a:pPr algn="ctr"/>
            <a:br>
              <a:rPr lang="fr-FR" dirty="0"/>
            </a:br>
            <a:r>
              <a:rPr lang="fr-FR" dirty="0"/>
              <a:t>INTRODUCTION</a:t>
            </a:r>
            <a:endParaRPr lang="fr-MA" dirty="0"/>
          </a:p>
        </p:txBody>
      </p:sp>
      <p:sp>
        <p:nvSpPr>
          <p:cNvPr id="3" name="Sous-titre 2">
            <a:extLst>
              <a:ext uri="{FF2B5EF4-FFF2-40B4-BE49-F238E27FC236}">
                <a16:creationId xmlns:a16="http://schemas.microsoft.com/office/drawing/2014/main" id="{C3EB89CE-6566-4656-A383-DBC94E962652}"/>
              </a:ext>
            </a:extLst>
          </p:cNvPr>
          <p:cNvSpPr>
            <a:spLocks noGrp="1"/>
          </p:cNvSpPr>
          <p:nvPr>
            <p:ph type="subTitle" idx="1"/>
          </p:nvPr>
        </p:nvSpPr>
        <p:spPr>
          <a:xfrm>
            <a:off x="1387797" y="1398104"/>
            <a:ext cx="7766936" cy="4579646"/>
          </a:xfrm>
        </p:spPr>
        <p:txBody>
          <a:bodyPr>
            <a:noAutofit/>
          </a:bodyPr>
          <a:lstStyle/>
          <a:p>
            <a:pPr algn="ctr">
              <a:lnSpc>
                <a:spcPct val="150000"/>
              </a:lnSpc>
            </a:pPr>
            <a:r>
              <a:rPr lang="fr-FR"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 </a:t>
            </a:r>
            <a:r>
              <a:rPr lang="fr-FR" b="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L'accumulation de déchets solides dans la zone urbaine devient une grande préoccupation, et elle entraînerait une pollution de l'environnement et pourrait être dangereuse pour la santé humaine si elle n'est pas correctement gérée. Il est important d'avoir un système de gestion des déchets avancé / intelligent pour gérer une variété de déchets. L'une des étapes les plus importantes de la gestion des déchets est la séparation des déchets en différents composants et ce processus est normalement effectué manuellement par cueillette manuelle. Pour simplifier le processus, dans ce rapport je vais faire appel à 4 modèles de machine Learning qui visent la classification des déchets et on va comparer leur précision après une recherche littéraire sur l’automatisation de la classification des déchets dans le domaine du computer vision. Le but principal de ces modèles est de rendre le processus de séparation des déchets plus rapide et intelligent en réduisant la participation humaine.</a:t>
            </a:r>
            <a:endParaRPr lang="fr-MA" dirty="0"/>
          </a:p>
        </p:txBody>
      </p:sp>
    </p:spTree>
    <p:extLst>
      <p:ext uri="{BB962C8B-B14F-4D97-AF65-F5344CB8AC3E}">
        <p14:creationId xmlns:p14="http://schemas.microsoft.com/office/powerpoint/2010/main" val="958250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733B5675-A4D6-4B68-BC79-4445360AD737}"/>
              </a:ext>
            </a:extLst>
          </p:cNvPr>
          <p:cNvSpPr txBox="1"/>
          <p:nvPr/>
        </p:nvSpPr>
        <p:spPr>
          <a:xfrm>
            <a:off x="4757530" y="357808"/>
            <a:ext cx="5075583" cy="400110"/>
          </a:xfrm>
          <a:prstGeom prst="rect">
            <a:avLst/>
          </a:prstGeom>
          <a:noFill/>
        </p:spPr>
        <p:txBody>
          <a:bodyPr wrap="square" rtlCol="0">
            <a:spAutoFit/>
          </a:bodyPr>
          <a:lstStyle/>
          <a:p>
            <a:r>
              <a:rPr lang="fr-MA" sz="2000" b="1" dirty="0"/>
              <a:t>Sequentiel</a:t>
            </a:r>
          </a:p>
        </p:txBody>
      </p:sp>
      <p:pic>
        <p:nvPicPr>
          <p:cNvPr id="3" name="Image 2">
            <a:extLst>
              <a:ext uri="{FF2B5EF4-FFF2-40B4-BE49-F238E27FC236}">
                <a16:creationId xmlns:a16="http://schemas.microsoft.com/office/drawing/2014/main" id="{1D8E3D1E-015F-4558-961D-BDFAA9A02FF0}"/>
              </a:ext>
            </a:extLst>
          </p:cNvPr>
          <p:cNvPicPr>
            <a:picLocks noChangeAspect="1"/>
          </p:cNvPicPr>
          <p:nvPr/>
        </p:nvPicPr>
        <p:blipFill>
          <a:blip r:embed="rId2"/>
          <a:stretch>
            <a:fillRect/>
          </a:stretch>
        </p:blipFill>
        <p:spPr>
          <a:xfrm>
            <a:off x="331305" y="919370"/>
            <a:ext cx="11475684" cy="5753100"/>
          </a:xfrm>
          <a:prstGeom prst="rect">
            <a:avLst/>
          </a:prstGeom>
        </p:spPr>
      </p:pic>
    </p:spTree>
    <p:extLst>
      <p:ext uri="{BB962C8B-B14F-4D97-AF65-F5344CB8AC3E}">
        <p14:creationId xmlns:p14="http://schemas.microsoft.com/office/powerpoint/2010/main" val="3574108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733B5675-A4D6-4B68-BC79-4445360AD737}"/>
              </a:ext>
            </a:extLst>
          </p:cNvPr>
          <p:cNvSpPr txBox="1"/>
          <p:nvPr/>
        </p:nvSpPr>
        <p:spPr>
          <a:xfrm>
            <a:off x="4482275" y="357383"/>
            <a:ext cx="3497565" cy="464220"/>
          </a:xfrm>
          <a:prstGeom prst="rect">
            <a:avLst/>
          </a:prstGeom>
        </p:spPr>
        <p:txBody>
          <a:bodyPr vert="horz" lIns="91440" tIns="45720" rIns="91440" bIns="45720" rtlCol="0" anchor="b">
            <a:normAutofit/>
          </a:bodyPr>
          <a:lstStyle/>
          <a:p>
            <a:pPr>
              <a:spcBef>
                <a:spcPct val="0"/>
              </a:spcBef>
              <a:spcAft>
                <a:spcPts val="600"/>
              </a:spcAft>
            </a:pPr>
            <a:r>
              <a:rPr lang="en-US" sz="2000" dirty="0">
                <a:solidFill>
                  <a:srgbClr val="002060"/>
                </a:solidFill>
                <a:latin typeface="+mj-lt"/>
                <a:ea typeface="+mj-ea"/>
                <a:cs typeface="+mj-cs"/>
              </a:rPr>
              <a:t>Sequentiel</a:t>
            </a:r>
          </a:p>
        </p:txBody>
      </p:sp>
      <p:sp>
        <p:nvSpPr>
          <p:cNvPr id="30" name="Isosceles Triangle 11">
            <a:extLst>
              <a:ext uri="{FF2B5EF4-FFF2-40B4-BE49-F238E27FC236}">
                <a16:creationId xmlns:a16="http://schemas.microsoft.com/office/drawing/2014/main" id="{F6E918B1-FA59-42EF-8A8E-B0F3D1E54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Image 3">
            <a:extLst>
              <a:ext uri="{FF2B5EF4-FFF2-40B4-BE49-F238E27FC236}">
                <a16:creationId xmlns:a16="http://schemas.microsoft.com/office/drawing/2014/main" id="{5622A731-CB65-4A22-B8BA-64A126487A8C}"/>
              </a:ext>
            </a:extLst>
          </p:cNvPr>
          <p:cNvPicPr>
            <a:picLocks noChangeAspect="1"/>
          </p:cNvPicPr>
          <p:nvPr/>
        </p:nvPicPr>
        <p:blipFill>
          <a:blip r:embed="rId2"/>
          <a:stretch>
            <a:fillRect/>
          </a:stretch>
        </p:blipFill>
        <p:spPr>
          <a:xfrm>
            <a:off x="577505" y="1166285"/>
            <a:ext cx="8314703" cy="5443538"/>
          </a:xfrm>
          <a:prstGeom prst="rect">
            <a:avLst/>
          </a:prstGeom>
        </p:spPr>
      </p:pic>
    </p:spTree>
    <p:extLst>
      <p:ext uri="{BB962C8B-B14F-4D97-AF65-F5344CB8AC3E}">
        <p14:creationId xmlns:p14="http://schemas.microsoft.com/office/powerpoint/2010/main" val="3039625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733B5675-A4D6-4B68-BC79-4445360AD737}"/>
              </a:ext>
            </a:extLst>
          </p:cNvPr>
          <p:cNvSpPr txBox="1"/>
          <p:nvPr/>
        </p:nvSpPr>
        <p:spPr>
          <a:xfrm>
            <a:off x="4333460" y="364435"/>
            <a:ext cx="5075583" cy="400110"/>
          </a:xfrm>
          <a:prstGeom prst="rect">
            <a:avLst/>
          </a:prstGeom>
          <a:noFill/>
        </p:spPr>
        <p:txBody>
          <a:bodyPr wrap="square" rtlCol="0">
            <a:spAutoFit/>
          </a:bodyPr>
          <a:lstStyle/>
          <a:p>
            <a:r>
              <a:rPr lang="fr-MA" sz="2000" b="1" dirty="0"/>
              <a:t>VGG16</a:t>
            </a:r>
          </a:p>
        </p:txBody>
      </p:sp>
      <p:pic>
        <p:nvPicPr>
          <p:cNvPr id="3" name="Image 2">
            <a:extLst>
              <a:ext uri="{FF2B5EF4-FFF2-40B4-BE49-F238E27FC236}">
                <a16:creationId xmlns:a16="http://schemas.microsoft.com/office/drawing/2014/main" id="{6A0FF615-A208-4212-A648-CE52EBEA1C6D}"/>
              </a:ext>
            </a:extLst>
          </p:cNvPr>
          <p:cNvPicPr>
            <a:picLocks noChangeAspect="1"/>
          </p:cNvPicPr>
          <p:nvPr/>
        </p:nvPicPr>
        <p:blipFill>
          <a:blip r:embed="rId2"/>
          <a:stretch>
            <a:fillRect/>
          </a:stretch>
        </p:blipFill>
        <p:spPr>
          <a:xfrm>
            <a:off x="737981" y="1223962"/>
            <a:ext cx="9867900" cy="4620247"/>
          </a:xfrm>
          <a:prstGeom prst="rect">
            <a:avLst/>
          </a:prstGeom>
        </p:spPr>
      </p:pic>
    </p:spTree>
    <p:extLst>
      <p:ext uri="{BB962C8B-B14F-4D97-AF65-F5344CB8AC3E}">
        <p14:creationId xmlns:p14="http://schemas.microsoft.com/office/powerpoint/2010/main" val="722883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733B5675-A4D6-4B68-BC79-4445360AD737}"/>
              </a:ext>
            </a:extLst>
          </p:cNvPr>
          <p:cNvSpPr txBox="1"/>
          <p:nvPr/>
        </p:nvSpPr>
        <p:spPr>
          <a:xfrm>
            <a:off x="4333460" y="364435"/>
            <a:ext cx="5075583" cy="400110"/>
          </a:xfrm>
          <a:prstGeom prst="rect">
            <a:avLst/>
          </a:prstGeom>
          <a:noFill/>
        </p:spPr>
        <p:txBody>
          <a:bodyPr wrap="square" rtlCol="0">
            <a:spAutoFit/>
          </a:bodyPr>
          <a:lstStyle/>
          <a:p>
            <a:r>
              <a:rPr lang="fr-MA" sz="2000" b="1" dirty="0"/>
              <a:t>VGG16</a:t>
            </a:r>
          </a:p>
        </p:txBody>
      </p:sp>
      <p:pic>
        <p:nvPicPr>
          <p:cNvPr id="4" name="Image 3">
            <a:extLst>
              <a:ext uri="{FF2B5EF4-FFF2-40B4-BE49-F238E27FC236}">
                <a16:creationId xmlns:a16="http://schemas.microsoft.com/office/drawing/2014/main" id="{F5765AEB-52FC-4BA1-8487-91F082C30294}"/>
              </a:ext>
            </a:extLst>
          </p:cNvPr>
          <p:cNvPicPr>
            <a:picLocks noChangeAspect="1"/>
          </p:cNvPicPr>
          <p:nvPr/>
        </p:nvPicPr>
        <p:blipFill>
          <a:blip r:embed="rId2"/>
          <a:stretch>
            <a:fillRect/>
          </a:stretch>
        </p:blipFill>
        <p:spPr>
          <a:xfrm>
            <a:off x="781878" y="1109042"/>
            <a:ext cx="9613210" cy="5143500"/>
          </a:xfrm>
          <a:prstGeom prst="rect">
            <a:avLst/>
          </a:prstGeom>
        </p:spPr>
      </p:pic>
    </p:spTree>
    <p:extLst>
      <p:ext uri="{BB962C8B-B14F-4D97-AF65-F5344CB8AC3E}">
        <p14:creationId xmlns:p14="http://schemas.microsoft.com/office/powerpoint/2010/main" val="849882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733B5675-A4D6-4B68-BC79-4445360AD737}"/>
              </a:ext>
            </a:extLst>
          </p:cNvPr>
          <p:cNvSpPr txBox="1"/>
          <p:nvPr/>
        </p:nvSpPr>
        <p:spPr>
          <a:xfrm>
            <a:off x="4108173" y="1006781"/>
            <a:ext cx="5075583" cy="400110"/>
          </a:xfrm>
          <a:prstGeom prst="rect">
            <a:avLst/>
          </a:prstGeom>
          <a:noFill/>
        </p:spPr>
        <p:txBody>
          <a:bodyPr wrap="square" rtlCol="0">
            <a:spAutoFit/>
          </a:bodyPr>
          <a:lstStyle/>
          <a:p>
            <a:r>
              <a:rPr lang="fr-MA" sz="2000" b="1" dirty="0"/>
              <a:t>VGG16</a:t>
            </a:r>
          </a:p>
        </p:txBody>
      </p:sp>
      <p:pic>
        <p:nvPicPr>
          <p:cNvPr id="4" name="Image 3">
            <a:extLst>
              <a:ext uri="{FF2B5EF4-FFF2-40B4-BE49-F238E27FC236}">
                <a16:creationId xmlns:a16="http://schemas.microsoft.com/office/drawing/2014/main" id="{9557F40F-B8F1-4DC0-B298-E5802B1AA6F9}"/>
              </a:ext>
            </a:extLst>
          </p:cNvPr>
          <p:cNvPicPr>
            <a:picLocks noChangeAspect="1"/>
          </p:cNvPicPr>
          <p:nvPr/>
        </p:nvPicPr>
        <p:blipFill>
          <a:blip r:embed="rId2"/>
          <a:stretch>
            <a:fillRect/>
          </a:stretch>
        </p:blipFill>
        <p:spPr>
          <a:xfrm>
            <a:off x="714270" y="2338387"/>
            <a:ext cx="8969030" cy="2181225"/>
          </a:xfrm>
          <a:prstGeom prst="rect">
            <a:avLst/>
          </a:prstGeom>
        </p:spPr>
      </p:pic>
    </p:spTree>
    <p:extLst>
      <p:ext uri="{BB962C8B-B14F-4D97-AF65-F5344CB8AC3E}">
        <p14:creationId xmlns:p14="http://schemas.microsoft.com/office/powerpoint/2010/main" val="4130333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733B5675-A4D6-4B68-BC79-4445360AD737}"/>
              </a:ext>
            </a:extLst>
          </p:cNvPr>
          <p:cNvSpPr txBox="1"/>
          <p:nvPr/>
        </p:nvSpPr>
        <p:spPr>
          <a:xfrm>
            <a:off x="3975651" y="450190"/>
            <a:ext cx="5075583" cy="400110"/>
          </a:xfrm>
          <a:prstGeom prst="rect">
            <a:avLst/>
          </a:prstGeom>
          <a:noFill/>
        </p:spPr>
        <p:txBody>
          <a:bodyPr wrap="square" rtlCol="0">
            <a:spAutoFit/>
          </a:bodyPr>
          <a:lstStyle/>
          <a:p>
            <a:r>
              <a:rPr lang="fr-MA" sz="2000" b="1" dirty="0"/>
              <a:t>VGG16</a:t>
            </a:r>
          </a:p>
        </p:txBody>
      </p:sp>
      <p:pic>
        <p:nvPicPr>
          <p:cNvPr id="6" name="Image 5">
            <a:extLst>
              <a:ext uri="{FF2B5EF4-FFF2-40B4-BE49-F238E27FC236}">
                <a16:creationId xmlns:a16="http://schemas.microsoft.com/office/drawing/2014/main" id="{8ADDD098-5745-48CB-A919-8CED50E6A1C1}"/>
              </a:ext>
            </a:extLst>
          </p:cNvPr>
          <p:cNvPicPr>
            <a:picLocks noChangeAspect="1"/>
          </p:cNvPicPr>
          <p:nvPr/>
        </p:nvPicPr>
        <p:blipFill>
          <a:blip r:embed="rId2"/>
          <a:stretch>
            <a:fillRect/>
          </a:stretch>
        </p:blipFill>
        <p:spPr>
          <a:xfrm>
            <a:off x="931585" y="1119809"/>
            <a:ext cx="8941285" cy="5486400"/>
          </a:xfrm>
          <a:prstGeom prst="rect">
            <a:avLst/>
          </a:prstGeom>
        </p:spPr>
      </p:pic>
    </p:spTree>
    <p:extLst>
      <p:ext uri="{BB962C8B-B14F-4D97-AF65-F5344CB8AC3E}">
        <p14:creationId xmlns:p14="http://schemas.microsoft.com/office/powerpoint/2010/main" val="712422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733B5675-A4D6-4B68-BC79-4445360AD737}"/>
              </a:ext>
            </a:extLst>
          </p:cNvPr>
          <p:cNvSpPr txBox="1"/>
          <p:nvPr/>
        </p:nvSpPr>
        <p:spPr>
          <a:xfrm>
            <a:off x="3975651" y="450190"/>
            <a:ext cx="5075583" cy="400110"/>
          </a:xfrm>
          <a:prstGeom prst="rect">
            <a:avLst/>
          </a:prstGeom>
          <a:noFill/>
        </p:spPr>
        <p:txBody>
          <a:bodyPr wrap="square" rtlCol="0">
            <a:spAutoFit/>
          </a:bodyPr>
          <a:lstStyle/>
          <a:p>
            <a:r>
              <a:rPr lang="fr-MA" sz="2000" b="1" dirty="0"/>
              <a:t>VGG16</a:t>
            </a:r>
          </a:p>
        </p:txBody>
      </p:sp>
      <p:pic>
        <p:nvPicPr>
          <p:cNvPr id="3" name="Image 2">
            <a:extLst>
              <a:ext uri="{FF2B5EF4-FFF2-40B4-BE49-F238E27FC236}">
                <a16:creationId xmlns:a16="http://schemas.microsoft.com/office/drawing/2014/main" id="{46CFF4D7-A125-4C55-A1BA-C8F620A3FC4A}"/>
              </a:ext>
            </a:extLst>
          </p:cNvPr>
          <p:cNvPicPr>
            <a:picLocks noChangeAspect="1"/>
          </p:cNvPicPr>
          <p:nvPr/>
        </p:nvPicPr>
        <p:blipFill>
          <a:blip r:embed="rId2"/>
          <a:stretch>
            <a:fillRect/>
          </a:stretch>
        </p:blipFill>
        <p:spPr>
          <a:xfrm>
            <a:off x="742123" y="1643270"/>
            <a:ext cx="9168640" cy="3723860"/>
          </a:xfrm>
          <a:prstGeom prst="rect">
            <a:avLst/>
          </a:prstGeom>
        </p:spPr>
      </p:pic>
    </p:spTree>
    <p:extLst>
      <p:ext uri="{BB962C8B-B14F-4D97-AF65-F5344CB8AC3E}">
        <p14:creationId xmlns:p14="http://schemas.microsoft.com/office/powerpoint/2010/main" val="927093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733B5675-A4D6-4B68-BC79-4445360AD737}"/>
              </a:ext>
            </a:extLst>
          </p:cNvPr>
          <p:cNvSpPr txBox="1"/>
          <p:nvPr/>
        </p:nvSpPr>
        <p:spPr>
          <a:xfrm>
            <a:off x="3975651" y="450190"/>
            <a:ext cx="5075583" cy="400110"/>
          </a:xfrm>
          <a:prstGeom prst="rect">
            <a:avLst/>
          </a:prstGeom>
          <a:noFill/>
        </p:spPr>
        <p:txBody>
          <a:bodyPr wrap="square" rtlCol="0">
            <a:spAutoFit/>
          </a:bodyPr>
          <a:lstStyle/>
          <a:p>
            <a:r>
              <a:rPr lang="fr-MA" sz="2000" b="1" dirty="0"/>
              <a:t>VGG16</a:t>
            </a:r>
          </a:p>
        </p:txBody>
      </p:sp>
      <p:pic>
        <p:nvPicPr>
          <p:cNvPr id="4" name="Image 3">
            <a:extLst>
              <a:ext uri="{FF2B5EF4-FFF2-40B4-BE49-F238E27FC236}">
                <a16:creationId xmlns:a16="http://schemas.microsoft.com/office/drawing/2014/main" id="{7C2E2B23-2105-4C28-A166-2D1D76F255EB}"/>
              </a:ext>
            </a:extLst>
          </p:cNvPr>
          <p:cNvPicPr>
            <a:picLocks noChangeAspect="1"/>
          </p:cNvPicPr>
          <p:nvPr/>
        </p:nvPicPr>
        <p:blipFill>
          <a:blip r:embed="rId2"/>
          <a:stretch>
            <a:fillRect/>
          </a:stretch>
        </p:blipFill>
        <p:spPr>
          <a:xfrm>
            <a:off x="803620" y="1173438"/>
            <a:ext cx="8936728" cy="5438775"/>
          </a:xfrm>
          <a:prstGeom prst="rect">
            <a:avLst/>
          </a:prstGeom>
        </p:spPr>
      </p:pic>
    </p:spTree>
    <p:extLst>
      <p:ext uri="{BB962C8B-B14F-4D97-AF65-F5344CB8AC3E}">
        <p14:creationId xmlns:p14="http://schemas.microsoft.com/office/powerpoint/2010/main" val="877116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733B5675-A4D6-4B68-BC79-4445360AD737}"/>
              </a:ext>
            </a:extLst>
          </p:cNvPr>
          <p:cNvSpPr txBox="1"/>
          <p:nvPr/>
        </p:nvSpPr>
        <p:spPr>
          <a:xfrm>
            <a:off x="3975651" y="450190"/>
            <a:ext cx="5075583" cy="400110"/>
          </a:xfrm>
          <a:prstGeom prst="rect">
            <a:avLst/>
          </a:prstGeom>
          <a:noFill/>
        </p:spPr>
        <p:txBody>
          <a:bodyPr wrap="square" rtlCol="0">
            <a:spAutoFit/>
          </a:bodyPr>
          <a:lstStyle/>
          <a:p>
            <a:r>
              <a:rPr lang="fr-MA" sz="2000" b="1" dirty="0"/>
              <a:t>VGG16</a:t>
            </a:r>
          </a:p>
        </p:txBody>
      </p:sp>
      <p:pic>
        <p:nvPicPr>
          <p:cNvPr id="3" name="Image 2">
            <a:extLst>
              <a:ext uri="{FF2B5EF4-FFF2-40B4-BE49-F238E27FC236}">
                <a16:creationId xmlns:a16="http://schemas.microsoft.com/office/drawing/2014/main" id="{CDBA1068-7503-4179-A032-B0F36B2D3F60}"/>
              </a:ext>
            </a:extLst>
          </p:cNvPr>
          <p:cNvPicPr>
            <a:picLocks noChangeAspect="1"/>
          </p:cNvPicPr>
          <p:nvPr/>
        </p:nvPicPr>
        <p:blipFill>
          <a:blip r:embed="rId2"/>
          <a:stretch>
            <a:fillRect/>
          </a:stretch>
        </p:blipFill>
        <p:spPr>
          <a:xfrm>
            <a:off x="450575" y="1342817"/>
            <a:ext cx="9974538" cy="4633913"/>
          </a:xfrm>
          <a:prstGeom prst="rect">
            <a:avLst/>
          </a:prstGeom>
        </p:spPr>
      </p:pic>
    </p:spTree>
    <p:extLst>
      <p:ext uri="{BB962C8B-B14F-4D97-AF65-F5344CB8AC3E}">
        <p14:creationId xmlns:p14="http://schemas.microsoft.com/office/powerpoint/2010/main" val="14308112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733B5675-A4D6-4B68-BC79-4445360AD737}"/>
              </a:ext>
            </a:extLst>
          </p:cNvPr>
          <p:cNvSpPr txBox="1"/>
          <p:nvPr/>
        </p:nvSpPr>
        <p:spPr>
          <a:xfrm>
            <a:off x="3975651" y="450190"/>
            <a:ext cx="5075583" cy="400110"/>
          </a:xfrm>
          <a:prstGeom prst="rect">
            <a:avLst/>
          </a:prstGeom>
          <a:noFill/>
        </p:spPr>
        <p:txBody>
          <a:bodyPr wrap="square" rtlCol="0">
            <a:spAutoFit/>
          </a:bodyPr>
          <a:lstStyle/>
          <a:p>
            <a:r>
              <a:rPr lang="fr-MA" sz="2000" b="1" dirty="0"/>
              <a:t>VGG16</a:t>
            </a:r>
          </a:p>
        </p:txBody>
      </p:sp>
    </p:spTree>
    <p:extLst>
      <p:ext uri="{BB962C8B-B14F-4D97-AF65-F5344CB8AC3E}">
        <p14:creationId xmlns:p14="http://schemas.microsoft.com/office/powerpoint/2010/main" val="3830105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68BB6B-6AA9-403E-B742-4EAD83FB127F}"/>
              </a:ext>
            </a:extLst>
          </p:cNvPr>
          <p:cNvSpPr>
            <a:spLocks noGrp="1"/>
          </p:cNvSpPr>
          <p:nvPr>
            <p:ph type="ctrTitle"/>
          </p:nvPr>
        </p:nvSpPr>
        <p:spPr>
          <a:xfrm>
            <a:off x="1387797" y="576469"/>
            <a:ext cx="7766936" cy="821635"/>
          </a:xfrm>
        </p:spPr>
        <p:txBody>
          <a:bodyPr/>
          <a:lstStyle/>
          <a:p>
            <a:pPr algn="ctr"/>
            <a:br>
              <a:rPr lang="fr-FR" dirty="0"/>
            </a:br>
            <a:r>
              <a:rPr lang="fr-FR" dirty="0"/>
              <a:t>PROBLEMATIQUE</a:t>
            </a:r>
            <a:endParaRPr lang="fr-MA" dirty="0"/>
          </a:p>
        </p:txBody>
      </p:sp>
      <p:sp>
        <p:nvSpPr>
          <p:cNvPr id="3" name="Sous-titre 2">
            <a:extLst>
              <a:ext uri="{FF2B5EF4-FFF2-40B4-BE49-F238E27FC236}">
                <a16:creationId xmlns:a16="http://schemas.microsoft.com/office/drawing/2014/main" id="{C3EB89CE-6566-4656-A383-DBC94E962652}"/>
              </a:ext>
            </a:extLst>
          </p:cNvPr>
          <p:cNvSpPr>
            <a:spLocks noGrp="1"/>
          </p:cNvSpPr>
          <p:nvPr>
            <p:ph type="subTitle" idx="1"/>
          </p:nvPr>
        </p:nvSpPr>
        <p:spPr>
          <a:xfrm>
            <a:off x="1228772" y="1701885"/>
            <a:ext cx="7766936" cy="4579646"/>
          </a:xfrm>
        </p:spPr>
        <p:txBody>
          <a:bodyPr>
            <a:normAutofit/>
          </a:bodyPr>
          <a:lstStyle/>
          <a:p>
            <a:pPr algn="ctr">
              <a:lnSpc>
                <a:spcPct val="150000"/>
              </a:lnSpc>
            </a:pPr>
            <a:endParaRPr lang="fr-FR" sz="180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algn="ctr">
              <a:lnSpc>
                <a:spcPct val="150000"/>
              </a:lnSpc>
            </a:pPr>
            <a:r>
              <a:rPr lang="fr-FR"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Afin d’agir dans le domaine des déchets de façon significative, la réduction de la production de déchets, puis du recyclage des déchets restent des enjeux principaux pour la gestion des déchets. D'où le besoin de cette analyse afin de répondre à </a:t>
            </a:r>
            <a:r>
              <a:rPr lang="fr-FR"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la problématique </a:t>
            </a:r>
            <a:r>
              <a:rPr lang="fr-FR"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de la classification des déchets en des déchets recyclables et autres organiques pour faciliter la suite du processus de la gestion des déchets</a:t>
            </a:r>
            <a:r>
              <a:rPr lang="fr-FR" dirty="0">
                <a:solidFill>
                  <a:srgbClr val="082A75"/>
                </a:solidFill>
                <a:latin typeface="Calibri" panose="020F0502020204030204" pitchFamily="34" charset="0"/>
                <a:ea typeface="MS Mincho" panose="02020609040205080304" pitchFamily="49" charset="-128"/>
                <a:cs typeface="Times New Roman" panose="02020603050405020304" pitchFamily="18" charset="0"/>
              </a:rPr>
              <a:t>.</a:t>
            </a:r>
            <a:endParaRPr lang="fr-MA" dirty="0"/>
          </a:p>
        </p:txBody>
      </p:sp>
    </p:spTree>
    <p:extLst>
      <p:ext uri="{BB962C8B-B14F-4D97-AF65-F5344CB8AC3E}">
        <p14:creationId xmlns:p14="http://schemas.microsoft.com/office/powerpoint/2010/main" val="17960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733B5675-A4D6-4B68-BC79-4445360AD737}"/>
              </a:ext>
            </a:extLst>
          </p:cNvPr>
          <p:cNvSpPr txBox="1"/>
          <p:nvPr/>
        </p:nvSpPr>
        <p:spPr>
          <a:xfrm>
            <a:off x="4572000" y="397565"/>
            <a:ext cx="5075583" cy="369332"/>
          </a:xfrm>
          <a:prstGeom prst="rect">
            <a:avLst/>
          </a:prstGeom>
          <a:noFill/>
        </p:spPr>
        <p:txBody>
          <a:bodyPr wrap="square" rtlCol="0">
            <a:spAutoFit/>
          </a:bodyPr>
          <a:lstStyle/>
          <a:p>
            <a:r>
              <a:rPr lang="fr-MA" dirty="0"/>
              <a:t>resnet50</a:t>
            </a:r>
          </a:p>
        </p:txBody>
      </p:sp>
      <p:pic>
        <p:nvPicPr>
          <p:cNvPr id="4" name="Image 3">
            <a:extLst>
              <a:ext uri="{FF2B5EF4-FFF2-40B4-BE49-F238E27FC236}">
                <a16:creationId xmlns:a16="http://schemas.microsoft.com/office/drawing/2014/main" id="{8E8F7104-68D6-4E15-8B56-7927EC7E620D}"/>
              </a:ext>
            </a:extLst>
          </p:cNvPr>
          <p:cNvPicPr>
            <a:picLocks noChangeAspect="1"/>
          </p:cNvPicPr>
          <p:nvPr/>
        </p:nvPicPr>
        <p:blipFill>
          <a:blip r:embed="rId2"/>
          <a:stretch>
            <a:fillRect/>
          </a:stretch>
        </p:blipFill>
        <p:spPr>
          <a:xfrm>
            <a:off x="992257" y="1073426"/>
            <a:ext cx="9067800" cy="4704522"/>
          </a:xfrm>
          <a:prstGeom prst="rect">
            <a:avLst/>
          </a:prstGeom>
        </p:spPr>
      </p:pic>
    </p:spTree>
    <p:extLst>
      <p:ext uri="{BB962C8B-B14F-4D97-AF65-F5344CB8AC3E}">
        <p14:creationId xmlns:p14="http://schemas.microsoft.com/office/powerpoint/2010/main" val="30072992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733B5675-A4D6-4B68-BC79-4445360AD737}"/>
              </a:ext>
            </a:extLst>
          </p:cNvPr>
          <p:cNvSpPr txBox="1"/>
          <p:nvPr/>
        </p:nvSpPr>
        <p:spPr>
          <a:xfrm>
            <a:off x="4572000" y="397565"/>
            <a:ext cx="5075583" cy="369332"/>
          </a:xfrm>
          <a:prstGeom prst="rect">
            <a:avLst/>
          </a:prstGeom>
          <a:noFill/>
        </p:spPr>
        <p:txBody>
          <a:bodyPr wrap="square" rtlCol="0">
            <a:spAutoFit/>
          </a:bodyPr>
          <a:lstStyle/>
          <a:p>
            <a:r>
              <a:rPr lang="fr-MA" dirty="0"/>
              <a:t>resnet50</a:t>
            </a:r>
          </a:p>
        </p:txBody>
      </p:sp>
      <p:pic>
        <p:nvPicPr>
          <p:cNvPr id="3" name="Image 2">
            <a:extLst>
              <a:ext uri="{FF2B5EF4-FFF2-40B4-BE49-F238E27FC236}">
                <a16:creationId xmlns:a16="http://schemas.microsoft.com/office/drawing/2014/main" id="{4B74F6BF-EC86-42E2-A006-16C993CBBD6B}"/>
              </a:ext>
            </a:extLst>
          </p:cNvPr>
          <p:cNvPicPr>
            <a:picLocks noChangeAspect="1"/>
          </p:cNvPicPr>
          <p:nvPr/>
        </p:nvPicPr>
        <p:blipFill>
          <a:blip r:embed="rId2"/>
          <a:stretch>
            <a:fillRect/>
          </a:stretch>
        </p:blipFill>
        <p:spPr>
          <a:xfrm>
            <a:off x="768627" y="1179443"/>
            <a:ext cx="9218336" cy="4214192"/>
          </a:xfrm>
          <a:prstGeom prst="rect">
            <a:avLst/>
          </a:prstGeom>
        </p:spPr>
      </p:pic>
    </p:spTree>
    <p:extLst>
      <p:ext uri="{BB962C8B-B14F-4D97-AF65-F5344CB8AC3E}">
        <p14:creationId xmlns:p14="http://schemas.microsoft.com/office/powerpoint/2010/main" val="28634786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733B5675-A4D6-4B68-BC79-4445360AD737}"/>
              </a:ext>
            </a:extLst>
          </p:cNvPr>
          <p:cNvSpPr txBox="1"/>
          <p:nvPr/>
        </p:nvSpPr>
        <p:spPr>
          <a:xfrm>
            <a:off x="4572000" y="397565"/>
            <a:ext cx="5075583" cy="400110"/>
          </a:xfrm>
          <a:prstGeom prst="rect">
            <a:avLst/>
          </a:prstGeom>
          <a:noFill/>
        </p:spPr>
        <p:txBody>
          <a:bodyPr wrap="square" rtlCol="0">
            <a:spAutoFit/>
          </a:bodyPr>
          <a:lstStyle/>
          <a:p>
            <a:r>
              <a:rPr lang="fr-MA" sz="2000" dirty="0"/>
              <a:t>resnet50</a:t>
            </a:r>
          </a:p>
        </p:txBody>
      </p:sp>
      <p:pic>
        <p:nvPicPr>
          <p:cNvPr id="4" name="Image 3">
            <a:extLst>
              <a:ext uri="{FF2B5EF4-FFF2-40B4-BE49-F238E27FC236}">
                <a16:creationId xmlns:a16="http://schemas.microsoft.com/office/drawing/2014/main" id="{CC2FC736-42AC-4345-8117-9645D1FC82E9}"/>
              </a:ext>
            </a:extLst>
          </p:cNvPr>
          <p:cNvPicPr>
            <a:picLocks noChangeAspect="1"/>
          </p:cNvPicPr>
          <p:nvPr/>
        </p:nvPicPr>
        <p:blipFill>
          <a:blip r:embed="rId2"/>
          <a:stretch>
            <a:fillRect/>
          </a:stretch>
        </p:blipFill>
        <p:spPr>
          <a:xfrm>
            <a:off x="808383" y="2107096"/>
            <a:ext cx="9011478" cy="724443"/>
          </a:xfrm>
          <a:prstGeom prst="rect">
            <a:avLst/>
          </a:prstGeom>
        </p:spPr>
      </p:pic>
      <p:pic>
        <p:nvPicPr>
          <p:cNvPr id="5" name="Image 4">
            <a:extLst>
              <a:ext uri="{FF2B5EF4-FFF2-40B4-BE49-F238E27FC236}">
                <a16:creationId xmlns:a16="http://schemas.microsoft.com/office/drawing/2014/main" id="{4CEE2BC4-A99C-4D57-93A4-E1FD6CF7818F}"/>
              </a:ext>
            </a:extLst>
          </p:cNvPr>
          <p:cNvPicPr>
            <a:picLocks noChangeAspect="1"/>
          </p:cNvPicPr>
          <p:nvPr/>
        </p:nvPicPr>
        <p:blipFill>
          <a:blip r:embed="rId3"/>
          <a:stretch>
            <a:fillRect/>
          </a:stretch>
        </p:blipFill>
        <p:spPr>
          <a:xfrm>
            <a:off x="808383" y="2831539"/>
            <a:ext cx="9011478" cy="1846477"/>
          </a:xfrm>
          <a:prstGeom prst="rect">
            <a:avLst/>
          </a:prstGeom>
        </p:spPr>
      </p:pic>
    </p:spTree>
    <p:extLst>
      <p:ext uri="{BB962C8B-B14F-4D97-AF65-F5344CB8AC3E}">
        <p14:creationId xmlns:p14="http://schemas.microsoft.com/office/powerpoint/2010/main" val="35266160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733B5675-A4D6-4B68-BC79-4445360AD737}"/>
              </a:ext>
            </a:extLst>
          </p:cNvPr>
          <p:cNvSpPr txBox="1"/>
          <p:nvPr/>
        </p:nvSpPr>
        <p:spPr>
          <a:xfrm>
            <a:off x="4572000" y="397565"/>
            <a:ext cx="5075583" cy="400110"/>
          </a:xfrm>
          <a:prstGeom prst="rect">
            <a:avLst/>
          </a:prstGeom>
          <a:noFill/>
        </p:spPr>
        <p:txBody>
          <a:bodyPr wrap="square" rtlCol="0">
            <a:spAutoFit/>
          </a:bodyPr>
          <a:lstStyle/>
          <a:p>
            <a:r>
              <a:rPr lang="fr-MA" sz="2000" dirty="0"/>
              <a:t>resnet50</a:t>
            </a:r>
          </a:p>
        </p:txBody>
      </p:sp>
      <p:pic>
        <p:nvPicPr>
          <p:cNvPr id="6" name="Image 5">
            <a:extLst>
              <a:ext uri="{FF2B5EF4-FFF2-40B4-BE49-F238E27FC236}">
                <a16:creationId xmlns:a16="http://schemas.microsoft.com/office/drawing/2014/main" id="{58864651-5D3B-448C-8DA3-759F928469C5}"/>
              </a:ext>
            </a:extLst>
          </p:cNvPr>
          <p:cNvPicPr>
            <a:picLocks noChangeAspect="1"/>
          </p:cNvPicPr>
          <p:nvPr/>
        </p:nvPicPr>
        <p:blipFill>
          <a:blip r:embed="rId2"/>
          <a:stretch>
            <a:fillRect/>
          </a:stretch>
        </p:blipFill>
        <p:spPr>
          <a:xfrm>
            <a:off x="1461837" y="1045243"/>
            <a:ext cx="7874668" cy="5572125"/>
          </a:xfrm>
          <a:prstGeom prst="rect">
            <a:avLst/>
          </a:prstGeom>
        </p:spPr>
      </p:pic>
    </p:spTree>
    <p:extLst>
      <p:ext uri="{BB962C8B-B14F-4D97-AF65-F5344CB8AC3E}">
        <p14:creationId xmlns:p14="http://schemas.microsoft.com/office/powerpoint/2010/main" val="9792954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733B5675-A4D6-4B68-BC79-4445360AD737}"/>
              </a:ext>
            </a:extLst>
          </p:cNvPr>
          <p:cNvSpPr txBox="1"/>
          <p:nvPr/>
        </p:nvSpPr>
        <p:spPr>
          <a:xfrm>
            <a:off x="2915478" y="530780"/>
            <a:ext cx="5075583" cy="400110"/>
          </a:xfrm>
          <a:prstGeom prst="rect">
            <a:avLst/>
          </a:prstGeom>
          <a:noFill/>
        </p:spPr>
        <p:txBody>
          <a:bodyPr wrap="square" rtlCol="0">
            <a:spAutoFit/>
          </a:bodyPr>
          <a:lstStyle/>
          <a:p>
            <a:pPr algn="ctr"/>
            <a:r>
              <a:rPr lang="fr-FR" sz="2000" b="1" dirty="0">
                <a:solidFill>
                  <a:srgbClr val="002060"/>
                </a:solidFill>
              </a:rPr>
              <a:t>ANN</a:t>
            </a:r>
            <a:endParaRPr lang="fr-MA" sz="2000" b="1" dirty="0"/>
          </a:p>
        </p:txBody>
      </p:sp>
      <p:pic>
        <p:nvPicPr>
          <p:cNvPr id="3" name="Image 2">
            <a:extLst>
              <a:ext uri="{FF2B5EF4-FFF2-40B4-BE49-F238E27FC236}">
                <a16:creationId xmlns:a16="http://schemas.microsoft.com/office/drawing/2014/main" id="{36A9C8C0-CF9A-4564-88A7-D97760E3248E}"/>
              </a:ext>
            </a:extLst>
          </p:cNvPr>
          <p:cNvPicPr>
            <a:picLocks noChangeAspect="1"/>
          </p:cNvPicPr>
          <p:nvPr/>
        </p:nvPicPr>
        <p:blipFill>
          <a:blip r:embed="rId2"/>
          <a:stretch>
            <a:fillRect/>
          </a:stretch>
        </p:blipFill>
        <p:spPr>
          <a:xfrm>
            <a:off x="885825" y="900112"/>
            <a:ext cx="10420350" cy="5057775"/>
          </a:xfrm>
          <a:prstGeom prst="rect">
            <a:avLst/>
          </a:prstGeom>
        </p:spPr>
      </p:pic>
    </p:spTree>
    <p:extLst>
      <p:ext uri="{BB962C8B-B14F-4D97-AF65-F5344CB8AC3E}">
        <p14:creationId xmlns:p14="http://schemas.microsoft.com/office/powerpoint/2010/main" val="6033678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733B5675-A4D6-4B68-BC79-4445360AD737}"/>
              </a:ext>
            </a:extLst>
          </p:cNvPr>
          <p:cNvSpPr txBox="1"/>
          <p:nvPr/>
        </p:nvSpPr>
        <p:spPr>
          <a:xfrm>
            <a:off x="4876801" y="585727"/>
            <a:ext cx="5075583" cy="400110"/>
          </a:xfrm>
          <a:prstGeom prst="rect">
            <a:avLst/>
          </a:prstGeom>
          <a:noFill/>
        </p:spPr>
        <p:txBody>
          <a:bodyPr wrap="square" rtlCol="0">
            <a:spAutoFit/>
          </a:bodyPr>
          <a:lstStyle/>
          <a:p>
            <a:r>
              <a:rPr lang="fr-FR" sz="2000" b="1" dirty="0">
                <a:solidFill>
                  <a:srgbClr val="002060"/>
                </a:solidFill>
              </a:rPr>
              <a:t>ANN</a:t>
            </a:r>
            <a:endParaRPr lang="fr-MA" sz="2000" b="1" dirty="0"/>
          </a:p>
        </p:txBody>
      </p:sp>
      <p:pic>
        <p:nvPicPr>
          <p:cNvPr id="4" name="Image 3">
            <a:extLst>
              <a:ext uri="{FF2B5EF4-FFF2-40B4-BE49-F238E27FC236}">
                <a16:creationId xmlns:a16="http://schemas.microsoft.com/office/drawing/2014/main" id="{2C226DB0-012F-4CB3-951A-F2D7A5496C89}"/>
              </a:ext>
            </a:extLst>
          </p:cNvPr>
          <p:cNvPicPr>
            <a:picLocks noChangeAspect="1"/>
          </p:cNvPicPr>
          <p:nvPr/>
        </p:nvPicPr>
        <p:blipFill>
          <a:blip r:embed="rId2"/>
          <a:stretch>
            <a:fillRect/>
          </a:stretch>
        </p:blipFill>
        <p:spPr>
          <a:xfrm>
            <a:off x="600075" y="1185863"/>
            <a:ext cx="10487025" cy="4686300"/>
          </a:xfrm>
          <a:prstGeom prst="rect">
            <a:avLst/>
          </a:prstGeom>
        </p:spPr>
      </p:pic>
    </p:spTree>
    <p:extLst>
      <p:ext uri="{BB962C8B-B14F-4D97-AF65-F5344CB8AC3E}">
        <p14:creationId xmlns:p14="http://schemas.microsoft.com/office/powerpoint/2010/main" val="16953745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733B5675-A4D6-4B68-BC79-4445360AD737}"/>
              </a:ext>
            </a:extLst>
          </p:cNvPr>
          <p:cNvSpPr txBox="1"/>
          <p:nvPr/>
        </p:nvSpPr>
        <p:spPr>
          <a:xfrm>
            <a:off x="4784035" y="445055"/>
            <a:ext cx="5075583" cy="400110"/>
          </a:xfrm>
          <a:prstGeom prst="rect">
            <a:avLst/>
          </a:prstGeom>
          <a:noFill/>
        </p:spPr>
        <p:txBody>
          <a:bodyPr wrap="square" rtlCol="0">
            <a:spAutoFit/>
          </a:bodyPr>
          <a:lstStyle/>
          <a:p>
            <a:r>
              <a:rPr lang="fr-FR" sz="2000" b="1" dirty="0">
                <a:solidFill>
                  <a:srgbClr val="002060"/>
                </a:solidFill>
              </a:rPr>
              <a:t>ANN</a:t>
            </a:r>
            <a:endParaRPr lang="fr-MA" sz="2000" b="1" dirty="0"/>
          </a:p>
        </p:txBody>
      </p:sp>
      <p:pic>
        <p:nvPicPr>
          <p:cNvPr id="3" name="Image 2">
            <a:extLst>
              <a:ext uri="{FF2B5EF4-FFF2-40B4-BE49-F238E27FC236}">
                <a16:creationId xmlns:a16="http://schemas.microsoft.com/office/drawing/2014/main" id="{23C08C08-843B-4A1B-A7EA-6EC20E019A7B}"/>
              </a:ext>
            </a:extLst>
          </p:cNvPr>
          <p:cNvPicPr>
            <a:picLocks noChangeAspect="1"/>
          </p:cNvPicPr>
          <p:nvPr/>
        </p:nvPicPr>
        <p:blipFill>
          <a:blip r:embed="rId2"/>
          <a:stretch>
            <a:fillRect/>
          </a:stretch>
        </p:blipFill>
        <p:spPr>
          <a:xfrm>
            <a:off x="695325" y="814387"/>
            <a:ext cx="10801350" cy="5229225"/>
          </a:xfrm>
          <a:prstGeom prst="rect">
            <a:avLst/>
          </a:prstGeom>
        </p:spPr>
      </p:pic>
    </p:spTree>
    <p:extLst>
      <p:ext uri="{BB962C8B-B14F-4D97-AF65-F5344CB8AC3E}">
        <p14:creationId xmlns:p14="http://schemas.microsoft.com/office/powerpoint/2010/main" val="8868504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733B5675-A4D6-4B68-BC79-4445360AD737}"/>
              </a:ext>
            </a:extLst>
          </p:cNvPr>
          <p:cNvSpPr txBox="1"/>
          <p:nvPr/>
        </p:nvSpPr>
        <p:spPr>
          <a:xfrm>
            <a:off x="5168555" y="342559"/>
            <a:ext cx="5075583" cy="400110"/>
          </a:xfrm>
          <a:prstGeom prst="rect">
            <a:avLst/>
          </a:prstGeom>
          <a:noFill/>
        </p:spPr>
        <p:txBody>
          <a:bodyPr wrap="square" rtlCol="0">
            <a:spAutoFit/>
          </a:bodyPr>
          <a:lstStyle/>
          <a:p>
            <a:r>
              <a:rPr lang="fr-FR" sz="2000" b="1" dirty="0">
                <a:solidFill>
                  <a:srgbClr val="002060"/>
                </a:solidFill>
              </a:rPr>
              <a:t>ANN</a:t>
            </a:r>
            <a:endParaRPr lang="fr-MA" sz="2000" b="1" dirty="0"/>
          </a:p>
        </p:txBody>
      </p:sp>
      <p:pic>
        <p:nvPicPr>
          <p:cNvPr id="4" name="Image 3">
            <a:extLst>
              <a:ext uri="{FF2B5EF4-FFF2-40B4-BE49-F238E27FC236}">
                <a16:creationId xmlns:a16="http://schemas.microsoft.com/office/drawing/2014/main" id="{641B215B-FD11-4D7F-B781-2EFC5594451B}"/>
              </a:ext>
            </a:extLst>
          </p:cNvPr>
          <p:cNvPicPr>
            <a:picLocks noChangeAspect="1"/>
          </p:cNvPicPr>
          <p:nvPr/>
        </p:nvPicPr>
        <p:blipFill>
          <a:blip r:embed="rId2"/>
          <a:stretch>
            <a:fillRect/>
          </a:stretch>
        </p:blipFill>
        <p:spPr>
          <a:xfrm>
            <a:off x="442913" y="886166"/>
            <a:ext cx="9801225" cy="5629275"/>
          </a:xfrm>
          <a:prstGeom prst="rect">
            <a:avLst/>
          </a:prstGeom>
        </p:spPr>
      </p:pic>
    </p:spTree>
    <p:extLst>
      <p:ext uri="{BB962C8B-B14F-4D97-AF65-F5344CB8AC3E}">
        <p14:creationId xmlns:p14="http://schemas.microsoft.com/office/powerpoint/2010/main" val="2953783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C44276AF-F3C6-402E-AE5B-8385F4F968B3}"/>
              </a:ext>
            </a:extLst>
          </p:cNvPr>
          <p:cNvSpPr txBox="1"/>
          <p:nvPr/>
        </p:nvSpPr>
        <p:spPr>
          <a:xfrm>
            <a:off x="829128" y="238539"/>
            <a:ext cx="4333461" cy="615553"/>
          </a:xfrm>
          <a:prstGeom prst="rect">
            <a:avLst/>
          </a:prstGeom>
          <a:noFill/>
        </p:spPr>
        <p:txBody>
          <a:bodyPr wrap="square" rtlCol="0">
            <a:spAutoFit/>
          </a:bodyPr>
          <a:lstStyle/>
          <a:p>
            <a:r>
              <a:rPr lang="fr-MA" sz="1600" b="1" dirty="0"/>
              <a:t>Résultats &amp; remarques des quatre modèle</a:t>
            </a:r>
            <a:r>
              <a:rPr lang="fr-MA" sz="1400" dirty="0"/>
              <a:t>:</a:t>
            </a:r>
          </a:p>
          <a:p>
            <a:endParaRPr lang="fr-MA" dirty="0"/>
          </a:p>
        </p:txBody>
      </p:sp>
      <p:graphicFrame>
        <p:nvGraphicFramePr>
          <p:cNvPr id="3" name="Tableau 4">
            <a:extLst>
              <a:ext uri="{FF2B5EF4-FFF2-40B4-BE49-F238E27FC236}">
                <a16:creationId xmlns:a16="http://schemas.microsoft.com/office/drawing/2014/main" id="{17CE103C-DFBE-4C1B-A804-4FD55B0C08AE}"/>
              </a:ext>
            </a:extLst>
          </p:cNvPr>
          <p:cNvGraphicFramePr>
            <a:graphicFrameLocks noGrp="1"/>
          </p:cNvGraphicFramePr>
          <p:nvPr>
            <p:extLst>
              <p:ext uri="{D42A27DB-BD31-4B8C-83A1-F6EECF244321}">
                <p14:modId xmlns:p14="http://schemas.microsoft.com/office/powerpoint/2010/main" val="3679321140"/>
              </p:ext>
            </p:extLst>
          </p:nvPr>
        </p:nvGraphicFramePr>
        <p:xfrm>
          <a:off x="1020758" y="583389"/>
          <a:ext cx="10689978" cy="5456648"/>
        </p:xfrm>
        <a:graphic>
          <a:graphicData uri="http://schemas.openxmlformats.org/drawingml/2006/table">
            <a:tbl>
              <a:tblPr firstRow="1" bandRow="1">
                <a:tableStyleId>{5C22544A-7EE6-4342-B048-85BDC9FD1C3A}</a:tableStyleId>
              </a:tblPr>
              <a:tblGrid>
                <a:gridCol w="3563326">
                  <a:extLst>
                    <a:ext uri="{9D8B030D-6E8A-4147-A177-3AD203B41FA5}">
                      <a16:colId xmlns:a16="http://schemas.microsoft.com/office/drawing/2014/main" val="227263103"/>
                    </a:ext>
                  </a:extLst>
                </a:gridCol>
                <a:gridCol w="3563326">
                  <a:extLst>
                    <a:ext uri="{9D8B030D-6E8A-4147-A177-3AD203B41FA5}">
                      <a16:colId xmlns:a16="http://schemas.microsoft.com/office/drawing/2014/main" val="1992335761"/>
                    </a:ext>
                  </a:extLst>
                </a:gridCol>
                <a:gridCol w="3563326">
                  <a:extLst>
                    <a:ext uri="{9D8B030D-6E8A-4147-A177-3AD203B41FA5}">
                      <a16:colId xmlns:a16="http://schemas.microsoft.com/office/drawing/2014/main" val="3580900129"/>
                    </a:ext>
                  </a:extLst>
                </a:gridCol>
              </a:tblGrid>
              <a:tr h="670924">
                <a:tc>
                  <a:txBody>
                    <a:bodyPr/>
                    <a:lstStyle/>
                    <a:p>
                      <a:endParaRPr lang="fr-MA" dirty="0"/>
                    </a:p>
                    <a:p>
                      <a:pPr algn="ctr"/>
                      <a:r>
                        <a:rPr lang="fr-MA" dirty="0"/>
                        <a:t>Le modèle</a:t>
                      </a:r>
                    </a:p>
                  </a:txBody>
                  <a:tcPr/>
                </a:tc>
                <a:tc>
                  <a:txBody>
                    <a:bodyPr/>
                    <a:lstStyle/>
                    <a:p>
                      <a:pPr algn="ctr"/>
                      <a:endParaRPr lang="fr-MA" dirty="0"/>
                    </a:p>
                    <a:p>
                      <a:pPr algn="ctr"/>
                      <a:r>
                        <a:rPr lang="fr-MA" dirty="0"/>
                        <a:t>Résultat</a:t>
                      </a:r>
                    </a:p>
                  </a:txBody>
                  <a:tcPr/>
                </a:tc>
                <a:tc>
                  <a:txBody>
                    <a:bodyPr/>
                    <a:lstStyle/>
                    <a:p>
                      <a:endParaRPr lang="fr-MA" dirty="0"/>
                    </a:p>
                    <a:p>
                      <a:pPr algn="ctr"/>
                      <a:r>
                        <a:rPr lang="fr-MA" dirty="0"/>
                        <a:t>Remarques</a:t>
                      </a:r>
                    </a:p>
                  </a:txBody>
                  <a:tcPr/>
                </a:tc>
                <a:extLst>
                  <a:ext uri="{0D108BD9-81ED-4DB2-BD59-A6C34878D82A}">
                    <a16:rowId xmlns:a16="http://schemas.microsoft.com/office/drawing/2014/main" val="422520136"/>
                  </a:ext>
                </a:extLst>
              </a:tr>
              <a:tr h="670924">
                <a:tc>
                  <a:txBody>
                    <a:bodyPr/>
                    <a:lstStyle/>
                    <a:p>
                      <a:pPr algn="ctr">
                        <a:lnSpc>
                          <a:spcPct val="200000"/>
                        </a:lnSpc>
                      </a:pPr>
                      <a:r>
                        <a:rPr lang="fr-MA" dirty="0"/>
                        <a:t>VGG16</a:t>
                      </a:r>
                    </a:p>
                  </a:txBody>
                  <a:tcPr/>
                </a:tc>
                <a:tc>
                  <a:txBody>
                    <a:bodyPr/>
                    <a:lstStyle/>
                    <a:p>
                      <a:endParaRPr lang="fr-MA"/>
                    </a:p>
                  </a:txBody>
                  <a:tcPr/>
                </a:tc>
                <a:tc>
                  <a:txBody>
                    <a:bodyPr/>
                    <a:lstStyle/>
                    <a:p>
                      <a:endParaRPr lang="fr-MA" dirty="0"/>
                    </a:p>
                  </a:txBody>
                  <a:tcPr/>
                </a:tc>
                <a:extLst>
                  <a:ext uri="{0D108BD9-81ED-4DB2-BD59-A6C34878D82A}">
                    <a16:rowId xmlns:a16="http://schemas.microsoft.com/office/drawing/2014/main" val="252753472"/>
                  </a:ext>
                </a:extLst>
              </a:tr>
              <a:tr h="1625522">
                <a:tc>
                  <a:txBody>
                    <a:bodyPr/>
                    <a:lstStyle/>
                    <a:p>
                      <a:pPr algn="ctr">
                        <a:lnSpc>
                          <a:spcPct val="200000"/>
                        </a:lnSpc>
                      </a:pPr>
                      <a:r>
                        <a:rPr lang="fr-MA" dirty="0"/>
                        <a:t>Sequential model</a:t>
                      </a:r>
                    </a:p>
                  </a:txBody>
                  <a:tcPr/>
                </a:tc>
                <a:tc>
                  <a:txBody>
                    <a:bodyPr/>
                    <a:lstStyle/>
                    <a:p>
                      <a:r>
                        <a:rPr lang="fr-FR" dirty="0"/>
                        <a:t>Il a donné comme précision 0,86.</a:t>
                      </a:r>
                    </a:p>
                    <a:p>
                      <a:endParaRPr lang="fr-MA" dirty="0"/>
                    </a:p>
                  </a:txBody>
                  <a:tcPr/>
                </a:tc>
                <a:tc>
                  <a:txBody>
                    <a:bodyPr/>
                    <a:lstStyle/>
                    <a:p>
                      <a:r>
                        <a:rPr lang="fr-FR" dirty="0"/>
                        <a:t>-On remarque qu’il n’y a pas de problème d’overfitting.</a:t>
                      </a:r>
                    </a:p>
                    <a:p>
                      <a:r>
                        <a:rPr lang="fr-FR" dirty="0"/>
                        <a:t>-Donc le modèle a pu prédire correctement 86% des éléments de la </a:t>
                      </a:r>
                      <a:r>
                        <a:rPr lang="fr-FR" dirty="0" err="1"/>
                        <a:t>dataset</a:t>
                      </a:r>
                      <a:r>
                        <a:rPr lang="fr-FR" dirty="0"/>
                        <a:t>.</a:t>
                      </a:r>
                    </a:p>
                    <a:p>
                      <a:endParaRPr lang="fr-MA" dirty="0"/>
                    </a:p>
                  </a:txBody>
                  <a:tcPr/>
                </a:tc>
                <a:extLst>
                  <a:ext uri="{0D108BD9-81ED-4DB2-BD59-A6C34878D82A}">
                    <a16:rowId xmlns:a16="http://schemas.microsoft.com/office/drawing/2014/main" val="135564146"/>
                  </a:ext>
                </a:extLst>
              </a:tr>
              <a:tr h="855538">
                <a:tc>
                  <a:txBody>
                    <a:bodyPr/>
                    <a:lstStyle/>
                    <a:p>
                      <a:pPr algn="ctr">
                        <a:lnSpc>
                          <a:spcPct val="200000"/>
                        </a:lnSpc>
                      </a:pPr>
                      <a:r>
                        <a:rPr lang="fr-MA" dirty="0"/>
                        <a:t>Resnet_50 model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dirty="0"/>
                        <a:t>Il a donné comme précision 0,97.</a:t>
                      </a:r>
                    </a:p>
                  </a:txBody>
                  <a:tcPr/>
                </a:tc>
                <a:tc>
                  <a:txBody>
                    <a:bodyPr/>
                    <a:lstStyle/>
                    <a:p>
                      <a:r>
                        <a:rPr lang="fr-MA" dirty="0"/>
                        <a:t>Donc le modèle a pu prédire correctement 97% des éléments de la </a:t>
                      </a:r>
                      <a:r>
                        <a:rPr lang="fr-MA" dirty="0" err="1"/>
                        <a:t>dataset</a:t>
                      </a:r>
                      <a:r>
                        <a:rPr lang="fr-MA" dirty="0"/>
                        <a:t>.</a:t>
                      </a:r>
                    </a:p>
                  </a:txBody>
                  <a:tcPr/>
                </a:tc>
                <a:extLst>
                  <a:ext uri="{0D108BD9-81ED-4DB2-BD59-A6C34878D82A}">
                    <a16:rowId xmlns:a16="http://schemas.microsoft.com/office/drawing/2014/main" val="1409066874"/>
                  </a:ext>
                </a:extLst>
              </a:tr>
              <a:tr h="1368861">
                <a:tc>
                  <a:txBody>
                    <a:bodyPr/>
                    <a:lstStyle/>
                    <a:p>
                      <a:pPr algn="ctr"/>
                      <a:r>
                        <a:rPr lang="fr-MA" dirty="0"/>
                        <a:t>ANN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dirty="0"/>
                        <a:t>Il a donné comme précision 0,61.</a:t>
                      </a:r>
                    </a:p>
                    <a:p>
                      <a:endParaRPr lang="fr-MA" dirty="0"/>
                    </a:p>
                  </a:txBody>
                  <a:tcPr/>
                </a:tc>
                <a:tc>
                  <a:txBody>
                    <a:bodyPr/>
                    <a:lstStyle/>
                    <a:p>
                      <a:r>
                        <a:rPr lang="fr-MA" dirty="0"/>
                        <a:t>Donc le modèle a pu prédire correctement 97% des éléments de la </a:t>
                      </a:r>
                      <a:r>
                        <a:rPr lang="fr-MA" dirty="0" err="1"/>
                        <a:t>dataset</a:t>
                      </a:r>
                      <a:r>
                        <a:rPr lang="fr-MA" dirty="0"/>
                        <a:t>.</a:t>
                      </a:r>
                    </a:p>
                    <a:p>
                      <a:endParaRPr lang="fr-FR" dirty="0"/>
                    </a:p>
                    <a:p>
                      <a:endParaRPr lang="fr-MA" dirty="0"/>
                    </a:p>
                  </a:txBody>
                  <a:tcPr/>
                </a:tc>
                <a:extLst>
                  <a:ext uri="{0D108BD9-81ED-4DB2-BD59-A6C34878D82A}">
                    <a16:rowId xmlns:a16="http://schemas.microsoft.com/office/drawing/2014/main" val="282743887"/>
                  </a:ext>
                </a:extLst>
              </a:tr>
            </a:tbl>
          </a:graphicData>
        </a:graphic>
      </p:graphicFrame>
      <p:sp>
        <p:nvSpPr>
          <p:cNvPr id="5" name="Flèche : droite 4">
            <a:extLst>
              <a:ext uri="{FF2B5EF4-FFF2-40B4-BE49-F238E27FC236}">
                <a16:creationId xmlns:a16="http://schemas.microsoft.com/office/drawing/2014/main" id="{7D6709BB-591E-4729-B1B9-7E8898987211}"/>
              </a:ext>
            </a:extLst>
          </p:cNvPr>
          <p:cNvSpPr/>
          <p:nvPr/>
        </p:nvSpPr>
        <p:spPr>
          <a:xfrm>
            <a:off x="395116" y="5985430"/>
            <a:ext cx="1251284" cy="3118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6" name="ZoneTexte 5">
            <a:extLst>
              <a:ext uri="{FF2B5EF4-FFF2-40B4-BE49-F238E27FC236}">
                <a16:creationId xmlns:a16="http://schemas.microsoft.com/office/drawing/2014/main" id="{B4B832FF-147D-4D95-A655-9CD3F7D7BFEE}"/>
              </a:ext>
            </a:extLst>
          </p:cNvPr>
          <p:cNvSpPr txBox="1"/>
          <p:nvPr/>
        </p:nvSpPr>
        <p:spPr>
          <a:xfrm>
            <a:off x="2069431" y="6074556"/>
            <a:ext cx="8053137" cy="400110"/>
          </a:xfrm>
          <a:prstGeom prst="rect">
            <a:avLst/>
          </a:prstGeom>
          <a:noFill/>
        </p:spPr>
        <p:txBody>
          <a:bodyPr wrap="square" rtlCol="0">
            <a:spAutoFit/>
          </a:bodyPr>
          <a:lstStyle/>
          <a:p>
            <a:r>
              <a:rPr lang="fr-FR" sz="2000" dirty="0"/>
              <a:t>Le modèle Resnet_50 a donné la meilleure </a:t>
            </a:r>
            <a:r>
              <a:rPr lang="fr-FR" sz="2000" dirty="0" err="1"/>
              <a:t>accuracy</a:t>
            </a:r>
            <a:r>
              <a:rPr lang="fr-FR" sz="2000" dirty="0"/>
              <a:t>.</a:t>
            </a:r>
            <a:endParaRPr lang="fr-MA" sz="2000" dirty="0"/>
          </a:p>
        </p:txBody>
      </p:sp>
    </p:spTree>
    <p:extLst>
      <p:ext uri="{BB962C8B-B14F-4D97-AF65-F5344CB8AC3E}">
        <p14:creationId xmlns:p14="http://schemas.microsoft.com/office/powerpoint/2010/main" val="17901126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68BB6B-6AA9-403E-B742-4EAD83FB127F}"/>
              </a:ext>
            </a:extLst>
          </p:cNvPr>
          <p:cNvSpPr>
            <a:spLocks noGrp="1"/>
          </p:cNvSpPr>
          <p:nvPr>
            <p:ph type="ctrTitle"/>
          </p:nvPr>
        </p:nvSpPr>
        <p:spPr>
          <a:xfrm>
            <a:off x="1480562" y="1166191"/>
            <a:ext cx="7766936" cy="970720"/>
          </a:xfrm>
        </p:spPr>
        <p:txBody>
          <a:bodyPr/>
          <a:lstStyle/>
          <a:p>
            <a:pPr algn="ctr"/>
            <a:r>
              <a:rPr lang="fr-FR" sz="6000" dirty="0"/>
              <a:t>CONCLUSION </a:t>
            </a:r>
            <a:endParaRPr lang="fr-MA" sz="6000" dirty="0"/>
          </a:p>
        </p:txBody>
      </p:sp>
      <p:sp>
        <p:nvSpPr>
          <p:cNvPr id="3" name="ZoneTexte 2">
            <a:extLst>
              <a:ext uri="{FF2B5EF4-FFF2-40B4-BE49-F238E27FC236}">
                <a16:creationId xmlns:a16="http://schemas.microsoft.com/office/drawing/2014/main" id="{96862C8D-C4BD-40D2-93FC-493FA225FA62}"/>
              </a:ext>
            </a:extLst>
          </p:cNvPr>
          <p:cNvSpPr txBox="1"/>
          <p:nvPr/>
        </p:nvSpPr>
        <p:spPr>
          <a:xfrm>
            <a:off x="1113183" y="2902225"/>
            <a:ext cx="7845287" cy="2540696"/>
          </a:xfrm>
          <a:prstGeom prst="rect">
            <a:avLst/>
          </a:prstGeom>
          <a:noFill/>
        </p:spPr>
        <p:txBody>
          <a:bodyPr wrap="square" rtlCol="0">
            <a:spAutoFit/>
          </a:bodyPr>
          <a:lstStyle/>
          <a:p>
            <a:pPr algn="ctr">
              <a:lnSpc>
                <a:spcPct val="150000"/>
              </a:lnSpc>
            </a:pPr>
            <a:r>
              <a:rPr lang="fr-FR" sz="1800" b="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 Pour conclure, les algorithmes de machine Learning sont en fait une combinaison de plusieurs domaines d'études : les statistiques (statistical Learning theory), l'optimisation numérique, et l'informatique théorique. Pour les projets du computer vision, les algorithmes ont constitué des solutions indispensables. Ce projet était une application de ces algorithmes dans l’un des domaines les plus intéressants qui est l’environnement.</a:t>
            </a:r>
            <a:endParaRPr lang="fr-MA" dirty="0"/>
          </a:p>
        </p:txBody>
      </p:sp>
    </p:spTree>
    <p:extLst>
      <p:ext uri="{BB962C8B-B14F-4D97-AF65-F5344CB8AC3E}">
        <p14:creationId xmlns:p14="http://schemas.microsoft.com/office/powerpoint/2010/main" val="3262179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68BB6B-6AA9-403E-B742-4EAD83FB127F}"/>
              </a:ext>
            </a:extLst>
          </p:cNvPr>
          <p:cNvSpPr>
            <a:spLocks noGrp="1"/>
          </p:cNvSpPr>
          <p:nvPr>
            <p:ph type="ctrTitle"/>
          </p:nvPr>
        </p:nvSpPr>
        <p:spPr>
          <a:xfrm>
            <a:off x="1228772" y="238541"/>
            <a:ext cx="7766936" cy="1729408"/>
          </a:xfrm>
        </p:spPr>
        <p:txBody>
          <a:bodyPr/>
          <a:lstStyle/>
          <a:p>
            <a:pPr algn="ctr"/>
            <a:br>
              <a:rPr lang="fr-FR" dirty="0"/>
            </a:br>
            <a:r>
              <a:rPr lang="fr-FR" dirty="0"/>
              <a:t>SYNTHESE DE L’ETAT DE L’ART</a:t>
            </a:r>
            <a:endParaRPr lang="fr-MA" dirty="0"/>
          </a:p>
        </p:txBody>
      </p:sp>
      <p:sp>
        <p:nvSpPr>
          <p:cNvPr id="3" name="Sous-titre 2">
            <a:extLst>
              <a:ext uri="{FF2B5EF4-FFF2-40B4-BE49-F238E27FC236}">
                <a16:creationId xmlns:a16="http://schemas.microsoft.com/office/drawing/2014/main" id="{C3EB89CE-6566-4656-A383-DBC94E962652}"/>
              </a:ext>
            </a:extLst>
          </p:cNvPr>
          <p:cNvSpPr>
            <a:spLocks noGrp="1"/>
          </p:cNvSpPr>
          <p:nvPr>
            <p:ph type="subTitle" idx="1"/>
          </p:nvPr>
        </p:nvSpPr>
        <p:spPr>
          <a:xfrm>
            <a:off x="1228772" y="1701885"/>
            <a:ext cx="7766936" cy="4579646"/>
          </a:xfrm>
        </p:spPr>
        <p:txBody>
          <a:bodyPr>
            <a:normAutofit/>
          </a:bodyPr>
          <a:lstStyle/>
          <a:p>
            <a:pPr algn="ctr">
              <a:lnSpc>
                <a:spcPct val="150000"/>
              </a:lnSpc>
            </a:pPr>
            <a:r>
              <a:rPr lang="fr-FR" sz="1600" dirty="0">
                <a:solidFill>
                  <a:srgbClr val="082A75"/>
                </a:solidFill>
                <a:latin typeface="Calibri" panose="020F0502020204030204" pitchFamily="34" charset="0"/>
                <a:ea typeface="MS Mincho" panose="02020609040205080304" pitchFamily="49" charset="-128"/>
                <a:cs typeface="Times New Roman" panose="02020603050405020304" pitchFamily="18" charset="0"/>
              </a:rPr>
              <a:t>Voici la synthèse de l’état de l’art sous forme d’un tableau dans laquelle j’ai découvert le contenu de 6 articles scientifiques:</a:t>
            </a:r>
          </a:p>
          <a:p>
            <a:pPr algn="ctr">
              <a:lnSpc>
                <a:spcPct val="150000"/>
              </a:lnSpc>
            </a:pPr>
            <a:endParaRPr lang="fr-FR" sz="180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p:txBody>
      </p:sp>
      <p:graphicFrame>
        <p:nvGraphicFramePr>
          <p:cNvPr id="5" name="Tableau 5">
            <a:extLst>
              <a:ext uri="{FF2B5EF4-FFF2-40B4-BE49-F238E27FC236}">
                <a16:creationId xmlns:a16="http://schemas.microsoft.com/office/drawing/2014/main" id="{5AED45DA-D299-4AC0-83BE-CCDDB49DA339}"/>
              </a:ext>
            </a:extLst>
          </p:cNvPr>
          <p:cNvGraphicFramePr>
            <a:graphicFrameLocks noGrp="1"/>
          </p:cNvGraphicFramePr>
          <p:nvPr>
            <p:extLst>
              <p:ext uri="{D42A27DB-BD31-4B8C-83A1-F6EECF244321}">
                <p14:modId xmlns:p14="http://schemas.microsoft.com/office/powerpoint/2010/main" val="554902139"/>
              </p:ext>
            </p:extLst>
          </p:nvPr>
        </p:nvGraphicFramePr>
        <p:xfrm>
          <a:off x="189947" y="2718019"/>
          <a:ext cx="11127410" cy="3901440"/>
        </p:xfrm>
        <a:graphic>
          <a:graphicData uri="http://schemas.openxmlformats.org/drawingml/2006/table">
            <a:tbl>
              <a:tblPr firstRow="1" bandRow="1">
                <a:tableStyleId>{5C22544A-7EE6-4342-B048-85BDC9FD1C3A}</a:tableStyleId>
              </a:tblPr>
              <a:tblGrid>
                <a:gridCol w="574513">
                  <a:extLst>
                    <a:ext uri="{9D8B030D-6E8A-4147-A177-3AD203B41FA5}">
                      <a16:colId xmlns:a16="http://schemas.microsoft.com/office/drawing/2014/main" val="858258345"/>
                    </a:ext>
                  </a:extLst>
                </a:gridCol>
                <a:gridCol w="2177102">
                  <a:extLst>
                    <a:ext uri="{9D8B030D-6E8A-4147-A177-3AD203B41FA5}">
                      <a16:colId xmlns:a16="http://schemas.microsoft.com/office/drawing/2014/main" val="2223101868"/>
                    </a:ext>
                  </a:extLst>
                </a:gridCol>
                <a:gridCol w="2812091">
                  <a:extLst>
                    <a:ext uri="{9D8B030D-6E8A-4147-A177-3AD203B41FA5}">
                      <a16:colId xmlns:a16="http://schemas.microsoft.com/office/drawing/2014/main" val="2781730896"/>
                    </a:ext>
                  </a:extLst>
                </a:gridCol>
                <a:gridCol w="1854568">
                  <a:extLst>
                    <a:ext uri="{9D8B030D-6E8A-4147-A177-3AD203B41FA5}">
                      <a16:colId xmlns:a16="http://schemas.microsoft.com/office/drawing/2014/main" val="2559924631"/>
                    </a:ext>
                  </a:extLst>
                </a:gridCol>
                <a:gridCol w="1854568">
                  <a:extLst>
                    <a:ext uri="{9D8B030D-6E8A-4147-A177-3AD203B41FA5}">
                      <a16:colId xmlns:a16="http://schemas.microsoft.com/office/drawing/2014/main" val="3970279176"/>
                    </a:ext>
                  </a:extLst>
                </a:gridCol>
                <a:gridCol w="1854568">
                  <a:extLst>
                    <a:ext uri="{9D8B030D-6E8A-4147-A177-3AD203B41FA5}">
                      <a16:colId xmlns:a16="http://schemas.microsoft.com/office/drawing/2014/main" val="3072831576"/>
                    </a:ext>
                  </a:extLst>
                </a:gridCol>
              </a:tblGrid>
              <a:tr h="585084">
                <a:tc>
                  <a:txBody>
                    <a:bodyPr/>
                    <a:lstStyle/>
                    <a:p>
                      <a:endParaRPr lang="fr-MA"/>
                    </a:p>
                  </a:txBody>
                  <a:tcPr/>
                </a:tc>
                <a:tc>
                  <a:txBody>
                    <a:bodyPr/>
                    <a:lstStyle/>
                    <a:p>
                      <a:r>
                        <a:rPr lang="fr-MA" dirty="0"/>
                        <a:t>Titre papier</a:t>
                      </a:r>
                    </a:p>
                  </a:txBody>
                  <a:tcPr/>
                </a:tc>
                <a:tc>
                  <a:txBody>
                    <a:bodyPr/>
                    <a:lstStyle/>
                    <a:p>
                      <a:r>
                        <a:rPr lang="fr-MA" dirty="0"/>
                        <a:t>Main goal</a:t>
                      </a:r>
                    </a:p>
                  </a:txBody>
                  <a:tcPr/>
                </a:tc>
                <a:tc>
                  <a:txBody>
                    <a:bodyPr/>
                    <a:lstStyle/>
                    <a:p>
                      <a:r>
                        <a:rPr lang="fr-MA" dirty="0"/>
                        <a:t>Main results</a:t>
                      </a:r>
                    </a:p>
                  </a:txBody>
                  <a:tcPr/>
                </a:tc>
                <a:tc>
                  <a:txBody>
                    <a:bodyPr/>
                    <a:lstStyle/>
                    <a:p>
                      <a:r>
                        <a:rPr lang="fr-MA" dirty="0"/>
                        <a:t>Modèles utilisés</a:t>
                      </a:r>
                    </a:p>
                  </a:txBody>
                  <a:tcPr/>
                </a:tc>
                <a:tc>
                  <a:txBody>
                    <a:bodyPr/>
                    <a:lstStyle/>
                    <a:p>
                      <a:r>
                        <a:rPr lang="fr-MA" dirty="0"/>
                        <a:t>Performance</a:t>
                      </a:r>
                    </a:p>
                  </a:txBody>
                  <a:tcPr/>
                </a:tc>
                <a:extLst>
                  <a:ext uri="{0D108BD9-81ED-4DB2-BD59-A6C34878D82A}">
                    <a16:rowId xmlns:a16="http://schemas.microsoft.com/office/drawing/2014/main" val="3861157294"/>
                  </a:ext>
                </a:extLst>
              </a:tr>
              <a:tr h="585084">
                <a:tc>
                  <a:txBody>
                    <a:bodyPr/>
                    <a:lstStyle/>
                    <a:p>
                      <a:r>
                        <a:rPr lang="fr-MA" dirty="0"/>
                        <a:t>1</a:t>
                      </a:r>
                    </a:p>
                  </a:txBody>
                  <a:tcPr/>
                </a:tc>
                <a:tc>
                  <a:txBody>
                    <a:bodyPr/>
                    <a:lstStyle/>
                    <a:p>
                      <a:r>
                        <a:rPr lang="en-US" sz="1600" b="0" dirty="0">
                          <a:solidFill>
                            <a:srgbClr val="0070C0"/>
                          </a:solidFill>
                          <a:latin typeface="Calibri" panose="020F0502020204030204" pitchFamily="34" charset="0"/>
                          <a:cs typeface="Calibri" panose="020F0502020204030204" pitchFamily="34" charset="0"/>
                        </a:rPr>
                        <a:t>« Novel Smart Waste Sorting System based on Image Processing Algorithms: SURF-</a:t>
                      </a:r>
                      <a:r>
                        <a:rPr lang="en-US" sz="1600" b="0" dirty="0" err="1">
                          <a:solidFill>
                            <a:srgbClr val="0070C0"/>
                          </a:solidFill>
                          <a:latin typeface="Calibri" panose="020F0502020204030204" pitchFamily="34" charset="0"/>
                          <a:cs typeface="Calibri" panose="020F0502020204030204" pitchFamily="34" charset="0"/>
                        </a:rPr>
                        <a:t>BoW</a:t>
                      </a:r>
                      <a:r>
                        <a:rPr lang="en-US" sz="1600" b="0" dirty="0">
                          <a:solidFill>
                            <a:srgbClr val="0070C0"/>
                          </a:solidFill>
                          <a:latin typeface="Calibri" panose="020F0502020204030204" pitchFamily="34" charset="0"/>
                          <a:cs typeface="Calibri" panose="020F0502020204030204" pitchFamily="34" charset="0"/>
                        </a:rPr>
                        <a:t> and Multi-class SVM »</a:t>
                      </a:r>
                      <a:endParaRPr lang="fr-MA" sz="1600" b="0" dirty="0">
                        <a:solidFill>
                          <a:srgbClr val="0070C0"/>
                        </a:solidFill>
                        <a:latin typeface="Calibri" panose="020F0502020204030204" pitchFamily="34" charset="0"/>
                        <a:cs typeface="Calibri" panose="020F0502020204030204" pitchFamily="34" charset="0"/>
                      </a:endParaRPr>
                    </a:p>
                  </a:txBody>
                  <a:tcPr/>
                </a:tc>
                <a:tc>
                  <a:txBody>
                    <a:bodyPr/>
                    <a:lstStyle/>
                    <a:p>
                      <a:r>
                        <a:rPr lang="fr-MA" sz="1600" b="0" dirty="0">
                          <a:solidFill>
                            <a:srgbClr val="0070C0"/>
                          </a:solidFill>
                          <a:latin typeface="Calibri" panose="020F0502020204030204" pitchFamily="34" charset="0"/>
                          <a:cs typeface="Calibri" panose="020F0502020204030204" pitchFamily="34" charset="0"/>
                        </a:rPr>
                        <a:t>Tri des déchets</a:t>
                      </a:r>
                    </a:p>
                  </a:txBody>
                  <a:tcPr/>
                </a:tc>
                <a:tc>
                  <a:txBody>
                    <a:bodyPr/>
                    <a:lstStyle/>
                    <a:p>
                      <a:r>
                        <a:rPr lang="fr-FR" sz="1600" b="0" dirty="0">
                          <a:solidFill>
                            <a:srgbClr val="0070C0"/>
                          </a:solidFill>
                          <a:latin typeface="Calibri" panose="020F0502020204030204" pitchFamily="34" charset="0"/>
                          <a:cs typeface="Calibri" panose="020F0502020204030204" pitchFamily="34" charset="0"/>
                        </a:rPr>
                        <a:t>Parmi les cinq catégories de déchets, les déchets de batterie fonctionnent le mieux avec une précision de classification de 100%. En outre, la précision de classification moyenne peut atteindre 83,38%.</a:t>
                      </a:r>
                      <a:endParaRPr lang="fr-MA" sz="1600" b="0" dirty="0">
                        <a:solidFill>
                          <a:srgbClr val="0070C0"/>
                        </a:solidFill>
                        <a:latin typeface="Calibri" panose="020F0502020204030204" pitchFamily="34" charset="0"/>
                        <a:cs typeface="Calibri" panose="020F0502020204030204" pitchFamily="34" charset="0"/>
                      </a:endParaRPr>
                    </a:p>
                  </a:txBody>
                  <a:tcPr/>
                </a:tc>
                <a:tc>
                  <a:txBody>
                    <a:bodyPr/>
                    <a:lstStyle/>
                    <a:p>
                      <a:r>
                        <a:rPr lang="fr-FR" sz="1600" b="0" dirty="0">
                          <a:solidFill>
                            <a:srgbClr val="0070C0"/>
                          </a:solidFill>
                          <a:latin typeface="Calibri" panose="020F0502020204030204" pitchFamily="34" charset="0"/>
                          <a:cs typeface="Calibri" panose="020F0502020204030204" pitchFamily="34" charset="0"/>
                        </a:rPr>
                        <a:t>L'algorithme SURF-</a:t>
                      </a:r>
                      <a:r>
                        <a:rPr lang="fr-FR" sz="1600" b="0" dirty="0" err="1">
                          <a:solidFill>
                            <a:srgbClr val="0070C0"/>
                          </a:solidFill>
                          <a:latin typeface="Calibri" panose="020F0502020204030204" pitchFamily="34" charset="0"/>
                          <a:cs typeface="Calibri" panose="020F0502020204030204" pitchFamily="34" charset="0"/>
                        </a:rPr>
                        <a:t>BoW</a:t>
                      </a:r>
                      <a:r>
                        <a:rPr lang="fr-FR" sz="1600" b="0" dirty="0">
                          <a:solidFill>
                            <a:srgbClr val="0070C0"/>
                          </a:solidFill>
                          <a:latin typeface="Calibri" panose="020F0502020204030204" pitchFamily="34" charset="0"/>
                          <a:cs typeface="Calibri" panose="020F0502020204030204" pitchFamily="34" charset="0"/>
                        </a:rPr>
                        <a:t> et le classificateur SVM multi-classes</a:t>
                      </a:r>
                      <a:endParaRPr lang="fr-MA" sz="1600" b="0" dirty="0">
                        <a:solidFill>
                          <a:srgbClr val="0070C0"/>
                        </a:solidFill>
                        <a:latin typeface="Calibri" panose="020F0502020204030204" pitchFamily="34" charset="0"/>
                        <a:cs typeface="Calibri" panose="020F0502020204030204" pitchFamily="34" charset="0"/>
                      </a:endParaRPr>
                    </a:p>
                  </a:txBody>
                  <a:tcPr/>
                </a:tc>
                <a:tc>
                  <a:txBody>
                    <a:bodyPr/>
                    <a:lstStyle/>
                    <a:p>
                      <a:r>
                        <a:rPr lang="fr-FR" sz="1600" b="0" dirty="0">
                          <a:solidFill>
                            <a:srgbClr val="0070C0"/>
                          </a:solidFill>
                          <a:latin typeface="Calibri" panose="020F0502020204030204" pitchFamily="34" charset="0"/>
                          <a:cs typeface="Calibri" panose="020F0502020204030204" pitchFamily="34" charset="0"/>
                        </a:rPr>
                        <a:t>la précision de classification moyenne peut atteindre 83,38%.</a:t>
                      </a:r>
                      <a:endParaRPr lang="fr-MA" sz="1600" b="0" dirty="0">
                        <a:solidFill>
                          <a:srgbClr val="0070C0"/>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248416610"/>
                  </a:ext>
                </a:extLst>
              </a:tr>
            </a:tbl>
          </a:graphicData>
        </a:graphic>
      </p:graphicFrame>
    </p:spTree>
    <p:extLst>
      <p:ext uri="{BB962C8B-B14F-4D97-AF65-F5344CB8AC3E}">
        <p14:creationId xmlns:p14="http://schemas.microsoft.com/office/powerpoint/2010/main" val="40609107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68BB6B-6AA9-403E-B742-4EAD83FB127F}"/>
              </a:ext>
            </a:extLst>
          </p:cNvPr>
          <p:cNvSpPr>
            <a:spLocks noGrp="1"/>
          </p:cNvSpPr>
          <p:nvPr>
            <p:ph type="ctrTitle"/>
          </p:nvPr>
        </p:nvSpPr>
        <p:spPr>
          <a:xfrm>
            <a:off x="1798614" y="2557668"/>
            <a:ext cx="7766936" cy="1381539"/>
          </a:xfrm>
        </p:spPr>
        <p:txBody>
          <a:bodyPr/>
          <a:lstStyle/>
          <a:p>
            <a:pPr algn="ctr"/>
            <a:r>
              <a:rPr lang="fr-FR" sz="6000" dirty="0"/>
              <a:t>PERSPECTIVES</a:t>
            </a:r>
            <a:endParaRPr lang="fr-MA" sz="6000" dirty="0"/>
          </a:p>
        </p:txBody>
      </p:sp>
    </p:spTree>
    <p:extLst>
      <p:ext uri="{BB962C8B-B14F-4D97-AF65-F5344CB8AC3E}">
        <p14:creationId xmlns:p14="http://schemas.microsoft.com/office/powerpoint/2010/main" val="4934684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68BB6B-6AA9-403E-B742-4EAD83FB127F}"/>
              </a:ext>
            </a:extLst>
          </p:cNvPr>
          <p:cNvSpPr>
            <a:spLocks noGrp="1"/>
          </p:cNvSpPr>
          <p:nvPr>
            <p:ph type="ctrTitle"/>
          </p:nvPr>
        </p:nvSpPr>
        <p:spPr>
          <a:xfrm>
            <a:off x="1798614" y="2105026"/>
            <a:ext cx="7766936" cy="1834182"/>
          </a:xfrm>
        </p:spPr>
        <p:txBody>
          <a:bodyPr/>
          <a:lstStyle/>
          <a:p>
            <a:pPr algn="ctr">
              <a:lnSpc>
                <a:spcPct val="150000"/>
              </a:lnSpc>
            </a:pPr>
            <a:r>
              <a:rPr lang="fr-MA" sz="1800" dirty="0">
                <a:solidFill>
                  <a:srgbClr val="002060"/>
                </a:solidFill>
              </a:rPr>
              <a:t>L’une des perspectives principales après ce travail effectué est de se baser sur le modèle qui a donné  la précision la plus élevé afin de donner naissance à des poubelles qi intègre ce système de classification des déchets. </a:t>
            </a:r>
          </a:p>
        </p:txBody>
      </p:sp>
    </p:spTree>
    <p:extLst>
      <p:ext uri="{BB962C8B-B14F-4D97-AF65-F5344CB8AC3E}">
        <p14:creationId xmlns:p14="http://schemas.microsoft.com/office/powerpoint/2010/main" val="1144062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68BB6B-6AA9-403E-B742-4EAD83FB127F}"/>
              </a:ext>
            </a:extLst>
          </p:cNvPr>
          <p:cNvSpPr>
            <a:spLocks noGrp="1"/>
          </p:cNvSpPr>
          <p:nvPr>
            <p:ph type="ctrTitle"/>
          </p:nvPr>
        </p:nvSpPr>
        <p:spPr>
          <a:xfrm>
            <a:off x="1798614" y="2557668"/>
            <a:ext cx="7766936" cy="1381539"/>
          </a:xfrm>
        </p:spPr>
        <p:txBody>
          <a:bodyPr/>
          <a:lstStyle/>
          <a:p>
            <a:pPr algn="ctr"/>
            <a:r>
              <a:rPr lang="fr-FR" sz="6000" dirty="0"/>
              <a:t>MERCI</a:t>
            </a:r>
            <a:endParaRPr lang="fr-MA" sz="6000" dirty="0"/>
          </a:p>
        </p:txBody>
      </p:sp>
    </p:spTree>
    <p:extLst>
      <p:ext uri="{BB962C8B-B14F-4D97-AF65-F5344CB8AC3E}">
        <p14:creationId xmlns:p14="http://schemas.microsoft.com/office/powerpoint/2010/main" val="3291002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68BB6B-6AA9-403E-B742-4EAD83FB127F}"/>
              </a:ext>
            </a:extLst>
          </p:cNvPr>
          <p:cNvSpPr>
            <a:spLocks noGrp="1"/>
          </p:cNvSpPr>
          <p:nvPr>
            <p:ph type="ctrTitle"/>
          </p:nvPr>
        </p:nvSpPr>
        <p:spPr>
          <a:xfrm>
            <a:off x="1228772" y="238541"/>
            <a:ext cx="7766936" cy="1729408"/>
          </a:xfrm>
        </p:spPr>
        <p:txBody>
          <a:bodyPr/>
          <a:lstStyle/>
          <a:p>
            <a:pPr algn="ctr"/>
            <a:br>
              <a:rPr lang="fr-FR" dirty="0"/>
            </a:br>
            <a:r>
              <a:rPr lang="fr-FR" dirty="0"/>
              <a:t>SYNTHESE DE L’ETAT DE L’ART</a:t>
            </a:r>
            <a:endParaRPr lang="fr-MA" dirty="0"/>
          </a:p>
        </p:txBody>
      </p:sp>
      <p:graphicFrame>
        <p:nvGraphicFramePr>
          <p:cNvPr id="5" name="Tableau 5">
            <a:extLst>
              <a:ext uri="{FF2B5EF4-FFF2-40B4-BE49-F238E27FC236}">
                <a16:creationId xmlns:a16="http://schemas.microsoft.com/office/drawing/2014/main" id="{5AED45DA-D299-4AC0-83BE-CCDDB49DA339}"/>
              </a:ext>
            </a:extLst>
          </p:cNvPr>
          <p:cNvGraphicFramePr>
            <a:graphicFrameLocks noGrp="1"/>
          </p:cNvGraphicFramePr>
          <p:nvPr>
            <p:extLst>
              <p:ext uri="{D42A27DB-BD31-4B8C-83A1-F6EECF244321}">
                <p14:modId xmlns:p14="http://schemas.microsoft.com/office/powerpoint/2010/main" val="2790420227"/>
              </p:ext>
            </p:extLst>
          </p:nvPr>
        </p:nvGraphicFramePr>
        <p:xfrm>
          <a:off x="609599" y="2491409"/>
          <a:ext cx="10469217" cy="3670852"/>
        </p:xfrm>
        <a:graphic>
          <a:graphicData uri="http://schemas.openxmlformats.org/drawingml/2006/table">
            <a:tbl>
              <a:tblPr firstRow="1" bandRow="1">
                <a:tableStyleId>{5C22544A-7EE6-4342-B048-85BDC9FD1C3A}</a:tableStyleId>
              </a:tblPr>
              <a:tblGrid>
                <a:gridCol w="648636">
                  <a:extLst>
                    <a:ext uri="{9D8B030D-6E8A-4147-A177-3AD203B41FA5}">
                      <a16:colId xmlns:a16="http://schemas.microsoft.com/office/drawing/2014/main" val="858258345"/>
                    </a:ext>
                  </a:extLst>
                </a:gridCol>
                <a:gridCol w="2457990">
                  <a:extLst>
                    <a:ext uri="{9D8B030D-6E8A-4147-A177-3AD203B41FA5}">
                      <a16:colId xmlns:a16="http://schemas.microsoft.com/office/drawing/2014/main" val="2223101868"/>
                    </a:ext>
                  </a:extLst>
                </a:gridCol>
                <a:gridCol w="3174905">
                  <a:extLst>
                    <a:ext uri="{9D8B030D-6E8A-4147-A177-3AD203B41FA5}">
                      <a16:colId xmlns:a16="http://schemas.microsoft.com/office/drawing/2014/main" val="2781730896"/>
                    </a:ext>
                  </a:extLst>
                </a:gridCol>
                <a:gridCol w="2093843">
                  <a:extLst>
                    <a:ext uri="{9D8B030D-6E8A-4147-A177-3AD203B41FA5}">
                      <a16:colId xmlns:a16="http://schemas.microsoft.com/office/drawing/2014/main" val="3970279176"/>
                    </a:ext>
                  </a:extLst>
                </a:gridCol>
                <a:gridCol w="2093843">
                  <a:extLst>
                    <a:ext uri="{9D8B030D-6E8A-4147-A177-3AD203B41FA5}">
                      <a16:colId xmlns:a16="http://schemas.microsoft.com/office/drawing/2014/main" val="3072831576"/>
                    </a:ext>
                  </a:extLst>
                </a:gridCol>
              </a:tblGrid>
              <a:tr h="639449">
                <a:tc>
                  <a:txBody>
                    <a:bodyPr/>
                    <a:lstStyle/>
                    <a:p>
                      <a:endParaRPr lang="fr-MA" dirty="0"/>
                    </a:p>
                  </a:txBody>
                  <a:tcPr/>
                </a:tc>
                <a:tc>
                  <a:txBody>
                    <a:bodyPr/>
                    <a:lstStyle/>
                    <a:p>
                      <a:pPr algn="ctr"/>
                      <a:r>
                        <a:rPr lang="fr-MA" dirty="0"/>
                        <a:t>Titre papier</a:t>
                      </a:r>
                    </a:p>
                  </a:txBody>
                  <a:tcPr/>
                </a:tc>
                <a:tc>
                  <a:txBody>
                    <a:bodyPr/>
                    <a:lstStyle/>
                    <a:p>
                      <a:pPr algn="ctr"/>
                      <a:r>
                        <a:rPr lang="fr-MA" dirty="0"/>
                        <a:t>Main goal</a:t>
                      </a:r>
                    </a:p>
                  </a:txBody>
                  <a:tcPr/>
                </a:tc>
                <a:tc>
                  <a:txBody>
                    <a:bodyPr/>
                    <a:lstStyle/>
                    <a:p>
                      <a:pPr algn="ctr"/>
                      <a:r>
                        <a:rPr lang="fr-MA" dirty="0"/>
                        <a:t>Modèles utilisés</a:t>
                      </a:r>
                    </a:p>
                  </a:txBody>
                  <a:tcPr/>
                </a:tc>
                <a:tc>
                  <a:txBody>
                    <a:bodyPr/>
                    <a:lstStyle/>
                    <a:p>
                      <a:pPr algn="ctr"/>
                      <a:r>
                        <a:rPr lang="fr-MA" dirty="0"/>
                        <a:t>Performance</a:t>
                      </a:r>
                    </a:p>
                  </a:txBody>
                  <a:tcPr/>
                </a:tc>
                <a:extLst>
                  <a:ext uri="{0D108BD9-81ED-4DB2-BD59-A6C34878D82A}">
                    <a16:rowId xmlns:a16="http://schemas.microsoft.com/office/drawing/2014/main" val="3861157294"/>
                  </a:ext>
                </a:extLst>
              </a:tr>
              <a:tr h="3031403">
                <a:tc>
                  <a:txBody>
                    <a:bodyPr/>
                    <a:lstStyle/>
                    <a:p>
                      <a:pPr algn="ctr"/>
                      <a:r>
                        <a:rPr lang="fr-MA" dirty="0"/>
                        <a:t>2</a:t>
                      </a:r>
                    </a:p>
                  </a:txBody>
                  <a:tcPr/>
                </a:tc>
                <a:tc>
                  <a:txBody>
                    <a:bodyPr/>
                    <a:lstStyle/>
                    <a:p>
                      <a:pPr algn="ctr"/>
                      <a:r>
                        <a:rPr lang="en-US" sz="1600" b="0" dirty="0">
                          <a:solidFill>
                            <a:srgbClr val="0070C0"/>
                          </a:solidFill>
                          <a:latin typeface="Calibri" panose="020F0502020204030204" pitchFamily="34" charset="0"/>
                          <a:cs typeface="Calibri" panose="020F0502020204030204" pitchFamily="34" charset="0"/>
                        </a:rPr>
                        <a:t>« Final Report: Smart Trash Net: Waste Localization and Classification »</a:t>
                      </a:r>
                      <a:endParaRPr lang="fr-MA" sz="1600" b="0" dirty="0">
                        <a:solidFill>
                          <a:srgbClr val="0070C0"/>
                        </a:solidFill>
                        <a:latin typeface="Calibri" panose="020F0502020204030204" pitchFamily="34" charset="0"/>
                        <a:cs typeface="Calibri" panose="020F0502020204030204" pitchFamily="34" charset="0"/>
                      </a:endParaRPr>
                    </a:p>
                  </a:txBody>
                  <a:tcPr/>
                </a:tc>
                <a:tc>
                  <a:txBody>
                    <a:bodyPr/>
                    <a:lstStyle/>
                    <a:p>
                      <a:pPr algn="ctr"/>
                      <a:r>
                        <a:rPr lang="fr-FR" sz="1600" b="0" dirty="0">
                          <a:solidFill>
                            <a:srgbClr val="0070C0"/>
                          </a:solidFill>
                          <a:latin typeface="Calibri" panose="020F0502020204030204" pitchFamily="34" charset="0"/>
                          <a:cs typeface="Calibri" panose="020F0502020204030204" pitchFamily="34" charset="0"/>
                        </a:rPr>
                        <a:t>catégoriser les différents morceaux de déchet en trois catégories : mise en décharge, recyclage, papier.</a:t>
                      </a:r>
                      <a:endParaRPr lang="fr-MA" sz="1600" b="0" dirty="0">
                        <a:solidFill>
                          <a:srgbClr val="0070C0"/>
                        </a:solidFill>
                        <a:latin typeface="Calibri" panose="020F0502020204030204" pitchFamily="34" charset="0"/>
                        <a:cs typeface="Calibri" panose="020F0502020204030204" pitchFamily="34" charset="0"/>
                      </a:endParaRPr>
                    </a:p>
                  </a:txBody>
                  <a:tcPr/>
                </a:tc>
                <a:tc>
                  <a:txBody>
                    <a:bodyPr/>
                    <a:lstStyle/>
                    <a:p>
                      <a:pPr algn="ctr"/>
                      <a:r>
                        <a:rPr lang="fr-FR" sz="1600" b="0" dirty="0" err="1">
                          <a:solidFill>
                            <a:srgbClr val="0070C0"/>
                          </a:solidFill>
                          <a:latin typeface="Calibri" panose="020F0502020204030204" pitchFamily="34" charset="0"/>
                          <a:cs typeface="Calibri" panose="020F0502020204030204" pitchFamily="34" charset="0"/>
                        </a:rPr>
                        <a:t>Faster</a:t>
                      </a:r>
                      <a:r>
                        <a:rPr lang="fr-FR" sz="1600" b="0" dirty="0">
                          <a:solidFill>
                            <a:srgbClr val="0070C0"/>
                          </a:solidFill>
                          <a:latin typeface="Calibri" panose="020F0502020204030204" pitchFamily="34" charset="0"/>
                          <a:cs typeface="Calibri" panose="020F0502020204030204" pitchFamily="34" charset="0"/>
                        </a:rPr>
                        <a:t> R-CNN</a:t>
                      </a:r>
                      <a:endParaRPr lang="fr-MA" sz="1600" b="0" dirty="0">
                        <a:solidFill>
                          <a:srgbClr val="0070C0"/>
                        </a:solidFill>
                        <a:latin typeface="Calibri" panose="020F0502020204030204" pitchFamily="34" charset="0"/>
                        <a:cs typeface="Calibri" panose="020F0502020204030204" pitchFamily="34" charset="0"/>
                      </a:endParaRPr>
                    </a:p>
                  </a:txBody>
                  <a:tcPr/>
                </a:tc>
                <a:tc>
                  <a:txBody>
                    <a:bodyPr/>
                    <a:lstStyle/>
                    <a:p>
                      <a:pPr algn="ctr"/>
                      <a:r>
                        <a:rPr lang="fr-FR" sz="1600" b="0" dirty="0">
                          <a:solidFill>
                            <a:srgbClr val="0070C0"/>
                          </a:solidFill>
                          <a:latin typeface="Calibri" panose="020F0502020204030204" pitchFamily="34" charset="0"/>
                          <a:cs typeface="Calibri" panose="020F0502020204030204" pitchFamily="34" charset="0"/>
                        </a:rPr>
                        <a:t>L’exécution de </a:t>
                      </a:r>
                      <a:r>
                        <a:rPr lang="fr-FR" sz="1600" b="0" dirty="0" err="1">
                          <a:solidFill>
                            <a:srgbClr val="0070C0"/>
                          </a:solidFill>
                          <a:latin typeface="Calibri" panose="020F0502020204030204" pitchFamily="34" charset="0"/>
                          <a:cs typeface="Calibri" panose="020F0502020204030204" pitchFamily="34" charset="0"/>
                        </a:rPr>
                        <a:t>Faster</a:t>
                      </a:r>
                      <a:r>
                        <a:rPr lang="fr-FR" sz="1600" b="0" dirty="0">
                          <a:solidFill>
                            <a:srgbClr val="0070C0"/>
                          </a:solidFill>
                          <a:latin typeface="Calibri" panose="020F0502020204030204" pitchFamily="34" charset="0"/>
                          <a:cs typeface="Calibri" panose="020F0502020204030204" pitchFamily="34" charset="0"/>
                        </a:rPr>
                        <a:t> R-CNN sur ensemble de données à l'aide de la division de données proposée, a donné une </a:t>
                      </a:r>
                    </a:p>
                    <a:p>
                      <a:pPr algn="ctr"/>
                      <a:r>
                        <a:rPr lang="fr-FR" sz="1600" b="0" dirty="0">
                          <a:solidFill>
                            <a:srgbClr val="0070C0"/>
                          </a:solidFill>
                          <a:latin typeface="Calibri" panose="020F0502020204030204" pitchFamily="34" charset="0"/>
                          <a:cs typeface="Calibri" panose="020F0502020204030204" pitchFamily="34" charset="0"/>
                        </a:rPr>
                        <a:t>précision moyenne </a:t>
                      </a:r>
                      <a:r>
                        <a:rPr lang="fr-FR" sz="1600" b="0" dirty="0" err="1">
                          <a:solidFill>
                            <a:srgbClr val="0070C0"/>
                          </a:solidFill>
                          <a:latin typeface="Calibri" panose="020F0502020204030204" pitchFamily="34" charset="0"/>
                          <a:cs typeface="Calibri" panose="020F0502020204030204" pitchFamily="34" charset="0"/>
                        </a:rPr>
                        <a:t>moyenne</a:t>
                      </a:r>
                      <a:r>
                        <a:rPr lang="fr-FR" sz="1600" b="0" dirty="0">
                          <a:solidFill>
                            <a:srgbClr val="0070C0"/>
                          </a:solidFill>
                          <a:latin typeface="Calibri" panose="020F0502020204030204" pitchFamily="34" charset="0"/>
                          <a:cs typeface="Calibri" panose="020F0502020204030204" pitchFamily="34" charset="0"/>
                        </a:rPr>
                        <a:t> (</a:t>
                      </a:r>
                      <a:r>
                        <a:rPr lang="fr-FR" sz="1600" b="0" dirty="0" err="1">
                          <a:solidFill>
                            <a:srgbClr val="0070C0"/>
                          </a:solidFill>
                          <a:latin typeface="Calibri" panose="020F0502020204030204" pitchFamily="34" charset="0"/>
                          <a:cs typeface="Calibri" panose="020F0502020204030204" pitchFamily="34" charset="0"/>
                        </a:rPr>
                        <a:t>mAP</a:t>
                      </a:r>
                      <a:r>
                        <a:rPr lang="fr-FR" sz="1600" b="0" dirty="0">
                          <a:solidFill>
                            <a:srgbClr val="0070C0"/>
                          </a:solidFill>
                          <a:latin typeface="Calibri" panose="020F0502020204030204" pitchFamily="34" charset="0"/>
                          <a:cs typeface="Calibri" panose="020F0502020204030204" pitchFamily="34" charset="0"/>
                        </a:rPr>
                        <a:t>) de 0,683 globale sur la classification des images de déchets,</a:t>
                      </a:r>
                      <a:endParaRPr lang="fr-MA" sz="1600" b="0" dirty="0">
                        <a:solidFill>
                          <a:srgbClr val="0070C0"/>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248416610"/>
                  </a:ext>
                </a:extLst>
              </a:tr>
            </a:tbl>
          </a:graphicData>
        </a:graphic>
      </p:graphicFrame>
    </p:spTree>
    <p:extLst>
      <p:ext uri="{BB962C8B-B14F-4D97-AF65-F5344CB8AC3E}">
        <p14:creationId xmlns:p14="http://schemas.microsoft.com/office/powerpoint/2010/main" val="2940260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68BB6B-6AA9-403E-B742-4EAD83FB127F}"/>
              </a:ext>
            </a:extLst>
          </p:cNvPr>
          <p:cNvSpPr>
            <a:spLocks noGrp="1"/>
          </p:cNvSpPr>
          <p:nvPr>
            <p:ph type="ctrTitle"/>
          </p:nvPr>
        </p:nvSpPr>
        <p:spPr>
          <a:xfrm>
            <a:off x="1228772" y="238541"/>
            <a:ext cx="7766936" cy="1729408"/>
          </a:xfrm>
        </p:spPr>
        <p:txBody>
          <a:bodyPr/>
          <a:lstStyle/>
          <a:p>
            <a:pPr algn="ctr"/>
            <a:br>
              <a:rPr lang="fr-FR" dirty="0"/>
            </a:br>
            <a:r>
              <a:rPr lang="fr-FR" dirty="0"/>
              <a:t>SYNTHESE DE L’ETAT DE L’ART</a:t>
            </a:r>
            <a:endParaRPr lang="fr-MA" dirty="0"/>
          </a:p>
        </p:txBody>
      </p:sp>
      <p:graphicFrame>
        <p:nvGraphicFramePr>
          <p:cNvPr id="5" name="Tableau 5">
            <a:extLst>
              <a:ext uri="{FF2B5EF4-FFF2-40B4-BE49-F238E27FC236}">
                <a16:creationId xmlns:a16="http://schemas.microsoft.com/office/drawing/2014/main" id="{5AED45DA-D299-4AC0-83BE-CCDDB49DA339}"/>
              </a:ext>
            </a:extLst>
          </p:cNvPr>
          <p:cNvGraphicFramePr>
            <a:graphicFrameLocks noGrp="1"/>
          </p:cNvGraphicFramePr>
          <p:nvPr>
            <p:extLst>
              <p:ext uri="{D42A27DB-BD31-4B8C-83A1-F6EECF244321}">
                <p14:modId xmlns:p14="http://schemas.microsoft.com/office/powerpoint/2010/main" val="2735652185"/>
              </p:ext>
            </p:extLst>
          </p:nvPr>
        </p:nvGraphicFramePr>
        <p:xfrm>
          <a:off x="189947" y="2718018"/>
          <a:ext cx="11127410" cy="3205703"/>
        </p:xfrm>
        <a:graphic>
          <a:graphicData uri="http://schemas.openxmlformats.org/drawingml/2006/table">
            <a:tbl>
              <a:tblPr firstRow="1" bandRow="1">
                <a:tableStyleId>{5C22544A-7EE6-4342-B048-85BDC9FD1C3A}</a:tableStyleId>
              </a:tblPr>
              <a:tblGrid>
                <a:gridCol w="574513">
                  <a:extLst>
                    <a:ext uri="{9D8B030D-6E8A-4147-A177-3AD203B41FA5}">
                      <a16:colId xmlns:a16="http://schemas.microsoft.com/office/drawing/2014/main" val="858258345"/>
                    </a:ext>
                  </a:extLst>
                </a:gridCol>
                <a:gridCol w="2177102">
                  <a:extLst>
                    <a:ext uri="{9D8B030D-6E8A-4147-A177-3AD203B41FA5}">
                      <a16:colId xmlns:a16="http://schemas.microsoft.com/office/drawing/2014/main" val="2223101868"/>
                    </a:ext>
                  </a:extLst>
                </a:gridCol>
                <a:gridCol w="2812091">
                  <a:extLst>
                    <a:ext uri="{9D8B030D-6E8A-4147-A177-3AD203B41FA5}">
                      <a16:colId xmlns:a16="http://schemas.microsoft.com/office/drawing/2014/main" val="2781730896"/>
                    </a:ext>
                  </a:extLst>
                </a:gridCol>
                <a:gridCol w="1854568">
                  <a:extLst>
                    <a:ext uri="{9D8B030D-6E8A-4147-A177-3AD203B41FA5}">
                      <a16:colId xmlns:a16="http://schemas.microsoft.com/office/drawing/2014/main" val="2559924631"/>
                    </a:ext>
                  </a:extLst>
                </a:gridCol>
                <a:gridCol w="1854568">
                  <a:extLst>
                    <a:ext uri="{9D8B030D-6E8A-4147-A177-3AD203B41FA5}">
                      <a16:colId xmlns:a16="http://schemas.microsoft.com/office/drawing/2014/main" val="3970279176"/>
                    </a:ext>
                  </a:extLst>
                </a:gridCol>
                <a:gridCol w="1854568">
                  <a:extLst>
                    <a:ext uri="{9D8B030D-6E8A-4147-A177-3AD203B41FA5}">
                      <a16:colId xmlns:a16="http://schemas.microsoft.com/office/drawing/2014/main" val="3072831576"/>
                    </a:ext>
                  </a:extLst>
                </a:gridCol>
              </a:tblGrid>
              <a:tr h="841497">
                <a:tc>
                  <a:txBody>
                    <a:bodyPr/>
                    <a:lstStyle/>
                    <a:p>
                      <a:endParaRPr lang="fr-MA"/>
                    </a:p>
                  </a:txBody>
                  <a:tcPr/>
                </a:tc>
                <a:tc>
                  <a:txBody>
                    <a:bodyPr/>
                    <a:lstStyle/>
                    <a:p>
                      <a:pPr algn="ctr"/>
                      <a:r>
                        <a:rPr lang="fr-MA" dirty="0"/>
                        <a:t>Titre papier</a:t>
                      </a:r>
                    </a:p>
                  </a:txBody>
                  <a:tcPr/>
                </a:tc>
                <a:tc>
                  <a:txBody>
                    <a:bodyPr/>
                    <a:lstStyle/>
                    <a:p>
                      <a:pPr algn="ctr"/>
                      <a:r>
                        <a:rPr lang="fr-MA" dirty="0"/>
                        <a:t>Main goal</a:t>
                      </a:r>
                    </a:p>
                  </a:txBody>
                  <a:tcPr/>
                </a:tc>
                <a:tc>
                  <a:txBody>
                    <a:bodyPr/>
                    <a:lstStyle/>
                    <a:p>
                      <a:pPr algn="ctr"/>
                      <a:r>
                        <a:rPr lang="fr-MA" dirty="0"/>
                        <a:t>Main results</a:t>
                      </a:r>
                    </a:p>
                  </a:txBody>
                  <a:tcPr/>
                </a:tc>
                <a:tc>
                  <a:txBody>
                    <a:bodyPr/>
                    <a:lstStyle/>
                    <a:p>
                      <a:pPr algn="ctr"/>
                      <a:r>
                        <a:rPr lang="fr-MA" dirty="0"/>
                        <a:t>Modèles utilisés</a:t>
                      </a:r>
                    </a:p>
                  </a:txBody>
                  <a:tcPr/>
                </a:tc>
                <a:tc>
                  <a:txBody>
                    <a:bodyPr/>
                    <a:lstStyle/>
                    <a:p>
                      <a:pPr algn="ctr"/>
                      <a:r>
                        <a:rPr lang="fr-MA" dirty="0"/>
                        <a:t>Performance</a:t>
                      </a:r>
                    </a:p>
                  </a:txBody>
                  <a:tcPr/>
                </a:tc>
                <a:extLst>
                  <a:ext uri="{0D108BD9-81ED-4DB2-BD59-A6C34878D82A}">
                    <a16:rowId xmlns:a16="http://schemas.microsoft.com/office/drawing/2014/main" val="3861157294"/>
                  </a:ext>
                </a:extLst>
              </a:tr>
              <a:tr h="2364206">
                <a:tc>
                  <a:txBody>
                    <a:bodyPr/>
                    <a:lstStyle/>
                    <a:p>
                      <a:r>
                        <a:rPr lang="fr-MA" dirty="0"/>
                        <a:t>3</a:t>
                      </a:r>
                    </a:p>
                  </a:txBody>
                  <a:tcPr/>
                </a:tc>
                <a:tc>
                  <a:txBody>
                    <a:bodyPr/>
                    <a:lstStyle/>
                    <a:p>
                      <a:pPr algn="ctr"/>
                      <a:r>
                        <a:rPr lang="en-US" sz="1600" b="0" dirty="0">
                          <a:solidFill>
                            <a:srgbClr val="0070C0"/>
                          </a:solidFill>
                          <a:latin typeface="Calibri" panose="020F0502020204030204" pitchFamily="34" charset="0"/>
                          <a:cs typeface="Calibri" panose="020F0502020204030204" pitchFamily="34" charset="0"/>
                        </a:rPr>
                        <a:t>« Classification of fine particles from construction and demolition waste through image analysis »</a:t>
                      </a:r>
                      <a:endParaRPr lang="fr-MA" sz="1600" b="0" dirty="0">
                        <a:solidFill>
                          <a:srgbClr val="0070C0"/>
                        </a:solidFill>
                        <a:latin typeface="Calibri" panose="020F0502020204030204" pitchFamily="34" charset="0"/>
                        <a:cs typeface="Calibri" panose="020F0502020204030204" pitchFamily="34" charset="0"/>
                      </a:endParaRPr>
                    </a:p>
                  </a:txBody>
                  <a:tcPr/>
                </a:tc>
                <a:tc>
                  <a:txBody>
                    <a:bodyPr/>
                    <a:lstStyle/>
                    <a:p>
                      <a:pPr algn="ctr"/>
                      <a:r>
                        <a:rPr lang="fr-FR" sz="1600" b="0" dirty="0">
                          <a:solidFill>
                            <a:srgbClr val="0070C0"/>
                          </a:solidFill>
                          <a:latin typeface="Calibri" panose="020F0502020204030204" pitchFamily="34" charset="0"/>
                          <a:cs typeface="Calibri" panose="020F0502020204030204" pitchFamily="34" charset="0"/>
                        </a:rPr>
                        <a:t>La classification et la ségrégation des particules CDW</a:t>
                      </a:r>
                      <a:endParaRPr lang="fr-MA" sz="1600" b="0" dirty="0">
                        <a:solidFill>
                          <a:srgbClr val="0070C0"/>
                        </a:solidFill>
                        <a:latin typeface="Calibri" panose="020F0502020204030204" pitchFamily="34" charset="0"/>
                        <a:cs typeface="Calibri" panose="020F0502020204030204" pitchFamily="34" charset="0"/>
                      </a:endParaRPr>
                    </a:p>
                  </a:txBody>
                  <a:tcPr/>
                </a:tc>
                <a:tc>
                  <a:txBody>
                    <a:bodyPr/>
                    <a:lstStyle/>
                    <a:p>
                      <a:pPr algn="ctr"/>
                      <a:r>
                        <a:rPr lang="fr-FR" sz="1600" b="0" dirty="0">
                          <a:solidFill>
                            <a:srgbClr val="0070C0"/>
                          </a:solidFill>
                          <a:latin typeface="Calibri" panose="020F0502020204030204" pitchFamily="34" charset="0"/>
                          <a:cs typeface="Calibri" panose="020F0502020204030204" pitchFamily="34" charset="0"/>
                        </a:rPr>
                        <a:t>Le taux de réussite total atteint était de 73,96% et les taux de réussite pour le mortier et la céramique étaient supérieurs à 80%.</a:t>
                      </a:r>
                      <a:endParaRPr lang="fr-MA" sz="1600" b="0" dirty="0">
                        <a:solidFill>
                          <a:srgbClr val="0070C0"/>
                        </a:solidFill>
                        <a:latin typeface="Calibri" panose="020F0502020204030204" pitchFamily="34" charset="0"/>
                        <a:cs typeface="Calibri" panose="020F0502020204030204" pitchFamily="34" charset="0"/>
                      </a:endParaRPr>
                    </a:p>
                  </a:txBody>
                  <a:tcPr/>
                </a:tc>
                <a:tc>
                  <a:txBody>
                    <a:bodyPr/>
                    <a:lstStyle/>
                    <a:p>
                      <a:pPr algn="ctr"/>
                      <a:r>
                        <a:rPr lang="fr-MA" sz="1600" b="0" dirty="0">
                          <a:solidFill>
                            <a:srgbClr val="0070C0"/>
                          </a:solidFill>
                          <a:latin typeface="Calibri" panose="020F0502020204030204" pitchFamily="34" charset="0"/>
                          <a:cs typeface="Calibri" panose="020F0502020204030204" pitchFamily="34" charset="0"/>
                        </a:rPr>
                        <a:t>Modèle construit</a:t>
                      </a:r>
                    </a:p>
                  </a:txBody>
                  <a:tcPr/>
                </a:tc>
                <a:tc>
                  <a:txBody>
                    <a:bodyPr/>
                    <a:lstStyle/>
                    <a:p>
                      <a:pPr algn="ctr"/>
                      <a:r>
                        <a:rPr lang="fr-FR" sz="1600" b="0" dirty="0">
                          <a:solidFill>
                            <a:srgbClr val="0070C0"/>
                          </a:solidFill>
                          <a:latin typeface="Calibri" panose="020F0502020204030204" pitchFamily="34" charset="0"/>
                          <a:cs typeface="Calibri" panose="020F0502020204030204" pitchFamily="34" charset="0"/>
                        </a:rPr>
                        <a:t>Le taux de réussite total atteint était de 73,96% et les taux de réussite pour le mortier et la céramique étaient supérieurs à 80%.</a:t>
                      </a:r>
                      <a:endParaRPr lang="fr-MA" sz="1600" b="0" dirty="0">
                        <a:solidFill>
                          <a:srgbClr val="0070C0"/>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248416610"/>
                  </a:ext>
                </a:extLst>
              </a:tr>
            </a:tbl>
          </a:graphicData>
        </a:graphic>
      </p:graphicFrame>
    </p:spTree>
    <p:extLst>
      <p:ext uri="{BB962C8B-B14F-4D97-AF65-F5344CB8AC3E}">
        <p14:creationId xmlns:p14="http://schemas.microsoft.com/office/powerpoint/2010/main" val="4227334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68BB6B-6AA9-403E-B742-4EAD83FB127F}"/>
              </a:ext>
            </a:extLst>
          </p:cNvPr>
          <p:cNvSpPr>
            <a:spLocks noGrp="1"/>
          </p:cNvSpPr>
          <p:nvPr>
            <p:ph type="ctrTitle"/>
          </p:nvPr>
        </p:nvSpPr>
        <p:spPr>
          <a:xfrm>
            <a:off x="1228772" y="238541"/>
            <a:ext cx="7766936" cy="1630016"/>
          </a:xfrm>
        </p:spPr>
        <p:txBody>
          <a:bodyPr/>
          <a:lstStyle/>
          <a:p>
            <a:pPr algn="ctr"/>
            <a:br>
              <a:rPr lang="fr-FR" dirty="0"/>
            </a:br>
            <a:r>
              <a:rPr lang="fr-FR" dirty="0"/>
              <a:t>SYNTHESE DE L’ETAT DE L’ART</a:t>
            </a:r>
            <a:endParaRPr lang="fr-MA" dirty="0"/>
          </a:p>
        </p:txBody>
      </p:sp>
      <p:graphicFrame>
        <p:nvGraphicFramePr>
          <p:cNvPr id="5" name="Tableau 5">
            <a:extLst>
              <a:ext uri="{FF2B5EF4-FFF2-40B4-BE49-F238E27FC236}">
                <a16:creationId xmlns:a16="http://schemas.microsoft.com/office/drawing/2014/main" id="{5AED45DA-D299-4AC0-83BE-CCDDB49DA339}"/>
              </a:ext>
            </a:extLst>
          </p:cNvPr>
          <p:cNvGraphicFramePr>
            <a:graphicFrameLocks noGrp="1"/>
          </p:cNvGraphicFramePr>
          <p:nvPr>
            <p:extLst>
              <p:ext uri="{D42A27DB-BD31-4B8C-83A1-F6EECF244321}">
                <p14:modId xmlns:p14="http://schemas.microsoft.com/office/powerpoint/2010/main" val="400372008"/>
              </p:ext>
            </p:extLst>
          </p:nvPr>
        </p:nvGraphicFramePr>
        <p:xfrm>
          <a:off x="401982" y="2892287"/>
          <a:ext cx="10067236" cy="1729408"/>
        </p:xfrm>
        <a:graphic>
          <a:graphicData uri="http://schemas.openxmlformats.org/drawingml/2006/table">
            <a:tbl>
              <a:tblPr firstRow="1" bandRow="1">
                <a:tableStyleId>{5C22544A-7EE6-4342-B048-85BDC9FD1C3A}</a:tableStyleId>
              </a:tblPr>
              <a:tblGrid>
                <a:gridCol w="779664">
                  <a:extLst>
                    <a:ext uri="{9D8B030D-6E8A-4147-A177-3AD203B41FA5}">
                      <a16:colId xmlns:a16="http://schemas.microsoft.com/office/drawing/2014/main" val="858258345"/>
                    </a:ext>
                  </a:extLst>
                </a:gridCol>
                <a:gridCol w="2954515">
                  <a:extLst>
                    <a:ext uri="{9D8B030D-6E8A-4147-A177-3AD203B41FA5}">
                      <a16:colId xmlns:a16="http://schemas.microsoft.com/office/drawing/2014/main" val="2223101868"/>
                    </a:ext>
                  </a:extLst>
                </a:gridCol>
                <a:gridCol w="3816249">
                  <a:extLst>
                    <a:ext uri="{9D8B030D-6E8A-4147-A177-3AD203B41FA5}">
                      <a16:colId xmlns:a16="http://schemas.microsoft.com/office/drawing/2014/main" val="2781730896"/>
                    </a:ext>
                  </a:extLst>
                </a:gridCol>
                <a:gridCol w="2516808">
                  <a:extLst>
                    <a:ext uri="{9D8B030D-6E8A-4147-A177-3AD203B41FA5}">
                      <a16:colId xmlns:a16="http://schemas.microsoft.com/office/drawing/2014/main" val="3970279176"/>
                    </a:ext>
                  </a:extLst>
                </a:gridCol>
              </a:tblGrid>
              <a:tr h="718620">
                <a:tc>
                  <a:txBody>
                    <a:bodyPr/>
                    <a:lstStyle/>
                    <a:p>
                      <a:endParaRPr lang="fr-MA"/>
                    </a:p>
                  </a:txBody>
                  <a:tcPr/>
                </a:tc>
                <a:tc>
                  <a:txBody>
                    <a:bodyPr/>
                    <a:lstStyle/>
                    <a:p>
                      <a:r>
                        <a:rPr lang="fr-MA" dirty="0"/>
                        <a:t>Titre papier</a:t>
                      </a:r>
                    </a:p>
                  </a:txBody>
                  <a:tcPr/>
                </a:tc>
                <a:tc>
                  <a:txBody>
                    <a:bodyPr/>
                    <a:lstStyle/>
                    <a:p>
                      <a:r>
                        <a:rPr lang="fr-MA" dirty="0"/>
                        <a:t>Main goal</a:t>
                      </a:r>
                    </a:p>
                  </a:txBody>
                  <a:tcPr/>
                </a:tc>
                <a:tc>
                  <a:txBody>
                    <a:bodyPr/>
                    <a:lstStyle/>
                    <a:p>
                      <a:r>
                        <a:rPr lang="fr-MA" dirty="0"/>
                        <a:t>Modèles utilisés</a:t>
                      </a:r>
                    </a:p>
                  </a:txBody>
                  <a:tcPr/>
                </a:tc>
                <a:extLst>
                  <a:ext uri="{0D108BD9-81ED-4DB2-BD59-A6C34878D82A}">
                    <a16:rowId xmlns:a16="http://schemas.microsoft.com/office/drawing/2014/main" val="3861157294"/>
                  </a:ext>
                </a:extLst>
              </a:tr>
              <a:tr h="1010788">
                <a:tc>
                  <a:txBody>
                    <a:bodyPr/>
                    <a:lstStyle/>
                    <a:p>
                      <a:r>
                        <a:rPr lang="fr-MA" dirty="0"/>
                        <a:t>4</a:t>
                      </a:r>
                    </a:p>
                  </a:txBody>
                  <a:tcPr/>
                </a:tc>
                <a:tc>
                  <a:txBody>
                    <a:bodyPr/>
                    <a:lstStyle/>
                    <a:p>
                      <a:r>
                        <a:rPr lang="en-US" sz="1600" b="0" dirty="0">
                          <a:solidFill>
                            <a:srgbClr val="0070C0"/>
                          </a:solidFill>
                          <a:latin typeface="Calibri" panose="020F0502020204030204" pitchFamily="34" charset="0"/>
                          <a:cs typeface="Calibri" panose="020F0502020204030204" pitchFamily="34" charset="0"/>
                        </a:rPr>
                        <a:t>Tutorial :</a:t>
                      </a:r>
                    </a:p>
                    <a:p>
                      <a:r>
                        <a:rPr lang="en-US" sz="1600" b="0" dirty="0">
                          <a:solidFill>
                            <a:srgbClr val="0070C0"/>
                          </a:solidFill>
                          <a:latin typeface="Calibri" panose="020F0502020204030204" pitchFamily="34" charset="0"/>
                          <a:cs typeface="Calibri" panose="020F0502020204030204" pitchFamily="34" charset="0"/>
                        </a:rPr>
                        <a:t>How to build an image classifier for waste sorting</a:t>
                      </a:r>
                    </a:p>
                  </a:txBody>
                  <a:tcPr/>
                </a:tc>
                <a:tc>
                  <a:txBody>
                    <a:bodyPr/>
                    <a:lstStyle/>
                    <a:p>
                      <a:r>
                        <a:rPr lang="en-US" sz="1600" b="0" dirty="0">
                          <a:solidFill>
                            <a:srgbClr val="0070C0"/>
                          </a:solidFill>
                          <a:latin typeface="Calibri" panose="020F0502020204030204" pitchFamily="34" charset="0"/>
                          <a:cs typeface="Calibri" panose="020F0502020204030204" pitchFamily="34" charset="0"/>
                        </a:rPr>
                        <a:t>Training a convolutional neural network quickly in Python with the </a:t>
                      </a:r>
                      <a:r>
                        <a:rPr lang="en-US" sz="1600" b="0" dirty="0" err="1">
                          <a:solidFill>
                            <a:srgbClr val="0070C0"/>
                          </a:solidFill>
                          <a:latin typeface="Calibri" panose="020F0502020204030204" pitchFamily="34" charset="0"/>
                          <a:cs typeface="Calibri" panose="020F0502020204030204" pitchFamily="34" charset="0"/>
                        </a:rPr>
                        <a:t>fastai</a:t>
                      </a:r>
                      <a:r>
                        <a:rPr lang="en-US" sz="1600" b="0" dirty="0">
                          <a:solidFill>
                            <a:srgbClr val="0070C0"/>
                          </a:solidFill>
                          <a:latin typeface="Calibri" panose="020F0502020204030204" pitchFamily="34" charset="0"/>
                          <a:cs typeface="Calibri" panose="020F0502020204030204" pitchFamily="34" charset="0"/>
                        </a:rPr>
                        <a:t> library</a:t>
                      </a:r>
                      <a:endParaRPr lang="fr-MA" sz="1600" b="0" dirty="0">
                        <a:solidFill>
                          <a:srgbClr val="0070C0"/>
                        </a:solidFill>
                        <a:latin typeface="Calibri" panose="020F0502020204030204" pitchFamily="34" charset="0"/>
                        <a:cs typeface="Calibri" panose="020F0502020204030204" pitchFamily="34" charset="0"/>
                      </a:endParaRPr>
                    </a:p>
                  </a:txBody>
                  <a:tcPr/>
                </a:tc>
                <a:tc>
                  <a:txBody>
                    <a:bodyPr/>
                    <a:lstStyle/>
                    <a:p>
                      <a:r>
                        <a:rPr lang="fr-FR" sz="1600" b="0" dirty="0">
                          <a:solidFill>
                            <a:srgbClr val="0070C0"/>
                          </a:solidFill>
                          <a:latin typeface="Calibri" panose="020F0502020204030204" pitchFamily="34" charset="0"/>
                          <a:cs typeface="Calibri" panose="020F0502020204030204" pitchFamily="34" charset="0"/>
                        </a:rPr>
                        <a:t>resnet34</a:t>
                      </a:r>
                      <a:endParaRPr lang="fr-MA" sz="1600" b="0" dirty="0">
                        <a:solidFill>
                          <a:srgbClr val="0070C0"/>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248416610"/>
                  </a:ext>
                </a:extLst>
              </a:tr>
            </a:tbl>
          </a:graphicData>
        </a:graphic>
      </p:graphicFrame>
    </p:spTree>
    <p:extLst>
      <p:ext uri="{BB962C8B-B14F-4D97-AF65-F5344CB8AC3E}">
        <p14:creationId xmlns:p14="http://schemas.microsoft.com/office/powerpoint/2010/main" val="222179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68BB6B-6AA9-403E-B742-4EAD83FB127F}"/>
              </a:ext>
            </a:extLst>
          </p:cNvPr>
          <p:cNvSpPr>
            <a:spLocks noGrp="1"/>
          </p:cNvSpPr>
          <p:nvPr>
            <p:ph type="ctrTitle"/>
          </p:nvPr>
        </p:nvSpPr>
        <p:spPr>
          <a:xfrm>
            <a:off x="1334789" y="0"/>
            <a:ext cx="7766936" cy="861391"/>
          </a:xfrm>
        </p:spPr>
        <p:txBody>
          <a:bodyPr/>
          <a:lstStyle/>
          <a:p>
            <a:pPr algn="ctr"/>
            <a:r>
              <a:rPr lang="fr-FR" sz="4000" dirty="0"/>
              <a:t>SYNTHESE DE L’ETAT DE L’ART</a:t>
            </a:r>
            <a:endParaRPr lang="fr-MA" sz="4000" dirty="0"/>
          </a:p>
        </p:txBody>
      </p:sp>
      <p:graphicFrame>
        <p:nvGraphicFramePr>
          <p:cNvPr id="5" name="Tableau 5">
            <a:extLst>
              <a:ext uri="{FF2B5EF4-FFF2-40B4-BE49-F238E27FC236}">
                <a16:creationId xmlns:a16="http://schemas.microsoft.com/office/drawing/2014/main" id="{5AED45DA-D299-4AC0-83BE-CCDDB49DA339}"/>
              </a:ext>
            </a:extLst>
          </p:cNvPr>
          <p:cNvGraphicFramePr>
            <a:graphicFrameLocks noGrp="1"/>
          </p:cNvGraphicFramePr>
          <p:nvPr>
            <p:extLst>
              <p:ext uri="{D42A27DB-BD31-4B8C-83A1-F6EECF244321}">
                <p14:modId xmlns:p14="http://schemas.microsoft.com/office/powerpoint/2010/main" val="1043536146"/>
              </p:ext>
            </p:extLst>
          </p:nvPr>
        </p:nvGraphicFramePr>
        <p:xfrm>
          <a:off x="1" y="861391"/>
          <a:ext cx="12192000" cy="6096000"/>
        </p:xfrm>
        <a:graphic>
          <a:graphicData uri="http://schemas.openxmlformats.org/drawingml/2006/table">
            <a:tbl>
              <a:tblPr firstRow="1" bandRow="1">
                <a:tableStyleId>{5C22544A-7EE6-4342-B048-85BDC9FD1C3A}</a:tableStyleId>
              </a:tblPr>
              <a:tblGrid>
                <a:gridCol w="629478">
                  <a:extLst>
                    <a:ext uri="{9D8B030D-6E8A-4147-A177-3AD203B41FA5}">
                      <a16:colId xmlns:a16="http://schemas.microsoft.com/office/drawing/2014/main" val="858258345"/>
                    </a:ext>
                  </a:extLst>
                </a:gridCol>
                <a:gridCol w="2385391">
                  <a:extLst>
                    <a:ext uri="{9D8B030D-6E8A-4147-A177-3AD203B41FA5}">
                      <a16:colId xmlns:a16="http://schemas.microsoft.com/office/drawing/2014/main" val="2223101868"/>
                    </a:ext>
                  </a:extLst>
                </a:gridCol>
                <a:gridCol w="3081131">
                  <a:extLst>
                    <a:ext uri="{9D8B030D-6E8A-4147-A177-3AD203B41FA5}">
                      <a16:colId xmlns:a16="http://schemas.microsoft.com/office/drawing/2014/main" val="2781730896"/>
                    </a:ext>
                  </a:extLst>
                </a:gridCol>
                <a:gridCol w="2032000">
                  <a:extLst>
                    <a:ext uri="{9D8B030D-6E8A-4147-A177-3AD203B41FA5}">
                      <a16:colId xmlns:a16="http://schemas.microsoft.com/office/drawing/2014/main" val="2559924631"/>
                    </a:ext>
                  </a:extLst>
                </a:gridCol>
                <a:gridCol w="2032000">
                  <a:extLst>
                    <a:ext uri="{9D8B030D-6E8A-4147-A177-3AD203B41FA5}">
                      <a16:colId xmlns:a16="http://schemas.microsoft.com/office/drawing/2014/main" val="3970279176"/>
                    </a:ext>
                  </a:extLst>
                </a:gridCol>
                <a:gridCol w="2032000">
                  <a:extLst>
                    <a:ext uri="{9D8B030D-6E8A-4147-A177-3AD203B41FA5}">
                      <a16:colId xmlns:a16="http://schemas.microsoft.com/office/drawing/2014/main" val="3072831576"/>
                    </a:ext>
                  </a:extLst>
                </a:gridCol>
              </a:tblGrid>
              <a:tr h="629644">
                <a:tc>
                  <a:txBody>
                    <a:bodyPr/>
                    <a:lstStyle/>
                    <a:p>
                      <a:endParaRPr lang="fr-MA" dirty="0"/>
                    </a:p>
                  </a:txBody>
                  <a:tcPr/>
                </a:tc>
                <a:tc>
                  <a:txBody>
                    <a:bodyPr/>
                    <a:lstStyle/>
                    <a:p>
                      <a:r>
                        <a:rPr lang="fr-MA" dirty="0"/>
                        <a:t>Titre papier</a:t>
                      </a:r>
                    </a:p>
                  </a:txBody>
                  <a:tcPr/>
                </a:tc>
                <a:tc>
                  <a:txBody>
                    <a:bodyPr/>
                    <a:lstStyle/>
                    <a:p>
                      <a:r>
                        <a:rPr lang="fr-MA" dirty="0"/>
                        <a:t>Entraînement ou Transfer Learning</a:t>
                      </a:r>
                    </a:p>
                  </a:txBody>
                  <a:tcPr/>
                </a:tc>
                <a:tc>
                  <a:txBody>
                    <a:bodyPr/>
                    <a:lstStyle/>
                    <a:p>
                      <a:r>
                        <a:rPr lang="fr-MA" dirty="0"/>
                        <a:t>Main results</a:t>
                      </a:r>
                    </a:p>
                  </a:txBody>
                  <a:tcPr/>
                </a:tc>
                <a:tc>
                  <a:txBody>
                    <a:bodyPr/>
                    <a:lstStyle/>
                    <a:p>
                      <a:r>
                        <a:rPr lang="fr-MA" dirty="0"/>
                        <a:t>Modèles utilisés</a:t>
                      </a:r>
                    </a:p>
                  </a:txBody>
                  <a:tcPr/>
                </a:tc>
                <a:tc>
                  <a:txBody>
                    <a:bodyPr/>
                    <a:lstStyle/>
                    <a:p>
                      <a:r>
                        <a:rPr lang="fr-MA" dirty="0"/>
                        <a:t>Performance</a:t>
                      </a:r>
                    </a:p>
                  </a:txBody>
                  <a:tcPr/>
                </a:tc>
                <a:extLst>
                  <a:ext uri="{0D108BD9-81ED-4DB2-BD59-A6C34878D82A}">
                    <a16:rowId xmlns:a16="http://schemas.microsoft.com/office/drawing/2014/main" val="3861157294"/>
                  </a:ext>
                </a:extLst>
              </a:tr>
              <a:tr h="5366965">
                <a:tc>
                  <a:txBody>
                    <a:bodyPr/>
                    <a:lstStyle/>
                    <a:p>
                      <a:r>
                        <a:rPr lang="fr-MA" dirty="0"/>
                        <a:t>5</a:t>
                      </a:r>
                    </a:p>
                  </a:txBody>
                  <a:tcPr/>
                </a:tc>
                <a:tc>
                  <a:txBody>
                    <a:bodyPr/>
                    <a:lstStyle/>
                    <a:p>
                      <a:pPr algn="ctr"/>
                      <a:r>
                        <a:rPr lang="en-US" sz="1600" b="0" dirty="0">
                          <a:solidFill>
                            <a:srgbClr val="0070C0"/>
                          </a:solidFill>
                          <a:latin typeface="Calibri" panose="020F0502020204030204" pitchFamily="34" charset="0"/>
                          <a:cs typeface="Calibri" panose="020F0502020204030204" pitchFamily="34" charset="0"/>
                        </a:rPr>
                        <a:t>Comparative Analysis of Multiple Deep CNN Models for Waste Classification</a:t>
                      </a:r>
                    </a:p>
                  </a:txBody>
                  <a:tcPr/>
                </a:tc>
                <a:tc>
                  <a:txBody>
                    <a:bodyPr/>
                    <a:lstStyle/>
                    <a:p>
                      <a:pPr algn="ctr"/>
                      <a:r>
                        <a:rPr lang="fr-FR" sz="1600" b="0" dirty="0">
                          <a:solidFill>
                            <a:srgbClr val="0070C0"/>
                          </a:solidFill>
                          <a:latin typeface="Calibri" panose="020F0502020204030204" pitchFamily="34" charset="0"/>
                          <a:cs typeface="Calibri" panose="020F0502020204030204" pitchFamily="34" charset="0"/>
                        </a:rPr>
                        <a:t>Un modèle pré-formé qui a été formé sur ImageNet Dataset. Comme le nombre d'images dans notre ensemble de données est moindre et que nous avons des ressources de calcul limitées, l'apprentissage par transfert a été utilisé dans notre système. En utilisant l'apprentissage par transfert, le modèle semble fonctionner extrêmement bien sur notre ensemble de validation après avoir affiné le modèle. Nous avons utilisé divers modèles </a:t>
                      </a:r>
                      <a:r>
                        <a:rPr lang="fr-FR" sz="1600" b="0" dirty="0" err="1">
                          <a:solidFill>
                            <a:srgbClr val="0070C0"/>
                          </a:solidFill>
                          <a:latin typeface="Calibri" panose="020F0502020204030204" pitchFamily="34" charset="0"/>
                          <a:cs typeface="Calibri" panose="020F0502020204030204" pitchFamily="34" charset="0"/>
                        </a:rPr>
                        <a:t>pré-formés</a:t>
                      </a:r>
                      <a:r>
                        <a:rPr lang="fr-FR" sz="1600" b="0" dirty="0">
                          <a:solidFill>
                            <a:srgbClr val="0070C0"/>
                          </a:solidFill>
                          <a:latin typeface="Calibri" panose="020F0502020204030204" pitchFamily="34" charset="0"/>
                          <a:cs typeface="Calibri" panose="020F0502020204030204" pitchFamily="34" charset="0"/>
                        </a:rPr>
                        <a:t> comme ResNet et VGG pour effectuer une analyse comparative sur ces modèles. Les pertes et la précision de chaque modèle sont correctement analysées. Nous avons utilisé l'architecture ResNet18 en raison de ses meilleures performances.</a:t>
                      </a:r>
                      <a:endParaRPr lang="fr-MA" sz="1600" b="0" dirty="0">
                        <a:solidFill>
                          <a:srgbClr val="0070C0"/>
                        </a:solidFill>
                        <a:latin typeface="Calibri" panose="020F0502020204030204" pitchFamily="34" charset="0"/>
                        <a:cs typeface="Calibri" panose="020F0502020204030204" pitchFamily="34" charset="0"/>
                      </a:endParaRPr>
                    </a:p>
                  </a:txBody>
                  <a:tcPr/>
                </a:tc>
                <a:tc>
                  <a:txBody>
                    <a:bodyPr/>
                    <a:lstStyle/>
                    <a:p>
                      <a:pPr algn="ctr"/>
                      <a:r>
                        <a:rPr lang="fr-FR" sz="1600" b="0" dirty="0">
                          <a:solidFill>
                            <a:srgbClr val="0070C0"/>
                          </a:solidFill>
                          <a:latin typeface="Calibri" panose="020F0502020204030204" pitchFamily="34" charset="0"/>
                          <a:cs typeface="Calibri" panose="020F0502020204030204" pitchFamily="34" charset="0"/>
                        </a:rPr>
                        <a:t>La meilleure précision de validation a été trouvée à 87,8%.</a:t>
                      </a:r>
                      <a:endParaRPr lang="fr-MA" sz="1600" b="0" dirty="0">
                        <a:solidFill>
                          <a:srgbClr val="0070C0"/>
                        </a:solidFill>
                        <a:latin typeface="Calibri" panose="020F0502020204030204" pitchFamily="34" charset="0"/>
                        <a:cs typeface="Calibri" panose="020F0502020204030204" pitchFamily="34" charset="0"/>
                      </a:endParaRPr>
                    </a:p>
                  </a:txBody>
                  <a:tcPr/>
                </a:tc>
                <a:tc>
                  <a:txBody>
                    <a:bodyPr/>
                    <a:lstStyle/>
                    <a:p>
                      <a:pPr algn="ctr"/>
                      <a:r>
                        <a:rPr lang="fr-MA" sz="1600" b="0" dirty="0">
                          <a:solidFill>
                            <a:srgbClr val="0070C0"/>
                          </a:solidFill>
                          <a:latin typeface="Calibri" panose="020F0502020204030204" pitchFamily="34" charset="0"/>
                          <a:cs typeface="Calibri" panose="020F0502020204030204" pitchFamily="34" charset="0"/>
                        </a:rPr>
                        <a:t>AlexNet</a:t>
                      </a:r>
                    </a:p>
                  </a:txBody>
                  <a:tcPr/>
                </a:tc>
                <a:tc>
                  <a:txBody>
                    <a:bodyPr/>
                    <a:lstStyle/>
                    <a:p>
                      <a:pPr algn="ctr"/>
                      <a:r>
                        <a:rPr lang="fr-FR" sz="1600" b="0" dirty="0">
                          <a:solidFill>
                            <a:srgbClr val="0070C0"/>
                          </a:solidFill>
                          <a:latin typeface="Calibri" panose="020F0502020204030204" pitchFamily="34" charset="0"/>
                          <a:cs typeface="Calibri" panose="020F0502020204030204" pitchFamily="34" charset="0"/>
                        </a:rPr>
                        <a:t> La meilleure précision de validation a été trouvée à 87,8%.</a:t>
                      </a:r>
                      <a:endParaRPr lang="fr-MA" sz="1600" b="0" dirty="0">
                        <a:solidFill>
                          <a:srgbClr val="0070C0"/>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248416610"/>
                  </a:ext>
                </a:extLst>
              </a:tr>
            </a:tbl>
          </a:graphicData>
        </a:graphic>
      </p:graphicFrame>
    </p:spTree>
    <p:extLst>
      <p:ext uri="{BB962C8B-B14F-4D97-AF65-F5344CB8AC3E}">
        <p14:creationId xmlns:p14="http://schemas.microsoft.com/office/powerpoint/2010/main" val="530424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68BB6B-6AA9-403E-B742-4EAD83FB127F}"/>
              </a:ext>
            </a:extLst>
          </p:cNvPr>
          <p:cNvSpPr>
            <a:spLocks noGrp="1"/>
          </p:cNvSpPr>
          <p:nvPr>
            <p:ph type="ctrTitle"/>
          </p:nvPr>
        </p:nvSpPr>
        <p:spPr>
          <a:xfrm>
            <a:off x="1454058" y="2438400"/>
            <a:ext cx="7766936" cy="1258956"/>
          </a:xfrm>
        </p:spPr>
        <p:txBody>
          <a:bodyPr/>
          <a:lstStyle/>
          <a:p>
            <a:pPr algn="ctr"/>
            <a:br>
              <a:rPr lang="fr-FR" dirty="0"/>
            </a:br>
            <a:r>
              <a:rPr lang="fr-FR" sz="6000" dirty="0"/>
              <a:t>MODELES UTILISES</a:t>
            </a:r>
            <a:endParaRPr lang="fr-MA" sz="6000" dirty="0"/>
          </a:p>
        </p:txBody>
      </p:sp>
    </p:spTree>
    <p:extLst>
      <p:ext uri="{BB962C8B-B14F-4D97-AF65-F5344CB8AC3E}">
        <p14:creationId xmlns:p14="http://schemas.microsoft.com/office/powerpoint/2010/main" val="3485836963"/>
      </p:ext>
    </p:extLst>
  </p:cSld>
  <p:clrMapOvr>
    <a:masterClrMapping/>
  </p:clrMapOvr>
</p:sld>
</file>

<file path=ppt/theme/theme1.xml><?xml version="1.0" encoding="utf-8"?>
<a:theme xmlns:a="http://schemas.openxmlformats.org/drawingml/2006/main" name="Facette">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1006</TotalTime>
  <Words>1346</Words>
  <Application>Microsoft Office PowerPoint</Application>
  <PresentationFormat>Grand écran</PresentationFormat>
  <Paragraphs>128</Paragraphs>
  <Slides>42</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42</vt:i4>
      </vt:variant>
    </vt:vector>
  </HeadingPairs>
  <TitlesOfParts>
    <vt:vector size="48" baseType="lpstr">
      <vt:lpstr>Andalus</vt:lpstr>
      <vt:lpstr>Arial</vt:lpstr>
      <vt:lpstr>Calibri</vt:lpstr>
      <vt:lpstr>Trebuchet MS</vt:lpstr>
      <vt:lpstr>Wingdings 3</vt:lpstr>
      <vt:lpstr>Facette</vt:lpstr>
      <vt:lpstr>IMAGE PROCESSING : GESTION DES DECHETS </vt:lpstr>
      <vt:lpstr> INTRODUCTION</vt:lpstr>
      <vt:lpstr> PROBLEMATIQUE</vt:lpstr>
      <vt:lpstr> SYNTHESE DE L’ETAT DE L’ART</vt:lpstr>
      <vt:lpstr> SYNTHESE DE L’ETAT DE L’ART</vt:lpstr>
      <vt:lpstr> SYNTHESE DE L’ETAT DE L’ART</vt:lpstr>
      <vt:lpstr> SYNTHESE DE L’ETAT DE L’ART</vt:lpstr>
      <vt:lpstr>SYNTHESE DE L’ETAT DE L’ART</vt:lpstr>
      <vt:lpstr> MODELES UTILISES</vt:lpstr>
      <vt:lpstr> VGG16</vt:lpstr>
      <vt:lpstr> Architecture:</vt:lpstr>
      <vt:lpstr> Sequential model </vt:lpstr>
      <vt:lpstr> Architecture:</vt:lpstr>
      <vt:lpstr> Resnet_50 model </vt:lpstr>
      <vt:lpstr> Architecture:</vt:lpstr>
      <vt:lpstr>  ANN</vt:lpstr>
      <vt:lpstr>  Architecture:</vt:lpstr>
      <vt:lpstr> RESULTATS &amp; DISCUSSION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CONCLUSION </vt:lpstr>
      <vt:lpstr>PERSPECTIVES</vt:lpstr>
      <vt:lpstr>L’une des perspectives principales après ce travail effectué est de se baser sur le modèle qui a donné  la précision la plus élevé afin de donner naissance à des poubelles qi intègre ce système de classification des déchets. </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Oumaima KHARBOUCH</dc:creator>
  <cp:lastModifiedBy>Oumaima KHARBOUCH</cp:lastModifiedBy>
  <cp:revision>45</cp:revision>
  <dcterms:created xsi:type="dcterms:W3CDTF">2021-02-15T19:42:48Z</dcterms:created>
  <dcterms:modified xsi:type="dcterms:W3CDTF">2021-02-16T12:29:27Z</dcterms:modified>
</cp:coreProperties>
</file>