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00" r:id="rId2"/>
    <p:sldId id="293" r:id="rId3"/>
    <p:sldId id="276" r:id="rId4"/>
    <p:sldId id="289" r:id="rId5"/>
    <p:sldId id="291" r:id="rId6"/>
    <p:sldId id="306" r:id="rId7"/>
    <p:sldId id="308" r:id="rId8"/>
    <p:sldId id="292" r:id="rId9"/>
    <p:sldId id="294" r:id="rId10"/>
    <p:sldId id="302" r:id="rId11"/>
    <p:sldId id="299" r:id="rId12"/>
    <p:sldId id="295" r:id="rId13"/>
    <p:sldId id="285"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5256" autoAdjust="0"/>
  </p:normalViewPr>
  <p:slideViewPr>
    <p:cSldViewPr snapToGrid="0" showGuides="1">
      <p:cViewPr varScale="1">
        <p:scale>
          <a:sx n="68" d="100"/>
          <a:sy n="68" d="100"/>
        </p:scale>
        <p:origin x="1194"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FB0DE1-D418-4EA9-BDFD-2E5632763663}" type="datetime1">
              <a:rPr lang="fr-FR" smtClean="0"/>
              <a:t>13/01/2021</a:t>
            </a:fld>
            <a:endParaRPr lang="en-US"/>
          </a:p>
        </p:txBody>
      </p:sp>
      <p:sp>
        <p:nvSpPr>
          <p:cNvPr id="4" name="Espace réservé du pied de page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US" smtClean="0"/>
              <a:t>‹N°›</a:t>
            </a:fld>
            <a:endParaRPr lang="en-US"/>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0BD304-4DB2-4DA8-BE69-274C9984CC7A}" type="datetime1">
              <a:rPr lang="fr-FR" smtClean="0"/>
              <a:t>13/01/2021</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US" smtClean="0"/>
              <a:t>‹N°›</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BE60DC36-8EFA-4378-9855-E019C55AC472}" type="slidenum">
              <a:rPr lang="en-US" smtClean="0"/>
              <a:t>2</a:t>
            </a:fld>
            <a:endParaRPr lang="en-US" dirty="0"/>
          </a:p>
        </p:txBody>
      </p:sp>
    </p:spTree>
    <p:extLst>
      <p:ext uri="{BB962C8B-B14F-4D97-AF65-F5344CB8AC3E}">
        <p14:creationId xmlns:p14="http://schemas.microsoft.com/office/powerpoint/2010/main" val="1034088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11</a:t>
            </a:fld>
            <a:endParaRPr lang="fr-FR" dirty="0"/>
          </a:p>
        </p:txBody>
      </p:sp>
    </p:spTree>
    <p:extLst>
      <p:ext uri="{BB962C8B-B14F-4D97-AF65-F5344CB8AC3E}">
        <p14:creationId xmlns:p14="http://schemas.microsoft.com/office/powerpoint/2010/main" val="1074460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12</a:t>
            </a:fld>
            <a:endParaRPr lang="fr-FR" dirty="0"/>
          </a:p>
        </p:txBody>
      </p:sp>
    </p:spTree>
    <p:extLst>
      <p:ext uri="{BB962C8B-B14F-4D97-AF65-F5344CB8AC3E}">
        <p14:creationId xmlns:p14="http://schemas.microsoft.com/office/powerpoint/2010/main" val="1613852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13</a:t>
            </a:fld>
            <a:endParaRPr lang="fr-FR" dirty="0"/>
          </a:p>
        </p:txBody>
      </p:sp>
    </p:spTree>
    <p:extLst>
      <p:ext uri="{BB962C8B-B14F-4D97-AF65-F5344CB8AC3E}">
        <p14:creationId xmlns:p14="http://schemas.microsoft.com/office/powerpoint/2010/main" val="10548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3</a:t>
            </a:fld>
            <a:endParaRPr lang="fr-FR" dirty="0"/>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4</a:t>
            </a:fld>
            <a:endParaRPr lang="fr-FR" dirty="0"/>
          </a:p>
        </p:txBody>
      </p:sp>
    </p:spTree>
    <p:extLst>
      <p:ext uri="{BB962C8B-B14F-4D97-AF65-F5344CB8AC3E}">
        <p14:creationId xmlns:p14="http://schemas.microsoft.com/office/powerpoint/2010/main" val="423320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5</a:t>
            </a:fld>
            <a:endParaRPr lang="fr-FR" dirty="0"/>
          </a:p>
        </p:txBody>
      </p:sp>
    </p:spTree>
    <p:extLst>
      <p:ext uri="{BB962C8B-B14F-4D97-AF65-F5344CB8AC3E}">
        <p14:creationId xmlns:p14="http://schemas.microsoft.com/office/powerpoint/2010/main" val="51240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6</a:t>
            </a:fld>
            <a:endParaRPr lang="fr-FR" dirty="0"/>
          </a:p>
        </p:txBody>
      </p:sp>
    </p:spTree>
    <p:extLst>
      <p:ext uri="{BB962C8B-B14F-4D97-AF65-F5344CB8AC3E}">
        <p14:creationId xmlns:p14="http://schemas.microsoft.com/office/powerpoint/2010/main" val="42326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7</a:t>
            </a:fld>
            <a:endParaRPr lang="fr-FR" dirty="0"/>
          </a:p>
        </p:txBody>
      </p:sp>
    </p:spTree>
    <p:extLst>
      <p:ext uri="{BB962C8B-B14F-4D97-AF65-F5344CB8AC3E}">
        <p14:creationId xmlns:p14="http://schemas.microsoft.com/office/powerpoint/2010/main" val="3330141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8</a:t>
            </a:fld>
            <a:endParaRPr lang="fr-FR" dirty="0"/>
          </a:p>
        </p:txBody>
      </p:sp>
    </p:spTree>
    <p:extLst>
      <p:ext uri="{BB962C8B-B14F-4D97-AF65-F5344CB8AC3E}">
        <p14:creationId xmlns:p14="http://schemas.microsoft.com/office/powerpoint/2010/main" val="302044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9</a:t>
            </a:fld>
            <a:endParaRPr lang="fr-FR" dirty="0"/>
          </a:p>
        </p:txBody>
      </p:sp>
    </p:spTree>
    <p:extLst>
      <p:ext uri="{BB962C8B-B14F-4D97-AF65-F5344CB8AC3E}">
        <p14:creationId xmlns:p14="http://schemas.microsoft.com/office/powerpoint/2010/main" val="371986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10</a:t>
            </a:fld>
            <a:endParaRPr lang="fr-FR" dirty="0"/>
          </a:p>
        </p:txBody>
      </p:sp>
    </p:spTree>
    <p:extLst>
      <p:ext uri="{BB962C8B-B14F-4D97-AF65-F5344CB8AC3E}">
        <p14:creationId xmlns:p14="http://schemas.microsoft.com/office/powerpoint/2010/main" val="415982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7CBD2A74-6C87-4EE2-98BC-7D12B7EA830E}" type="datetime1">
              <a:rPr lang="fr-FR" noProof="0" smtClean="0"/>
              <a:t>13/01/2021</a:t>
            </a:fld>
            <a:endParaRPr lang="fr-FR" noProof="0" dirty="0"/>
          </a:p>
        </p:txBody>
      </p:sp>
      <p:sp>
        <p:nvSpPr>
          <p:cNvPr id="5" name="Espace réservé du pied de page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8CD59C8A-6D7C-4440-AE13-7CF50EC8C6CA}" type="datetime1">
              <a:rPr lang="fr-FR" noProof="0" smtClean="0"/>
              <a:t>13/01/2021</a:t>
            </a:fld>
            <a:endParaRPr lang="fr-FR" noProof="0" dirty="0"/>
          </a:p>
        </p:txBody>
      </p:sp>
      <p:sp>
        <p:nvSpPr>
          <p:cNvPr id="5" name="Espace réservé du pied de page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2681705C-2DB7-4DE4-9C02-A7E07999D93E}" type="datetime1">
              <a:rPr lang="fr-FR" noProof="0" smtClean="0"/>
              <a:t>13/01/2021</a:t>
            </a:fld>
            <a:endParaRPr lang="fr-FR" noProof="0" dirty="0"/>
          </a:p>
        </p:txBody>
      </p:sp>
      <p:sp>
        <p:nvSpPr>
          <p:cNvPr id="5" name="Espace réservé du pied de page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413EE0D6-685C-4F8C-9AA0-2D717407DD51}" type="datetime1">
              <a:rPr lang="fr-FR" noProof="0" smtClean="0"/>
              <a:t>13/01/2021</a:t>
            </a:fld>
            <a:endParaRPr lang="fr-FR" noProof="0" dirty="0"/>
          </a:p>
        </p:txBody>
      </p:sp>
      <p:sp>
        <p:nvSpPr>
          <p:cNvPr id="5" name="Espace réservé du pied de page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4" name="Espace réservé de la date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1CF96B61-ECF9-41A5-B650-03D1E8DE1C0D}" type="datetime1">
              <a:rPr lang="fr-FR" noProof="0" smtClean="0"/>
              <a:t>13/01/2021</a:t>
            </a:fld>
            <a:endParaRPr lang="fr-FR" noProof="0" dirty="0"/>
          </a:p>
        </p:txBody>
      </p:sp>
      <p:sp>
        <p:nvSpPr>
          <p:cNvPr id="5" name="Espace réservé du pied de page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7818794C-0C8E-44DF-B773-D4DE181DCCC4}" type="datetime1">
              <a:rPr lang="fr-FR" noProof="0" smtClean="0"/>
              <a:t>13/01/2021</a:t>
            </a:fld>
            <a:endParaRPr lang="fr-FR" noProof="0" dirty="0"/>
          </a:p>
        </p:txBody>
      </p:sp>
      <p:sp>
        <p:nvSpPr>
          <p:cNvPr id="6" name="Espace réservé du pied de page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187DF1CE-D02E-49EA-996D-363F48A89A53}" type="datetime1">
              <a:rPr lang="fr-FR" noProof="0" smtClean="0"/>
              <a:t>13/01/2021</a:t>
            </a:fld>
            <a:endParaRPr lang="fr-FR" noProof="0" dirty="0"/>
          </a:p>
        </p:txBody>
      </p:sp>
      <p:sp>
        <p:nvSpPr>
          <p:cNvPr id="8" name="Espace réservé du pied de page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65875379-B9E7-45DC-855E-674C524E551A}" type="datetime1">
              <a:rPr lang="fr-FR" noProof="0" smtClean="0"/>
              <a:t>13/01/2021</a:t>
            </a:fld>
            <a:endParaRPr lang="fr-FR" noProof="0" dirty="0"/>
          </a:p>
        </p:txBody>
      </p:sp>
      <p:sp>
        <p:nvSpPr>
          <p:cNvPr id="4" name="Espace réservé du pied de page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F9F6C8D1-F916-421D-A211-1E4BE8DC3960}" type="datetime1">
              <a:rPr lang="fr-FR" noProof="0" smtClean="0"/>
              <a:t>13/01/2021</a:t>
            </a:fld>
            <a:endParaRPr lang="fr-FR" noProof="0" dirty="0"/>
          </a:p>
        </p:txBody>
      </p:sp>
      <p:sp>
        <p:nvSpPr>
          <p:cNvPr id="3" name="Espace réservé du pied de page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0A879E5B-7C14-40E7-B564-5FF16B4253F0}" type="datetime1">
              <a:rPr lang="fr-FR" noProof="0" smtClean="0"/>
              <a:t>13/01/2021</a:t>
            </a:fld>
            <a:endParaRPr lang="fr-FR" noProof="0" dirty="0"/>
          </a:p>
        </p:txBody>
      </p:sp>
      <p:sp>
        <p:nvSpPr>
          <p:cNvPr id="6" name="Espace réservé du pied de page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imag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0BD6DCCA-66BC-4785-B9C4-1C939AB3FD7F}" type="datetime1">
              <a:rPr lang="fr-FR" noProof="0" smtClean="0"/>
              <a:t>13/01/2021</a:t>
            </a:fld>
            <a:endParaRPr lang="fr-FR" noProof="0" dirty="0"/>
          </a:p>
        </p:txBody>
      </p:sp>
      <p:sp>
        <p:nvSpPr>
          <p:cNvPr id="6" name="Espace réservé du pied de page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3648C09-085B-4E91-94CD-E8149F3D6AE0}" type="datetime1">
              <a:rPr lang="fr-FR" noProof="0" smtClean="0"/>
              <a:t>13/01/2021</a:t>
            </a:fld>
            <a:endParaRPr lang="fr-FR" noProof="0" dirty="0"/>
          </a:p>
        </p:txBody>
      </p:sp>
      <p:sp>
        <p:nvSpPr>
          <p:cNvPr id="5" name="Espace réservé du pied de page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5B91948-70BF-4BEA-A7A1-A0DA19302993}"/>
              </a:ext>
            </a:extLst>
          </p:cNvPr>
          <p:cNvSpPr>
            <a:spLocks noGrp="1"/>
          </p:cNvSpPr>
          <p:nvPr>
            <p:ph type="dt" sz="half" idx="10"/>
          </p:nvPr>
        </p:nvSpPr>
        <p:spPr/>
        <p:txBody>
          <a:bodyPr/>
          <a:lstStyle/>
          <a:p>
            <a:pPr rtl="0"/>
            <a:fld id="{413EE0D6-685C-4F8C-9AA0-2D717407DD51}" type="datetime1">
              <a:rPr lang="fr-FR" noProof="0" smtClean="0"/>
              <a:t>13/01/2021</a:t>
            </a:fld>
            <a:endParaRPr lang="fr-FR" noProof="0" dirty="0"/>
          </a:p>
        </p:txBody>
      </p:sp>
      <p:sp>
        <p:nvSpPr>
          <p:cNvPr id="5" name="Espace réservé du numéro de diapositive 4">
            <a:extLst>
              <a:ext uri="{FF2B5EF4-FFF2-40B4-BE49-F238E27FC236}">
                <a16:creationId xmlns:a16="http://schemas.microsoft.com/office/drawing/2014/main" id="{A9BA584C-E44C-4C8C-96CB-625033FB8AC7}"/>
              </a:ext>
            </a:extLst>
          </p:cNvPr>
          <p:cNvSpPr>
            <a:spLocks noGrp="1"/>
          </p:cNvSpPr>
          <p:nvPr>
            <p:ph type="sldNum" sz="quarter" idx="12"/>
          </p:nvPr>
        </p:nvSpPr>
        <p:spPr/>
        <p:txBody>
          <a:bodyPr/>
          <a:lstStyle/>
          <a:p>
            <a:pPr rtl="0"/>
            <a:fld id="{06FEDF93-2BFD-41CA-ABC7-B039102F3792}" type="slidenum">
              <a:rPr lang="fr-FR" noProof="0" smtClean="0"/>
              <a:t>1</a:t>
            </a:fld>
            <a:endParaRPr lang="fr-FR" noProof="0" dirty="0"/>
          </a:p>
        </p:txBody>
      </p:sp>
      <p:sp>
        <p:nvSpPr>
          <p:cNvPr id="6" name="Espace réservé du texte 1">
            <a:extLst>
              <a:ext uri="{FF2B5EF4-FFF2-40B4-BE49-F238E27FC236}">
                <a16:creationId xmlns:a16="http://schemas.microsoft.com/office/drawing/2014/main" id="{81CB1365-5BE6-4D3D-9488-F65AF4E938A1}"/>
              </a:ext>
            </a:extLst>
          </p:cNvPr>
          <p:cNvSpPr txBox="1">
            <a:spLocks/>
          </p:cNvSpPr>
          <p:nvPr/>
        </p:nvSpPr>
        <p:spPr>
          <a:xfrm>
            <a:off x="118786" y="2038534"/>
            <a:ext cx="11224260" cy="28334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lvl="1" indent="0" algn="ctr">
              <a:lnSpc>
                <a:spcPct val="120000"/>
              </a:lnSpc>
              <a:buNone/>
            </a:pPr>
            <a:r>
              <a:rPr lang="fr-FR" sz="8300" dirty="0">
                <a:latin typeface="Calibri" panose="020F0502020204030204" pitchFamily="34" charset="0"/>
                <a:cs typeface="Calibri" panose="020F0502020204030204" pitchFamily="34" charset="0"/>
              </a:rPr>
              <a:t>Détection de l’autisme dans les images faciales des enfants basé sur CNN et  Transfer Learning </a:t>
            </a:r>
            <a:br>
              <a:rPr lang="fr-FR" dirty="0"/>
            </a:br>
            <a:endParaRPr lang="fr-FR" sz="2100" dirty="0">
              <a:solidFill>
                <a:schemeClr val="accent4">
                  <a:lumMod val="75000"/>
                  <a:lumOff val="25000"/>
                </a:schemeClr>
              </a:solidFill>
              <a:latin typeface="Calibri" panose="020F0502020204030204" pitchFamily="34" charset="0"/>
              <a:cs typeface="Calibri" panose="020F0502020204030204" pitchFamily="34" charset="0"/>
            </a:endParaRPr>
          </a:p>
          <a:p>
            <a:endParaRPr lang="fr-FR" dirty="0"/>
          </a:p>
        </p:txBody>
      </p:sp>
      <p:sp>
        <p:nvSpPr>
          <p:cNvPr id="7" name="Google Shape;112;p25">
            <a:extLst>
              <a:ext uri="{FF2B5EF4-FFF2-40B4-BE49-F238E27FC236}">
                <a16:creationId xmlns:a16="http://schemas.microsoft.com/office/drawing/2014/main" id="{3845B3D6-502E-4B69-8B40-9BA67E86A5F0}"/>
              </a:ext>
            </a:extLst>
          </p:cNvPr>
          <p:cNvSpPr txBox="1">
            <a:spLocks/>
          </p:cNvSpPr>
          <p:nvPr/>
        </p:nvSpPr>
        <p:spPr>
          <a:xfrm>
            <a:off x="7765171" y="5433889"/>
            <a:ext cx="4122229" cy="7870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6000"/>
              <a:buFont typeface="Raleway"/>
              <a:buNone/>
              <a:defRPr sz="3600" b="1" i="0" u="none" strike="noStrike" cap="none">
                <a:solidFill>
                  <a:schemeClr val="accent2"/>
                </a:solidFill>
                <a:latin typeface="Raleway"/>
                <a:ea typeface="Raleway"/>
                <a:cs typeface="Raleway"/>
                <a:sym typeface="Raleway"/>
              </a:defRPr>
            </a:lvl1pPr>
            <a:lvl2pPr marR="0" lvl="1" algn="l"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2pPr>
            <a:lvl3pPr marR="0" lvl="2" algn="l"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3pPr>
            <a:lvl4pPr marR="0" lvl="3" algn="l"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4pPr>
            <a:lvl5pPr marR="0" lvl="4" algn="l"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5pPr>
            <a:lvl6pPr marR="0" lvl="5" algn="l"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6pPr>
            <a:lvl7pPr marR="0" lvl="6" algn="l"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7pPr>
            <a:lvl8pPr marR="0" lvl="7" algn="l"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8pPr>
            <a:lvl9pPr marR="0" lvl="8" algn="l"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9pPr>
          </a:lstStyle>
          <a:p>
            <a:r>
              <a:rPr lang="en-US" sz="1600" b="0" dirty="0">
                <a:solidFill>
                  <a:schemeClr val="tx1"/>
                </a:solidFill>
                <a:latin typeface="Calibri" panose="020F0502020204030204" pitchFamily="34" charset="0"/>
                <a:cs typeface="Calibri" panose="020F0502020204030204" pitchFamily="34" charset="0"/>
              </a:rPr>
              <a:t>   </a:t>
            </a:r>
          </a:p>
          <a:p>
            <a:pPr algn="l"/>
            <a:r>
              <a:rPr lang="en-US" sz="1800" b="0" dirty="0">
                <a:solidFill>
                  <a:schemeClr val="tx1"/>
                </a:solidFill>
                <a:latin typeface="Calibri" panose="020F0502020204030204" pitchFamily="34" charset="0"/>
                <a:cs typeface="Calibri" panose="020F0502020204030204" pitchFamily="34" charset="0"/>
              </a:rPr>
              <a:t> </a:t>
            </a:r>
            <a:r>
              <a:rPr lang="en-US" sz="1800" b="0" dirty="0" err="1">
                <a:solidFill>
                  <a:schemeClr val="tx1"/>
                </a:solidFill>
                <a:latin typeface="Calibri" panose="020F0502020204030204" pitchFamily="34" charset="0"/>
                <a:cs typeface="Calibri" panose="020F0502020204030204" pitchFamily="34" charset="0"/>
              </a:rPr>
              <a:t>Réalisé</a:t>
            </a:r>
            <a:r>
              <a:rPr lang="en-US" sz="1800" b="0" dirty="0">
                <a:solidFill>
                  <a:schemeClr val="tx1"/>
                </a:solidFill>
                <a:latin typeface="Calibri" panose="020F0502020204030204" pitchFamily="34" charset="0"/>
                <a:cs typeface="Calibri" panose="020F0502020204030204" pitchFamily="34" charset="0"/>
              </a:rPr>
              <a:t> par :  </a:t>
            </a:r>
            <a:r>
              <a:rPr lang="en-US" sz="1800" b="0" dirty="0" err="1">
                <a:solidFill>
                  <a:schemeClr val="tx1"/>
                </a:solidFill>
                <a:latin typeface="Calibri" panose="020F0502020204030204" pitchFamily="34" charset="0"/>
                <a:cs typeface="Calibri" panose="020F0502020204030204" pitchFamily="34" charset="0"/>
              </a:rPr>
              <a:t>Oumaima</a:t>
            </a:r>
            <a:r>
              <a:rPr lang="en-US" sz="1800" b="0" dirty="0">
                <a:solidFill>
                  <a:schemeClr val="tx1"/>
                </a:solidFill>
                <a:latin typeface="Calibri" panose="020F0502020204030204" pitchFamily="34" charset="0"/>
                <a:cs typeface="Calibri" panose="020F0502020204030204" pitchFamily="34" charset="0"/>
              </a:rPr>
              <a:t> EL MIAYAR</a:t>
            </a:r>
          </a:p>
          <a:p>
            <a:pPr algn="l"/>
            <a:r>
              <a:rPr lang="en-US" sz="1800" b="0" dirty="0">
                <a:solidFill>
                  <a:schemeClr val="tx1"/>
                </a:solidFill>
                <a:latin typeface="Calibri" panose="020F0502020204030204" pitchFamily="34" charset="0"/>
                <a:cs typeface="Calibri" panose="020F0502020204030204" pitchFamily="34" charset="0"/>
              </a:rPr>
              <a:t>                          </a:t>
            </a:r>
            <a:r>
              <a:rPr lang="en-US" sz="1800" b="0" dirty="0" err="1">
                <a:solidFill>
                  <a:schemeClr val="tx1"/>
                </a:solidFill>
                <a:latin typeface="Calibri" panose="020F0502020204030204" pitchFamily="34" charset="0"/>
                <a:cs typeface="Calibri" panose="020F0502020204030204" pitchFamily="34" charset="0"/>
              </a:rPr>
              <a:t>Nourddine</a:t>
            </a:r>
            <a:r>
              <a:rPr lang="en-US" sz="1800" b="0" dirty="0">
                <a:solidFill>
                  <a:schemeClr val="tx1"/>
                </a:solidFill>
                <a:latin typeface="Calibri" panose="020F0502020204030204" pitchFamily="34" charset="0"/>
                <a:cs typeface="Calibri" panose="020F0502020204030204" pitchFamily="34" charset="0"/>
              </a:rPr>
              <a:t> TLATI     </a:t>
            </a:r>
          </a:p>
          <a:p>
            <a:r>
              <a:rPr lang="en-US" sz="1400" b="0" dirty="0">
                <a:solidFill>
                  <a:schemeClr val="tx1"/>
                </a:solidFill>
                <a:latin typeface="Calibri" panose="020F0502020204030204" pitchFamily="34" charset="0"/>
                <a:cs typeface="Calibri" panose="020F0502020204030204" pitchFamily="34" charset="0"/>
              </a:rPr>
              <a:t>                                                           </a:t>
            </a:r>
          </a:p>
        </p:txBody>
      </p:sp>
      <p:pic>
        <p:nvPicPr>
          <p:cNvPr id="8" name="Picture 2" descr="ENSIAS Rabat - 9rayti.Com">
            <a:extLst>
              <a:ext uri="{FF2B5EF4-FFF2-40B4-BE49-F238E27FC236}">
                <a16:creationId xmlns:a16="http://schemas.microsoft.com/office/drawing/2014/main" id="{3601D94A-7B8B-48DE-879A-623E0B5E5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86" y="99203"/>
            <a:ext cx="1432365" cy="12850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4BF0B7B-19D2-4572-B971-800DEE9B3ABC}"/>
              </a:ext>
            </a:extLst>
          </p:cNvPr>
          <p:cNvSpPr/>
          <p:nvPr/>
        </p:nvSpPr>
        <p:spPr>
          <a:xfrm>
            <a:off x="438338" y="5421085"/>
            <a:ext cx="3988492" cy="369332"/>
          </a:xfrm>
          <a:prstGeom prst="rect">
            <a:avLst/>
          </a:prstGeom>
        </p:spPr>
        <p:txBody>
          <a:bodyPr wrap="square">
            <a:spAutoFit/>
          </a:bodyPr>
          <a:lstStyle/>
          <a:p>
            <a:r>
              <a:rPr lang="en-US" dirty="0" err="1">
                <a:solidFill>
                  <a:schemeClr val="tx1"/>
                </a:solidFill>
                <a:latin typeface="Calibri" panose="020F0502020204030204" pitchFamily="34" charset="0"/>
                <a:cs typeface="Calibri" panose="020F0502020204030204" pitchFamily="34" charset="0"/>
              </a:rPr>
              <a:t>Encadré</a:t>
            </a:r>
            <a:r>
              <a:rPr lang="en-US" dirty="0">
                <a:solidFill>
                  <a:schemeClr val="tx1"/>
                </a:solidFill>
                <a:latin typeface="Calibri" panose="020F0502020204030204" pitchFamily="34" charset="0"/>
                <a:cs typeface="Calibri" panose="020F0502020204030204" pitchFamily="34" charset="0"/>
              </a:rPr>
              <a:t> par : </a:t>
            </a:r>
            <a:r>
              <a:rPr lang="en-US" dirty="0" err="1">
                <a:latin typeface="Calibri" panose="020F0502020204030204" pitchFamily="34" charset="0"/>
                <a:cs typeface="Calibri" panose="020F0502020204030204" pitchFamily="34" charset="0"/>
              </a:rPr>
              <a:t>Mr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Abdelhak</a:t>
            </a:r>
            <a:r>
              <a:rPr lang="en-US" dirty="0">
                <a:latin typeface="Calibri" panose="020F0502020204030204" pitchFamily="34" charset="0"/>
                <a:cs typeface="Calibri" panose="020F0502020204030204" pitchFamily="34" charset="0"/>
              </a:rPr>
              <a:t> MAHMOUDI</a:t>
            </a:r>
            <a:endParaRPr lang="fr-FR" dirty="0"/>
          </a:p>
        </p:txBody>
      </p:sp>
      <p:pic>
        <p:nvPicPr>
          <p:cNvPr id="13" name="Picture 2" descr="Aucune description de photo disponible.">
            <a:extLst>
              <a:ext uri="{FF2B5EF4-FFF2-40B4-BE49-F238E27FC236}">
                <a16:creationId xmlns:a16="http://schemas.microsoft.com/office/drawing/2014/main" id="{C4089E8B-1EBC-486D-8E30-3F2DF5ACD2B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431086" y="5751"/>
            <a:ext cx="1460124" cy="147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271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257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Résultat</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Espace réservé de la date 5">
            <a:extLst>
              <a:ext uri="{FF2B5EF4-FFF2-40B4-BE49-F238E27FC236}">
                <a16:creationId xmlns:a16="http://schemas.microsoft.com/office/drawing/2014/main" id="{E1D83E73-9E9D-41EE-A2BE-115FAACC26E1}"/>
              </a:ext>
            </a:extLst>
          </p:cNvPr>
          <p:cNvSpPr>
            <a:spLocks noGrp="1"/>
          </p:cNvSpPr>
          <p:nvPr>
            <p:ph type="dt" sz="half" idx="10"/>
          </p:nvPr>
        </p:nvSpPr>
        <p:spPr/>
        <p:txBody>
          <a:bodyPr/>
          <a:lstStyle/>
          <a:p>
            <a:pPr rtl="0"/>
            <a:fld id="{EF64910D-F8BF-4111-BD8F-8994F939A5B3}" type="datetime1">
              <a:rPr lang="fr-FR" noProof="0" smtClean="0"/>
              <a:t>13/01/2021</a:t>
            </a:fld>
            <a:endParaRPr lang="fr-FR" noProof="0" dirty="0"/>
          </a:p>
        </p:txBody>
      </p:sp>
      <p:sp>
        <p:nvSpPr>
          <p:cNvPr id="7" name="Espace réservé du numéro de diapositive 6">
            <a:extLst>
              <a:ext uri="{FF2B5EF4-FFF2-40B4-BE49-F238E27FC236}">
                <a16:creationId xmlns:a16="http://schemas.microsoft.com/office/drawing/2014/main" id="{60CB2623-7B87-49B0-BB33-DF9C0ABE2F3B}"/>
              </a:ext>
            </a:extLst>
          </p:cNvPr>
          <p:cNvSpPr>
            <a:spLocks noGrp="1"/>
          </p:cNvSpPr>
          <p:nvPr>
            <p:ph type="sldNum" sz="quarter" idx="12"/>
          </p:nvPr>
        </p:nvSpPr>
        <p:spPr/>
        <p:txBody>
          <a:bodyPr/>
          <a:lstStyle/>
          <a:p>
            <a:pPr rtl="0"/>
            <a:fld id="{06FEDF93-2BFD-41CA-ABC7-B039102F3792}" type="slidenum">
              <a:rPr lang="fr-FR" noProof="0" smtClean="0"/>
              <a:t>10</a:t>
            </a:fld>
            <a:endParaRPr lang="fr-FR" noProof="0" dirty="0"/>
          </a:p>
        </p:txBody>
      </p:sp>
      <p:pic>
        <p:nvPicPr>
          <p:cNvPr id="13" name="Picture 2">
            <a:extLst>
              <a:ext uri="{FF2B5EF4-FFF2-40B4-BE49-F238E27FC236}">
                <a16:creationId xmlns:a16="http://schemas.microsoft.com/office/drawing/2014/main" id="{8F289586-E30C-42E9-98CA-DF9E4893F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379180"/>
            <a:ext cx="5336450" cy="2908243"/>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0ACC22D9-1AB3-4AE7-842A-F86667E1B716}"/>
              </a:ext>
            </a:extLst>
          </p:cNvPr>
          <p:cNvSpPr txBox="1"/>
          <p:nvPr/>
        </p:nvSpPr>
        <p:spPr>
          <a:xfrm>
            <a:off x="-970280" y="832992"/>
            <a:ext cx="4551680" cy="400110"/>
          </a:xfrm>
          <a:prstGeom prst="rect">
            <a:avLst/>
          </a:prstGeom>
          <a:noFill/>
        </p:spPr>
        <p:txBody>
          <a:bodyPr wrap="square">
            <a:spAutoFit/>
          </a:bodyPr>
          <a:lstStyle/>
          <a:p>
            <a:pPr algn="ctr" rtl="0"/>
            <a:r>
              <a:rPr lang="fr-FR" sz="2000" dirty="0">
                <a:solidFill>
                  <a:schemeClr val="tx1">
                    <a:lumMod val="75000"/>
                    <a:lumOff val="25000"/>
                  </a:schemeClr>
                </a:solidFill>
                <a:latin typeface="Calibri" panose="020F0502020204030204" pitchFamily="34" charset="0"/>
                <a:cs typeface="Calibri" panose="020F0502020204030204" pitchFamily="34" charset="0"/>
              </a:rPr>
              <a:t>MobileNetV2</a:t>
            </a:r>
          </a:p>
        </p:txBody>
      </p:sp>
      <p:sp>
        <p:nvSpPr>
          <p:cNvPr id="18" name="ZoneTexte 17">
            <a:extLst>
              <a:ext uri="{FF2B5EF4-FFF2-40B4-BE49-F238E27FC236}">
                <a16:creationId xmlns:a16="http://schemas.microsoft.com/office/drawing/2014/main" id="{F526077C-E227-476F-A9C3-FBA07B0255FD}"/>
              </a:ext>
            </a:extLst>
          </p:cNvPr>
          <p:cNvSpPr txBox="1"/>
          <p:nvPr/>
        </p:nvSpPr>
        <p:spPr>
          <a:xfrm>
            <a:off x="5308846" y="869266"/>
            <a:ext cx="3377134" cy="400110"/>
          </a:xfrm>
          <a:prstGeom prst="rect">
            <a:avLst/>
          </a:prstGeom>
          <a:noFill/>
        </p:spPr>
        <p:txBody>
          <a:bodyPr wrap="square">
            <a:spAutoFit/>
          </a:bodyPr>
          <a:lstStyle/>
          <a:p>
            <a:pPr algn="ctr" rtl="0"/>
            <a:r>
              <a:rPr lang="fr-FR" sz="2000" dirty="0">
                <a:solidFill>
                  <a:schemeClr val="tx1">
                    <a:lumMod val="75000"/>
                    <a:lumOff val="25000"/>
                  </a:schemeClr>
                </a:solidFill>
                <a:latin typeface="Calibri" panose="020F0502020204030204" pitchFamily="34" charset="0"/>
                <a:cs typeface="Calibri" panose="020F0502020204030204" pitchFamily="34" charset="0"/>
              </a:rPr>
              <a:t>MobileNet</a:t>
            </a:r>
          </a:p>
        </p:txBody>
      </p:sp>
      <p:pic>
        <p:nvPicPr>
          <p:cNvPr id="2" name="Picture 2">
            <a:extLst>
              <a:ext uri="{FF2B5EF4-FFF2-40B4-BE49-F238E27FC236}">
                <a16:creationId xmlns:a16="http://schemas.microsoft.com/office/drawing/2014/main" id="{9FB4EDB3-9A1F-4C95-B0FF-6AAFE9802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05" y="1379180"/>
            <a:ext cx="5406551" cy="293863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C770210C-4EB8-444C-A774-2F98886D9AA2}"/>
              </a:ext>
            </a:extLst>
          </p:cNvPr>
          <p:cNvPicPr>
            <a:picLocks noChangeAspect="1"/>
          </p:cNvPicPr>
          <p:nvPr/>
        </p:nvPicPr>
        <p:blipFill>
          <a:blip r:embed="rId5"/>
          <a:stretch>
            <a:fillRect/>
          </a:stretch>
        </p:blipFill>
        <p:spPr>
          <a:xfrm>
            <a:off x="299305" y="4520608"/>
            <a:ext cx="5455272" cy="1672816"/>
          </a:xfrm>
          <a:prstGeom prst="rect">
            <a:avLst/>
          </a:prstGeom>
        </p:spPr>
      </p:pic>
      <p:pic>
        <p:nvPicPr>
          <p:cNvPr id="15" name="Image 14">
            <a:extLst>
              <a:ext uri="{FF2B5EF4-FFF2-40B4-BE49-F238E27FC236}">
                <a16:creationId xmlns:a16="http://schemas.microsoft.com/office/drawing/2014/main" id="{BC27C675-6A81-4596-81B2-13C19BE13D6C}"/>
              </a:ext>
            </a:extLst>
          </p:cNvPr>
          <p:cNvPicPr>
            <a:picLocks noChangeAspect="1"/>
          </p:cNvPicPr>
          <p:nvPr/>
        </p:nvPicPr>
        <p:blipFill>
          <a:blip r:embed="rId6"/>
          <a:stretch>
            <a:fillRect/>
          </a:stretch>
        </p:blipFill>
        <p:spPr>
          <a:xfrm>
            <a:off x="6341390" y="4450349"/>
            <a:ext cx="5455270" cy="1743075"/>
          </a:xfrm>
          <a:prstGeom prst="rect">
            <a:avLst/>
          </a:prstGeom>
        </p:spPr>
      </p:pic>
    </p:spTree>
    <p:extLst>
      <p:ext uri="{BB962C8B-B14F-4D97-AF65-F5344CB8AC3E}">
        <p14:creationId xmlns:p14="http://schemas.microsoft.com/office/powerpoint/2010/main" val="417516688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257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Résultat</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Espace réservé de la date 5">
            <a:extLst>
              <a:ext uri="{FF2B5EF4-FFF2-40B4-BE49-F238E27FC236}">
                <a16:creationId xmlns:a16="http://schemas.microsoft.com/office/drawing/2014/main" id="{E1D83E73-9E9D-41EE-A2BE-115FAACC26E1}"/>
              </a:ext>
            </a:extLst>
          </p:cNvPr>
          <p:cNvSpPr>
            <a:spLocks noGrp="1"/>
          </p:cNvSpPr>
          <p:nvPr>
            <p:ph type="dt" sz="half" idx="10"/>
          </p:nvPr>
        </p:nvSpPr>
        <p:spPr/>
        <p:txBody>
          <a:bodyPr/>
          <a:lstStyle/>
          <a:p>
            <a:pPr rtl="0"/>
            <a:fld id="{EF64910D-F8BF-4111-BD8F-8994F939A5B3}" type="datetime1">
              <a:rPr lang="fr-FR" noProof="0" smtClean="0"/>
              <a:t>13/01/2021</a:t>
            </a:fld>
            <a:endParaRPr lang="fr-FR" noProof="0" dirty="0"/>
          </a:p>
        </p:txBody>
      </p:sp>
      <p:sp>
        <p:nvSpPr>
          <p:cNvPr id="7" name="Espace réservé du numéro de diapositive 6">
            <a:extLst>
              <a:ext uri="{FF2B5EF4-FFF2-40B4-BE49-F238E27FC236}">
                <a16:creationId xmlns:a16="http://schemas.microsoft.com/office/drawing/2014/main" id="{60CB2623-7B87-49B0-BB33-DF9C0ABE2F3B}"/>
              </a:ext>
            </a:extLst>
          </p:cNvPr>
          <p:cNvSpPr>
            <a:spLocks noGrp="1"/>
          </p:cNvSpPr>
          <p:nvPr>
            <p:ph type="sldNum" sz="quarter" idx="12"/>
          </p:nvPr>
        </p:nvSpPr>
        <p:spPr/>
        <p:txBody>
          <a:bodyPr/>
          <a:lstStyle/>
          <a:p>
            <a:pPr rtl="0"/>
            <a:fld id="{06FEDF93-2BFD-41CA-ABC7-B039102F3792}" type="slidenum">
              <a:rPr lang="fr-FR" noProof="0" smtClean="0"/>
              <a:t>11</a:t>
            </a:fld>
            <a:endParaRPr lang="fr-FR" noProof="0" dirty="0"/>
          </a:p>
        </p:txBody>
      </p:sp>
      <p:sp>
        <p:nvSpPr>
          <p:cNvPr id="16" name="ZoneTexte 15">
            <a:extLst>
              <a:ext uri="{FF2B5EF4-FFF2-40B4-BE49-F238E27FC236}">
                <a16:creationId xmlns:a16="http://schemas.microsoft.com/office/drawing/2014/main" id="{0ACC22D9-1AB3-4AE7-842A-F86667E1B716}"/>
              </a:ext>
            </a:extLst>
          </p:cNvPr>
          <p:cNvSpPr txBox="1"/>
          <p:nvPr/>
        </p:nvSpPr>
        <p:spPr>
          <a:xfrm>
            <a:off x="228600" y="1116341"/>
            <a:ext cx="4551680" cy="523220"/>
          </a:xfrm>
          <a:prstGeom prst="rect">
            <a:avLst/>
          </a:prstGeom>
          <a:noFill/>
        </p:spPr>
        <p:txBody>
          <a:bodyPr wrap="square">
            <a:spAutoFit/>
          </a:bodyPr>
          <a:lstStyle/>
          <a:p>
            <a:pPr algn="ctr" rtl="0"/>
            <a:r>
              <a:rPr lang="fr-FR" sz="2800" b="1" dirty="0">
                <a:solidFill>
                  <a:schemeClr val="tx1">
                    <a:lumMod val="75000"/>
                    <a:lumOff val="25000"/>
                  </a:schemeClr>
                </a:solidFill>
                <a:latin typeface="Calibri" panose="020F0502020204030204" pitchFamily="34" charset="0"/>
                <a:cs typeface="Calibri" panose="020F0502020204030204" pitchFamily="34" charset="0"/>
              </a:rPr>
              <a:t>Les images mal classifiées</a:t>
            </a:r>
          </a:p>
        </p:txBody>
      </p:sp>
      <p:sp>
        <p:nvSpPr>
          <p:cNvPr id="18" name="ZoneTexte 17">
            <a:extLst>
              <a:ext uri="{FF2B5EF4-FFF2-40B4-BE49-F238E27FC236}">
                <a16:creationId xmlns:a16="http://schemas.microsoft.com/office/drawing/2014/main" id="{F526077C-E227-476F-A9C3-FBA07B0255FD}"/>
              </a:ext>
            </a:extLst>
          </p:cNvPr>
          <p:cNvSpPr txBox="1"/>
          <p:nvPr/>
        </p:nvSpPr>
        <p:spPr>
          <a:xfrm>
            <a:off x="5954223" y="898385"/>
            <a:ext cx="4551680" cy="400110"/>
          </a:xfrm>
          <a:prstGeom prst="rect">
            <a:avLst/>
          </a:prstGeom>
          <a:noFill/>
        </p:spPr>
        <p:txBody>
          <a:bodyPr wrap="square">
            <a:spAutoFit/>
          </a:bodyPr>
          <a:lstStyle/>
          <a:p>
            <a:pPr algn="ctr" rtl="0"/>
            <a:r>
              <a:rPr lang="fr-FR" sz="2000" dirty="0">
                <a:solidFill>
                  <a:schemeClr val="tx1">
                    <a:lumMod val="75000"/>
                    <a:lumOff val="25000"/>
                  </a:schemeClr>
                </a:solidFill>
                <a:latin typeface="Calibri" panose="020F0502020204030204" pitchFamily="34" charset="0"/>
                <a:cs typeface="Calibri" panose="020F0502020204030204" pitchFamily="34" charset="0"/>
              </a:rPr>
              <a:t>Neuron a =1024 , Neuron b=1024 </a:t>
            </a:r>
          </a:p>
        </p:txBody>
      </p:sp>
      <p:pic>
        <p:nvPicPr>
          <p:cNvPr id="15" name="Image 14">
            <a:extLst>
              <a:ext uri="{FF2B5EF4-FFF2-40B4-BE49-F238E27FC236}">
                <a16:creationId xmlns:a16="http://schemas.microsoft.com/office/drawing/2014/main" id="{CC61FB17-DADF-4DB9-9C73-8152695A1F95}"/>
              </a:ext>
            </a:extLst>
          </p:cNvPr>
          <p:cNvPicPr>
            <a:picLocks noChangeAspect="1"/>
          </p:cNvPicPr>
          <p:nvPr/>
        </p:nvPicPr>
        <p:blipFill>
          <a:blip r:embed="rId3"/>
          <a:stretch>
            <a:fillRect/>
          </a:stretch>
        </p:blipFill>
        <p:spPr>
          <a:xfrm>
            <a:off x="6291776" y="898385"/>
            <a:ext cx="4938073" cy="3046959"/>
          </a:xfrm>
          <a:prstGeom prst="rect">
            <a:avLst/>
          </a:prstGeom>
        </p:spPr>
      </p:pic>
      <p:pic>
        <p:nvPicPr>
          <p:cNvPr id="17" name="Image 16">
            <a:extLst>
              <a:ext uri="{FF2B5EF4-FFF2-40B4-BE49-F238E27FC236}">
                <a16:creationId xmlns:a16="http://schemas.microsoft.com/office/drawing/2014/main" id="{058D1BF8-1372-46A7-9D86-0A0D44E6A86D}"/>
              </a:ext>
            </a:extLst>
          </p:cNvPr>
          <p:cNvPicPr>
            <a:picLocks noChangeAspect="1"/>
          </p:cNvPicPr>
          <p:nvPr/>
        </p:nvPicPr>
        <p:blipFill>
          <a:blip r:embed="rId4"/>
          <a:stretch>
            <a:fillRect/>
          </a:stretch>
        </p:blipFill>
        <p:spPr>
          <a:xfrm>
            <a:off x="6279790" y="3945345"/>
            <a:ext cx="4661620" cy="2411005"/>
          </a:xfrm>
          <a:prstGeom prst="rect">
            <a:avLst/>
          </a:prstGeom>
        </p:spPr>
      </p:pic>
      <p:sp>
        <p:nvSpPr>
          <p:cNvPr id="19" name="ZoneTexte 18">
            <a:extLst>
              <a:ext uri="{FF2B5EF4-FFF2-40B4-BE49-F238E27FC236}">
                <a16:creationId xmlns:a16="http://schemas.microsoft.com/office/drawing/2014/main" id="{58D46080-5F1E-43BF-85D6-734C6792871F}"/>
              </a:ext>
            </a:extLst>
          </p:cNvPr>
          <p:cNvSpPr txBox="1"/>
          <p:nvPr/>
        </p:nvSpPr>
        <p:spPr>
          <a:xfrm>
            <a:off x="478995" y="2257747"/>
            <a:ext cx="5433216" cy="2893100"/>
          </a:xfrm>
          <a:prstGeom prst="rect">
            <a:avLst/>
          </a:prstGeom>
          <a:noFill/>
        </p:spPr>
        <p:txBody>
          <a:bodyPr wrap="square" rtlCol="0">
            <a:spAutoFit/>
          </a:bodyPr>
          <a:lstStyle/>
          <a:p>
            <a:r>
              <a:rPr lang="fr-FR" sz="2600" dirty="0">
                <a:latin typeface="Calibri" panose="020F0502020204030204" pitchFamily="34" charset="0"/>
                <a:cs typeface="Calibri" panose="020F0502020204030204" pitchFamily="34" charset="0"/>
              </a:rPr>
              <a:t>L’affichages des images mal classifiées peut aider d’une part à corriger la classification des ces images et d’une autre part avoir une idée claire sur quelle forme et type d’images ( la répartition des pixels ),notre modèle peut faire des erreurs de classification</a:t>
            </a:r>
          </a:p>
        </p:txBody>
      </p:sp>
    </p:spTree>
    <p:extLst>
      <p:ext uri="{BB962C8B-B14F-4D97-AF65-F5344CB8AC3E}">
        <p14:creationId xmlns:p14="http://schemas.microsoft.com/office/powerpoint/2010/main" val="397215020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257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Conclusion</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Espace réservé de la date 5">
            <a:extLst>
              <a:ext uri="{FF2B5EF4-FFF2-40B4-BE49-F238E27FC236}">
                <a16:creationId xmlns:a16="http://schemas.microsoft.com/office/drawing/2014/main" id="{22F99536-F142-405B-873D-D5A09C15FDD5}"/>
              </a:ext>
            </a:extLst>
          </p:cNvPr>
          <p:cNvSpPr>
            <a:spLocks noGrp="1"/>
          </p:cNvSpPr>
          <p:nvPr>
            <p:ph type="dt" sz="half" idx="10"/>
          </p:nvPr>
        </p:nvSpPr>
        <p:spPr/>
        <p:txBody>
          <a:bodyPr/>
          <a:lstStyle/>
          <a:p>
            <a:pPr rtl="0"/>
            <a:fld id="{E4805B4D-395C-4D6D-9C2D-1406E6E45CF0}" type="datetime1">
              <a:rPr lang="fr-FR" noProof="0" smtClean="0"/>
              <a:t>13/01/2021</a:t>
            </a:fld>
            <a:endParaRPr lang="fr-FR" noProof="0" dirty="0"/>
          </a:p>
        </p:txBody>
      </p:sp>
      <p:sp>
        <p:nvSpPr>
          <p:cNvPr id="7" name="Espace réservé du numéro de diapositive 6">
            <a:extLst>
              <a:ext uri="{FF2B5EF4-FFF2-40B4-BE49-F238E27FC236}">
                <a16:creationId xmlns:a16="http://schemas.microsoft.com/office/drawing/2014/main" id="{D9A27532-56BA-4FDA-962E-D35C0CE7028B}"/>
              </a:ext>
            </a:extLst>
          </p:cNvPr>
          <p:cNvSpPr>
            <a:spLocks noGrp="1"/>
          </p:cNvSpPr>
          <p:nvPr>
            <p:ph type="sldNum" sz="quarter" idx="12"/>
          </p:nvPr>
        </p:nvSpPr>
        <p:spPr/>
        <p:txBody>
          <a:bodyPr/>
          <a:lstStyle/>
          <a:p>
            <a:pPr rtl="0"/>
            <a:fld id="{06FEDF93-2BFD-41CA-ABC7-B039102F3792}" type="slidenum">
              <a:rPr lang="fr-FR" noProof="0" smtClean="0"/>
              <a:t>12</a:t>
            </a:fld>
            <a:endParaRPr lang="fr-FR" noProof="0" dirty="0"/>
          </a:p>
        </p:txBody>
      </p:sp>
      <p:sp>
        <p:nvSpPr>
          <p:cNvPr id="2" name="ZoneTexte 1"/>
          <p:cNvSpPr txBox="1"/>
          <p:nvPr/>
        </p:nvSpPr>
        <p:spPr>
          <a:xfrm>
            <a:off x="979558" y="2669401"/>
            <a:ext cx="10983841" cy="3139321"/>
          </a:xfrm>
          <a:prstGeom prst="rect">
            <a:avLst/>
          </a:prstGeom>
          <a:noFill/>
        </p:spPr>
        <p:txBody>
          <a:bodyPr wrap="square" rtlCol="0">
            <a:spAutoFit/>
          </a:bodyPr>
          <a:lstStyle/>
          <a:p>
            <a:endParaRPr lang="fr-FR"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fr-FR" sz="2600" dirty="0">
                <a:latin typeface="Calibri" panose="020F0502020204030204" pitchFamily="34" charset="0"/>
                <a:cs typeface="Calibri" panose="020F0502020204030204" pitchFamily="34" charset="0"/>
              </a:rPr>
              <a:t>Dans notre cas et même si nous avons rendu notre modèle plus approfondie avec l’ ajout  d’une couche des neurones_b et une autre régularisation drop-out nous avons obtenue seulement test-</a:t>
            </a:r>
            <a:r>
              <a:rPr lang="fr-FR" sz="2600" dirty="0" err="1">
                <a:latin typeface="Calibri" panose="020F0502020204030204" pitchFamily="34" charset="0"/>
                <a:cs typeface="Calibri" panose="020F0502020204030204" pitchFamily="34" charset="0"/>
              </a:rPr>
              <a:t>accuracy</a:t>
            </a:r>
            <a:r>
              <a:rPr lang="fr-FR" sz="2600" dirty="0">
                <a:latin typeface="Calibri" panose="020F0502020204030204" pitchFamily="34" charset="0"/>
                <a:cs typeface="Calibri" panose="020F0502020204030204" pitchFamily="34" charset="0"/>
              </a:rPr>
              <a:t> = 0,90667 ce qui pose l’hypothèse que la taille des données  n’est pas assez grande  pour adapter ces données a un modèle </a:t>
            </a:r>
            <a:r>
              <a:rPr lang="fr-FR" sz="2600" dirty="0" err="1">
                <a:latin typeface="Calibri" panose="020F0502020204030204" pitchFamily="34" charset="0"/>
                <a:cs typeface="Calibri" panose="020F0502020204030204" pitchFamily="34" charset="0"/>
              </a:rPr>
              <a:t>Deep</a:t>
            </a:r>
            <a:r>
              <a:rPr lang="fr-FR" sz="2600" dirty="0">
                <a:latin typeface="Calibri" panose="020F0502020204030204" pitchFamily="34" charset="0"/>
                <a:cs typeface="Calibri" panose="020F0502020204030204" pitchFamily="34" charset="0"/>
              </a:rPr>
              <a:t> Learning </a:t>
            </a:r>
          </a:p>
          <a:p>
            <a:r>
              <a:rPr lang="fr-FR" sz="2600" dirty="0">
                <a:latin typeface="Calibri" panose="020F0502020204030204" pitchFamily="34" charset="0"/>
                <a:cs typeface="Calibri" panose="020F0502020204030204" pitchFamily="34" charset="0"/>
              </a:rPr>
              <a:t>                                                                        </a:t>
            </a:r>
          </a:p>
          <a:p>
            <a:endParaRPr lang="fr-FR" dirty="0"/>
          </a:p>
        </p:txBody>
      </p:sp>
      <p:sp>
        <p:nvSpPr>
          <p:cNvPr id="12" name="ZoneTexte 11">
            <a:extLst>
              <a:ext uri="{FF2B5EF4-FFF2-40B4-BE49-F238E27FC236}">
                <a16:creationId xmlns:a16="http://schemas.microsoft.com/office/drawing/2014/main" id="{5FE597DC-3C4E-4573-8025-52CB9B551D25}"/>
              </a:ext>
            </a:extLst>
          </p:cNvPr>
          <p:cNvSpPr txBox="1"/>
          <p:nvPr/>
        </p:nvSpPr>
        <p:spPr>
          <a:xfrm>
            <a:off x="979559" y="1175629"/>
            <a:ext cx="10758351" cy="1692771"/>
          </a:xfrm>
          <a:prstGeom prst="rect">
            <a:avLst/>
          </a:prstGeom>
          <a:noFill/>
        </p:spPr>
        <p:txBody>
          <a:bodyPr wrap="square">
            <a:spAutoFit/>
          </a:bodyPr>
          <a:lstStyle/>
          <a:p>
            <a:pPr marL="342900" indent="-342900">
              <a:buFont typeface="Wingdings" panose="05000000000000000000" pitchFamily="2" charset="2"/>
              <a:buChar char="§"/>
            </a:pPr>
            <a:r>
              <a:rPr lang="fr-FR" sz="2600" dirty="0">
                <a:latin typeface="Calibri" panose="020F0502020204030204" pitchFamily="34" charset="0"/>
                <a:cs typeface="Calibri" panose="020F0502020204030204" pitchFamily="34" charset="0"/>
              </a:rPr>
              <a:t>La détection d’autisme très tôt et avec un modèle très performant est très importante pour sauver plus d’enfants et donner les traitements nécessaires dés l’apparition de quelques indices de la maladie pour éviter d’arriver à un état non souhaitable </a:t>
            </a:r>
          </a:p>
        </p:txBody>
      </p:sp>
    </p:spTree>
    <p:extLst>
      <p:ext uri="{BB962C8B-B14F-4D97-AF65-F5344CB8AC3E}">
        <p14:creationId xmlns:p14="http://schemas.microsoft.com/office/powerpoint/2010/main" val="3687046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15" name="Titr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fr-FR" sz="7200" b="1" dirty="0">
                <a:solidFill>
                  <a:schemeClr val="bg1"/>
                </a:solidFill>
              </a:rPr>
              <a:t>Merci</a:t>
            </a:r>
            <a:endParaRPr lang="fr-FR" sz="7200" dirty="0">
              <a:solidFill>
                <a:schemeClr val="accent4"/>
              </a:solidFill>
            </a:endParaRPr>
          </a:p>
        </p:txBody>
      </p:sp>
      <p:sp>
        <p:nvSpPr>
          <p:cNvPr id="5" name="Espace réservé de la date 4">
            <a:extLst>
              <a:ext uri="{FF2B5EF4-FFF2-40B4-BE49-F238E27FC236}">
                <a16:creationId xmlns:a16="http://schemas.microsoft.com/office/drawing/2014/main" id="{BEB5BAE4-E930-4A5C-AE0F-11F17C2762FC}"/>
              </a:ext>
            </a:extLst>
          </p:cNvPr>
          <p:cNvSpPr>
            <a:spLocks noGrp="1"/>
          </p:cNvSpPr>
          <p:nvPr>
            <p:ph type="dt" sz="half" idx="10"/>
          </p:nvPr>
        </p:nvSpPr>
        <p:spPr/>
        <p:txBody>
          <a:bodyPr/>
          <a:lstStyle/>
          <a:p>
            <a:pPr rtl="0"/>
            <a:fld id="{B0083F1B-8E6E-4648-82E6-3D4062075E70}" type="datetime1">
              <a:rPr lang="fr-FR" noProof="0" smtClean="0"/>
              <a:t>13/01/2021</a:t>
            </a:fld>
            <a:endParaRPr lang="fr-FR" noProof="0" dirty="0"/>
          </a:p>
        </p:txBody>
      </p:sp>
      <p:sp>
        <p:nvSpPr>
          <p:cNvPr id="7" name="Espace réservé du numéro de diapositive 6">
            <a:extLst>
              <a:ext uri="{FF2B5EF4-FFF2-40B4-BE49-F238E27FC236}">
                <a16:creationId xmlns:a16="http://schemas.microsoft.com/office/drawing/2014/main" id="{0D5C40AA-2F72-4B5B-9275-C982AF199A93}"/>
              </a:ext>
            </a:extLst>
          </p:cNvPr>
          <p:cNvSpPr>
            <a:spLocks noGrp="1"/>
          </p:cNvSpPr>
          <p:nvPr>
            <p:ph type="sldNum" sz="quarter" idx="12"/>
          </p:nvPr>
        </p:nvSpPr>
        <p:spPr/>
        <p:txBody>
          <a:bodyPr/>
          <a:lstStyle/>
          <a:p>
            <a:pPr rtl="0"/>
            <a:fld id="{06FEDF93-2BFD-41CA-ABC7-B039102F3792}" type="slidenum">
              <a:rPr lang="fr-FR" noProof="0" smtClean="0"/>
              <a:t>13</a:t>
            </a:fld>
            <a:endParaRPr lang="fr-FR" noProof="0" dirty="0"/>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21AD4F-9C5A-481D-B35E-0669B2D425BA}"/>
              </a:ext>
            </a:extLst>
          </p:cNvPr>
          <p:cNvSpPr>
            <a:spLocks noGrp="1"/>
          </p:cNvSpPr>
          <p:nvPr>
            <p:ph type="title"/>
          </p:nvPr>
        </p:nvSpPr>
        <p:spPr>
          <a:xfrm>
            <a:off x="784860" y="314324"/>
            <a:ext cx="10515600" cy="1325563"/>
          </a:xfrm>
        </p:spPr>
        <p:txBody>
          <a:bodyPr/>
          <a:lstStyle/>
          <a:p>
            <a:r>
              <a:rPr lang="fr-FR" dirty="0"/>
              <a:t>Outline</a:t>
            </a:r>
          </a:p>
        </p:txBody>
      </p:sp>
      <p:sp>
        <p:nvSpPr>
          <p:cNvPr id="3" name="Espace réservé du contenu 2">
            <a:extLst>
              <a:ext uri="{FF2B5EF4-FFF2-40B4-BE49-F238E27FC236}">
                <a16:creationId xmlns:a16="http://schemas.microsoft.com/office/drawing/2014/main" id="{9823B894-2F81-4142-B736-D0CA7FBB9D74}"/>
              </a:ext>
            </a:extLst>
          </p:cNvPr>
          <p:cNvSpPr>
            <a:spLocks noGrp="1"/>
          </p:cNvSpPr>
          <p:nvPr>
            <p:ph idx="1"/>
          </p:nvPr>
        </p:nvSpPr>
        <p:spPr>
          <a:xfrm>
            <a:off x="3149525" y="2005012"/>
            <a:ext cx="10515600" cy="4351338"/>
          </a:xfrm>
        </p:spPr>
        <p:txBody>
          <a:bodyPr>
            <a:normAutofit/>
          </a:bodyPr>
          <a:lstStyle/>
          <a:p>
            <a:r>
              <a:rPr lang="fr-FR" sz="3000" dirty="0">
                <a:latin typeface="Calibri" panose="020F0502020204030204" pitchFamily="34" charset="0"/>
                <a:cs typeface="Calibri" panose="020F0502020204030204" pitchFamily="34" charset="0"/>
              </a:rPr>
              <a:t>Introduction</a:t>
            </a:r>
          </a:p>
          <a:p>
            <a:r>
              <a:rPr lang="fr-FR" sz="3000" dirty="0">
                <a:latin typeface="Calibri" panose="020F0502020204030204" pitchFamily="34" charset="0"/>
                <a:cs typeface="Calibri" panose="020F0502020204030204" pitchFamily="34" charset="0"/>
              </a:rPr>
              <a:t>Objectif</a:t>
            </a:r>
          </a:p>
          <a:p>
            <a:r>
              <a:rPr lang="fr-FR" sz="3000" dirty="0">
                <a:latin typeface="Calibri" panose="020F0502020204030204" pitchFamily="34" charset="0"/>
                <a:cs typeface="Calibri" panose="020F0502020204030204" pitchFamily="34" charset="0"/>
              </a:rPr>
              <a:t>Méthodologie</a:t>
            </a:r>
          </a:p>
          <a:p>
            <a:r>
              <a:rPr lang="fr-FR" sz="3000" dirty="0">
                <a:latin typeface="Calibri" panose="020F0502020204030204" pitchFamily="34" charset="0"/>
                <a:cs typeface="Calibri" panose="020F0502020204030204" pitchFamily="34" charset="0"/>
              </a:rPr>
              <a:t>Résultat</a:t>
            </a:r>
          </a:p>
          <a:p>
            <a:r>
              <a:rPr lang="fr-FR" sz="3000" dirty="0">
                <a:latin typeface="Calibri" panose="020F0502020204030204" pitchFamily="34" charset="0"/>
                <a:cs typeface="Calibri" panose="020F0502020204030204" pitchFamily="34" charset="0"/>
              </a:rPr>
              <a:t>Conclusion</a:t>
            </a:r>
          </a:p>
        </p:txBody>
      </p:sp>
      <p:sp>
        <p:nvSpPr>
          <p:cNvPr id="7" name="Espace réservé de la date 6">
            <a:extLst>
              <a:ext uri="{FF2B5EF4-FFF2-40B4-BE49-F238E27FC236}">
                <a16:creationId xmlns:a16="http://schemas.microsoft.com/office/drawing/2014/main" id="{D4EE3A48-84A5-4B41-BB50-BCFB38B10CCD}"/>
              </a:ext>
            </a:extLst>
          </p:cNvPr>
          <p:cNvSpPr>
            <a:spLocks noGrp="1"/>
          </p:cNvSpPr>
          <p:nvPr>
            <p:ph type="dt" sz="half" idx="10"/>
          </p:nvPr>
        </p:nvSpPr>
        <p:spPr/>
        <p:txBody>
          <a:bodyPr/>
          <a:lstStyle/>
          <a:p>
            <a:pPr rtl="0"/>
            <a:fld id="{7CA0B1EA-4094-4077-A209-925C69B3816D}" type="datetime1">
              <a:rPr lang="fr-FR" noProof="0" smtClean="0"/>
              <a:t>13/01/2021</a:t>
            </a:fld>
            <a:endParaRPr lang="fr-FR" noProof="0" dirty="0"/>
          </a:p>
        </p:txBody>
      </p:sp>
      <p:sp>
        <p:nvSpPr>
          <p:cNvPr id="8" name="Espace réservé du numéro de diapositive 7">
            <a:extLst>
              <a:ext uri="{FF2B5EF4-FFF2-40B4-BE49-F238E27FC236}">
                <a16:creationId xmlns:a16="http://schemas.microsoft.com/office/drawing/2014/main" id="{3B2EB3D0-E21B-43CF-97A0-86CB9BCD4277}"/>
              </a:ext>
            </a:extLst>
          </p:cNvPr>
          <p:cNvSpPr>
            <a:spLocks noGrp="1"/>
          </p:cNvSpPr>
          <p:nvPr>
            <p:ph type="sldNum" sz="quarter" idx="12"/>
          </p:nvPr>
        </p:nvSpPr>
        <p:spPr/>
        <p:txBody>
          <a:bodyPr/>
          <a:lstStyle/>
          <a:p>
            <a:pPr rtl="0"/>
            <a:fld id="{06FEDF93-2BFD-41CA-ABC7-B039102F3792}" type="slidenum">
              <a:rPr lang="fr-FR" noProof="0" smtClean="0"/>
              <a:t>2</a:t>
            </a:fld>
            <a:endParaRPr lang="fr-FR" noProof="0" dirty="0"/>
          </a:p>
        </p:txBody>
      </p:sp>
    </p:spTree>
    <p:extLst>
      <p:ext uri="{BB962C8B-B14F-4D97-AF65-F5344CB8AC3E}">
        <p14:creationId xmlns:p14="http://schemas.microsoft.com/office/powerpoint/2010/main" val="28193015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31215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Introduction</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2B14A3CC-D556-4443-A35A-2A1D3948BCEF}"/>
              </a:ext>
            </a:extLst>
          </p:cNvPr>
          <p:cNvSpPr txBox="1"/>
          <p:nvPr/>
        </p:nvSpPr>
        <p:spPr>
          <a:xfrm>
            <a:off x="731520" y="1382286"/>
            <a:ext cx="11231880" cy="3293209"/>
          </a:xfrm>
          <a:prstGeom prst="rect">
            <a:avLst/>
          </a:prstGeom>
          <a:noFill/>
        </p:spPr>
        <p:txBody>
          <a:bodyPr wrap="square">
            <a:spAutoFit/>
          </a:bodyPr>
          <a:lstStyle/>
          <a:p>
            <a:pPr marL="457200" indent="-457200">
              <a:buFont typeface="Wingdings" panose="05000000000000000000" pitchFamily="2" charset="2"/>
              <a:buChar char="§"/>
            </a:pPr>
            <a:r>
              <a:rPr lang="fr-FR" sz="2600" dirty="0">
                <a:latin typeface="Calibri" panose="020F0502020204030204" pitchFamily="34" charset="0"/>
                <a:cs typeface="Calibri" panose="020F0502020204030204" pitchFamily="34" charset="0"/>
              </a:rPr>
              <a:t>Le syndrome autistique est une pathologie neurodéveloppementale précoce qui affecte l’enfant.</a:t>
            </a:r>
          </a:p>
          <a:p>
            <a:endParaRPr lang="fr-FR" sz="26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fr-FR" sz="2600" dirty="0">
                <a:latin typeface="Calibri" panose="020F0502020204030204" pitchFamily="34" charset="0"/>
                <a:cs typeface="Calibri" panose="020F0502020204030204" pitchFamily="34" charset="0"/>
              </a:rPr>
              <a:t>Elle se définit par des troubles majeurs : </a:t>
            </a:r>
          </a:p>
          <a:p>
            <a:r>
              <a:rPr lang="fr-FR" sz="2600" dirty="0">
                <a:latin typeface="Calibri" panose="020F0502020204030204" pitchFamily="34" charset="0"/>
                <a:cs typeface="Calibri" panose="020F0502020204030204" pitchFamily="34" charset="0"/>
              </a:rPr>
              <a:t>        - des interactions sociales </a:t>
            </a:r>
          </a:p>
          <a:p>
            <a:r>
              <a:rPr lang="fr-FR" sz="2600" dirty="0">
                <a:latin typeface="Calibri" panose="020F0502020204030204" pitchFamily="34" charset="0"/>
                <a:cs typeface="Calibri" panose="020F0502020204030204" pitchFamily="34" charset="0"/>
              </a:rPr>
              <a:t>        - de la communication verbale et non verbale, des comportements répétitifs </a:t>
            </a:r>
          </a:p>
          <a:p>
            <a:r>
              <a:rPr lang="fr-FR" sz="2600" dirty="0">
                <a:latin typeface="Calibri" panose="020F0502020204030204" pitchFamily="34" charset="0"/>
                <a:cs typeface="Calibri" panose="020F0502020204030204" pitchFamily="34" charset="0"/>
              </a:rPr>
              <a:t>        - des intérêts restreints et stéréotypés. </a:t>
            </a:r>
          </a:p>
          <a:p>
            <a:endParaRPr lang="fr-FR" sz="2600" dirty="0">
              <a:latin typeface="Calibri" panose="020F0502020204030204" pitchFamily="34" charset="0"/>
              <a:cs typeface="Calibri" panose="020F0502020204030204" pitchFamily="34" charset="0"/>
            </a:endParaRPr>
          </a:p>
        </p:txBody>
      </p:sp>
      <p:sp>
        <p:nvSpPr>
          <p:cNvPr id="7" name="Espace réservé de la date 6">
            <a:extLst>
              <a:ext uri="{FF2B5EF4-FFF2-40B4-BE49-F238E27FC236}">
                <a16:creationId xmlns:a16="http://schemas.microsoft.com/office/drawing/2014/main" id="{939F6D12-52D8-402D-99B3-6FA589586AC8}"/>
              </a:ext>
            </a:extLst>
          </p:cNvPr>
          <p:cNvSpPr>
            <a:spLocks noGrp="1"/>
          </p:cNvSpPr>
          <p:nvPr>
            <p:ph type="dt" sz="half" idx="10"/>
          </p:nvPr>
        </p:nvSpPr>
        <p:spPr/>
        <p:txBody>
          <a:bodyPr/>
          <a:lstStyle/>
          <a:p>
            <a:pPr rtl="0"/>
            <a:fld id="{64C95A64-19B3-4E01-AC4D-61FD1C856E4F}" type="datetime1">
              <a:rPr lang="fr-FR" noProof="0" smtClean="0"/>
              <a:t>13/01/2021</a:t>
            </a:fld>
            <a:endParaRPr lang="fr-FR" noProof="0" dirty="0"/>
          </a:p>
        </p:txBody>
      </p:sp>
      <p:sp>
        <p:nvSpPr>
          <p:cNvPr id="9" name="Espace réservé du numéro de diapositive 8">
            <a:extLst>
              <a:ext uri="{FF2B5EF4-FFF2-40B4-BE49-F238E27FC236}">
                <a16:creationId xmlns:a16="http://schemas.microsoft.com/office/drawing/2014/main" id="{AF86DAA5-0199-4A30-87D7-B30A81D8A6E9}"/>
              </a:ext>
            </a:extLst>
          </p:cNvPr>
          <p:cNvSpPr>
            <a:spLocks noGrp="1"/>
          </p:cNvSpPr>
          <p:nvPr>
            <p:ph type="sldNum" sz="quarter" idx="12"/>
          </p:nvPr>
        </p:nvSpPr>
        <p:spPr/>
        <p:txBody>
          <a:bodyPr/>
          <a:lstStyle/>
          <a:p>
            <a:pPr rtl="0"/>
            <a:fld id="{06FEDF93-2BFD-41CA-ABC7-B039102F3792}" type="slidenum">
              <a:rPr lang="fr-FR" noProof="0" smtClean="0"/>
              <a:t>3</a:t>
            </a:fld>
            <a:endParaRPr lang="fr-FR" noProof="0" dirty="0"/>
          </a:p>
        </p:txBody>
      </p:sp>
      <p:sp>
        <p:nvSpPr>
          <p:cNvPr id="10" name="ZoneTexte 9">
            <a:extLst>
              <a:ext uri="{FF2B5EF4-FFF2-40B4-BE49-F238E27FC236}">
                <a16:creationId xmlns:a16="http://schemas.microsoft.com/office/drawing/2014/main" id="{864011A0-9AAC-4BC6-A66C-CEF1602CFBCD}"/>
              </a:ext>
            </a:extLst>
          </p:cNvPr>
          <p:cNvSpPr txBox="1"/>
          <p:nvPr/>
        </p:nvSpPr>
        <p:spPr>
          <a:xfrm>
            <a:off x="838200" y="4675495"/>
            <a:ext cx="10582468" cy="892552"/>
          </a:xfrm>
          <a:prstGeom prst="rect">
            <a:avLst/>
          </a:prstGeom>
          <a:noFill/>
        </p:spPr>
        <p:txBody>
          <a:bodyPr wrap="square">
            <a:spAutoFit/>
          </a:bodyPr>
          <a:lstStyle/>
          <a:p>
            <a:pPr marL="457200" indent="-457200">
              <a:buFont typeface="Wingdings" panose="05000000000000000000" pitchFamily="2" charset="2"/>
              <a:buChar char="§"/>
            </a:pPr>
            <a:r>
              <a:rPr lang="fr-FR" sz="2600" dirty="0">
                <a:latin typeface="Calibri" panose="020F0502020204030204" pitchFamily="34" charset="0"/>
                <a:cs typeface="Calibri" panose="020F0502020204030204" pitchFamily="34" charset="0"/>
              </a:rPr>
              <a:t>Ces différentes manifestations comportementales ont amené à faire l’hypothèse d’un trouble dans le traitement des visages dans l’autisme.</a:t>
            </a:r>
          </a:p>
        </p:txBody>
      </p:sp>
    </p:spTree>
    <p:extLst>
      <p:ext uri="{BB962C8B-B14F-4D97-AF65-F5344CB8AC3E}">
        <p14:creationId xmlns:p14="http://schemas.microsoft.com/office/powerpoint/2010/main" val="3299715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28057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Objectif</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2B14A3CC-D556-4443-A35A-2A1D3948BCEF}"/>
              </a:ext>
            </a:extLst>
          </p:cNvPr>
          <p:cNvSpPr txBox="1"/>
          <p:nvPr/>
        </p:nvSpPr>
        <p:spPr>
          <a:xfrm>
            <a:off x="1568584" y="1298495"/>
            <a:ext cx="9212803" cy="2246769"/>
          </a:xfrm>
          <a:prstGeom prst="rect">
            <a:avLst/>
          </a:prstGeom>
          <a:noFill/>
        </p:spPr>
        <p:txBody>
          <a:bodyPr wrap="square">
            <a:spAutoFit/>
          </a:bodyPr>
          <a:lstStyle/>
          <a:p>
            <a:pPr marL="0" indent="0">
              <a:buNone/>
            </a:pPr>
            <a:r>
              <a:rPr lang="fr-FR" sz="2800" dirty="0">
                <a:latin typeface="Calibri" panose="020F0502020204030204" pitchFamily="34" charset="0"/>
                <a:cs typeface="Calibri" panose="020F0502020204030204" pitchFamily="34" charset="0"/>
              </a:rPr>
              <a:t>Motivé par les performances remarquables des algorithmes d'apprentissage profond sur la classification des images, nous proposons dans ce projet, une méthode automatisée basée sur  CNN et les modèles de transfert Learning pour détecter l'autisme sur les images faciales des enfants </a:t>
            </a:r>
          </a:p>
        </p:txBody>
      </p:sp>
      <p:pic>
        <p:nvPicPr>
          <p:cNvPr id="5" name="Image 4">
            <a:extLst>
              <a:ext uri="{FF2B5EF4-FFF2-40B4-BE49-F238E27FC236}">
                <a16:creationId xmlns:a16="http://schemas.microsoft.com/office/drawing/2014/main" id="{2F61D6E1-552B-41FA-ABE3-9368AD04E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927" y="3761012"/>
            <a:ext cx="2133600" cy="2133600"/>
          </a:xfrm>
          <a:prstGeom prst="rect">
            <a:avLst/>
          </a:prstGeom>
        </p:spPr>
      </p:pic>
      <p:sp>
        <p:nvSpPr>
          <p:cNvPr id="15" name="ZoneTexte 14">
            <a:extLst>
              <a:ext uri="{FF2B5EF4-FFF2-40B4-BE49-F238E27FC236}">
                <a16:creationId xmlns:a16="http://schemas.microsoft.com/office/drawing/2014/main" id="{9BE5C1AE-AFB0-4E55-BCE3-B29F1B5A045A}"/>
              </a:ext>
            </a:extLst>
          </p:cNvPr>
          <p:cNvSpPr txBox="1"/>
          <p:nvPr/>
        </p:nvSpPr>
        <p:spPr>
          <a:xfrm>
            <a:off x="3428167" y="5894612"/>
            <a:ext cx="1316115" cy="430887"/>
          </a:xfrm>
          <a:prstGeom prst="rect">
            <a:avLst/>
          </a:prstGeom>
          <a:noFill/>
        </p:spPr>
        <p:txBody>
          <a:bodyPr wrap="square">
            <a:spAutoFit/>
          </a:bodyPr>
          <a:lstStyle/>
          <a:p>
            <a:r>
              <a:rPr lang="fr-FR" sz="2200" b="1" dirty="0">
                <a:latin typeface="Calibri" panose="020F0502020204030204" pitchFamily="34" charset="0"/>
                <a:cs typeface="Calibri" panose="020F0502020204030204" pitchFamily="34" charset="0"/>
              </a:rPr>
              <a:t>Autist</a:t>
            </a:r>
          </a:p>
        </p:txBody>
      </p:sp>
      <p:pic>
        <p:nvPicPr>
          <p:cNvPr id="13" name="Image 12">
            <a:extLst>
              <a:ext uri="{FF2B5EF4-FFF2-40B4-BE49-F238E27FC236}">
                <a16:creationId xmlns:a16="http://schemas.microsoft.com/office/drawing/2014/main" id="{10EE82B1-86CF-4B28-9D89-3FD67B2F9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591" y="3761012"/>
            <a:ext cx="2133600" cy="2133600"/>
          </a:xfrm>
          <a:prstGeom prst="rect">
            <a:avLst/>
          </a:prstGeom>
        </p:spPr>
      </p:pic>
      <p:sp>
        <p:nvSpPr>
          <p:cNvPr id="17" name="ZoneTexte 16">
            <a:extLst>
              <a:ext uri="{FF2B5EF4-FFF2-40B4-BE49-F238E27FC236}">
                <a16:creationId xmlns:a16="http://schemas.microsoft.com/office/drawing/2014/main" id="{4A55583D-8C45-4949-A8C4-E3085F8CDF21}"/>
              </a:ext>
            </a:extLst>
          </p:cNvPr>
          <p:cNvSpPr txBox="1"/>
          <p:nvPr/>
        </p:nvSpPr>
        <p:spPr>
          <a:xfrm>
            <a:off x="7186475" y="5894611"/>
            <a:ext cx="1689716" cy="430887"/>
          </a:xfrm>
          <a:prstGeom prst="rect">
            <a:avLst/>
          </a:prstGeom>
          <a:noFill/>
        </p:spPr>
        <p:txBody>
          <a:bodyPr wrap="square">
            <a:spAutoFit/>
          </a:bodyPr>
          <a:lstStyle/>
          <a:p>
            <a:r>
              <a:rPr lang="fr-FR" sz="2200" b="1" dirty="0">
                <a:latin typeface="Calibri" panose="020F0502020204030204" pitchFamily="34" charset="0"/>
                <a:cs typeface="Calibri" panose="020F0502020204030204" pitchFamily="34" charset="0"/>
              </a:rPr>
              <a:t>Non Autist</a:t>
            </a:r>
          </a:p>
        </p:txBody>
      </p:sp>
      <p:sp>
        <p:nvSpPr>
          <p:cNvPr id="20" name="Espace réservé de la date 19">
            <a:extLst>
              <a:ext uri="{FF2B5EF4-FFF2-40B4-BE49-F238E27FC236}">
                <a16:creationId xmlns:a16="http://schemas.microsoft.com/office/drawing/2014/main" id="{CDD79C19-7F50-46A1-A48E-77D3D62B373F}"/>
              </a:ext>
            </a:extLst>
          </p:cNvPr>
          <p:cNvSpPr>
            <a:spLocks noGrp="1"/>
          </p:cNvSpPr>
          <p:nvPr>
            <p:ph type="dt" sz="half" idx="10"/>
          </p:nvPr>
        </p:nvSpPr>
        <p:spPr/>
        <p:txBody>
          <a:bodyPr/>
          <a:lstStyle/>
          <a:p>
            <a:pPr rtl="0"/>
            <a:fld id="{A346C2B9-E637-47B3-A364-A87890450EE7}" type="datetime1">
              <a:rPr lang="fr-FR" noProof="0" smtClean="0"/>
              <a:t>13/01/2021</a:t>
            </a:fld>
            <a:endParaRPr lang="fr-FR" noProof="0" dirty="0"/>
          </a:p>
        </p:txBody>
      </p:sp>
      <p:sp>
        <p:nvSpPr>
          <p:cNvPr id="21" name="Espace réservé du numéro de diapositive 20">
            <a:extLst>
              <a:ext uri="{FF2B5EF4-FFF2-40B4-BE49-F238E27FC236}">
                <a16:creationId xmlns:a16="http://schemas.microsoft.com/office/drawing/2014/main" id="{713ABDA7-C1F7-4169-9285-B468CB9120D1}"/>
              </a:ext>
            </a:extLst>
          </p:cNvPr>
          <p:cNvSpPr>
            <a:spLocks noGrp="1"/>
          </p:cNvSpPr>
          <p:nvPr>
            <p:ph type="sldNum" sz="quarter" idx="12"/>
          </p:nvPr>
        </p:nvSpPr>
        <p:spPr/>
        <p:txBody>
          <a:bodyPr/>
          <a:lstStyle/>
          <a:p>
            <a:pPr rtl="0"/>
            <a:fld id="{06FEDF93-2BFD-41CA-ABC7-B039102F3792}" type="slidenum">
              <a:rPr lang="fr-FR" noProof="0" smtClean="0"/>
              <a:t>4</a:t>
            </a:fld>
            <a:endParaRPr lang="fr-FR" noProof="0" dirty="0"/>
          </a:p>
        </p:txBody>
      </p:sp>
    </p:spTree>
    <p:extLst>
      <p:ext uri="{BB962C8B-B14F-4D97-AF65-F5344CB8AC3E}">
        <p14:creationId xmlns:p14="http://schemas.microsoft.com/office/powerpoint/2010/main" val="2136862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26802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Méthodologie</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DEE0199E-0819-4F57-8830-6EC2E3BBAEA3}"/>
              </a:ext>
            </a:extLst>
          </p:cNvPr>
          <p:cNvSpPr txBox="1"/>
          <p:nvPr/>
        </p:nvSpPr>
        <p:spPr>
          <a:xfrm>
            <a:off x="1153160" y="1853324"/>
            <a:ext cx="9885679" cy="3693319"/>
          </a:xfrm>
          <a:prstGeom prst="rect">
            <a:avLst/>
          </a:prstGeom>
          <a:noFill/>
        </p:spPr>
        <p:txBody>
          <a:bodyPr wrap="square">
            <a:spAutoFit/>
          </a:bodyPr>
          <a:lstStyle/>
          <a:p>
            <a:pPr marL="457200" indent="-457200">
              <a:buFont typeface="Wingdings" panose="05000000000000000000" pitchFamily="2" charset="2"/>
              <a:buChar char="§"/>
            </a:pPr>
            <a:r>
              <a:rPr lang="fr-FR" sz="2600" dirty="0">
                <a:latin typeface="Calibri" panose="020F0502020204030204" pitchFamily="34" charset="0"/>
                <a:cs typeface="Calibri" panose="020F0502020204030204" pitchFamily="34" charset="0"/>
              </a:rPr>
              <a:t>Notre projet est basé sur des images faciales accessibles au public dans le site Kaggle </a:t>
            </a:r>
          </a:p>
          <a:p>
            <a:pPr marL="457200" indent="-457200">
              <a:buFont typeface="Wingdings" panose="05000000000000000000" pitchFamily="2" charset="2"/>
              <a:buChar char="§"/>
            </a:pPr>
            <a:endParaRPr lang="fr-FR" sz="26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fr-FR" sz="2600" dirty="0">
                <a:latin typeface="Calibri" panose="020F0502020204030204" pitchFamily="34" charset="0"/>
                <a:cs typeface="Calibri" panose="020F0502020204030204" pitchFamily="34" charset="0"/>
              </a:rPr>
              <a:t>Cet ensemble de données sur l'autisme contient un total de 2954 échantillons dont 1468 images </a:t>
            </a:r>
            <a:r>
              <a:rPr lang="fr-FR" sz="2600" b="0" i="1" dirty="0">
                <a:effectLst/>
                <a:latin typeface="Calibri" panose="020F0502020204030204" pitchFamily="34" charset="0"/>
                <a:cs typeface="Calibri" panose="020F0502020204030204" pitchFamily="34" charset="0"/>
              </a:rPr>
              <a:t>faciales d'enfants autistes </a:t>
            </a:r>
            <a:r>
              <a:rPr lang="fr-FR" sz="2600" dirty="0">
                <a:latin typeface="Calibri" panose="020F0502020204030204" pitchFamily="34" charset="0"/>
                <a:cs typeface="Calibri" panose="020F0502020204030204" pitchFamily="34" charset="0"/>
              </a:rPr>
              <a:t>et 1468 non autistes </a:t>
            </a:r>
            <a:r>
              <a:rPr lang="fr-FR" sz="2600" i="1" dirty="0">
                <a:latin typeface="Calibri" panose="020F0502020204030204" pitchFamily="34" charset="0"/>
                <a:cs typeface="Calibri" panose="020F0502020204030204" pitchFamily="34" charset="0"/>
              </a:rPr>
              <a:t>de format </a:t>
            </a:r>
            <a:r>
              <a:rPr lang="fr-FR" sz="2600" b="0" i="1" dirty="0">
                <a:effectLst/>
                <a:latin typeface="Calibri" panose="020F0502020204030204" pitchFamily="34" charset="0"/>
                <a:cs typeface="Calibri" panose="020F0502020204030204" pitchFamily="34" charset="0"/>
              </a:rPr>
              <a:t>jpg</a:t>
            </a:r>
            <a:r>
              <a:rPr lang="fr-FR" sz="2600" dirty="0">
                <a:latin typeface="Calibri" panose="020F0502020204030204" pitchFamily="34" charset="0"/>
                <a:cs typeface="Calibri" panose="020F0502020204030204" pitchFamily="34" charset="0"/>
              </a:rPr>
              <a:t> et de dimension </a:t>
            </a:r>
            <a:r>
              <a:rPr lang="fr-FR" sz="2600" b="0" i="1" dirty="0">
                <a:effectLst/>
                <a:latin typeface="Calibri" panose="020F0502020204030204" pitchFamily="34" charset="0"/>
                <a:cs typeface="Calibri" panose="020F0502020204030204" pitchFamily="34" charset="0"/>
              </a:rPr>
              <a:t>224 X 224 X 3</a:t>
            </a:r>
          </a:p>
          <a:p>
            <a:endParaRPr lang="fr-FR" sz="2600" b="0" i="1" dirty="0">
              <a:effectLst/>
              <a:latin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fr-FR" sz="2600" i="1" dirty="0">
                <a:latin typeface="Calibri" panose="020F0502020204030204" pitchFamily="34" charset="0"/>
                <a:cs typeface="Calibri" panose="020F0502020204030204" pitchFamily="34" charset="0"/>
              </a:rPr>
              <a:t>Ces données sont composées de 3 parties : train avec 2526 images , test 300 images et validation avec 100 images </a:t>
            </a:r>
            <a:endParaRPr lang="fr-FR" sz="2600" dirty="0">
              <a:latin typeface="Calibri" panose="020F0502020204030204" pitchFamily="34" charset="0"/>
              <a:cs typeface="Calibri" panose="020F0502020204030204" pitchFamily="34" charset="0"/>
            </a:endParaRPr>
          </a:p>
        </p:txBody>
      </p:sp>
      <p:sp>
        <p:nvSpPr>
          <p:cNvPr id="19" name="ZoneTexte 18">
            <a:extLst>
              <a:ext uri="{FF2B5EF4-FFF2-40B4-BE49-F238E27FC236}">
                <a16:creationId xmlns:a16="http://schemas.microsoft.com/office/drawing/2014/main" id="{133E1018-793E-48EA-8C69-D0478911E2C9}"/>
              </a:ext>
            </a:extLst>
          </p:cNvPr>
          <p:cNvSpPr txBox="1"/>
          <p:nvPr/>
        </p:nvSpPr>
        <p:spPr>
          <a:xfrm>
            <a:off x="-312109" y="869683"/>
            <a:ext cx="4551680" cy="954107"/>
          </a:xfrm>
          <a:prstGeom prst="rect">
            <a:avLst/>
          </a:prstGeom>
          <a:noFill/>
        </p:spPr>
        <p:txBody>
          <a:bodyPr wrap="square">
            <a:spAutoFit/>
          </a:bodyPr>
          <a:lstStyle/>
          <a:p>
            <a:pPr algn="ctr" rtl="0"/>
            <a:r>
              <a:rPr lang="fr-FR" sz="2600" b="1" dirty="0">
                <a:solidFill>
                  <a:schemeClr val="tx1">
                    <a:lumMod val="75000"/>
                    <a:lumOff val="25000"/>
                  </a:schemeClr>
                </a:solidFill>
                <a:latin typeface="Calibri" panose="020F0502020204030204" pitchFamily="34" charset="0"/>
                <a:cs typeface="Calibri" panose="020F0502020204030204" pitchFamily="34" charset="0"/>
              </a:rPr>
              <a:t>L'acquisition de données</a:t>
            </a:r>
            <a:br>
              <a:rPr lang="fr-FR" sz="3000" dirty="0">
                <a:solidFill>
                  <a:schemeClr val="tx1">
                    <a:lumMod val="75000"/>
                    <a:lumOff val="25000"/>
                  </a:schemeClr>
                </a:solidFill>
                <a:latin typeface="Calibri" panose="020F0502020204030204" pitchFamily="34" charset="0"/>
                <a:cs typeface="Calibri" panose="020F0502020204030204" pitchFamily="34" charset="0"/>
              </a:rPr>
            </a:br>
            <a:endParaRPr lang="fr-FR" sz="3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1" name="Espace réservé de la date 20">
            <a:extLst>
              <a:ext uri="{FF2B5EF4-FFF2-40B4-BE49-F238E27FC236}">
                <a16:creationId xmlns:a16="http://schemas.microsoft.com/office/drawing/2014/main" id="{7A9B77C3-9C24-4C3B-8369-C2EC8A2A19BB}"/>
              </a:ext>
            </a:extLst>
          </p:cNvPr>
          <p:cNvSpPr>
            <a:spLocks noGrp="1"/>
          </p:cNvSpPr>
          <p:nvPr>
            <p:ph type="dt" sz="half" idx="10"/>
          </p:nvPr>
        </p:nvSpPr>
        <p:spPr/>
        <p:txBody>
          <a:bodyPr/>
          <a:lstStyle/>
          <a:p>
            <a:pPr rtl="0"/>
            <a:fld id="{46112083-1FD8-426E-B819-D80775F7FC70}" type="datetime1">
              <a:rPr lang="fr-FR" noProof="0" smtClean="0"/>
              <a:t>13/01/2021</a:t>
            </a:fld>
            <a:endParaRPr lang="fr-FR" noProof="0" dirty="0"/>
          </a:p>
        </p:txBody>
      </p:sp>
      <p:sp>
        <p:nvSpPr>
          <p:cNvPr id="22" name="Espace réservé du numéro de diapositive 21">
            <a:extLst>
              <a:ext uri="{FF2B5EF4-FFF2-40B4-BE49-F238E27FC236}">
                <a16:creationId xmlns:a16="http://schemas.microsoft.com/office/drawing/2014/main" id="{1E4DE770-1DB6-467C-9A2D-56E5195D419C}"/>
              </a:ext>
            </a:extLst>
          </p:cNvPr>
          <p:cNvSpPr>
            <a:spLocks noGrp="1"/>
          </p:cNvSpPr>
          <p:nvPr>
            <p:ph type="sldNum" sz="quarter" idx="12"/>
          </p:nvPr>
        </p:nvSpPr>
        <p:spPr/>
        <p:txBody>
          <a:bodyPr/>
          <a:lstStyle/>
          <a:p>
            <a:pPr rtl="0"/>
            <a:fld id="{06FEDF93-2BFD-41CA-ABC7-B039102F3792}" type="slidenum">
              <a:rPr lang="fr-FR" noProof="0" smtClean="0"/>
              <a:t>5</a:t>
            </a:fld>
            <a:endParaRPr lang="fr-FR" noProof="0" dirty="0"/>
          </a:p>
        </p:txBody>
      </p:sp>
    </p:spTree>
    <p:extLst>
      <p:ext uri="{BB962C8B-B14F-4D97-AF65-F5344CB8AC3E}">
        <p14:creationId xmlns:p14="http://schemas.microsoft.com/office/powerpoint/2010/main" val="5490077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23616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Méthodologie</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133E1018-793E-48EA-8C69-D0478911E2C9}"/>
              </a:ext>
            </a:extLst>
          </p:cNvPr>
          <p:cNvSpPr txBox="1"/>
          <p:nvPr/>
        </p:nvSpPr>
        <p:spPr>
          <a:xfrm>
            <a:off x="-141137" y="772313"/>
            <a:ext cx="4227362" cy="954107"/>
          </a:xfrm>
          <a:prstGeom prst="rect">
            <a:avLst/>
          </a:prstGeom>
          <a:noFill/>
        </p:spPr>
        <p:txBody>
          <a:bodyPr wrap="square">
            <a:spAutoFit/>
          </a:bodyPr>
          <a:lstStyle/>
          <a:p>
            <a:pPr algn="ctr" rtl="0"/>
            <a:r>
              <a:rPr lang="fr-FR" sz="2600" b="1" dirty="0">
                <a:latin typeface="Calibri" panose="020F0502020204030204" pitchFamily="34" charset="0"/>
                <a:cs typeface="Calibri" panose="020F0502020204030204" pitchFamily="34" charset="0"/>
              </a:rPr>
              <a:t>L’architecture du modèle </a:t>
            </a:r>
            <a:br>
              <a:rPr lang="fr-FR" sz="3000" dirty="0">
                <a:solidFill>
                  <a:schemeClr val="tx1">
                    <a:lumMod val="75000"/>
                    <a:lumOff val="25000"/>
                  </a:schemeClr>
                </a:solidFill>
                <a:latin typeface="Calibri" panose="020F0502020204030204" pitchFamily="34" charset="0"/>
                <a:cs typeface="Calibri" panose="020F0502020204030204" pitchFamily="34" charset="0"/>
              </a:rPr>
            </a:br>
            <a:endParaRPr lang="fr-FR" sz="3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1" name="Espace réservé de la date 20">
            <a:extLst>
              <a:ext uri="{FF2B5EF4-FFF2-40B4-BE49-F238E27FC236}">
                <a16:creationId xmlns:a16="http://schemas.microsoft.com/office/drawing/2014/main" id="{7A9B77C3-9C24-4C3B-8369-C2EC8A2A19BB}"/>
              </a:ext>
            </a:extLst>
          </p:cNvPr>
          <p:cNvSpPr>
            <a:spLocks noGrp="1"/>
          </p:cNvSpPr>
          <p:nvPr>
            <p:ph type="dt" sz="half" idx="10"/>
          </p:nvPr>
        </p:nvSpPr>
        <p:spPr/>
        <p:txBody>
          <a:bodyPr/>
          <a:lstStyle/>
          <a:p>
            <a:pPr rtl="0"/>
            <a:fld id="{46112083-1FD8-426E-B819-D80775F7FC70}" type="datetime1">
              <a:rPr lang="fr-FR" noProof="0" smtClean="0"/>
              <a:t>13/01/2021</a:t>
            </a:fld>
            <a:endParaRPr lang="fr-FR" noProof="0" dirty="0"/>
          </a:p>
        </p:txBody>
      </p:sp>
      <p:sp>
        <p:nvSpPr>
          <p:cNvPr id="22" name="Espace réservé du numéro de diapositive 21">
            <a:extLst>
              <a:ext uri="{FF2B5EF4-FFF2-40B4-BE49-F238E27FC236}">
                <a16:creationId xmlns:a16="http://schemas.microsoft.com/office/drawing/2014/main" id="{1E4DE770-1DB6-467C-9A2D-56E5195D419C}"/>
              </a:ext>
            </a:extLst>
          </p:cNvPr>
          <p:cNvSpPr>
            <a:spLocks noGrp="1"/>
          </p:cNvSpPr>
          <p:nvPr>
            <p:ph type="sldNum" sz="quarter" idx="12"/>
          </p:nvPr>
        </p:nvSpPr>
        <p:spPr/>
        <p:txBody>
          <a:bodyPr/>
          <a:lstStyle/>
          <a:p>
            <a:pPr rtl="0"/>
            <a:fld id="{06FEDF93-2BFD-41CA-ABC7-B039102F3792}" type="slidenum">
              <a:rPr lang="fr-FR" noProof="0" smtClean="0"/>
              <a:t>6</a:t>
            </a:fld>
            <a:endParaRPr lang="fr-FR" noProof="0" dirty="0"/>
          </a:p>
        </p:txBody>
      </p:sp>
      <p:pic>
        <p:nvPicPr>
          <p:cNvPr id="9" name="Image 8">
            <a:extLst>
              <a:ext uri="{FF2B5EF4-FFF2-40B4-BE49-F238E27FC236}">
                <a16:creationId xmlns:a16="http://schemas.microsoft.com/office/drawing/2014/main" id="{FC319308-06C5-4EFA-BC81-3B529F1D2F6E}"/>
              </a:ext>
            </a:extLst>
          </p:cNvPr>
          <p:cNvPicPr>
            <a:picLocks noChangeAspect="1"/>
          </p:cNvPicPr>
          <p:nvPr/>
        </p:nvPicPr>
        <p:blipFill>
          <a:blip r:embed="rId3"/>
          <a:stretch>
            <a:fillRect/>
          </a:stretch>
        </p:blipFill>
        <p:spPr>
          <a:xfrm>
            <a:off x="1120044" y="2212331"/>
            <a:ext cx="9667518" cy="3966896"/>
          </a:xfrm>
          <a:prstGeom prst="rect">
            <a:avLst/>
          </a:prstGeom>
        </p:spPr>
      </p:pic>
      <p:sp>
        <p:nvSpPr>
          <p:cNvPr id="24" name="ZoneTexte 23">
            <a:extLst>
              <a:ext uri="{FF2B5EF4-FFF2-40B4-BE49-F238E27FC236}">
                <a16:creationId xmlns:a16="http://schemas.microsoft.com/office/drawing/2014/main" id="{AC6596E0-89EF-4934-98EA-195E586ECC46}"/>
              </a:ext>
            </a:extLst>
          </p:cNvPr>
          <p:cNvSpPr txBox="1"/>
          <p:nvPr/>
        </p:nvSpPr>
        <p:spPr>
          <a:xfrm rot="5400000">
            <a:off x="4721034" y="1665829"/>
            <a:ext cx="1015663" cy="246221"/>
          </a:xfrm>
          <a:prstGeom prst="rect">
            <a:avLst/>
          </a:prstGeom>
          <a:noFill/>
        </p:spPr>
        <p:txBody>
          <a:bodyPr wrap="square">
            <a:spAutoFit/>
          </a:bodyPr>
          <a:lstStyle/>
          <a:p>
            <a:r>
              <a:rPr lang="fr-FR" sz="1000" dirty="0">
                <a:solidFill>
                  <a:srgbClr val="000000"/>
                </a:solidFill>
                <a:effectLst/>
                <a:latin typeface="Arial" panose="020B0604020202020204" pitchFamily="34" charset="0"/>
                <a:ea typeface="Calibri" panose="020F0502020204030204" pitchFamily="34" charset="0"/>
                <a:cs typeface="Arial" panose="020B0604020202020204" pitchFamily="34" charset="0"/>
              </a:rPr>
              <a:t>NasnetMobile</a:t>
            </a:r>
            <a:r>
              <a:rPr lang="fr-FR" sz="1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US" sz="1000" dirty="0"/>
          </a:p>
        </p:txBody>
      </p:sp>
      <p:sp>
        <p:nvSpPr>
          <p:cNvPr id="27" name="ZoneTexte 26">
            <a:extLst>
              <a:ext uri="{FF2B5EF4-FFF2-40B4-BE49-F238E27FC236}">
                <a16:creationId xmlns:a16="http://schemas.microsoft.com/office/drawing/2014/main" id="{3DC3C1AF-0E60-4045-9F2E-5730B5E1E5D7}"/>
              </a:ext>
            </a:extLst>
          </p:cNvPr>
          <p:cNvSpPr txBox="1"/>
          <p:nvPr/>
        </p:nvSpPr>
        <p:spPr>
          <a:xfrm rot="5400000">
            <a:off x="4315983" y="1789130"/>
            <a:ext cx="1208571" cy="246221"/>
          </a:xfrm>
          <a:prstGeom prst="rect">
            <a:avLst/>
          </a:prstGeom>
          <a:noFill/>
        </p:spPr>
        <p:txBody>
          <a:bodyPr wrap="square">
            <a:spAutoFit/>
          </a:bodyPr>
          <a:lstStyle/>
          <a:p>
            <a:r>
              <a:rPr lang="fr-FR" sz="1000" dirty="0">
                <a:solidFill>
                  <a:srgbClr val="000000"/>
                </a:solidFill>
                <a:latin typeface="Arial" panose="020B0604020202020204" pitchFamily="34" charset="0"/>
                <a:ea typeface="Calibri" panose="020F0502020204030204" pitchFamily="34" charset="0"/>
                <a:cs typeface="Arial" panose="020B0604020202020204" pitchFamily="34" charset="0"/>
              </a:rPr>
              <a:t>Inception V3</a:t>
            </a:r>
            <a:r>
              <a:rPr lang="fr-FR" sz="1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US" sz="1000" dirty="0"/>
          </a:p>
        </p:txBody>
      </p:sp>
      <p:sp>
        <p:nvSpPr>
          <p:cNvPr id="28" name="ZoneTexte 27">
            <a:extLst>
              <a:ext uri="{FF2B5EF4-FFF2-40B4-BE49-F238E27FC236}">
                <a16:creationId xmlns:a16="http://schemas.microsoft.com/office/drawing/2014/main" id="{98F61229-1B72-49DF-B052-99C89D390C06}"/>
              </a:ext>
            </a:extLst>
          </p:cNvPr>
          <p:cNvSpPr txBox="1"/>
          <p:nvPr/>
        </p:nvSpPr>
        <p:spPr>
          <a:xfrm rot="5400000">
            <a:off x="4035880" y="1806130"/>
            <a:ext cx="1208571" cy="246221"/>
          </a:xfrm>
          <a:prstGeom prst="rect">
            <a:avLst/>
          </a:prstGeom>
          <a:noFill/>
        </p:spPr>
        <p:txBody>
          <a:bodyPr wrap="square">
            <a:spAutoFit/>
          </a:bodyPr>
          <a:lstStyle/>
          <a:p>
            <a:r>
              <a:rPr lang="fr-FR" sz="10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Mobilenet</a:t>
            </a:r>
            <a:r>
              <a:rPr lang="fr-FR" sz="1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US" sz="1000" dirty="0"/>
          </a:p>
        </p:txBody>
      </p:sp>
      <p:sp>
        <p:nvSpPr>
          <p:cNvPr id="29" name="ZoneTexte 28">
            <a:extLst>
              <a:ext uri="{FF2B5EF4-FFF2-40B4-BE49-F238E27FC236}">
                <a16:creationId xmlns:a16="http://schemas.microsoft.com/office/drawing/2014/main" id="{3CBC46D5-6F23-4C54-A9D3-2489FF6BBE57}"/>
              </a:ext>
            </a:extLst>
          </p:cNvPr>
          <p:cNvSpPr txBox="1"/>
          <p:nvPr/>
        </p:nvSpPr>
        <p:spPr>
          <a:xfrm rot="5400000">
            <a:off x="3735698" y="1778734"/>
            <a:ext cx="1197587" cy="256029"/>
          </a:xfrm>
          <a:prstGeom prst="rect">
            <a:avLst/>
          </a:prstGeom>
          <a:noFill/>
        </p:spPr>
        <p:txBody>
          <a:bodyPr wrap="square">
            <a:spAutoFit/>
          </a:bodyPr>
          <a:lstStyle/>
          <a:p>
            <a:r>
              <a:rPr lang="fr-FR" sz="1000" dirty="0" err="1">
                <a:solidFill>
                  <a:srgbClr val="000000"/>
                </a:solidFill>
                <a:latin typeface="Arial" panose="020B0604020202020204" pitchFamily="34" charset="0"/>
                <a:ea typeface="Calibri" panose="020F0502020204030204" pitchFamily="34" charset="0"/>
                <a:cs typeface="Arial" panose="020B0604020202020204" pitchFamily="34" charset="0"/>
              </a:rPr>
              <a:t>Mobilenet</a:t>
            </a:r>
            <a:r>
              <a:rPr lang="fr-FR" sz="1000" dirty="0">
                <a:solidFill>
                  <a:srgbClr val="000000"/>
                </a:solidFill>
                <a:latin typeface="Arial" panose="020B0604020202020204" pitchFamily="34" charset="0"/>
                <a:ea typeface="Calibri" panose="020F0502020204030204" pitchFamily="34" charset="0"/>
                <a:cs typeface="Arial" panose="020B0604020202020204" pitchFamily="34" charset="0"/>
              </a:rPr>
              <a:t> V2</a:t>
            </a:r>
            <a:r>
              <a:rPr lang="fr-FR" sz="1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US" sz="1000" dirty="0"/>
          </a:p>
        </p:txBody>
      </p:sp>
      <p:sp>
        <p:nvSpPr>
          <p:cNvPr id="16" name="ZoneTexte 15">
            <a:extLst>
              <a:ext uri="{FF2B5EF4-FFF2-40B4-BE49-F238E27FC236}">
                <a16:creationId xmlns:a16="http://schemas.microsoft.com/office/drawing/2014/main" id="{77FAE287-1AD6-465C-9544-D6B4D9E18C40}"/>
              </a:ext>
            </a:extLst>
          </p:cNvPr>
          <p:cNvSpPr txBox="1"/>
          <p:nvPr/>
        </p:nvSpPr>
        <p:spPr>
          <a:xfrm>
            <a:off x="6391515" y="2249960"/>
            <a:ext cx="1847231" cy="292388"/>
          </a:xfrm>
          <a:prstGeom prst="rect">
            <a:avLst/>
          </a:prstGeom>
          <a:noFill/>
        </p:spPr>
        <p:txBody>
          <a:bodyPr wrap="square">
            <a:spAutoFit/>
          </a:bodyPr>
          <a:lstStyle/>
          <a:p>
            <a:r>
              <a:rPr lang="fr-FR" sz="13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Nouveau modèle</a:t>
            </a:r>
            <a:r>
              <a:rPr lang="fr-FR" sz="13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US" sz="1300" dirty="0"/>
          </a:p>
        </p:txBody>
      </p:sp>
      <p:sp>
        <p:nvSpPr>
          <p:cNvPr id="17" name="ZoneTexte 16">
            <a:extLst>
              <a:ext uri="{FF2B5EF4-FFF2-40B4-BE49-F238E27FC236}">
                <a16:creationId xmlns:a16="http://schemas.microsoft.com/office/drawing/2014/main" id="{54D6E4BC-17E1-4648-8BBF-C15629B5FCE0}"/>
              </a:ext>
            </a:extLst>
          </p:cNvPr>
          <p:cNvSpPr txBox="1"/>
          <p:nvPr/>
        </p:nvSpPr>
        <p:spPr>
          <a:xfrm>
            <a:off x="4106572" y="2357636"/>
            <a:ext cx="1847231" cy="292388"/>
          </a:xfrm>
          <a:prstGeom prst="rect">
            <a:avLst/>
          </a:prstGeom>
          <a:noFill/>
        </p:spPr>
        <p:txBody>
          <a:bodyPr wrap="square">
            <a:spAutoFit/>
          </a:bodyPr>
          <a:lstStyle/>
          <a:p>
            <a:r>
              <a:rPr lang="fr-FR" sz="1300" b="1" dirty="0">
                <a:solidFill>
                  <a:srgbClr val="000000"/>
                </a:solidFill>
                <a:latin typeface="Arial" panose="020B0604020202020204" pitchFamily="34" charset="0"/>
                <a:ea typeface="Calibri" panose="020F0502020204030204" pitchFamily="34" charset="0"/>
                <a:cs typeface="Arial" panose="020B0604020202020204" pitchFamily="34" charset="0"/>
              </a:rPr>
              <a:t>M</a:t>
            </a:r>
            <a:r>
              <a:rPr lang="fr-FR" sz="13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odèle de base</a:t>
            </a:r>
            <a:r>
              <a:rPr lang="fr-FR" sz="13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US" sz="1300" dirty="0"/>
          </a:p>
        </p:txBody>
      </p:sp>
      <p:pic>
        <p:nvPicPr>
          <p:cNvPr id="3" name="Image 2">
            <a:extLst>
              <a:ext uri="{FF2B5EF4-FFF2-40B4-BE49-F238E27FC236}">
                <a16:creationId xmlns:a16="http://schemas.microsoft.com/office/drawing/2014/main" id="{7D556D6F-7B6A-42D4-B19B-A853AE3CE9EF}"/>
              </a:ext>
            </a:extLst>
          </p:cNvPr>
          <p:cNvPicPr>
            <a:picLocks noChangeAspect="1"/>
          </p:cNvPicPr>
          <p:nvPr/>
        </p:nvPicPr>
        <p:blipFill>
          <a:blip r:embed="rId4"/>
          <a:stretch>
            <a:fillRect/>
          </a:stretch>
        </p:blipFill>
        <p:spPr>
          <a:xfrm>
            <a:off x="4067326" y="2135161"/>
            <a:ext cx="1571625" cy="276225"/>
          </a:xfrm>
          <a:prstGeom prst="rect">
            <a:avLst/>
          </a:prstGeom>
        </p:spPr>
      </p:pic>
      <p:sp>
        <p:nvSpPr>
          <p:cNvPr id="18" name="ZoneTexte 17">
            <a:extLst>
              <a:ext uri="{FF2B5EF4-FFF2-40B4-BE49-F238E27FC236}">
                <a16:creationId xmlns:a16="http://schemas.microsoft.com/office/drawing/2014/main" id="{668F99E4-E661-4D4B-AB58-7CA5439D2883}"/>
              </a:ext>
            </a:extLst>
          </p:cNvPr>
          <p:cNvSpPr txBox="1"/>
          <p:nvPr/>
        </p:nvSpPr>
        <p:spPr>
          <a:xfrm>
            <a:off x="1808057" y="6413698"/>
            <a:ext cx="5052867" cy="307777"/>
          </a:xfrm>
          <a:prstGeom prst="rect">
            <a:avLst/>
          </a:prstGeom>
          <a:noFill/>
        </p:spPr>
        <p:txBody>
          <a:bodyPr wrap="square">
            <a:spAutoFit/>
          </a:bodyPr>
          <a:lstStyle/>
          <a:p>
            <a:pPr algn="ctr" rtl="0"/>
            <a:r>
              <a:rPr lang="fr-FR" sz="1400" dirty="0">
                <a:solidFill>
                  <a:schemeClr val="tx1">
                    <a:lumMod val="75000"/>
                    <a:lumOff val="25000"/>
                  </a:schemeClr>
                </a:solidFill>
                <a:latin typeface="Calibri" panose="020F0502020204030204" pitchFamily="34" charset="0"/>
                <a:cs typeface="Calibri" panose="020F0502020204030204" pitchFamily="34" charset="0"/>
              </a:rPr>
              <a:t>https://link.springer.com/article/10.1007/s00138-020-01069-2</a:t>
            </a:r>
          </a:p>
        </p:txBody>
      </p:sp>
    </p:spTree>
    <p:extLst>
      <p:ext uri="{BB962C8B-B14F-4D97-AF65-F5344CB8AC3E}">
        <p14:creationId xmlns:p14="http://schemas.microsoft.com/office/powerpoint/2010/main" val="3773891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P spid="29"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29088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Méthodologie</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133E1018-793E-48EA-8C69-D0478911E2C9}"/>
              </a:ext>
            </a:extLst>
          </p:cNvPr>
          <p:cNvSpPr txBox="1"/>
          <p:nvPr/>
        </p:nvSpPr>
        <p:spPr>
          <a:xfrm>
            <a:off x="-327738" y="869448"/>
            <a:ext cx="4551680" cy="492443"/>
          </a:xfrm>
          <a:prstGeom prst="rect">
            <a:avLst/>
          </a:prstGeom>
          <a:noFill/>
        </p:spPr>
        <p:txBody>
          <a:bodyPr wrap="square">
            <a:spAutoFit/>
          </a:bodyPr>
          <a:lstStyle/>
          <a:p>
            <a:pPr algn="ctr" rtl="0"/>
            <a:r>
              <a:rPr lang="fr-FR" sz="2600" b="1" dirty="0">
                <a:solidFill>
                  <a:schemeClr val="tx1">
                    <a:lumMod val="75000"/>
                    <a:lumOff val="25000"/>
                  </a:schemeClr>
                </a:solidFill>
                <a:latin typeface="Calibri" panose="020F0502020204030204" pitchFamily="34" charset="0"/>
                <a:cs typeface="Calibri" panose="020F0502020204030204" pitchFamily="34" charset="0"/>
              </a:rPr>
              <a:t>Le modèle MobileNet</a:t>
            </a:r>
          </a:p>
        </p:txBody>
      </p:sp>
      <p:sp>
        <p:nvSpPr>
          <p:cNvPr id="21" name="Espace réservé de la date 20">
            <a:extLst>
              <a:ext uri="{FF2B5EF4-FFF2-40B4-BE49-F238E27FC236}">
                <a16:creationId xmlns:a16="http://schemas.microsoft.com/office/drawing/2014/main" id="{7A9B77C3-9C24-4C3B-8369-C2EC8A2A19BB}"/>
              </a:ext>
            </a:extLst>
          </p:cNvPr>
          <p:cNvSpPr>
            <a:spLocks noGrp="1"/>
          </p:cNvSpPr>
          <p:nvPr>
            <p:ph type="dt" sz="half" idx="10"/>
          </p:nvPr>
        </p:nvSpPr>
        <p:spPr/>
        <p:txBody>
          <a:bodyPr/>
          <a:lstStyle/>
          <a:p>
            <a:pPr rtl="0"/>
            <a:fld id="{46112083-1FD8-426E-B819-D80775F7FC70}" type="datetime1">
              <a:rPr lang="fr-FR" noProof="0" smtClean="0"/>
              <a:t>13/01/2021</a:t>
            </a:fld>
            <a:endParaRPr lang="fr-FR" noProof="0" dirty="0"/>
          </a:p>
        </p:txBody>
      </p:sp>
      <p:sp>
        <p:nvSpPr>
          <p:cNvPr id="22" name="Espace réservé du numéro de diapositive 21">
            <a:extLst>
              <a:ext uri="{FF2B5EF4-FFF2-40B4-BE49-F238E27FC236}">
                <a16:creationId xmlns:a16="http://schemas.microsoft.com/office/drawing/2014/main" id="{1E4DE770-1DB6-467C-9A2D-56E5195D419C}"/>
              </a:ext>
            </a:extLst>
          </p:cNvPr>
          <p:cNvSpPr>
            <a:spLocks noGrp="1"/>
          </p:cNvSpPr>
          <p:nvPr>
            <p:ph type="sldNum" sz="quarter" idx="12"/>
          </p:nvPr>
        </p:nvSpPr>
        <p:spPr/>
        <p:txBody>
          <a:bodyPr/>
          <a:lstStyle/>
          <a:p>
            <a:pPr rtl="0"/>
            <a:fld id="{06FEDF93-2BFD-41CA-ABC7-B039102F3792}" type="slidenum">
              <a:rPr lang="fr-FR" noProof="0" smtClean="0"/>
              <a:t>7</a:t>
            </a:fld>
            <a:endParaRPr lang="fr-FR" noProof="0" dirty="0"/>
          </a:p>
        </p:txBody>
      </p:sp>
      <p:pic>
        <p:nvPicPr>
          <p:cNvPr id="5" name="Image 4">
            <a:extLst>
              <a:ext uri="{FF2B5EF4-FFF2-40B4-BE49-F238E27FC236}">
                <a16:creationId xmlns:a16="http://schemas.microsoft.com/office/drawing/2014/main" id="{B2137FAE-BFB1-4ECF-A09E-6ACA88022EF3}"/>
              </a:ext>
            </a:extLst>
          </p:cNvPr>
          <p:cNvPicPr>
            <a:picLocks noChangeAspect="1"/>
          </p:cNvPicPr>
          <p:nvPr/>
        </p:nvPicPr>
        <p:blipFill>
          <a:blip r:embed="rId3"/>
          <a:stretch>
            <a:fillRect/>
          </a:stretch>
        </p:blipFill>
        <p:spPr>
          <a:xfrm>
            <a:off x="313905" y="3342736"/>
            <a:ext cx="1634197" cy="752475"/>
          </a:xfrm>
          <a:prstGeom prst="rect">
            <a:avLst/>
          </a:prstGeom>
        </p:spPr>
      </p:pic>
      <p:pic>
        <p:nvPicPr>
          <p:cNvPr id="10" name="Image 9">
            <a:extLst>
              <a:ext uri="{FF2B5EF4-FFF2-40B4-BE49-F238E27FC236}">
                <a16:creationId xmlns:a16="http://schemas.microsoft.com/office/drawing/2014/main" id="{4AE89B88-D826-4145-96A9-8983B75A0CF5}"/>
              </a:ext>
            </a:extLst>
          </p:cNvPr>
          <p:cNvPicPr>
            <a:picLocks noChangeAspect="1"/>
          </p:cNvPicPr>
          <p:nvPr/>
        </p:nvPicPr>
        <p:blipFill>
          <a:blip r:embed="rId4"/>
          <a:stretch>
            <a:fillRect/>
          </a:stretch>
        </p:blipFill>
        <p:spPr>
          <a:xfrm>
            <a:off x="2342790" y="1766886"/>
            <a:ext cx="6177773" cy="3750472"/>
          </a:xfrm>
          <a:prstGeom prst="rect">
            <a:avLst/>
          </a:prstGeom>
        </p:spPr>
      </p:pic>
      <p:pic>
        <p:nvPicPr>
          <p:cNvPr id="13" name="Image 12">
            <a:extLst>
              <a:ext uri="{FF2B5EF4-FFF2-40B4-BE49-F238E27FC236}">
                <a16:creationId xmlns:a16="http://schemas.microsoft.com/office/drawing/2014/main" id="{53E75F74-F395-4A54-B58A-178927C420F7}"/>
              </a:ext>
            </a:extLst>
          </p:cNvPr>
          <p:cNvPicPr>
            <a:picLocks noChangeAspect="1"/>
          </p:cNvPicPr>
          <p:nvPr/>
        </p:nvPicPr>
        <p:blipFill>
          <a:blip r:embed="rId5"/>
          <a:stretch>
            <a:fillRect/>
          </a:stretch>
        </p:blipFill>
        <p:spPr>
          <a:xfrm>
            <a:off x="8972550" y="1815535"/>
            <a:ext cx="2990850" cy="3588880"/>
          </a:xfrm>
          <a:prstGeom prst="rect">
            <a:avLst/>
          </a:prstGeom>
        </p:spPr>
      </p:pic>
      <p:pic>
        <p:nvPicPr>
          <p:cNvPr id="17" name="Image 16">
            <a:extLst>
              <a:ext uri="{FF2B5EF4-FFF2-40B4-BE49-F238E27FC236}">
                <a16:creationId xmlns:a16="http://schemas.microsoft.com/office/drawing/2014/main" id="{A81984D6-460A-45B5-A50A-EDA3380DBE85}"/>
              </a:ext>
            </a:extLst>
          </p:cNvPr>
          <p:cNvPicPr>
            <a:picLocks noChangeAspect="1"/>
          </p:cNvPicPr>
          <p:nvPr/>
        </p:nvPicPr>
        <p:blipFill>
          <a:blip r:embed="rId6"/>
          <a:stretch>
            <a:fillRect/>
          </a:stretch>
        </p:blipFill>
        <p:spPr>
          <a:xfrm>
            <a:off x="1859701" y="3537999"/>
            <a:ext cx="571500" cy="361950"/>
          </a:xfrm>
          <a:prstGeom prst="rect">
            <a:avLst/>
          </a:prstGeom>
        </p:spPr>
      </p:pic>
      <p:pic>
        <p:nvPicPr>
          <p:cNvPr id="24" name="Image 23">
            <a:extLst>
              <a:ext uri="{FF2B5EF4-FFF2-40B4-BE49-F238E27FC236}">
                <a16:creationId xmlns:a16="http://schemas.microsoft.com/office/drawing/2014/main" id="{FE01AEC7-3C60-4699-90F0-9616198F6D9D}"/>
              </a:ext>
            </a:extLst>
          </p:cNvPr>
          <p:cNvPicPr>
            <a:picLocks noChangeAspect="1"/>
          </p:cNvPicPr>
          <p:nvPr/>
        </p:nvPicPr>
        <p:blipFill>
          <a:blip r:embed="rId6"/>
          <a:stretch>
            <a:fillRect/>
          </a:stretch>
        </p:blipFill>
        <p:spPr>
          <a:xfrm>
            <a:off x="8456053" y="3429000"/>
            <a:ext cx="571500" cy="361950"/>
          </a:xfrm>
          <a:prstGeom prst="rect">
            <a:avLst/>
          </a:prstGeom>
        </p:spPr>
      </p:pic>
      <p:sp>
        <p:nvSpPr>
          <p:cNvPr id="15" name="ZoneTexte 14">
            <a:extLst>
              <a:ext uri="{FF2B5EF4-FFF2-40B4-BE49-F238E27FC236}">
                <a16:creationId xmlns:a16="http://schemas.microsoft.com/office/drawing/2014/main" id="{4A9189FB-B7E4-4100-900C-BEA0F4F4DFA3}"/>
              </a:ext>
            </a:extLst>
          </p:cNvPr>
          <p:cNvSpPr txBox="1"/>
          <p:nvPr/>
        </p:nvSpPr>
        <p:spPr>
          <a:xfrm>
            <a:off x="1995047" y="6446661"/>
            <a:ext cx="4551680" cy="307777"/>
          </a:xfrm>
          <a:prstGeom prst="rect">
            <a:avLst/>
          </a:prstGeom>
          <a:noFill/>
        </p:spPr>
        <p:txBody>
          <a:bodyPr wrap="square">
            <a:spAutoFit/>
          </a:bodyPr>
          <a:lstStyle/>
          <a:p>
            <a:pPr algn="ctr" rtl="0"/>
            <a:r>
              <a:rPr lang="fr-FR" sz="1400" dirty="0">
                <a:solidFill>
                  <a:schemeClr val="tx1">
                    <a:lumMod val="75000"/>
                    <a:lumOff val="25000"/>
                  </a:schemeClr>
                </a:solidFill>
                <a:latin typeface="Calibri" panose="020F0502020204030204" pitchFamily="34" charset="0"/>
                <a:cs typeface="Calibri" panose="020F0502020204030204" pitchFamily="34" charset="0"/>
              </a:rPr>
              <a:t>https://ieeexplore.ieee.org/document/9127461</a:t>
            </a:r>
          </a:p>
        </p:txBody>
      </p:sp>
    </p:spTree>
    <p:extLst>
      <p:ext uri="{BB962C8B-B14F-4D97-AF65-F5344CB8AC3E}">
        <p14:creationId xmlns:p14="http://schemas.microsoft.com/office/powerpoint/2010/main" val="962613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ircle(in)">
                                      <p:cBhvr>
                                        <p:cTn id="2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22012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latin typeface="Calibri" panose="020F0502020204030204" pitchFamily="34" charset="0"/>
                <a:cs typeface="Calibri" panose="020F0502020204030204" pitchFamily="34" charset="0"/>
              </a:rPr>
              <a:t>Méthodologie</a:t>
            </a:r>
            <a:br>
              <a:rPr lang="fr-FR" sz="2800" dirty="0">
                <a:latin typeface="Calibri" panose="020F0502020204030204" pitchFamily="34" charset="0"/>
                <a:cs typeface="Calibri" panose="020F0502020204030204" pitchFamily="34" charset="0"/>
              </a:rPr>
            </a:br>
            <a:endParaRPr lang="fr-FR" sz="2800" dirty="0">
              <a:latin typeface="Calibri" panose="020F0502020204030204" pitchFamily="34" charset="0"/>
              <a:cs typeface="Calibri" panose="020F0502020204030204" pitchFamily="34" charset="0"/>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Espace réservé de la date 5">
            <a:extLst>
              <a:ext uri="{FF2B5EF4-FFF2-40B4-BE49-F238E27FC236}">
                <a16:creationId xmlns:a16="http://schemas.microsoft.com/office/drawing/2014/main" id="{5D92D2F7-8AE3-453F-AFA5-1AB10236DB47}"/>
              </a:ext>
            </a:extLst>
          </p:cNvPr>
          <p:cNvSpPr>
            <a:spLocks noGrp="1"/>
          </p:cNvSpPr>
          <p:nvPr>
            <p:ph type="dt" sz="half" idx="10"/>
          </p:nvPr>
        </p:nvSpPr>
        <p:spPr/>
        <p:txBody>
          <a:bodyPr/>
          <a:lstStyle/>
          <a:p>
            <a:pPr rtl="0"/>
            <a:fld id="{AA8B9D45-F3CF-4188-9A8E-E9CAB63C5388}" type="datetime1">
              <a:rPr lang="fr-FR" noProof="0" smtClean="0">
                <a:solidFill>
                  <a:schemeClr val="tx1"/>
                </a:solidFill>
                <a:latin typeface="Calibri" panose="020F0502020204030204" pitchFamily="34" charset="0"/>
                <a:cs typeface="Calibri" panose="020F0502020204030204" pitchFamily="34" charset="0"/>
              </a:rPr>
              <a:t>13/01/2021</a:t>
            </a:fld>
            <a:endParaRPr lang="fr-FR" noProof="0" dirty="0">
              <a:solidFill>
                <a:schemeClr val="tx1"/>
              </a:solidFill>
              <a:latin typeface="Calibri" panose="020F0502020204030204" pitchFamily="34" charset="0"/>
              <a:cs typeface="Calibri" panose="020F0502020204030204" pitchFamily="34" charset="0"/>
            </a:endParaRPr>
          </a:p>
        </p:txBody>
      </p:sp>
      <p:sp>
        <p:nvSpPr>
          <p:cNvPr id="7" name="Espace réservé du numéro de diapositive 6">
            <a:extLst>
              <a:ext uri="{FF2B5EF4-FFF2-40B4-BE49-F238E27FC236}">
                <a16:creationId xmlns:a16="http://schemas.microsoft.com/office/drawing/2014/main" id="{B048ECD2-7FD7-4292-AF8D-442E340487E2}"/>
              </a:ext>
            </a:extLst>
          </p:cNvPr>
          <p:cNvSpPr>
            <a:spLocks noGrp="1"/>
          </p:cNvSpPr>
          <p:nvPr>
            <p:ph type="sldNum" sz="quarter" idx="12"/>
          </p:nvPr>
        </p:nvSpPr>
        <p:spPr/>
        <p:txBody>
          <a:bodyPr/>
          <a:lstStyle/>
          <a:p>
            <a:pPr rtl="0"/>
            <a:fld id="{06FEDF93-2BFD-41CA-ABC7-B039102F3792}" type="slidenum">
              <a:rPr lang="fr-FR" noProof="0" smtClean="0">
                <a:solidFill>
                  <a:schemeClr val="tx1"/>
                </a:solidFill>
                <a:latin typeface="Calibri" panose="020F0502020204030204" pitchFamily="34" charset="0"/>
                <a:cs typeface="Calibri" panose="020F0502020204030204" pitchFamily="34" charset="0"/>
              </a:rPr>
              <a:t>8</a:t>
            </a:fld>
            <a:endParaRPr lang="fr-FR" noProof="0" dirty="0">
              <a:solidFill>
                <a:schemeClr val="tx1"/>
              </a:solidFill>
              <a:latin typeface="Calibri" panose="020F0502020204030204" pitchFamily="34" charset="0"/>
              <a:cs typeface="Calibri" panose="020F0502020204030204" pitchFamily="34" charset="0"/>
            </a:endParaRPr>
          </a:p>
        </p:txBody>
      </p:sp>
      <p:sp>
        <p:nvSpPr>
          <p:cNvPr id="22" name="ZoneTexte 21">
            <a:extLst>
              <a:ext uri="{FF2B5EF4-FFF2-40B4-BE49-F238E27FC236}">
                <a16:creationId xmlns:a16="http://schemas.microsoft.com/office/drawing/2014/main" id="{CEBE525E-4D4F-4C7B-8F8C-0ED8C8FA7E79}"/>
              </a:ext>
            </a:extLst>
          </p:cNvPr>
          <p:cNvSpPr txBox="1"/>
          <p:nvPr/>
        </p:nvSpPr>
        <p:spPr>
          <a:xfrm>
            <a:off x="3930727" y="3470643"/>
            <a:ext cx="4551680" cy="523220"/>
          </a:xfrm>
          <a:prstGeom prst="rect">
            <a:avLst/>
          </a:prstGeom>
          <a:noFill/>
        </p:spPr>
        <p:txBody>
          <a:bodyPr wrap="square">
            <a:spAutoFit/>
          </a:bodyPr>
          <a:lstStyle/>
          <a:p>
            <a:pPr algn="ctr" rtl="0"/>
            <a:r>
              <a:rPr lang="fr-FR" sz="2800" b="1" dirty="0">
                <a:latin typeface="Calibri" panose="020F0502020204030204" pitchFamily="34" charset="0"/>
                <a:cs typeface="Calibri" panose="020F0502020204030204" pitchFamily="34" charset="0"/>
              </a:rPr>
              <a:t>Création du modèle</a:t>
            </a:r>
          </a:p>
        </p:txBody>
      </p:sp>
      <p:cxnSp>
        <p:nvCxnSpPr>
          <p:cNvPr id="23" name="Connecteur droit 22">
            <a:extLst>
              <a:ext uri="{FF2B5EF4-FFF2-40B4-BE49-F238E27FC236}">
                <a16:creationId xmlns:a16="http://schemas.microsoft.com/office/drawing/2014/main" id="{FB317150-640F-4ACF-8A97-249308FABEA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D7E26937-DD0D-47B5-AB39-1C3A90C1D91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Espace réservé de la date 5">
            <a:extLst>
              <a:ext uri="{FF2B5EF4-FFF2-40B4-BE49-F238E27FC236}">
                <a16:creationId xmlns:a16="http://schemas.microsoft.com/office/drawing/2014/main" id="{55D4DCD4-E310-4CB8-8912-1482441FDA40}"/>
              </a:ext>
            </a:extLst>
          </p:cNvPr>
          <p:cNvSpPr txBox="1">
            <a:spLocks/>
          </p:cNvSpPr>
          <p:nvPr/>
        </p:nvSpPr>
        <p:spPr>
          <a:xfrm>
            <a:off x="838200" y="6356350"/>
            <a:ext cx="2743200" cy="365125"/>
          </a:xfrm>
          <a:prstGeom prst="rect">
            <a:avLst/>
          </a:prstGeom>
        </p:spPr>
        <p:txBody>
          <a:bodyPr vert="horz" lIns="91440" tIns="45720" rIns="91440" bIns="45720" rtlCol="0" anchor="ctr"/>
          <a:lstStyle>
            <a:defPPr rtl="0">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805B4D-395C-4D6D-9C2D-1406E6E45CF0}" type="datetime1">
              <a:rPr lang="fr-FR" smtClean="0">
                <a:solidFill>
                  <a:schemeClr val="tx1"/>
                </a:solidFill>
                <a:latin typeface="Calibri" panose="020F0502020204030204" pitchFamily="34" charset="0"/>
                <a:cs typeface="Calibri" panose="020F0502020204030204" pitchFamily="34" charset="0"/>
              </a:rPr>
              <a:pPr/>
              <a:t>13/01/2021</a:t>
            </a:fld>
            <a:endParaRPr lang="fr-FR" dirty="0">
              <a:solidFill>
                <a:schemeClr val="tx1"/>
              </a:solidFill>
              <a:latin typeface="Calibri" panose="020F0502020204030204" pitchFamily="34" charset="0"/>
              <a:cs typeface="Calibri" panose="020F0502020204030204" pitchFamily="34" charset="0"/>
            </a:endParaRPr>
          </a:p>
        </p:txBody>
      </p:sp>
      <p:sp>
        <p:nvSpPr>
          <p:cNvPr id="27" name="Espace réservé du numéro de diapositive 6">
            <a:extLst>
              <a:ext uri="{FF2B5EF4-FFF2-40B4-BE49-F238E27FC236}">
                <a16:creationId xmlns:a16="http://schemas.microsoft.com/office/drawing/2014/main" id="{868335CE-B9C8-43D1-B532-274EEFD1CDA5}"/>
              </a:ext>
            </a:extLst>
          </p:cNvPr>
          <p:cNvSpPr txBox="1">
            <a:spLocks/>
          </p:cNvSpPr>
          <p:nvPr/>
        </p:nvSpPr>
        <p:spPr>
          <a:xfrm>
            <a:off x="8610600" y="6356350"/>
            <a:ext cx="2743200" cy="365125"/>
          </a:xfrm>
          <a:prstGeom prst="rect">
            <a:avLst/>
          </a:prstGeom>
        </p:spPr>
        <p:txBody>
          <a:bodyPr vert="horz" lIns="91440" tIns="45720" rIns="91440" bIns="45720" rtlCol="0" anchor="ctr"/>
          <a:lstStyle>
            <a:defPPr rtl="0">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FEDF93-2BFD-41CA-ABC7-B039102F3792}" type="slidenum">
              <a:rPr lang="fr-FR" smtClean="0">
                <a:solidFill>
                  <a:schemeClr val="tx1"/>
                </a:solidFill>
                <a:latin typeface="Calibri" panose="020F0502020204030204" pitchFamily="34" charset="0"/>
                <a:cs typeface="Calibri" panose="020F0502020204030204" pitchFamily="34" charset="0"/>
              </a:rPr>
              <a:pPr/>
              <a:t>8</a:t>
            </a:fld>
            <a:endParaRPr lang="fr-FR" dirty="0">
              <a:solidFill>
                <a:schemeClr val="tx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B4CB50D5-1EE5-4C91-ADB3-BA1FC72A58E6}"/>
              </a:ext>
            </a:extLst>
          </p:cNvPr>
          <p:cNvSpPr/>
          <p:nvPr/>
        </p:nvSpPr>
        <p:spPr>
          <a:xfrm>
            <a:off x="389264" y="2026360"/>
            <a:ext cx="3651297" cy="923330"/>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dirty="0">
                <a:solidFill>
                  <a:schemeClr val="tx1"/>
                </a:solidFill>
                <a:latin typeface="Calibri" panose="020F0502020204030204" pitchFamily="34" charset="0"/>
                <a:cs typeface="Calibri" panose="020F0502020204030204" pitchFamily="34" charset="0"/>
              </a:rPr>
              <a:t>Les couches de bases (MobileNet)  pour obtenir les paramètres qu’on va intégrer dans notre modèle</a:t>
            </a:r>
          </a:p>
        </p:txBody>
      </p:sp>
      <p:sp>
        <p:nvSpPr>
          <p:cNvPr id="29" name="Flèche vers le bas 9">
            <a:extLst>
              <a:ext uri="{FF2B5EF4-FFF2-40B4-BE49-F238E27FC236}">
                <a16:creationId xmlns:a16="http://schemas.microsoft.com/office/drawing/2014/main" id="{0849524A-4DFF-4B26-AB72-C6F61B47AAB8}"/>
              </a:ext>
            </a:extLst>
          </p:cNvPr>
          <p:cNvSpPr/>
          <p:nvPr/>
        </p:nvSpPr>
        <p:spPr>
          <a:xfrm>
            <a:off x="1798138" y="3119720"/>
            <a:ext cx="403524" cy="523220"/>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7C23AF34-22AF-47ED-851B-332E2FB712A4}"/>
              </a:ext>
            </a:extLst>
          </p:cNvPr>
          <p:cNvSpPr/>
          <p:nvPr/>
        </p:nvSpPr>
        <p:spPr>
          <a:xfrm>
            <a:off x="779065" y="3750591"/>
            <a:ext cx="2778609" cy="646331"/>
          </a:xfrm>
          <a:prstGeom prst="rect">
            <a:avLst/>
          </a:prstGeom>
          <a:solidFill>
            <a:schemeClr val="accent5">
              <a:lumMod val="20000"/>
              <a:lumOff val="80000"/>
            </a:schemeClr>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fr-FR" dirty="0">
                <a:solidFill>
                  <a:schemeClr val="tx1"/>
                </a:solidFill>
                <a:latin typeface="Calibri" panose="020F0502020204030204" pitchFamily="34" charset="0"/>
                <a:cs typeface="Calibri" panose="020F0502020204030204" pitchFamily="34" charset="0"/>
              </a:rPr>
              <a:t>Batch normalisation (momentum=0.99)</a:t>
            </a:r>
          </a:p>
        </p:txBody>
      </p:sp>
      <p:sp>
        <p:nvSpPr>
          <p:cNvPr id="31" name="Flèche vers le bas 11">
            <a:extLst>
              <a:ext uri="{FF2B5EF4-FFF2-40B4-BE49-F238E27FC236}">
                <a16:creationId xmlns:a16="http://schemas.microsoft.com/office/drawing/2014/main" id="{FED9E55E-5CB1-415F-9107-8A613E231C08}"/>
              </a:ext>
            </a:extLst>
          </p:cNvPr>
          <p:cNvSpPr/>
          <p:nvPr/>
        </p:nvSpPr>
        <p:spPr>
          <a:xfrm>
            <a:off x="1715105" y="4588668"/>
            <a:ext cx="371614" cy="534029"/>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F1C85BBE-315F-4E6E-B45E-39E7E4B9EB57}"/>
              </a:ext>
            </a:extLst>
          </p:cNvPr>
          <p:cNvSpPr/>
          <p:nvPr/>
        </p:nvSpPr>
        <p:spPr>
          <a:xfrm>
            <a:off x="615764" y="5241274"/>
            <a:ext cx="2941910" cy="923330"/>
          </a:xfrm>
          <a:prstGeom prst="rect">
            <a:avLst/>
          </a:prstGeom>
          <a:solidFill>
            <a:schemeClr val="accent5">
              <a:lumMod val="20000"/>
              <a:lumOff val="80000"/>
            </a:schemeClr>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fr-FR" dirty="0">
                <a:solidFill>
                  <a:schemeClr val="tx1"/>
                </a:solidFill>
                <a:latin typeface="Calibri" panose="020F0502020204030204" pitchFamily="34" charset="0"/>
                <a:cs typeface="Calibri" panose="020F0502020204030204" pitchFamily="34" charset="0"/>
              </a:rPr>
              <a:t>Une couche des neurones (neurones_a=1024 , fonction d’activation ='relu‘)</a:t>
            </a:r>
          </a:p>
        </p:txBody>
      </p:sp>
      <p:sp>
        <p:nvSpPr>
          <p:cNvPr id="33" name="Flèche droite 14">
            <a:extLst>
              <a:ext uri="{FF2B5EF4-FFF2-40B4-BE49-F238E27FC236}">
                <a16:creationId xmlns:a16="http://schemas.microsoft.com/office/drawing/2014/main" id="{E8BE06A4-AA7A-4777-B4C6-3AA57CAB5B9A}"/>
              </a:ext>
            </a:extLst>
          </p:cNvPr>
          <p:cNvSpPr/>
          <p:nvPr/>
        </p:nvSpPr>
        <p:spPr>
          <a:xfrm>
            <a:off x="4040561" y="5476695"/>
            <a:ext cx="659858" cy="439311"/>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338FC4A5-9E75-4D8D-986A-6C1F5FB649B1}"/>
              </a:ext>
            </a:extLst>
          </p:cNvPr>
          <p:cNvSpPr/>
          <p:nvPr/>
        </p:nvSpPr>
        <p:spPr>
          <a:xfrm>
            <a:off x="4844955" y="5379773"/>
            <a:ext cx="2729552" cy="646331"/>
          </a:xfrm>
          <a:prstGeom prst="rect">
            <a:avLst/>
          </a:prstGeom>
          <a:solidFill>
            <a:schemeClr val="accent5">
              <a:lumMod val="20000"/>
              <a:lumOff val="80000"/>
            </a:schemeClr>
          </a:solidFill>
        </p:spPr>
        <p:style>
          <a:lnRef idx="1">
            <a:schemeClr val="accent3"/>
          </a:lnRef>
          <a:fillRef idx="3">
            <a:schemeClr val="accent3"/>
          </a:fillRef>
          <a:effectRef idx="2">
            <a:schemeClr val="accent3"/>
          </a:effectRef>
          <a:fontRef idx="minor">
            <a:schemeClr val="lt1"/>
          </a:fontRef>
        </p:style>
        <p:txBody>
          <a:bodyPr wrap="square">
            <a:spAutoFit/>
          </a:bodyPr>
          <a:lstStyle/>
          <a:p>
            <a:r>
              <a:rPr lang="fr-FR" dirty="0">
                <a:solidFill>
                  <a:schemeClr val="tx1"/>
                </a:solidFill>
                <a:latin typeface="Calibri" panose="020F0502020204030204" pitchFamily="34" charset="0"/>
                <a:cs typeface="Calibri" panose="020F0502020204030204" pitchFamily="34" charset="0"/>
              </a:rPr>
              <a:t>Dropout pour éviter  overfitting ( rate =0,4)</a:t>
            </a:r>
          </a:p>
        </p:txBody>
      </p:sp>
      <p:sp>
        <p:nvSpPr>
          <p:cNvPr id="35" name="Flèche droite 15">
            <a:extLst>
              <a:ext uri="{FF2B5EF4-FFF2-40B4-BE49-F238E27FC236}">
                <a16:creationId xmlns:a16="http://schemas.microsoft.com/office/drawing/2014/main" id="{D23610E2-4FB2-449B-BD02-F6C798332293}"/>
              </a:ext>
            </a:extLst>
          </p:cNvPr>
          <p:cNvSpPr/>
          <p:nvPr/>
        </p:nvSpPr>
        <p:spPr>
          <a:xfrm>
            <a:off x="7788001" y="5476695"/>
            <a:ext cx="694406" cy="46710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F6CF487A-E043-4E59-B0DC-5679B14C3CCE}"/>
              </a:ext>
            </a:extLst>
          </p:cNvPr>
          <p:cNvSpPr/>
          <p:nvPr/>
        </p:nvSpPr>
        <p:spPr>
          <a:xfrm>
            <a:off x="8848726" y="5083841"/>
            <a:ext cx="2778610" cy="1200329"/>
          </a:xfrm>
          <a:prstGeom prst="rect">
            <a:avLst/>
          </a:prstGeom>
          <a:solidFill>
            <a:schemeClr val="accent5">
              <a:lumMod val="20000"/>
              <a:lumOff val="80000"/>
            </a:schemeClr>
          </a:solidFill>
        </p:spPr>
        <p:style>
          <a:lnRef idx="1">
            <a:schemeClr val="accent3"/>
          </a:lnRef>
          <a:fillRef idx="3">
            <a:schemeClr val="accent3"/>
          </a:fillRef>
          <a:effectRef idx="2">
            <a:schemeClr val="accent3"/>
          </a:effectRef>
          <a:fontRef idx="minor">
            <a:schemeClr val="lt1"/>
          </a:fontRef>
        </p:style>
        <p:txBody>
          <a:bodyPr wrap="square">
            <a:spAutoFit/>
          </a:bodyPr>
          <a:lstStyle/>
          <a:p>
            <a:r>
              <a:rPr lang="fr-FR" dirty="0">
                <a:solidFill>
                  <a:schemeClr val="tx1"/>
                </a:solidFill>
                <a:latin typeface="Calibri" panose="020F0502020204030204" pitchFamily="34" charset="0"/>
                <a:cs typeface="Calibri" panose="020F0502020204030204" pitchFamily="34" charset="0"/>
              </a:rPr>
              <a:t>Une couche 2 des neurones (neurons_a=1024 , </a:t>
            </a:r>
            <a:r>
              <a:rPr lang="fr-FR" dirty="0" err="1">
                <a:solidFill>
                  <a:schemeClr val="tx1"/>
                </a:solidFill>
                <a:latin typeface="Calibri" panose="020F0502020204030204" pitchFamily="34" charset="0"/>
                <a:cs typeface="Calibri" panose="020F0502020204030204" pitchFamily="34" charset="0"/>
              </a:rPr>
              <a:t>neurone_b</a:t>
            </a:r>
            <a:r>
              <a:rPr lang="fr-FR" dirty="0">
                <a:solidFill>
                  <a:schemeClr val="tx1"/>
                </a:solidFill>
                <a:latin typeface="Calibri" panose="020F0502020204030204" pitchFamily="34" charset="0"/>
                <a:cs typeface="Calibri" panose="020F0502020204030204" pitchFamily="34" charset="0"/>
              </a:rPr>
              <a:t>=1024 ,fonction d’activation='relu‘)</a:t>
            </a:r>
          </a:p>
        </p:txBody>
      </p:sp>
      <p:sp>
        <p:nvSpPr>
          <p:cNvPr id="37" name="Flèche vers le bas 17">
            <a:extLst>
              <a:ext uri="{FF2B5EF4-FFF2-40B4-BE49-F238E27FC236}">
                <a16:creationId xmlns:a16="http://schemas.microsoft.com/office/drawing/2014/main" id="{364EB2C7-43A1-47D2-88B3-7A7BE469EEDB}"/>
              </a:ext>
            </a:extLst>
          </p:cNvPr>
          <p:cNvSpPr/>
          <p:nvPr/>
        </p:nvSpPr>
        <p:spPr>
          <a:xfrm rot="10800000">
            <a:off x="9996255" y="4217543"/>
            <a:ext cx="480639" cy="646331"/>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359DE159-A4B1-4B08-A99D-30653462B3C4}"/>
              </a:ext>
            </a:extLst>
          </p:cNvPr>
          <p:cNvSpPr/>
          <p:nvPr/>
        </p:nvSpPr>
        <p:spPr>
          <a:xfrm>
            <a:off x="8755533" y="3352437"/>
            <a:ext cx="2778610" cy="646331"/>
          </a:xfrm>
          <a:prstGeom prst="rect">
            <a:avLst/>
          </a:prstGeom>
          <a:solidFill>
            <a:schemeClr val="accent5">
              <a:lumMod val="20000"/>
              <a:lumOff val="80000"/>
            </a:schemeClr>
          </a:solidFill>
        </p:spPr>
        <p:style>
          <a:lnRef idx="1">
            <a:schemeClr val="accent3"/>
          </a:lnRef>
          <a:fillRef idx="3">
            <a:schemeClr val="accent3"/>
          </a:fillRef>
          <a:effectRef idx="2">
            <a:schemeClr val="accent3"/>
          </a:effectRef>
          <a:fontRef idx="minor">
            <a:schemeClr val="lt1"/>
          </a:fontRef>
        </p:style>
        <p:txBody>
          <a:bodyPr wrap="square">
            <a:spAutoFit/>
          </a:bodyPr>
          <a:lstStyle/>
          <a:p>
            <a:r>
              <a:rPr lang="fr-FR" dirty="0">
                <a:solidFill>
                  <a:schemeClr val="tx1"/>
                </a:solidFill>
                <a:latin typeface="Calibri" panose="020F0502020204030204" pitchFamily="34" charset="0"/>
                <a:cs typeface="Calibri" panose="020F0502020204030204" pitchFamily="34" charset="0"/>
              </a:rPr>
              <a:t>Dropout pour éviter (overfitting) ( rate =0,4)</a:t>
            </a:r>
          </a:p>
        </p:txBody>
      </p:sp>
      <p:sp>
        <p:nvSpPr>
          <p:cNvPr id="39" name="Flèche vers le bas 19">
            <a:extLst>
              <a:ext uri="{FF2B5EF4-FFF2-40B4-BE49-F238E27FC236}">
                <a16:creationId xmlns:a16="http://schemas.microsoft.com/office/drawing/2014/main" id="{D26267C1-3DEA-4179-BF39-A4A1A561FE7C}"/>
              </a:ext>
            </a:extLst>
          </p:cNvPr>
          <p:cNvSpPr/>
          <p:nvPr/>
        </p:nvSpPr>
        <p:spPr>
          <a:xfrm rot="10800000">
            <a:off x="9909128" y="2516442"/>
            <a:ext cx="479518" cy="5869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B05D5754-B5E7-4547-9CEF-C987A8E70213}"/>
              </a:ext>
            </a:extLst>
          </p:cNvPr>
          <p:cNvSpPr/>
          <p:nvPr/>
        </p:nvSpPr>
        <p:spPr>
          <a:xfrm>
            <a:off x="8755532" y="1382747"/>
            <a:ext cx="2939108" cy="923330"/>
          </a:xfrm>
          <a:prstGeom prst="rect">
            <a:avLst/>
          </a:prstGeom>
          <a:solidFill>
            <a:schemeClr val="accent5">
              <a:lumMod val="20000"/>
              <a:lumOff val="80000"/>
            </a:schemeClr>
          </a:solidFill>
        </p:spPr>
        <p:style>
          <a:lnRef idx="1">
            <a:schemeClr val="accent3"/>
          </a:lnRef>
          <a:fillRef idx="3">
            <a:schemeClr val="accent3"/>
          </a:fillRef>
          <a:effectRef idx="2">
            <a:schemeClr val="accent3"/>
          </a:effectRef>
          <a:fontRef idx="minor">
            <a:schemeClr val="lt1"/>
          </a:fontRef>
        </p:style>
        <p:txBody>
          <a:bodyPr wrap="square">
            <a:spAutoFit/>
          </a:bodyPr>
          <a:lstStyle/>
          <a:p>
            <a:r>
              <a:rPr lang="fr-FR" dirty="0">
                <a:solidFill>
                  <a:schemeClr val="tx1"/>
                </a:solidFill>
                <a:latin typeface="Calibri" panose="020F0502020204030204" pitchFamily="34" charset="0"/>
                <a:cs typeface="Calibri" panose="020F0502020204030204" pitchFamily="34" charset="0"/>
              </a:rPr>
              <a:t>Couche des neurones fonction d’activation =‘Softmax '</a:t>
            </a:r>
          </a:p>
        </p:txBody>
      </p:sp>
      <p:sp>
        <p:nvSpPr>
          <p:cNvPr id="41" name="Flèche vers le bas 21">
            <a:extLst>
              <a:ext uri="{FF2B5EF4-FFF2-40B4-BE49-F238E27FC236}">
                <a16:creationId xmlns:a16="http://schemas.microsoft.com/office/drawing/2014/main" id="{79B70F22-023F-45B6-9CBF-51560E0579CB}"/>
              </a:ext>
            </a:extLst>
          </p:cNvPr>
          <p:cNvSpPr/>
          <p:nvPr/>
        </p:nvSpPr>
        <p:spPr>
          <a:xfrm rot="5400000">
            <a:off x="7982364" y="1362355"/>
            <a:ext cx="467105" cy="694405"/>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Calibri" panose="020F0502020204030204" pitchFamily="34" charset="0"/>
              <a:cs typeface="Calibri" panose="020F0502020204030204" pitchFamily="34" charset="0"/>
            </a:endParaRPr>
          </a:p>
        </p:txBody>
      </p:sp>
      <p:sp>
        <p:nvSpPr>
          <p:cNvPr id="42" name="ZoneTexte 41">
            <a:extLst>
              <a:ext uri="{FF2B5EF4-FFF2-40B4-BE49-F238E27FC236}">
                <a16:creationId xmlns:a16="http://schemas.microsoft.com/office/drawing/2014/main" id="{DC70C82B-538A-405B-B36B-001A0B79B7E5}"/>
              </a:ext>
            </a:extLst>
          </p:cNvPr>
          <p:cNvSpPr txBox="1"/>
          <p:nvPr/>
        </p:nvSpPr>
        <p:spPr>
          <a:xfrm>
            <a:off x="4500368" y="1294578"/>
            <a:ext cx="3223206" cy="830997"/>
          </a:xfrm>
          <a:prstGeom prst="rect">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r-FR" sz="2400" dirty="0">
                <a:solidFill>
                  <a:schemeClr val="tx1"/>
                </a:solidFill>
                <a:latin typeface="Calibri" panose="020F0502020204030204" pitchFamily="34" charset="0"/>
                <a:cs typeface="Calibri" panose="020F0502020204030204" pitchFamily="34" charset="0"/>
              </a:rPr>
              <a:t>Résultats de la prédiction du modèle</a:t>
            </a:r>
          </a:p>
        </p:txBody>
      </p:sp>
    </p:spTree>
    <p:extLst>
      <p:ext uri="{BB962C8B-B14F-4D97-AF65-F5344CB8AC3E}">
        <p14:creationId xmlns:p14="http://schemas.microsoft.com/office/powerpoint/2010/main" val="29928206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25745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Résultat</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Espace réservé de la date 5">
            <a:extLst>
              <a:ext uri="{FF2B5EF4-FFF2-40B4-BE49-F238E27FC236}">
                <a16:creationId xmlns:a16="http://schemas.microsoft.com/office/drawing/2014/main" id="{E1D83E73-9E9D-41EE-A2BE-115FAACC26E1}"/>
              </a:ext>
            </a:extLst>
          </p:cNvPr>
          <p:cNvSpPr>
            <a:spLocks noGrp="1"/>
          </p:cNvSpPr>
          <p:nvPr>
            <p:ph type="dt" sz="half" idx="10"/>
          </p:nvPr>
        </p:nvSpPr>
        <p:spPr/>
        <p:txBody>
          <a:bodyPr/>
          <a:lstStyle/>
          <a:p>
            <a:pPr rtl="0"/>
            <a:fld id="{EF64910D-F8BF-4111-BD8F-8994F939A5B3}" type="datetime1">
              <a:rPr lang="fr-FR" noProof="0" smtClean="0"/>
              <a:t>13/01/2021</a:t>
            </a:fld>
            <a:endParaRPr lang="fr-FR" noProof="0" dirty="0"/>
          </a:p>
        </p:txBody>
      </p:sp>
      <p:sp>
        <p:nvSpPr>
          <p:cNvPr id="7" name="Espace réservé du numéro de diapositive 6">
            <a:extLst>
              <a:ext uri="{FF2B5EF4-FFF2-40B4-BE49-F238E27FC236}">
                <a16:creationId xmlns:a16="http://schemas.microsoft.com/office/drawing/2014/main" id="{60CB2623-7B87-49B0-BB33-DF9C0ABE2F3B}"/>
              </a:ext>
            </a:extLst>
          </p:cNvPr>
          <p:cNvSpPr>
            <a:spLocks noGrp="1"/>
          </p:cNvSpPr>
          <p:nvPr>
            <p:ph type="sldNum" sz="quarter" idx="12"/>
          </p:nvPr>
        </p:nvSpPr>
        <p:spPr/>
        <p:txBody>
          <a:bodyPr/>
          <a:lstStyle/>
          <a:p>
            <a:pPr rtl="0"/>
            <a:fld id="{06FEDF93-2BFD-41CA-ABC7-B039102F3792}" type="slidenum">
              <a:rPr lang="fr-FR" noProof="0" smtClean="0"/>
              <a:t>9</a:t>
            </a:fld>
            <a:endParaRPr lang="fr-FR" noProof="0" dirty="0"/>
          </a:p>
        </p:txBody>
      </p:sp>
      <p:sp>
        <p:nvSpPr>
          <p:cNvPr id="16" name="ZoneTexte 15">
            <a:extLst>
              <a:ext uri="{FF2B5EF4-FFF2-40B4-BE49-F238E27FC236}">
                <a16:creationId xmlns:a16="http://schemas.microsoft.com/office/drawing/2014/main" id="{0ACC22D9-1AB3-4AE7-842A-F86667E1B716}"/>
              </a:ext>
            </a:extLst>
          </p:cNvPr>
          <p:cNvSpPr txBox="1"/>
          <p:nvPr/>
        </p:nvSpPr>
        <p:spPr>
          <a:xfrm>
            <a:off x="-1126616" y="836367"/>
            <a:ext cx="4551680" cy="707886"/>
          </a:xfrm>
          <a:prstGeom prst="rect">
            <a:avLst/>
          </a:prstGeom>
          <a:noFill/>
        </p:spPr>
        <p:txBody>
          <a:bodyPr wrap="square">
            <a:spAutoFit/>
          </a:bodyPr>
          <a:lstStyle/>
          <a:p>
            <a:pPr algn="ctr"/>
            <a:r>
              <a:rPr lang="fr-FR" sz="2000" dirty="0" err="1">
                <a:latin typeface="Calibri" panose="020F0502020204030204" pitchFamily="34" charset="0"/>
                <a:cs typeface="Calibri" panose="020F0502020204030204" pitchFamily="34" charset="0"/>
              </a:rPr>
              <a:t>NasNetMobile</a:t>
            </a:r>
            <a:endParaRPr lang="fr-FR" sz="2000" dirty="0">
              <a:latin typeface="Calibri" panose="020F0502020204030204" pitchFamily="34" charset="0"/>
              <a:cs typeface="Calibri" panose="020F0502020204030204" pitchFamily="34" charset="0"/>
            </a:endParaRPr>
          </a:p>
          <a:p>
            <a:pPr algn="ctr" rtl="0"/>
            <a:endParaRPr lang="fr-FR"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8" name="ZoneTexte 17">
            <a:extLst>
              <a:ext uri="{FF2B5EF4-FFF2-40B4-BE49-F238E27FC236}">
                <a16:creationId xmlns:a16="http://schemas.microsoft.com/office/drawing/2014/main" id="{F526077C-E227-476F-A9C3-FBA07B0255FD}"/>
              </a:ext>
            </a:extLst>
          </p:cNvPr>
          <p:cNvSpPr txBox="1"/>
          <p:nvPr/>
        </p:nvSpPr>
        <p:spPr>
          <a:xfrm>
            <a:off x="4780280" y="867970"/>
            <a:ext cx="4551680" cy="400110"/>
          </a:xfrm>
          <a:prstGeom prst="rect">
            <a:avLst/>
          </a:prstGeom>
          <a:noFill/>
        </p:spPr>
        <p:txBody>
          <a:bodyPr wrap="square">
            <a:spAutoFit/>
          </a:bodyPr>
          <a:lstStyle/>
          <a:p>
            <a:pPr algn="ctr"/>
            <a:r>
              <a:rPr lang="fr-FR" sz="2000" dirty="0">
                <a:latin typeface="Calibri" panose="020F0502020204030204" pitchFamily="34" charset="0"/>
                <a:cs typeface="Calibri" panose="020F0502020204030204" pitchFamily="34" charset="0"/>
              </a:rPr>
              <a:t>Inception V3</a:t>
            </a:r>
          </a:p>
        </p:txBody>
      </p:sp>
      <p:pic>
        <p:nvPicPr>
          <p:cNvPr id="15" name="Image 14">
            <a:extLst>
              <a:ext uri="{FF2B5EF4-FFF2-40B4-BE49-F238E27FC236}">
                <a16:creationId xmlns:a16="http://schemas.microsoft.com/office/drawing/2014/main" id="{48462005-87FF-4BBF-9F80-18E168B930C9}"/>
              </a:ext>
            </a:extLst>
          </p:cNvPr>
          <p:cNvPicPr>
            <a:picLocks noChangeAspect="1"/>
          </p:cNvPicPr>
          <p:nvPr/>
        </p:nvPicPr>
        <p:blipFill>
          <a:blip r:embed="rId3"/>
          <a:stretch>
            <a:fillRect/>
          </a:stretch>
        </p:blipFill>
        <p:spPr>
          <a:xfrm>
            <a:off x="6462557" y="1425342"/>
            <a:ext cx="5362468" cy="3026507"/>
          </a:xfrm>
          <a:prstGeom prst="rect">
            <a:avLst/>
          </a:prstGeom>
        </p:spPr>
      </p:pic>
      <p:pic>
        <p:nvPicPr>
          <p:cNvPr id="20" name="Image 19">
            <a:extLst>
              <a:ext uri="{FF2B5EF4-FFF2-40B4-BE49-F238E27FC236}">
                <a16:creationId xmlns:a16="http://schemas.microsoft.com/office/drawing/2014/main" id="{FB28229A-3C91-40C6-979F-B72FE9382FF2}"/>
              </a:ext>
            </a:extLst>
          </p:cNvPr>
          <p:cNvPicPr>
            <a:picLocks noChangeAspect="1"/>
          </p:cNvPicPr>
          <p:nvPr/>
        </p:nvPicPr>
        <p:blipFill>
          <a:blip r:embed="rId4"/>
          <a:stretch>
            <a:fillRect/>
          </a:stretch>
        </p:blipFill>
        <p:spPr>
          <a:xfrm>
            <a:off x="366975" y="1425343"/>
            <a:ext cx="5300046" cy="3026507"/>
          </a:xfrm>
          <a:prstGeom prst="rect">
            <a:avLst/>
          </a:prstGeom>
        </p:spPr>
      </p:pic>
      <p:pic>
        <p:nvPicPr>
          <p:cNvPr id="3" name="Image 2">
            <a:extLst>
              <a:ext uri="{FF2B5EF4-FFF2-40B4-BE49-F238E27FC236}">
                <a16:creationId xmlns:a16="http://schemas.microsoft.com/office/drawing/2014/main" id="{004D16B5-4FB0-4D98-8C89-38C1F26AE5AB}"/>
              </a:ext>
            </a:extLst>
          </p:cNvPr>
          <p:cNvPicPr>
            <a:picLocks noChangeAspect="1"/>
          </p:cNvPicPr>
          <p:nvPr/>
        </p:nvPicPr>
        <p:blipFill>
          <a:blip r:embed="rId5"/>
          <a:stretch>
            <a:fillRect/>
          </a:stretch>
        </p:blipFill>
        <p:spPr>
          <a:xfrm>
            <a:off x="304553" y="4588980"/>
            <a:ext cx="5362468" cy="1535613"/>
          </a:xfrm>
          <a:prstGeom prst="rect">
            <a:avLst/>
          </a:prstGeom>
        </p:spPr>
      </p:pic>
      <p:pic>
        <p:nvPicPr>
          <p:cNvPr id="10" name="Image 9">
            <a:extLst>
              <a:ext uri="{FF2B5EF4-FFF2-40B4-BE49-F238E27FC236}">
                <a16:creationId xmlns:a16="http://schemas.microsoft.com/office/drawing/2014/main" id="{4757BFAF-2826-4B1A-856A-AC0122DA49EB}"/>
              </a:ext>
            </a:extLst>
          </p:cNvPr>
          <p:cNvPicPr>
            <a:picLocks noChangeAspect="1"/>
          </p:cNvPicPr>
          <p:nvPr/>
        </p:nvPicPr>
        <p:blipFill>
          <a:blip r:embed="rId6"/>
          <a:stretch>
            <a:fillRect/>
          </a:stretch>
        </p:blipFill>
        <p:spPr>
          <a:xfrm>
            <a:off x="6462557" y="4553429"/>
            <a:ext cx="5362468" cy="1606713"/>
          </a:xfrm>
          <a:prstGeom prst="rect">
            <a:avLst/>
          </a:prstGeom>
        </p:spPr>
      </p:pic>
    </p:spTree>
    <p:extLst>
      <p:ext uri="{BB962C8B-B14F-4D97-AF65-F5344CB8AC3E}">
        <p14:creationId xmlns:p14="http://schemas.microsoft.com/office/powerpoint/2010/main" val="2614307859"/>
      </p:ext>
    </p:extLst>
  </p:cSld>
  <p:clrMapOvr>
    <a:masterClrMapping/>
  </p:clrMapOvr>
  <p:transition spd="slow">
    <p:push dir="u"/>
  </p:transition>
</p:sld>
</file>

<file path=ppt/theme/theme1.xml><?xml version="1.0" encoding="utf-8"?>
<a:theme xmlns:a="http://schemas.openxmlformats.org/drawingml/2006/main" name="Thèm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4_TF78455520" id="{1B6B5A3F-3791-4D91-8BCC-053B27B038BF}" vid="{26B24478-322D-4DF5-BC15-C9CB3253BD4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Analyse de projet, des 24Slides</Template>
  <TotalTime>1062</TotalTime>
  <Words>645</Words>
  <Application>Microsoft Office PowerPoint</Application>
  <PresentationFormat>Grand écran</PresentationFormat>
  <Paragraphs>119</Paragraphs>
  <Slides>13</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Century Gothic</vt:lpstr>
      <vt:lpstr>Raleway</vt:lpstr>
      <vt:lpstr>Segoe UI Light</vt:lpstr>
      <vt:lpstr>Wingdings</vt:lpstr>
      <vt:lpstr>Thème Office</vt:lpstr>
      <vt:lpstr>Présentation PowerPoint</vt:lpstr>
      <vt:lpstr>Outline</vt:lpstr>
      <vt:lpstr>Analyse du projet : diapositive 2</vt:lpstr>
      <vt:lpstr>Analyse du projet : diapositive 2</vt:lpstr>
      <vt:lpstr>Analyse du projet : diapositive 2</vt:lpstr>
      <vt:lpstr>Analyse du projet : diapositive 2</vt:lpstr>
      <vt:lpstr>Analyse du projet : diapositive 2</vt:lpstr>
      <vt:lpstr>Analyse du projet : diapositive 2</vt:lpstr>
      <vt:lpstr>Analyse du projet : diapositive 2</vt:lpstr>
      <vt:lpstr>Analyse du projet : diapositive 2</vt:lpstr>
      <vt:lpstr>Analyse du projet : diapositive 2</vt:lpstr>
      <vt:lpstr>Analyse du projet : diapositive 2</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du projet Présentation</dc:title>
  <dc:creator>PC</dc:creator>
  <cp:lastModifiedBy>OUMAIMA EL MIAYAR</cp:lastModifiedBy>
  <cp:revision>73</cp:revision>
  <dcterms:created xsi:type="dcterms:W3CDTF">2020-12-29T21:29:19Z</dcterms:created>
  <dcterms:modified xsi:type="dcterms:W3CDTF">2021-01-13T12:55:43Z</dcterms:modified>
</cp:coreProperties>
</file>