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8" r:id="rId3"/>
    <p:sldId id="257" r:id="rId4"/>
    <p:sldId id="259" r:id="rId5"/>
    <p:sldId id="260" r:id="rId6"/>
    <p:sldId id="261" r:id="rId7"/>
    <p:sldId id="263" r:id="rId8"/>
    <p:sldId id="262" r:id="rId9"/>
    <p:sldId id="265" r:id="rId10"/>
    <p:sldId id="266" r:id="rId11"/>
    <p:sldId id="267" r:id="rId12"/>
    <p:sldId id="268" r:id="rId13"/>
    <p:sldId id="269" r:id="rId14"/>
    <p:sldId id="270" r:id="rId15"/>
    <p:sldId id="276" r:id="rId16"/>
    <p:sldId id="277" r:id="rId17"/>
    <p:sldId id="275" r:id="rId18"/>
    <p:sldId id="271" r:id="rId19"/>
    <p:sldId id="272" r:id="rId20"/>
    <p:sldId id="273" r:id="rId21"/>
    <p:sldId id="274" r:id="rId22"/>
  </p:sldIdLst>
  <p:sldSz cx="12192000" cy="6858000"/>
  <p:notesSz cx="6858000" cy="9144000"/>
  <p:defaultText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0734230-4960-45CA-8841-C8A272F9C746}">
          <p14:sldIdLst>
            <p14:sldId id="256"/>
          </p14:sldIdLst>
        </p14:section>
        <p14:section name="Plan de la présentation" id="{0780A2C2-292D-465B-A1C6-B28E25F7E0F2}">
          <p14:sldIdLst>
            <p14:sldId id="258"/>
            <p14:sldId id="257"/>
          </p14:sldIdLst>
        </p14:section>
        <p14:section name="Introduction" id="{767444EB-51BA-4B44-A08D-DA045421FA99}">
          <p14:sldIdLst>
            <p14:sldId id="259"/>
          </p14:sldIdLst>
        </p14:section>
        <p14:section name="Définition" id="{AB19DB68-34EA-4AB0-B794-771B1FD19D52}">
          <p14:sldIdLst>
            <p14:sldId id="260"/>
          </p14:sldIdLst>
        </p14:section>
        <p14:section name="Spécification théorique du modèle" id="{2C916035-0809-41CC-B5F8-6274DBF7E4EE}">
          <p14:sldIdLst>
            <p14:sldId id="261"/>
            <p14:sldId id="263"/>
            <p14:sldId id="262"/>
            <p14:sldId id="265"/>
            <p14:sldId id="266"/>
            <p14:sldId id="267"/>
            <p14:sldId id="268"/>
          </p14:sldIdLst>
        </p14:section>
        <p14:section name="Estimation des paramètres du modèle" id="{2F744991-2A00-4077-8451-D8275E9BC49B}">
          <p14:sldIdLst>
            <p14:sldId id="269"/>
            <p14:sldId id="270"/>
            <p14:sldId id="276"/>
            <p14:sldId id="277"/>
            <p14:sldId id="275"/>
            <p14:sldId id="271"/>
            <p14:sldId id="272"/>
            <p14:sldId id="27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2" d="100"/>
          <a:sy n="72" d="100"/>
        </p:scale>
        <p:origin x="66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EC589-C11E-4D6F-A2F7-024090D27DA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BF"/>
        </a:p>
      </dgm:t>
    </dgm:pt>
    <dgm:pt modelId="{5DC28524-CC07-41EE-8482-211677DC2F6E}">
      <dgm:prSet phldrT="[Texte]"/>
      <dgm:spPr>
        <a:solidFill>
          <a:schemeClr val="bg2">
            <a:lumMod val="50000"/>
          </a:schemeClr>
        </a:solidFill>
      </dgm:spPr>
      <dgm:t>
        <a:bodyPr/>
        <a:lstStyle/>
        <a:p>
          <a:r>
            <a:rPr lang="fr-FR" b="1" dirty="0"/>
            <a:t>Introduction</a:t>
          </a:r>
        </a:p>
      </dgm:t>
    </dgm:pt>
    <dgm:pt modelId="{55902EDE-0D64-4F93-8806-E12F2BECD931}" type="parTrans" cxnId="{54AD1226-0675-40C5-9E57-BD05833FAA53}">
      <dgm:prSet/>
      <dgm:spPr/>
      <dgm:t>
        <a:bodyPr/>
        <a:lstStyle/>
        <a:p>
          <a:endParaRPr lang="fr-BF"/>
        </a:p>
      </dgm:t>
    </dgm:pt>
    <dgm:pt modelId="{E6C36823-DFCE-44CB-B724-7772E2FFDFB8}" type="sibTrans" cxnId="{54AD1226-0675-40C5-9E57-BD05833FAA53}">
      <dgm:prSet/>
      <dgm:spPr/>
      <dgm:t>
        <a:bodyPr/>
        <a:lstStyle/>
        <a:p>
          <a:endParaRPr lang="fr-BF"/>
        </a:p>
      </dgm:t>
    </dgm:pt>
    <dgm:pt modelId="{36F818EB-6875-49B4-97C7-855F04DDA125}">
      <dgm:prSet phldrT="[Texte]"/>
      <dgm:spPr>
        <a:solidFill>
          <a:schemeClr val="bg2">
            <a:lumMod val="50000"/>
          </a:schemeClr>
        </a:solidFill>
      </dgm:spPr>
      <dgm:t>
        <a:bodyPr/>
        <a:lstStyle/>
        <a:p>
          <a:r>
            <a:rPr lang="fr-FR" b="1" dirty="0"/>
            <a:t>Spécification théorique du modèle</a:t>
          </a:r>
          <a:endParaRPr lang="fr-BF" b="1" dirty="0"/>
        </a:p>
      </dgm:t>
    </dgm:pt>
    <dgm:pt modelId="{29E2F7E3-FA13-43A8-B16D-58EB2A8C9308}" type="parTrans" cxnId="{21AAA79D-1893-4A5A-A7AC-91AF8D0AC4E8}">
      <dgm:prSet/>
      <dgm:spPr/>
      <dgm:t>
        <a:bodyPr/>
        <a:lstStyle/>
        <a:p>
          <a:endParaRPr lang="fr-BF"/>
        </a:p>
      </dgm:t>
    </dgm:pt>
    <dgm:pt modelId="{B09B574A-0037-4834-AE89-13DF34EBD48D}" type="sibTrans" cxnId="{21AAA79D-1893-4A5A-A7AC-91AF8D0AC4E8}">
      <dgm:prSet/>
      <dgm:spPr/>
      <dgm:t>
        <a:bodyPr/>
        <a:lstStyle/>
        <a:p>
          <a:endParaRPr lang="fr-BF"/>
        </a:p>
      </dgm:t>
    </dgm:pt>
    <dgm:pt modelId="{15CD587F-13F9-4E85-9F54-661EF8E647A3}">
      <dgm:prSet phldrT="[Texte]"/>
      <dgm:spPr>
        <a:solidFill>
          <a:schemeClr val="bg2">
            <a:lumMod val="50000"/>
          </a:schemeClr>
        </a:solidFill>
      </dgm:spPr>
      <dgm:t>
        <a:bodyPr/>
        <a:lstStyle/>
        <a:p>
          <a:r>
            <a:rPr lang="fr-FR" b="1" dirty="0"/>
            <a:t>Estimation des paramètres</a:t>
          </a:r>
          <a:endParaRPr lang="fr-BF" b="1" dirty="0"/>
        </a:p>
      </dgm:t>
    </dgm:pt>
    <dgm:pt modelId="{82560998-1773-4681-878B-ABFE137B8D83}" type="parTrans" cxnId="{672956F7-AB51-431B-BB50-2CAB1EF84559}">
      <dgm:prSet/>
      <dgm:spPr/>
      <dgm:t>
        <a:bodyPr/>
        <a:lstStyle/>
        <a:p>
          <a:endParaRPr lang="fr-BF"/>
        </a:p>
      </dgm:t>
    </dgm:pt>
    <dgm:pt modelId="{7E82A13D-7571-4188-AD73-888B0A53A196}" type="sibTrans" cxnId="{672956F7-AB51-431B-BB50-2CAB1EF84559}">
      <dgm:prSet/>
      <dgm:spPr/>
      <dgm:t>
        <a:bodyPr/>
        <a:lstStyle/>
        <a:p>
          <a:endParaRPr lang="fr-BF"/>
        </a:p>
      </dgm:t>
    </dgm:pt>
    <dgm:pt modelId="{DFFBADD6-85FC-458A-8B40-0C911517C72C}">
      <dgm:prSet phldrT="[Texte]"/>
      <dgm:spPr>
        <a:solidFill>
          <a:schemeClr val="bg2">
            <a:lumMod val="50000"/>
          </a:schemeClr>
        </a:solidFill>
      </dgm:spPr>
      <dgm:t>
        <a:bodyPr/>
        <a:lstStyle/>
        <a:p>
          <a:r>
            <a:rPr lang="fr-FR" b="1" dirty="0"/>
            <a:t>Validation du modèle</a:t>
          </a:r>
          <a:endParaRPr lang="fr-BF" b="1" dirty="0"/>
        </a:p>
      </dgm:t>
    </dgm:pt>
    <dgm:pt modelId="{FABBD902-7DD7-4D47-8EEA-FEF1DAE43FE1}" type="parTrans" cxnId="{B38977D9-0E95-485C-99E2-97AC252C0E2F}">
      <dgm:prSet/>
      <dgm:spPr/>
      <dgm:t>
        <a:bodyPr/>
        <a:lstStyle/>
        <a:p>
          <a:endParaRPr lang="fr-BF"/>
        </a:p>
      </dgm:t>
    </dgm:pt>
    <dgm:pt modelId="{8AF83341-FB86-4F24-A59E-37AD1EED1535}" type="sibTrans" cxnId="{B38977D9-0E95-485C-99E2-97AC252C0E2F}">
      <dgm:prSet/>
      <dgm:spPr/>
      <dgm:t>
        <a:bodyPr/>
        <a:lstStyle/>
        <a:p>
          <a:endParaRPr lang="fr-BF"/>
        </a:p>
      </dgm:t>
    </dgm:pt>
    <dgm:pt modelId="{53EF8829-568A-4851-9953-EDF0F6BFD503}">
      <dgm:prSet phldrT="[Texte]"/>
      <dgm:spPr>
        <a:solidFill>
          <a:schemeClr val="bg2">
            <a:lumMod val="50000"/>
          </a:schemeClr>
        </a:solidFill>
      </dgm:spPr>
      <dgm:t>
        <a:bodyPr/>
        <a:lstStyle/>
        <a:p>
          <a:r>
            <a:rPr lang="fr-FR" b="1" dirty="0"/>
            <a:t>Définition</a:t>
          </a:r>
        </a:p>
      </dgm:t>
    </dgm:pt>
    <dgm:pt modelId="{EA86133D-5562-4B04-B446-9759C4D9D8E7}" type="parTrans" cxnId="{51C43EC8-1B35-4413-884A-9EE9A2DBBF8A}">
      <dgm:prSet/>
      <dgm:spPr/>
    </dgm:pt>
    <dgm:pt modelId="{A967B1F0-5F5E-41D7-9EA9-66515402FA07}" type="sibTrans" cxnId="{51C43EC8-1B35-4413-884A-9EE9A2DBBF8A}">
      <dgm:prSet/>
      <dgm:spPr/>
    </dgm:pt>
    <dgm:pt modelId="{1126B4A0-99D4-4423-AC47-4A11CD8FF394}" type="pres">
      <dgm:prSet presAssocID="{143EC589-C11E-4D6F-A2F7-024090D27DA9}" presName="Name0" presStyleCnt="0">
        <dgm:presLayoutVars>
          <dgm:chMax val="7"/>
          <dgm:chPref val="7"/>
          <dgm:dir/>
        </dgm:presLayoutVars>
      </dgm:prSet>
      <dgm:spPr/>
    </dgm:pt>
    <dgm:pt modelId="{AA785AD7-794A-466C-9E32-D90EF923B9BD}" type="pres">
      <dgm:prSet presAssocID="{143EC589-C11E-4D6F-A2F7-024090D27DA9}" presName="Name1" presStyleCnt="0"/>
      <dgm:spPr/>
    </dgm:pt>
    <dgm:pt modelId="{42C7F133-428E-4BDF-B6F0-37C65D6E28BA}" type="pres">
      <dgm:prSet presAssocID="{143EC589-C11E-4D6F-A2F7-024090D27DA9}" presName="cycle" presStyleCnt="0"/>
      <dgm:spPr/>
    </dgm:pt>
    <dgm:pt modelId="{0833A15F-A70A-4D6D-A6E7-6E5D57283883}" type="pres">
      <dgm:prSet presAssocID="{143EC589-C11E-4D6F-A2F7-024090D27DA9}" presName="srcNode" presStyleLbl="node1" presStyleIdx="0" presStyleCnt="5"/>
      <dgm:spPr/>
    </dgm:pt>
    <dgm:pt modelId="{E5700412-C28E-4E50-A8E4-3921532469EA}" type="pres">
      <dgm:prSet presAssocID="{143EC589-C11E-4D6F-A2F7-024090D27DA9}" presName="conn" presStyleLbl="parChTrans1D2" presStyleIdx="0" presStyleCnt="1"/>
      <dgm:spPr/>
    </dgm:pt>
    <dgm:pt modelId="{0304ABED-C148-40ED-A505-A499A1EE51C4}" type="pres">
      <dgm:prSet presAssocID="{143EC589-C11E-4D6F-A2F7-024090D27DA9}" presName="extraNode" presStyleLbl="node1" presStyleIdx="0" presStyleCnt="5"/>
      <dgm:spPr/>
    </dgm:pt>
    <dgm:pt modelId="{584A707E-E4A2-4394-83DD-35B7CDE6BAAA}" type="pres">
      <dgm:prSet presAssocID="{143EC589-C11E-4D6F-A2F7-024090D27DA9}" presName="dstNode" presStyleLbl="node1" presStyleIdx="0" presStyleCnt="5"/>
      <dgm:spPr/>
    </dgm:pt>
    <dgm:pt modelId="{3CBD2C81-70BE-4EFF-B008-13B82784922E}" type="pres">
      <dgm:prSet presAssocID="{5DC28524-CC07-41EE-8482-211677DC2F6E}" presName="text_1" presStyleLbl="node1" presStyleIdx="0" presStyleCnt="5" custLinFactNeighborX="507" custLinFactNeighborY="2423">
        <dgm:presLayoutVars>
          <dgm:bulletEnabled val="1"/>
        </dgm:presLayoutVars>
      </dgm:prSet>
      <dgm:spPr/>
    </dgm:pt>
    <dgm:pt modelId="{83F60F32-AE04-417E-B7EA-FCB5BA932B2C}" type="pres">
      <dgm:prSet presAssocID="{5DC28524-CC07-41EE-8482-211677DC2F6E}" presName="accent_1" presStyleCnt="0"/>
      <dgm:spPr/>
    </dgm:pt>
    <dgm:pt modelId="{CEF84EFE-9ADB-460B-85DF-83FB61B9FACB}" type="pres">
      <dgm:prSet presAssocID="{5DC28524-CC07-41EE-8482-211677DC2F6E}" presName="accentRepeatNode" presStyleLbl="solidFgAcc1" presStyleIdx="0" presStyleCnt="5"/>
      <dgm:spPr>
        <a:ln>
          <a:solidFill>
            <a:schemeClr val="bg2">
              <a:lumMod val="50000"/>
            </a:schemeClr>
          </a:solidFill>
        </a:ln>
      </dgm:spPr>
    </dgm:pt>
    <dgm:pt modelId="{10C04112-2AE8-40CF-878F-EBE5591EF8A1}" type="pres">
      <dgm:prSet presAssocID="{53EF8829-568A-4851-9953-EDF0F6BFD503}" presName="text_2" presStyleLbl="node1" presStyleIdx="1" presStyleCnt="5">
        <dgm:presLayoutVars>
          <dgm:bulletEnabled val="1"/>
        </dgm:presLayoutVars>
      </dgm:prSet>
      <dgm:spPr/>
    </dgm:pt>
    <dgm:pt modelId="{C362EBC5-B265-4871-B236-5C4EFD27CD2B}" type="pres">
      <dgm:prSet presAssocID="{53EF8829-568A-4851-9953-EDF0F6BFD503}" presName="accent_2" presStyleCnt="0"/>
      <dgm:spPr/>
    </dgm:pt>
    <dgm:pt modelId="{46BADF85-3A3F-41E7-96A5-E64DD63A7DDC}" type="pres">
      <dgm:prSet presAssocID="{53EF8829-568A-4851-9953-EDF0F6BFD503}" presName="accentRepeatNode" presStyleLbl="solidFgAcc1" presStyleIdx="1" presStyleCnt="5"/>
      <dgm:spPr/>
    </dgm:pt>
    <dgm:pt modelId="{1B88FEAD-2212-40F9-95B4-FB7C78BF8C81}" type="pres">
      <dgm:prSet presAssocID="{36F818EB-6875-49B4-97C7-855F04DDA125}" presName="text_3" presStyleLbl="node1" presStyleIdx="2" presStyleCnt="5">
        <dgm:presLayoutVars>
          <dgm:bulletEnabled val="1"/>
        </dgm:presLayoutVars>
      </dgm:prSet>
      <dgm:spPr/>
    </dgm:pt>
    <dgm:pt modelId="{A8F7B9BD-C202-4125-8E76-982BB18141B0}" type="pres">
      <dgm:prSet presAssocID="{36F818EB-6875-49B4-97C7-855F04DDA125}" presName="accent_3" presStyleCnt="0"/>
      <dgm:spPr/>
    </dgm:pt>
    <dgm:pt modelId="{29CAAC99-9018-4AE1-98E0-CE9BA5F1B6EB}" type="pres">
      <dgm:prSet presAssocID="{36F818EB-6875-49B4-97C7-855F04DDA125}" presName="accentRepeatNode" presStyleLbl="solidFgAcc1" presStyleIdx="2" presStyleCnt="5"/>
      <dgm:spPr>
        <a:ln>
          <a:solidFill>
            <a:schemeClr val="bg2">
              <a:lumMod val="50000"/>
            </a:schemeClr>
          </a:solidFill>
        </a:ln>
      </dgm:spPr>
    </dgm:pt>
    <dgm:pt modelId="{77D0DE59-EA41-48CA-9539-C41BBD3DC262}" type="pres">
      <dgm:prSet presAssocID="{15CD587F-13F9-4E85-9F54-661EF8E647A3}" presName="text_4" presStyleLbl="node1" presStyleIdx="3" presStyleCnt="5">
        <dgm:presLayoutVars>
          <dgm:bulletEnabled val="1"/>
        </dgm:presLayoutVars>
      </dgm:prSet>
      <dgm:spPr/>
    </dgm:pt>
    <dgm:pt modelId="{D525F8E1-FF07-4FF9-A86A-58774089EF2D}" type="pres">
      <dgm:prSet presAssocID="{15CD587F-13F9-4E85-9F54-661EF8E647A3}" presName="accent_4" presStyleCnt="0"/>
      <dgm:spPr/>
    </dgm:pt>
    <dgm:pt modelId="{4CEAC3D1-C430-4AD1-B787-7BCF813B4F75}" type="pres">
      <dgm:prSet presAssocID="{15CD587F-13F9-4E85-9F54-661EF8E647A3}" presName="accentRepeatNode" presStyleLbl="solidFgAcc1" presStyleIdx="3" presStyleCnt="5" custLinFactNeighborX="-15721" custLinFactNeighborY="-2685"/>
      <dgm:spPr>
        <a:ln>
          <a:solidFill>
            <a:schemeClr val="bg2">
              <a:lumMod val="50000"/>
            </a:schemeClr>
          </a:solidFill>
        </a:ln>
      </dgm:spPr>
    </dgm:pt>
    <dgm:pt modelId="{FBDE4CD2-824A-4FE4-94B7-234D38D0F10D}" type="pres">
      <dgm:prSet presAssocID="{DFFBADD6-85FC-458A-8B40-0C911517C72C}" presName="text_5" presStyleLbl="node1" presStyleIdx="4" presStyleCnt="5" custLinFactNeighborX="-277">
        <dgm:presLayoutVars>
          <dgm:bulletEnabled val="1"/>
        </dgm:presLayoutVars>
      </dgm:prSet>
      <dgm:spPr/>
    </dgm:pt>
    <dgm:pt modelId="{C53C61CB-8C70-4881-89C7-9569CAB49DED}" type="pres">
      <dgm:prSet presAssocID="{DFFBADD6-85FC-458A-8B40-0C911517C72C}" presName="accent_5" presStyleCnt="0"/>
      <dgm:spPr/>
    </dgm:pt>
    <dgm:pt modelId="{184803C0-7F51-4F3E-A19D-15611F712835}" type="pres">
      <dgm:prSet presAssocID="{DFFBADD6-85FC-458A-8B40-0C911517C72C}" presName="accentRepeatNode" presStyleLbl="solidFgAcc1" presStyleIdx="4" presStyleCnt="5"/>
      <dgm:spPr>
        <a:ln>
          <a:solidFill>
            <a:schemeClr val="bg2">
              <a:lumMod val="50000"/>
            </a:schemeClr>
          </a:solidFill>
        </a:ln>
      </dgm:spPr>
    </dgm:pt>
  </dgm:ptLst>
  <dgm:cxnLst>
    <dgm:cxn modelId="{D39A5010-A677-4BA3-8761-ECFBDC168184}" type="presOf" srcId="{15CD587F-13F9-4E85-9F54-661EF8E647A3}" destId="{77D0DE59-EA41-48CA-9539-C41BBD3DC262}" srcOrd="0" destOrd="0" presId="urn:microsoft.com/office/officeart/2008/layout/VerticalCurvedList"/>
    <dgm:cxn modelId="{9F532315-A912-4B4A-A28D-6208EB3114A9}" type="presOf" srcId="{143EC589-C11E-4D6F-A2F7-024090D27DA9}" destId="{1126B4A0-99D4-4423-AC47-4A11CD8FF394}" srcOrd="0" destOrd="0" presId="urn:microsoft.com/office/officeart/2008/layout/VerticalCurvedList"/>
    <dgm:cxn modelId="{C57FAB1C-66F6-40D6-8149-A8DBCD0A0CD2}" type="presOf" srcId="{53EF8829-568A-4851-9953-EDF0F6BFD503}" destId="{10C04112-2AE8-40CF-878F-EBE5591EF8A1}" srcOrd="0" destOrd="0" presId="urn:microsoft.com/office/officeart/2008/layout/VerticalCurvedList"/>
    <dgm:cxn modelId="{54AD1226-0675-40C5-9E57-BD05833FAA53}" srcId="{143EC589-C11E-4D6F-A2F7-024090D27DA9}" destId="{5DC28524-CC07-41EE-8482-211677DC2F6E}" srcOrd="0" destOrd="0" parTransId="{55902EDE-0D64-4F93-8806-E12F2BECD931}" sibTransId="{E6C36823-DFCE-44CB-B724-7772E2FFDFB8}"/>
    <dgm:cxn modelId="{21AAA79D-1893-4A5A-A7AC-91AF8D0AC4E8}" srcId="{143EC589-C11E-4D6F-A2F7-024090D27DA9}" destId="{36F818EB-6875-49B4-97C7-855F04DDA125}" srcOrd="2" destOrd="0" parTransId="{29E2F7E3-FA13-43A8-B16D-58EB2A8C9308}" sibTransId="{B09B574A-0037-4834-AE89-13DF34EBD48D}"/>
    <dgm:cxn modelId="{AD0FEDA0-BD47-4C37-8E59-13592C2216BC}" type="presOf" srcId="{36F818EB-6875-49B4-97C7-855F04DDA125}" destId="{1B88FEAD-2212-40F9-95B4-FB7C78BF8C81}" srcOrd="0" destOrd="0" presId="urn:microsoft.com/office/officeart/2008/layout/VerticalCurvedList"/>
    <dgm:cxn modelId="{936676A2-56BB-4E78-AA2A-125773BA907E}" type="presOf" srcId="{5DC28524-CC07-41EE-8482-211677DC2F6E}" destId="{3CBD2C81-70BE-4EFF-B008-13B82784922E}" srcOrd="0" destOrd="0" presId="urn:microsoft.com/office/officeart/2008/layout/VerticalCurvedList"/>
    <dgm:cxn modelId="{51C43EC8-1B35-4413-884A-9EE9A2DBBF8A}" srcId="{143EC589-C11E-4D6F-A2F7-024090D27DA9}" destId="{53EF8829-568A-4851-9953-EDF0F6BFD503}" srcOrd="1" destOrd="0" parTransId="{EA86133D-5562-4B04-B446-9759C4D9D8E7}" sibTransId="{A967B1F0-5F5E-41D7-9EA9-66515402FA07}"/>
    <dgm:cxn modelId="{B38977D9-0E95-485C-99E2-97AC252C0E2F}" srcId="{143EC589-C11E-4D6F-A2F7-024090D27DA9}" destId="{DFFBADD6-85FC-458A-8B40-0C911517C72C}" srcOrd="4" destOrd="0" parTransId="{FABBD902-7DD7-4D47-8EEA-FEF1DAE43FE1}" sibTransId="{8AF83341-FB86-4F24-A59E-37AD1EED1535}"/>
    <dgm:cxn modelId="{AE8AEDF3-E0F0-4B43-BF98-AE2869366D2D}" type="presOf" srcId="{E6C36823-DFCE-44CB-B724-7772E2FFDFB8}" destId="{E5700412-C28E-4E50-A8E4-3921532469EA}" srcOrd="0" destOrd="0" presId="urn:microsoft.com/office/officeart/2008/layout/VerticalCurvedList"/>
    <dgm:cxn modelId="{8B1B56F6-20DB-49DF-B60F-10598F8AB9CC}" type="presOf" srcId="{DFFBADD6-85FC-458A-8B40-0C911517C72C}" destId="{FBDE4CD2-824A-4FE4-94B7-234D38D0F10D}" srcOrd="0" destOrd="0" presId="urn:microsoft.com/office/officeart/2008/layout/VerticalCurvedList"/>
    <dgm:cxn modelId="{672956F7-AB51-431B-BB50-2CAB1EF84559}" srcId="{143EC589-C11E-4D6F-A2F7-024090D27DA9}" destId="{15CD587F-13F9-4E85-9F54-661EF8E647A3}" srcOrd="3" destOrd="0" parTransId="{82560998-1773-4681-878B-ABFE137B8D83}" sibTransId="{7E82A13D-7571-4188-AD73-888B0A53A196}"/>
    <dgm:cxn modelId="{A207D0DF-B15D-47C9-96E3-5CE142CEADC5}" type="presParOf" srcId="{1126B4A0-99D4-4423-AC47-4A11CD8FF394}" destId="{AA785AD7-794A-466C-9E32-D90EF923B9BD}" srcOrd="0" destOrd="0" presId="urn:microsoft.com/office/officeart/2008/layout/VerticalCurvedList"/>
    <dgm:cxn modelId="{6FF2D5D8-7A2A-416D-906C-F0B1B8EB38C5}" type="presParOf" srcId="{AA785AD7-794A-466C-9E32-D90EF923B9BD}" destId="{42C7F133-428E-4BDF-B6F0-37C65D6E28BA}" srcOrd="0" destOrd="0" presId="urn:microsoft.com/office/officeart/2008/layout/VerticalCurvedList"/>
    <dgm:cxn modelId="{FB3B241B-CDCC-478A-B4A6-7AF83C7E0F89}" type="presParOf" srcId="{42C7F133-428E-4BDF-B6F0-37C65D6E28BA}" destId="{0833A15F-A70A-4D6D-A6E7-6E5D57283883}" srcOrd="0" destOrd="0" presId="urn:microsoft.com/office/officeart/2008/layout/VerticalCurvedList"/>
    <dgm:cxn modelId="{1C24099D-884F-4E93-8CE0-EFEDB54EE429}" type="presParOf" srcId="{42C7F133-428E-4BDF-B6F0-37C65D6E28BA}" destId="{E5700412-C28E-4E50-A8E4-3921532469EA}" srcOrd="1" destOrd="0" presId="urn:microsoft.com/office/officeart/2008/layout/VerticalCurvedList"/>
    <dgm:cxn modelId="{0B47D4B0-90E2-4E89-AA0B-38B26A7438E1}" type="presParOf" srcId="{42C7F133-428E-4BDF-B6F0-37C65D6E28BA}" destId="{0304ABED-C148-40ED-A505-A499A1EE51C4}" srcOrd="2" destOrd="0" presId="urn:microsoft.com/office/officeart/2008/layout/VerticalCurvedList"/>
    <dgm:cxn modelId="{1925CB31-5155-4A17-813F-8874E2B767EC}" type="presParOf" srcId="{42C7F133-428E-4BDF-B6F0-37C65D6E28BA}" destId="{584A707E-E4A2-4394-83DD-35B7CDE6BAAA}" srcOrd="3" destOrd="0" presId="urn:microsoft.com/office/officeart/2008/layout/VerticalCurvedList"/>
    <dgm:cxn modelId="{455A2C47-C40C-4339-8C25-653D5440149A}" type="presParOf" srcId="{AA785AD7-794A-466C-9E32-D90EF923B9BD}" destId="{3CBD2C81-70BE-4EFF-B008-13B82784922E}" srcOrd="1" destOrd="0" presId="urn:microsoft.com/office/officeart/2008/layout/VerticalCurvedList"/>
    <dgm:cxn modelId="{7FC2605D-20A5-4315-B085-BD792ACBC4A2}" type="presParOf" srcId="{AA785AD7-794A-466C-9E32-D90EF923B9BD}" destId="{83F60F32-AE04-417E-B7EA-FCB5BA932B2C}" srcOrd="2" destOrd="0" presId="urn:microsoft.com/office/officeart/2008/layout/VerticalCurvedList"/>
    <dgm:cxn modelId="{310BD6C9-7E10-46AE-82D2-A68834C71659}" type="presParOf" srcId="{83F60F32-AE04-417E-B7EA-FCB5BA932B2C}" destId="{CEF84EFE-9ADB-460B-85DF-83FB61B9FACB}" srcOrd="0" destOrd="0" presId="urn:microsoft.com/office/officeart/2008/layout/VerticalCurvedList"/>
    <dgm:cxn modelId="{ACAE53C9-EC72-4D85-85A9-AC3AF9BCE23A}" type="presParOf" srcId="{AA785AD7-794A-466C-9E32-D90EF923B9BD}" destId="{10C04112-2AE8-40CF-878F-EBE5591EF8A1}" srcOrd="3" destOrd="0" presId="urn:microsoft.com/office/officeart/2008/layout/VerticalCurvedList"/>
    <dgm:cxn modelId="{3D500C46-1E0D-46ED-B49C-436ED6FF3E74}" type="presParOf" srcId="{AA785AD7-794A-466C-9E32-D90EF923B9BD}" destId="{C362EBC5-B265-4871-B236-5C4EFD27CD2B}" srcOrd="4" destOrd="0" presId="urn:microsoft.com/office/officeart/2008/layout/VerticalCurvedList"/>
    <dgm:cxn modelId="{49948748-13BC-4B93-85C4-46804DB335E7}" type="presParOf" srcId="{C362EBC5-B265-4871-B236-5C4EFD27CD2B}" destId="{46BADF85-3A3F-41E7-96A5-E64DD63A7DDC}" srcOrd="0" destOrd="0" presId="urn:microsoft.com/office/officeart/2008/layout/VerticalCurvedList"/>
    <dgm:cxn modelId="{D0A50718-5491-475C-9B8D-19E27DE6B1E8}" type="presParOf" srcId="{AA785AD7-794A-466C-9E32-D90EF923B9BD}" destId="{1B88FEAD-2212-40F9-95B4-FB7C78BF8C81}" srcOrd="5" destOrd="0" presId="urn:microsoft.com/office/officeart/2008/layout/VerticalCurvedList"/>
    <dgm:cxn modelId="{FB8AA34B-EFAF-4CFA-8BA7-12C547CC631F}" type="presParOf" srcId="{AA785AD7-794A-466C-9E32-D90EF923B9BD}" destId="{A8F7B9BD-C202-4125-8E76-982BB18141B0}" srcOrd="6" destOrd="0" presId="urn:microsoft.com/office/officeart/2008/layout/VerticalCurvedList"/>
    <dgm:cxn modelId="{8580FB72-6657-48CA-B1A8-4981285C4587}" type="presParOf" srcId="{A8F7B9BD-C202-4125-8E76-982BB18141B0}" destId="{29CAAC99-9018-4AE1-98E0-CE9BA5F1B6EB}" srcOrd="0" destOrd="0" presId="urn:microsoft.com/office/officeart/2008/layout/VerticalCurvedList"/>
    <dgm:cxn modelId="{BCEF7AA3-7540-40F5-8FEB-12608F1D5F8F}" type="presParOf" srcId="{AA785AD7-794A-466C-9E32-D90EF923B9BD}" destId="{77D0DE59-EA41-48CA-9539-C41BBD3DC262}" srcOrd="7" destOrd="0" presId="urn:microsoft.com/office/officeart/2008/layout/VerticalCurvedList"/>
    <dgm:cxn modelId="{F77DE2EF-C6DF-4247-B414-672AEFA46D19}" type="presParOf" srcId="{AA785AD7-794A-466C-9E32-D90EF923B9BD}" destId="{D525F8E1-FF07-4FF9-A86A-58774089EF2D}" srcOrd="8" destOrd="0" presId="urn:microsoft.com/office/officeart/2008/layout/VerticalCurvedList"/>
    <dgm:cxn modelId="{26B60046-D3AA-4816-85A2-6C7ABFAD360B}" type="presParOf" srcId="{D525F8E1-FF07-4FF9-A86A-58774089EF2D}" destId="{4CEAC3D1-C430-4AD1-B787-7BCF813B4F75}" srcOrd="0" destOrd="0" presId="urn:microsoft.com/office/officeart/2008/layout/VerticalCurvedList"/>
    <dgm:cxn modelId="{9158B508-AA67-4035-885F-06AF683C6E51}" type="presParOf" srcId="{AA785AD7-794A-466C-9E32-D90EF923B9BD}" destId="{FBDE4CD2-824A-4FE4-94B7-234D38D0F10D}" srcOrd="9" destOrd="0" presId="urn:microsoft.com/office/officeart/2008/layout/VerticalCurvedList"/>
    <dgm:cxn modelId="{ED895DEB-3D18-4ADA-9077-A6DDD2004308}" type="presParOf" srcId="{AA785AD7-794A-466C-9E32-D90EF923B9BD}" destId="{C53C61CB-8C70-4881-89C7-9569CAB49DED}" srcOrd="10" destOrd="0" presId="urn:microsoft.com/office/officeart/2008/layout/VerticalCurvedList"/>
    <dgm:cxn modelId="{E39B5982-DB12-48BF-BF41-9BC06B159B88}" type="presParOf" srcId="{C53C61CB-8C70-4881-89C7-9569CAB49DED}" destId="{184803C0-7F51-4F3E-A19D-15611F71283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3EC589-C11E-4D6F-A2F7-024090D27DA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BF"/>
        </a:p>
      </dgm:t>
    </dgm:pt>
    <dgm:pt modelId="{834CE047-90D4-413F-BDE7-54C287AD9BFF}">
      <dgm:prSet phldrT="[Texte]"/>
      <dgm:spPr>
        <a:solidFill>
          <a:schemeClr val="bg2">
            <a:lumMod val="50000"/>
          </a:schemeClr>
        </a:solidFill>
      </dgm:spPr>
      <dgm:t>
        <a:bodyPr/>
        <a:lstStyle/>
        <a:p>
          <a:r>
            <a:rPr lang="fr-FR" b="1" dirty="0"/>
            <a:t>Avantages et limites</a:t>
          </a:r>
          <a:endParaRPr lang="fr-BF" b="1" dirty="0"/>
        </a:p>
      </dgm:t>
    </dgm:pt>
    <dgm:pt modelId="{E465E61D-3377-44F9-B70D-F35EC94B0D43}" type="parTrans" cxnId="{128B0D71-7EB6-4ECE-A3EA-6F525AF3A602}">
      <dgm:prSet/>
      <dgm:spPr/>
      <dgm:t>
        <a:bodyPr/>
        <a:lstStyle/>
        <a:p>
          <a:endParaRPr lang="fr-BF"/>
        </a:p>
      </dgm:t>
    </dgm:pt>
    <dgm:pt modelId="{5D06B2BB-2DC8-492D-AFB8-6DF40ACEDA65}" type="sibTrans" cxnId="{128B0D71-7EB6-4ECE-A3EA-6F525AF3A602}">
      <dgm:prSet/>
      <dgm:spPr/>
      <dgm:t>
        <a:bodyPr/>
        <a:lstStyle/>
        <a:p>
          <a:endParaRPr lang="fr-BF"/>
        </a:p>
      </dgm:t>
    </dgm:pt>
    <dgm:pt modelId="{438830BA-E79E-4B69-A8C0-D91319B4EEED}">
      <dgm:prSet phldrT="[Texte]"/>
      <dgm:spPr>
        <a:solidFill>
          <a:schemeClr val="bg2">
            <a:lumMod val="50000"/>
          </a:schemeClr>
        </a:solidFill>
      </dgm:spPr>
      <dgm:t>
        <a:bodyPr/>
        <a:lstStyle/>
        <a:p>
          <a:r>
            <a:rPr lang="fr-FR" b="1" dirty="0"/>
            <a:t>Domaines d’application</a:t>
          </a:r>
          <a:endParaRPr lang="fr-BF" b="1" dirty="0"/>
        </a:p>
      </dgm:t>
    </dgm:pt>
    <dgm:pt modelId="{01E713A7-FE82-41CA-A799-333A19C50663}" type="parTrans" cxnId="{E5227222-5622-4304-9996-EE2DB9111704}">
      <dgm:prSet/>
      <dgm:spPr/>
      <dgm:t>
        <a:bodyPr/>
        <a:lstStyle/>
        <a:p>
          <a:endParaRPr lang="fr-BF"/>
        </a:p>
      </dgm:t>
    </dgm:pt>
    <dgm:pt modelId="{770E8351-F412-4A65-8F36-8CD3A2C9FF21}" type="sibTrans" cxnId="{E5227222-5622-4304-9996-EE2DB9111704}">
      <dgm:prSet/>
      <dgm:spPr/>
      <dgm:t>
        <a:bodyPr/>
        <a:lstStyle/>
        <a:p>
          <a:endParaRPr lang="fr-BF"/>
        </a:p>
      </dgm:t>
    </dgm:pt>
    <dgm:pt modelId="{3E6E1304-8414-4946-A90F-5EBD5D8EC742}">
      <dgm:prSet phldrT="[Texte]"/>
      <dgm:spPr>
        <a:solidFill>
          <a:schemeClr val="bg2">
            <a:lumMod val="50000"/>
          </a:schemeClr>
        </a:solidFill>
      </dgm:spPr>
      <dgm:t>
        <a:bodyPr/>
        <a:lstStyle/>
        <a:p>
          <a:r>
            <a:rPr lang="fr-FR" b="1" dirty="0"/>
            <a:t>Cas pratique</a:t>
          </a:r>
          <a:endParaRPr lang="fr-BF" b="1" dirty="0"/>
        </a:p>
      </dgm:t>
    </dgm:pt>
    <dgm:pt modelId="{1597A319-AA44-4FE1-AA51-800E99A34DC6}" type="parTrans" cxnId="{3861D3F9-957F-4BDF-BC97-63EA8641E7D8}">
      <dgm:prSet/>
      <dgm:spPr/>
      <dgm:t>
        <a:bodyPr/>
        <a:lstStyle/>
        <a:p>
          <a:endParaRPr lang="fr-BF"/>
        </a:p>
      </dgm:t>
    </dgm:pt>
    <dgm:pt modelId="{BE8EA64E-D342-4E9F-8B9B-6BEF44CD66D3}" type="sibTrans" cxnId="{3861D3F9-957F-4BDF-BC97-63EA8641E7D8}">
      <dgm:prSet/>
      <dgm:spPr/>
      <dgm:t>
        <a:bodyPr/>
        <a:lstStyle/>
        <a:p>
          <a:endParaRPr lang="fr-BF"/>
        </a:p>
      </dgm:t>
    </dgm:pt>
    <dgm:pt modelId="{05FACD09-D8A6-4D08-ACF5-E1FEBCA31E4D}">
      <dgm:prSet phldrT="[Texte]"/>
      <dgm:spPr>
        <a:solidFill>
          <a:schemeClr val="bg2">
            <a:lumMod val="50000"/>
          </a:schemeClr>
        </a:solidFill>
      </dgm:spPr>
      <dgm:t>
        <a:bodyPr/>
        <a:lstStyle/>
        <a:p>
          <a:r>
            <a:rPr lang="fr-FR" b="1" dirty="0"/>
            <a:t>Conclusion</a:t>
          </a:r>
          <a:endParaRPr lang="fr-BF" b="1" dirty="0"/>
        </a:p>
      </dgm:t>
    </dgm:pt>
    <dgm:pt modelId="{40ACE4BB-62D4-44F6-B3B8-CF7358C15B1E}" type="parTrans" cxnId="{DFD7D2F7-0A4A-4984-A93F-8B56288B7EB0}">
      <dgm:prSet/>
      <dgm:spPr/>
      <dgm:t>
        <a:bodyPr/>
        <a:lstStyle/>
        <a:p>
          <a:endParaRPr lang="fr-BF"/>
        </a:p>
      </dgm:t>
    </dgm:pt>
    <dgm:pt modelId="{072E014B-CF04-4AF4-8DE8-F87751C6E915}" type="sibTrans" cxnId="{DFD7D2F7-0A4A-4984-A93F-8B56288B7EB0}">
      <dgm:prSet/>
      <dgm:spPr/>
      <dgm:t>
        <a:bodyPr/>
        <a:lstStyle/>
        <a:p>
          <a:endParaRPr lang="fr-BF"/>
        </a:p>
      </dgm:t>
    </dgm:pt>
    <dgm:pt modelId="{1126B4A0-99D4-4423-AC47-4A11CD8FF394}" type="pres">
      <dgm:prSet presAssocID="{143EC589-C11E-4D6F-A2F7-024090D27DA9}" presName="Name0" presStyleCnt="0">
        <dgm:presLayoutVars>
          <dgm:chMax val="7"/>
          <dgm:chPref val="7"/>
          <dgm:dir/>
        </dgm:presLayoutVars>
      </dgm:prSet>
      <dgm:spPr/>
    </dgm:pt>
    <dgm:pt modelId="{AA785AD7-794A-466C-9E32-D90EF923B9BD}" type="pres">
      <dgm:prSet presAssocID="{143EC589-C11E-4D6F-A2F7-024090D27DA9}" presName="Name1" presStyleCnt="0"/>
      <dgm:spPr/>
    </dgm:pt>
    <dgm:pt modelId="{42C7F133-428E-4BDF-B6F0-37C65D6E28BA}" type="pres">
      <dgm:prSet presAssocID="{143EC589-C11E-4D6F-A2F7-024090D27DA9}" presName="cycle" presStyleCnt="0"/>
      <dgm:spPr/>
    </dgm:pt>
    <dgm:pt modelId="{0833A15F-A70A-4D6D-A6E7-6E5D57283883}" type="pres">
      <dgm:prSet presAssocID="{143EC589-C11E-4D6F-A2F7-024090D27DA9}" presName="srcNode" presStyleLbl="node1" presStyleIdx="0" presStyleCnt="4"/>
      <dgm:spPr/>
    </dgm:pt>
    <dgm:pt modelId="{E5700412-C28E-4E50-A8E4-3921532469EA}" type="pres">
      <dgm:prSet presAssocID="{143EC589-C11E-4D6F-A2F7-024090D27DA9}" presName="conn" presStyleLbl="parChTrans1D2" presStyleIdx="0" presStyleCnt="1"/>
      <dgm:spPr/>
    </dgm:pt>
    <dgm:pt modelId="{0304ABED-C148-40ED-A505-A499A1EE51C4}" type="pres">
      <dgm:prSet presAssocID="{143EC589-C11E-4D6F-A2F7-024090D27DA9}" presName="extraNode" presStyleLbl="node1" presStyleIdx="0" presStyleCnt="4"/>
      <dgm:spPr/>
    </dgm:pt>
    <dgm:pt modelId="{584A707E-E4A2-4394-83DD-35B7CDE6BAAA}" type="pres">
      <dgm:prSet presAssocID="{143EC589-C11E-4D6F-A2F7-024090D27DA9}" presName="dstNode" presStyleLbl="node1" presStyleIdx="0" presStyleCnt="4"/>
      <dgm:spPr/>
    </dgm:pt>
    <dgm:pt modelId="{5A14FC2D-F3EF-4781-8842-0655DF2408E3}" type="pres">
      <dgm:prSet presAssocID="{834CE047-90D4-413F-BDE7-54C287AD9BFF}" presName="text_1" presStyleLbl="node1" presStyleIdx="0" presStyleCnt="4">
        <dgm:presLayoutVars>
          <dgm:bulletEnabled val="1"/>
        </dgm:presLayoutVars>
      </dgm:prSet>
      <dgm:spPr/>
    </dgm:pt>
    <dgm:pt modelId="{0A69E181-4919-4B3B-A273-F69E7B3C8E1E}" type="pres">
      <dgm:prSet presAssocID="{834CE047-90D4-413F-BDE7-54C287AD9BFF}" presName="accent_1" presStyleCnt="0"/>
      <dgm:spPr/>
    </dgm:pt>
    <dgm:pt modelId="{5E262EBB-9AD7-4C5D-B7C6-2E36DD81DA44}" type="pres">
      <dgm:prSet presAssocID="{834CE047-90D4-413F-BDE7-54C287AD9BFF}" presName="accentRepeatNode" presStyleLbl="solidFgAcc1" presStyleIdx="0" presStyleCnt="4" custLinFactNeighborX="-15721"/>
      <dgm:spPr>
        <a:ln>
          <a:solidFill>
            <a:schemeClr val="bg2">
              <a:lumMod val="50000"/>
            </a:schemeClr>
          </a:solidFill>
        </a:ln>
      </dgm:spPr>
    </dgm:pt>
    <dgm:pt modelId="{CACE1A22-F2CE-45E2-9B93-49A6D3B4B51C}" type="pres">
      <dgm:prSet presAssocID="{438830BA-E79E-4B69-A8C0-D91319B4EEED}" presName="text_2" presStyleLbl="node1" presStyleIdx="1" presStyleCnt="4">
        <dgm:presLayoutVars>
          <dgm:bulletEnabled val="1"/>
        </dgm:presLayoutVars>
      </dgm:prSet>
      <dgm:spPr/>
    </dgm:pt>
    <dgm:pt modelId="{C34AD3B3-A3E5-481E-A7BB-A1A8BA604717}" type="pres">
      <dgm:prSet presAssocID="{438830BA-E79E-4B69-A8C0-D91319B4EEED}" presName="accent_2" presStyleCnt="0"/>
      <dgm:spPr/>
    </dgm:pt>
    <dgm:pt modelId="{1962DE9F-B8CD-441F-AF07-CCB67ADD5DF3}" type="pres">
      <dgm:prSet presAssocID="{438830BA-E79E-4B69-A8C0-D91319B4EEED}" presName="accentRepeatNode" presStyleLbl="solidFgAcc1" presStyleIdx="1" presStyleCnt="4"/>
      <dgm:spPr>
        <a:ln>
          <a:solidFill>
            <a:schemeClr val="bg2">
              <a:lumMod val="50000"/>
            </a:schemeClr>
          </a:solidFill>
        </a:ln>
      </dgm:spPr>
    </dgm:pt>
    <dgm:pt modelId="{06095546-D75B-48AE-AF6C-7E1DB4FECCC1}" type="pres">
      <dgm:prSet presAssocID="{3E6E1304-8414-4946-A90F-5EBD5D8EC742}" presName="text_3" presStyleLbl="node1" presStyleIdx="2" presStyleCnt="4">
        <dgm:presLayoutVars>
          <dgm:bulletEnabled val="1"/>
        </dgm:presLayoutVars>
      </dgm:prSet>
      <dgm:spPr/>
    </dgm:pt>
    <dgm:pt modelId="{929CFD6D-57A0-4E0D-BE61-10E87F43F0AA}" type="pres">
      <dgm:prSet presAssocID="{3E6E1304-8414-4946-A90F-5EBD5D8EC742}" presName="accent_3" presStyleCnt="0"/>
      <dgm:spPr/>
    </dgm:pt>
    <dgm:pt modelId="{64495AC5-193D-4BB5-A6CC-A8E875482904}" type="pres">
      <dgm:prSet presAssocID="{3E6E1304-8414-4946-A90F-5EBD5D8EC742}" presName="accentRepeatNode" presStyleLbl="solidFgAcc1" presStyleIdx="2" presStyleCnt="4"/>
      <dgm:spPr>
        <a:ln>
          <a:solidFill>
            <a:schemeClr val="bg2">
              <a:lumMod val="50000"/>
            </a:schemeClr>
          </a:solidFill>
        </a:ln>
      </dgm:spPr>
    </dgm:pt>
    <dgm:pt modelId="{221311ED-70DB-4B64-88F7-F5305FE19E37}" type="pres">
      <dgm:prSet presAssocID="{05FACD09-D8A6-4D08-ACF5-E1FEBCA31E4D}" presName="text_4" presStyleLbl="node1" presStyleIdx="3" presStyleCnt="4">
        <dgm:presLayoutVars>
          <dgm:bulletEnabled val="1"/>
        </dgm:presLayoutVars>
      </dgm:prSet>
      <dgm:spPr/>
    </dgm:pt>
    <dgm:pt modelId="{A271AD8E-19B7-4C65-9CE9-184F8150799D}" type="pres">
      <dgm:prSet presAssocID="{05FACD09-D8A6-4D08-ACF5-E1FEBCA31E4D}" presName="accent_4" presStyleCnt="0"/>
      <dgm:spPr/>
    </dgm:pt>
    <dgm:pt modelId="{E59C0DBB-A852-4896-AA13-D14C5F6B604A}" type="pres">
      <dgm:prSet presAssocID="{05FACD09-D8A6-4D08-ACF5-E1FEBCA31E4D}" presName="accentRepeatNode" presStyleLbl="solidFgAcc1" presStyleIdx="3" presStyleCnt="4"/>
      <dgm:spPr/>
    </dgm:pt>
  </dgm:ptLst>
  <dgm:cxnLst>
    <dgm:cxn modelId="{9F532315-A912-4B4A-A28D-6208EB3114A9}" type="presOf" srcId="{143EC589-C11E-4D6F-A2F7-024090D27DA9}" destId="{1126B4A0-99D4-4423-AC47-4A11CD8FF394}" srcOrd="0" destOrd="0" presId="urn:microsoft.com/office/officeart/2008/layout/VerticalCurvedList"/>
    <dgm:cxn modelId="{E5227222-5622-4304-9996-EE2DB9111704}" srcId="{143EC589-C11E-4D6F-A2F7-024090D27DA9}" destId="{438830BA-E79E-4B69-A8C0-D91319B4EEED}" srcOrd="1" destOrd="0" parTransId="{01E713A7-FE82-41CA-A799-333A19C50663}" sibTransId="{770E8351-F412-4A65-8F36-8CD3A2C9FF21}"/>
    <dgm:cxn modelId="{EB3EF835-63A4-4F1A-95DA-025A0B1F4170}" type="presOf" srcId="{438830BA-E79E-4B69-A8C0-D91319B4EEED}" destId="{CACE1A22-F2CE-45E2-9B93-49A6D3B4B51C}" srcOrd="0" destOrd="0" presId="urn:microsoft.com/office/officeart/2008/layout/VerticalCurvedList"/>
    <dgm:cxn modelId="{28603461-251B-4BED-A0AF-B79EBAE10AD1}" type="presOf" srcId="{3E6E1304-8414-4946-A90F-5EBD5D8EC742}" destId="{06095546-D75B-48AE-AF6C-7E1DB4FECCC1}" srcOrd="0" destOrd="0" presId="urn:microsoft.com/office/officeart/2008/layout/VerticalCurvedList"/>
    <dgm:cxn modelId="{128B0D71-7EB6-4ECE-A3EA-6F525AF3A602}" srcId="{143EC589-C11E-4D6F-A2F7-024090D27DA9}" destId="{834CE047-90D4-413F-BDE7-54C287AD9BFF}" srcOrd="0" destOrd="0" parTransId="{E465E61D-3377-44F9-B70D-F35EC94B0D43}" sibTransId="{5D06B2BB-2DC8-492D-AFB8-6DF40ACEDA65}"/>
    <dgm:cxn modelId="{09222875-6F65-47C7-8A96-9251CF57978E}" type="presOf" srcId="{5D06B2BB-2DC8-492D-AFB8-6DF40ACEDA65}" destId="{E5700412-C28E-4E50-A8E4-3921532469EA}" srcOrd="0" destOrd="0" presId="urn:microsoft.com/office/officeart/2008/layout/VerticalCurvedList"/>
    <dgm:cxn modelId="{032FD57C-5619-4FCC-B420-F4CF1CAF77FF}" type="presOf" srcId="{05FACD09-D8A6-4D08-ACF5-E1FEBCA31E4D}" destId="{221311ED-70DB-4B64-88F7-F5305FE19E37}" srcOrd="0" destOrd="0" presId="urn:microsoft.com/office/officeart/2008/layout/VerticalCurvedList"/>
    <dgm:cxn modelId="{03052B7D-1105-4FE3-A14A-807BE3068A1D}" type="presOf" srcId="{834CE047-90D4-413F-BDE7-54C287AD9BFF}" destId="{5A14FC2D-F3EF-4781-8842-0655DF2408E3}" srcOrd="0" destOrd="0" presId="urn:microsoft.com/office/officeart/2008/layout/VerticalCurvedList"/>
    <dgm:cxn modelId="{DFD7D2F7-0A4A-4984-A93F-8B56288B7EB0}" srcId="{143EC589-C11E-4D6F-A2F7-024090D27DA9}" destId="{05FACD09-D8A6-4D08-ACF5-E1FEBCA31E4D}" srcOrd="3" destOrd="0" parTransId="{40ACE4BB-62D4-44F6-B3B8-CF7358C15B1E}" sibTransId="{072E014B-CF04-4AF4-8DE8-F87751C6E915}"/>
    <dgm:cxn modelId="{3861D3F9-957F-4BDF-BC97-63EA8641E7D8}" srcId="{143EC589-C11E-4D6F-A2F7-024090D27DA9}" destId="{3E6E1304-8414-4946-A90F-5EBD5D8EC742}" srcOrd="2" destOrd="0" parTransId="{1597A319-AA44-4FE1-AA51-800E99A34DC6}" sibTransId="{BE8EA64E-D342-4E9F-8B9B-6BEF44CD66D3}"/>
    <dgm:cxn modelId="{A207D0DF-B15D-47C9-96E3-5CE142CEADC5}" type="presParOf" srcId="{1126B4A0-99D4-4423-AC47-4A11CD8FF394}" destId="{AA785AD7-794A-466C-9E32-D90EF923B9BD}" srcOrd="0" destOrd="0" presId="urn:microsoft.com/office/officeart/2008/layout/VerticalCurvedList"/>
    <dgm:cxn modelId="{6FF2D5D8-7A2A-416D-906C-F0B1B8EB38C5}" type="presParOf" srcId="{AA785AD7-794A-466C-9E32-D90EF923B9BD}" destId="{42C7F133-428E-4BDF-B6F0-37C65D6E28BA}" srcOrd="0" destOrd="0" presId="urn:microsoft.com/office/officeart/2008/layout/VerticalCurvedList"/>
    <dgm:cxn modelId="{FB3B241B-CDCC-478A-B4A6-7AF83C7E0F89}" type="presParOf" srcId="{42C7F133-428E-4BDF-B6F0-37C65D6E28BA}" destId="{0833A15F-A70A-4D6D-A6E7-6E5D57283883}" srcOrd="0" destOrd="0" presId="urn:microsoft.com/office/officeart/2008/layout/VerticalCurvedList"/>
    <dgm:cxn modelId="{1C24099D-884F-4E93-8CE0-EFEDB54EE429}" type="presParOf" srcId="{42C7F133-428E-4BDF-B6F0-37C65D6E28BA}" destId="{E5700412-C28E-4E50-A8E4-3921532469EA}" srcOrd="1" destOrd="0" presId="urn:microsoft.com/office/officeart/2008/layout/VerticalCurvedList"/>
    <dgm:cxn modelId="{0B47D4B0-90E2-4E89-AA0B-38B26A7438E1}" type="presParOf" srcId="{42C7F133-428E-4BDF-B6F0-37C65D6E28BA}" destId="{0304ABED-C148-40ED-A505-A499A1EE51C4}" srcOrd="2" destOrd="0" presId="urn:microsoft.com/office/officeart/2008/layout/VerticalCurvedList"/>
    <dgm:cxn modelId="{1925CB31-5155-4A17-813F-8874E2B767EC}" type="presParOf" srcId="{42C7F133-428E-4BDF-B6F0-37C65D6E28BA}" destId="{584A707E-E4A2-4394-83DD-35B7CDE6BAAA}" srcOrd="3" destOrd="0" presId="urn:microsoft.com/office/officeart/2008/layout/VerticalCurvedList"/>
    <dgm:cxn modelId="{912CCEF0-8408-4346-B353-3D62B68807C7}" type="presParOf" srcId="{AA785AD7-794A-466C-9E32-D90EF923B9BD}" destId="{5A14FC2D-F3EF-4781-8842-0655DF2408E3}" srcOrd="1" destOrd="0" presId="urn:microsoft.com/office/officeart/2008/layout/VerticalCurvedList"/>
    <dgm:cxn modelId="{6C94C5CE-B917-4FE1-BD04-94F2645E9DDF}" type="presParOf" srcId="{AA785AD7-794A-466C-9E32-D90EF923B9BD}" destId="{0A69E181-4919-4B3B-A273-F69E7B3C8E1E}" srcOrd="2" destOrd="0" presId="urn:microsoft.com/office/officeart/2008/layout/VerticalCurvedList"/>
    <dgm:cxn modelId="{A70BB383-F1B2-44CC-8BD2-B0FCCD7B9380}" type="presParOf" srcId="{0A69E181-4919-4B3B-A273-F69E7B3C8E1E}" destId="{5E262EBB-9AD7-4C5D-B7C6-2E36DD81DA44}" srcOrd="0" destOrd="0" presId="urn:microsoft.com/office/officeart/2008/layout/VerticalCurvedList"/>
    <dgm:cxn modelId="{1876A570-62CB-42B9-BFD1-4457FCFE07B1}" type="presParOf" srcId="{AA785AD7-794A-466C-9E32-D90EF923B9BD}" destId="{CACE1A22-F2CE-45E2-9B93-49A6D3B4B51C}" srcOrd="3" destOrd="0" presId="urn:microsoft.com/office/officeart/2008/layout/VerticalCurvedList"/>
    <dgm:cxn modelId="{7499D051-F9DD-41AC-9958-047F3CE70F7E}" type="presParOf" srcId="{AA785AD7-794A-466C-9E32-D90EF923B9BD}" destId="{C34AD3B3-A3E5-481E-A7BB-A1A8BA604717}" srcOrd="4" destOrd="0" presId="urn:microsoft.com/office/officeart/2008/layout/VerticalCurvedList"/>
    <dgm:cxn modelId="{AC6167DD-4DE0-4651-B175-82850E911A73}" type="presParOf" srcId="{C34AD3B3-A3E5-481E-A7BB-A1A8BA604717}" destId="{1962DE9F-B8CD-441F-AF07-CCB67ADD5DF3}" srcOrd="0" destOrd="0" presId="urn:microsoft.com/office/officeart/2008/layout/VerticalCurvedList"/>
    <dgm:cxn modelId="{EE2E3389-BABA-40D0-8919-6259A4595967}" type="presParOf" srcId="{AA785AD7-794A-466C-9E32-D90EF923B9BD}" destId="{06095546-D75B-48AE-AF6C-7E1DB4FECCC1}" srcOrd="5" destOrd="0" presId="urn:microsoft.com/office/officeart/2008/layout/VerticalCurvedList"/>
    <dgm:cxn modelId="{4D4DAAF7-AC50-4BDC-8C96-C28725E09FE6}" type="presParOf" srcId="{AA785AD7-794A-466C-9E32-D90EF923B9BD}" destId="{929CFD6D-57A0-4E0D-BE61-10E87F43F0AA}" srcOrd="6" destOrd="0" presId="urn:microsoft.com/office/officeart/2008/layout/VerticalCurvedList"/>
    <dgm:cxn modelId="{C118A8FC-3FDF-429E-92EC-E735450AC9F5}" type="presParOf" srcId="{929CFD6D-57A0-4E0D-BE61-10E87F43F0AA}" destId="{64495AC5-193D-4BB5-A6CC-A8E875482904}" srcOrd="0" destOrd="0" presId="urn:microsoft.com/office/officeart/2008/layout/VerticalCurvedList"/>
    <dgm:cxn modelId="{94E0C248-D031-4411-8E19-FA5418371002}" type="presParOf" srcId="{AA785AD7-794A-466C-9E32-D90EF923B9BD}" destId="{221311ED-70DB-4B64-88F7-F5305FE19E37}" srcOrd="7" destOrd="0" presId="urn:microsoft.com/office/officeart/2008/layout/VerticalCurvedList"/>
    <dgm:cxn modelId="{0005690A-3E18-496A-8D48-9279E7D4DA71}" type="presParOf" srcId="{AA785AD7-794A-466C-9E32-D90EF923B9BD}" destId="{A271AD8E-19B7-4C65-9CE9-184F8150799D}" srcOrd="8" destOrd="0" presId="urn:microsoft.com/office/officeart/2008/layout/VerticalCurvedList"/>
    <dgm:cxn modelId="{3D03118C-55BD-43A3-833D-96BEFEE06763}" type="presParOf" srcId="{A271AD8E-19B7-4C65-9CE9-184F8150799D}" destId="{E59C0DBB-A852-4896-AA13-D14C5F6B604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00412-C28E-4E50-A8E4-3921532469EA}">
      <dsp:nvSpPr>
        <dsp:cNvPr id="0" name=""/>
        <dsp:cNvSpPr/>
      </dsp:nvSpPr>
      <dsp:spPr>
        <a:xfrm>
          <a:off x="-5821630" y="-890989"/>
          <a:ext cx="6930753" cy="6930753"/>
        </a:xfrm>
        <a:prstGeom prst="blockArc">
          <a:avLst>
            <a:gd name="adj1" fmla="val 18900000"/>
            <a:gd name="adj2" fmla="val 2700000"/>
            <a:gd name="adj3" fmla="val 31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BD2C81-70BE-4EFF-B008-13B82784922E}">
      <dsp:nvSpPr>
        <dsp:cNvPr id="0" name=""/>
        <dsp:cNvSpPr/>
      </dsp:nvSpPr>
      <dsp:spPr>
        <a:xfrm>
          <a:off x="523162" y="337294"/>
          <a:ext cx="7570902" cy="643802"/>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018" tIns="83820" rIns="83820" bIns="83820" numCol="1" spcCol="1270" anchor="ctr" anchorCtr="0">
          <a:noAutofit/>
        </a:bodyPr>
        <a:lstStyle/>
        <a:p>
          <a:pPr marL="0" lvl="0" indent="0" algn="l" defTabSz="1466850">
            <a:lnSpc>
              <a:spcPct val="90000"/>
            </a:lnSpc>
            <a:spcBef>
              <a:spcPct val="0"/>
            </a:spcBef>
            <a:spcAft>
              <a:spcPct val="35000"/>
            </a:spcAft>
            <a:buNone/>
          </a:pPr>
          <a:r>
            <a:rPr lang="fr-FR" sz="3300" b="1" kern="1200" dirty="0"/>
            <a:t>Introduction</a:t>
          </a:r>
        </a:p>
      </dsp:txBody>
      <dsp:txXfrm>
        <a:off x="523162" y="337294"/>
        <a:ext cx="7570902" cy="643802"/>
      </dsp:txXfrm>
    </dsp:sp>
    <dsp:sp modelId="{CEF84EFE-9ADB-460B-85DF-83FB61B9FACB}">
      <dsp:nvSpPr>
        <dsp:cNvPr id="0" name=""/>
        <dsp:cNvSpPr/>
      </dsp:nvSpPr>
      <dsp:spPr>
        <a:xfrm>
          <a:off x="82401" y="241220"/>
          <a:ext cx="804753" cy="804753"/>
        </a:xfrm>
        <a:prstGeom prst="ellipse">
          <a:avLst/>
        </a:prstGeom>
        <a:solidFill>
          <a:schemeClr val="lt1">
            <a:hueOff val="0"/>
            <a:satOff val="0"/>
            <a:lumOff val="0"/>
            <a:alphaOff val="0"/>
          </a:schemeClr>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10C04112-2AE8-40CF-878F-EBE5591EF8A1}">
      <dsp:nvSpPr>
        <dsp:cNvPr id="0" name=""/>
        <dsp:cNvSpPr/>
      </dsp:nvSpPr>
      <dsp:spPr>
        <a:xfrm>
          <a:off x="946108" y="1287090"/>
          <a:ext cx="7109572" cy="643802"/>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018" tIns="83820" rIns="83820" bIns="83820" numCol="1" spcCol="1270" anchor="ctr" anchorCtr="0">
          <a:noAutofit/>
        </a:bodyPr>
        <a:lstStyle/>
        <a:p>
          <a:pPr marL="0" lvl="0" indent="0" algn="l" defTabSz="1466850">
            <a:lnSpc>
              <a:spcPct val="90000"/>
            </a:lnSpc>
            <a:spcBef>
              <a:spcPct val="0"/>
            </a:spcBef>
            <a:spcAft>
              <a:spcPct val="35000"/>
            </a:spcAft>
            <a:buNone/>
          </a:pPr>
          <a:r>
            <a:rPr lang="fr-FR" sz="3300" b="1" kern="1200" dirty="0"/>
            <a:t>Définition</a:t>
          </a:r>
        </a:p>
      </dsp:txBody>
      <dsp:txXfrm>
        <a:off x="946108" y="1287090"/>
        <a:ext cx="7109572" cy="643802"/>
      </dsp:txXfrm>
    </dsp:sp>
    <dsp:sp modelId="{46BADF85-3A3F-41E7-96A5-E64DD63A7DDC}">
      <dsp:nvSpPr>
        <dsp:cNvPr id="0" name=""/>
        <dsp:cNvSpPr/>
      </dsp:nvSpPr>
      <dsp:spPr>
        <a:xfrm>
          <a:off x="543731" y="1206615"/>
          <a:ext cx="804753" cy="8047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8FEAD-2212-40F9-95B4-FB7C78BF8C81}">
      <dsp:nvSpPr>
        <dsp:cNvPr id="0" name=""/>
        <dsp:cNvSpPr/>
      </dsp:nvSpPr>
      <dsp:spPr>
        <a:xfrm>
          <a:off x="1087699" y="2252486"/>
          <a:ext cx="6967980" cy="643802"/>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018" tIns="83820" rIns="83820" bIns="83820" numCol="1" spcCol="1270" anchor="ctr" anchorCtr="0">
          <a:noAutofit/>
        </a:bodyPr>
        <a:lstStyle/>
        <a:p>
          <a:pPr marL="0" lvl="0" indent="0" algn="l" defTabSz="1466850">
            <a:lnSpc>
              <a:spcPct val="90000"/>
            </a:lnSpc>
            <a:spcBef>
              <a:spcPct val="0"/>
            </a:spcBef>
            <a:spcAft>
              <a:spcPct val="35000"/>
            </a:spcAft>
            <a:buNone/>
          </a:pPr>
          <a:r>
            <a:rPr lang="fr-FR" sz="3300" b="1" kern="1200" dirty="0"/>
            <a:t>Spécification théorique du modèle</a:t>
          </a:r>
          <a:endParaRPr lang="fr-BF" sz="3300" b="1" kern="1200" dirty="0"/>
        </a:p>
      </dsp:txBody>
      <dsp:txXfrm>
        <a:off x="1087699" y="2252486"/>
        <a:ext cx="6967980" cy="643802"/>
      </dsp:txXfrm>
    </dsp:sp>
    <dsp:sp modelId="{29CAAC99-9018-4AE1-98E0-CE9BA5F1B6EB}">
      <dsp:nvSpPr>
        <dsp:cNvPr id="0" name=""/>
        <dsp:cNvSpPr/>
      </dsp:nvSpPr>
      <dsp:spPr>
        <a:xfrm>
          <a:off x="685322" y="2172010"/>
          <a:ext cx="804753" cy="804753"/>
        </a:xfrm>
        <a:prstGeom prst="ellipse">
          <a:avLst/>
        </a:prstGeom>
        <a:solidFill>
          <a:schemeClr val="lt1">
            <a:hueOff val="0"/>
            <a:satOff val="0"/>
            <a:lumOff val="0"/>
            <a:alphaOff val="0"/>
          </a:schemeClr>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77D0DE59-EA41-48CA-9539-C41BBD3DC262}">
      <dsp:nvSpPr>
        <dsp:cNvPr id="0" name=""/>
        <dsp:cNvSpPr/>
      </dsp:nvSpPr>
      <dsp:spPr>
        <a:xfrm>
          <a:off x="946108" y="3217881"/>
          <a:ext cx="7109572" cy="643802"/>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018" tIns="83820" rIns="83820" bIns="83820" numCol="1" spcCol="1270" anchor="ctr" anchorCtr="0">
          <a:noAutofit/>
        </a:bodyPr>
        <a:lstStyle/>
        <a:p>
          <a:pPr marL="0" lvl="0" indent="0" algn="l" defTabSz="1466850">
            <a:lnSpc>
              <a:spcPct val="90000"/>
            </a:lnSpc>
            <a:spcBef>
              <a:spcPct val="0"/>
            </a:spcBef>
            <a:spcAft>
              <a:spcPct val="35000"/>
            </a:spcAft>
            <a:buNone/>
          </a:pPr>
          <a:r>
            <a:rPr lang="fr-FR" sz="3300" b="1" kern="1200" dirty="0"/>
            <a:t>Estimation des paramètres</a:t>
          </a:r>
          <a:endParaRPr lang="fr-BF" sz="3300" b="1" kern="1200" dirty="0"/>
        </a:p>
      </dsp:txBody>
      <dsp:txXfrm>
        <a:off x="946108" y="3217881"/>
        <a:ext cx="7109572" cy="643802"/>
      </dsp:txXfrm>
    </dsp:sp>
    <dsp:sp modelId="{4CEAC3D1-C430-4AD1-B787-7BCF813B4F75}">
      <dsp:nvSpPr>
        <dsp:cNvPr id="0" name=""/>
        <dsp:cNvSpPr/>
      </dsp:nvSpPr>
      <dsp:spPr>
        <a:xfrm>
          <a:off x="417216" y="3115798"/>
          <a:ext cx="804753" cy="804753"/>
        </a:xfrm>
        <a:prstGeom prst="ellipse">
          <a:avLst/>
        </a:prstGeom>
        <a:solidFill>
          <a:schemeClr val="lt1">
            <a:hueOff val="0"/>
            <a:satOff val="0"/>
            <a:lumOff val="0"/>
            <a:alphaOff val="0"/>
          </a:schemeClr>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FBDE4CD2-824A-4FE4-94B7-234D38D0F10D}">
      <dsp:nvSpPr>
        <dsp:cNvPr id="0" name=""/>
        <dsp:cNvSpPr/>
      </dsp:nvSpPr>
      <dsp:spPr>
        <a:xfrm>
          <a:off x="463806" y="4183276"/>
          <a:ext cx="7570902" cy="643802"/>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1018" tIns="83820" rIns="83820" bIns="83820" numCol="1" spcCol="1270" anchor="ctr" anchorCtr="0">
          <a:noAutofit/>
        </a:bodyPr>
        <a:lstStyle/>
        <a:p>
          <a:pPr marL="0" lvl="0" indent="0" algn="l" defTabSz="1466850">
            <a:lnSpc>
              <a:spcPct val="90000"/>
            </a:lnSpc>
            <a:spcBef>
              <a:spcPct val="0"/>
            </a:spcBef>
            <a:spcAft>
              <a:spcPct val="35000"/>
            </a:spcAft>
            <a:buNone/>
          </a:pPr>
          <a:r>
            <a:rPr lang="fr-FR" sz="3300" b="1" kern="1200" dirty="0"/>
            <a:t>Validation du modèle</a:t>
          </a:r>
          <a:endParaRPr lang="fr-BF" sz="3300" b="1" kern="1200" dirty="0"/>
        </a:p>
      </dsp:txBody>
      <dsp:txXfrm>
        <a:off x="463806" y="4183276"/>
        <a:ext cx="7570902" cy="643802"/>
      </dsp:txXfrm>
    </dsp:sp>
    <dsp:sp modelId="{184803C0-7F51-4F3E-A19D-15611F712835}">
      <dsp:nvSpPr>
        <dsp:cNvPr id="0" name=""/>
        <dsp:cNvSpPr/>
      </dsp:nvSpPr>
      <dsp:spPr>
        <a:xfrm>
          <a:off x="82401" y="4102801"/>
          <a:ext cx="804753" cy="804753"/>
        </a:xfrm>
        <a:prstGeom prst="ellipse">
          <a:avLst/>
        </a:prstGeom>
        <a:solidFill>
          <a:schemeClr val="lt1">
            <a:hueOff val="0"/>
            <a:satOff val="0"/>
            <a:lumOff val="0"/>
            <a:alphaOff val="0"/>
          </a:schemeClr>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00412-C28E-4E50-A8E4-3921532469EA}">
      <dsp:nvSpPr>
        <dsp:cNvPr id="0" name=""/>
        <dsp:cNvSpPr/>
      </dsp:nvSpPr>
      <dsp:spPr>
        <a:xfrm>
          <a:off x="-5821630" y="-890989"/>
          <a:ext cx="6930753" cy="6930753"/>
        </a:xfrm>
        <a:prstGeom prst="blockArc">
          <a:avLst>
            <a:gd name="adj1" fmla="val 18900000"/>
            <a:gd name="adj2" fmla="val 2700000"/>
            <a:gd name="adj3" fmla="val 31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4FC2D-F3EF-4781-8842-0655DF2408E3}">
      <dsp:nvSpPr>
        <dsp:cNvPr id="0" name=""/>
        <dsp:cNvSpPr/>
      </dsp:nvSpPr>
      <dsp:spPr>
        <a:xfrm>
          <a:off x="580545" y="395837"/>
          <a:ext cx="7475135" cy="792087"/>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719" tIns="104140" rIns="104140" bIns="104140" numCol="1" spcCol="1270" anchor="ctr" anchorCtr="0">
          <a:noAutofit/>
        </a:bodyPr>
        <a:lstStyle/>
        <a:p>
          <a:pPr marL="0" lvl="0" indent="0" algn="l" defTabSz="1822450">
            <a:lnSpc>
              <a:spcPct val="90000"/>
            </a:lnSpc>
            <a:spcBef>
              <a:spcPct val="0"/>
            </a:spcBef>
            <a:spcAft>
              <a:spcPct val="35000"/>
            </a:spcAft>
            <a:buNone/>
          </a:pPr>
          <a:r>
            <a:rPr lang="fr-FR" sz="4100" b="1" kern="1200" dirty="0"/>
            <a:t>Avantages et limites</a:t>
          </a:r>
          <a:endParaRPr lang="fr-BF" sz="4100" b="1" kern="1200" dirty="0"/>
        </a:p>
      </dsp:txBody>
      <dsp:txXfrm>
        <a:off x="580545" y="395837"/>
        <a:ext cx="7475135" cy="792087"/>
      </dsp:txXfrm>
    </dsp:sp>
    <dsp:sp modelId="{5E262EBB-9AD7-4C5D-B7C6-2E36DD81DA44}">
      <dsp:nvSpPr>
        <dsp:cNvPr id="0" name=""/>
        <dsp:cNvSpPr/>
      </dsp:nvSpPr>
      <dsp:spPr>
        <a:xfrm>
          <a:off x="0" y="296826"/>
          <a:ext cx="990109" cy="990109"/>
        </a:xfrm>
        <a:prstGeom prst="ellipse">
          <a:avLst/>
        </a:prstGeom>
        <a:solidFill>
          <a:schemeClr val="lt1">
            <a:hueOff val="0"/>
            <a:satOff val="0"/>
            <a:lumOff val="0"/>
            <a:alphaOff val="0"/>
          </a:schemeClr>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CACE1A22-F2CE-45E2-9B93-49A6D3B4B51C}">
      <dsp:nvSpPr>
        <dsp:cNvPr id="0" name=""/>
        <dsp:cNvSpPr/>
      </dsp:nvSpPr>
      <dsp:spPr>
        <a:xfrm>
          <a:off x="1034667" y="1584175"/>
          <a:ext cx="7021013" cy="792087"/>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719" tIns="104140" rIns="104140" bIns="104140" numCol="1" spcCol="1270" anchor="ctr" anchorCtr="0">
          <a:noAutofit/>
        </a:bodyPr>
        <a:lstStyle/>
        <a:p>
          <a:pPr marL="0" lvl="0" indent="0" algn="l" defTabSz="1822450">
            <a:lnSpc>
              <a:spcPct val="90000"/>
            </a:lnSpc>
            <a:spcBef>
              <a:spcPct val="0"/>
            </a:spcBef>
            <a:spcAft>
              <a:spcPct val="35000"/>
            </a:spcAft>
            <a:buNone/>
          </a:pPr>
          <a:r>
            <a:rPr lang="fr-FR" sz="4100" b="1" kern="1200" dirty="0"/>
            <a:t>Domaines d’application</a:t>
          </a:r>
          <a:endParaRPr lang="fr-BF" sz="4100" b="1" kern="1200" dirty="0"/>
        </a:p>
      </dsp:txBody>
      <dsp:txXfrm>
        <a:off x="1034667" y="1584175"/>
        <a:ext cx="7021013" cy="792087"/>
      </dsp:txXfrm>
    </dsp:sp>
    <dsp:sp modelId="{1962DE9F-B8CD-441F-AF07-CCB67ADD5DF3}">
      <dsp:nvSpPr>
        <dsp:cNvPr id="0" name=""/>
        <dsp:cNvSpPr/>
      </dsp:nvSpPr>
      <dsp:spPr>
        <a:xfrm>
          <a:off x="539612" y="1485164"/>
          <a:ext cx="990109" cy="990109"/>
        </a:xfrm>
        <a:prstGeom prst="ellipse">
          <a:avLst/>
        </a:prstGeom>
        <a:solidFill>
          <a:schemeClr val="lt1">
            <a:hueOff val="0"/>
            <a:satOff val="0"/>
            <a:lumOff val="0"/>
            <a:alphaOff val="0"/>
          </a:schemeClr>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06095546-D75B-48AE-AF6C-7E1DB4FECCC1}">
      <dsp:nvSpPr>
        <dsp:cNvPr id="0" name=""/>
        <dsp:cNvSpPr/>
      </dsp:nvSpPr>
      <dsp:spPr>
        <a:xfrm>
          <a:off x="1034667" y="2772512"/>
          <a:ext cx="7021013" cy="792087"/>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719" tIns="104140" rIns="104140" bIns="104140" numCol="1" spcCol="1270" anchor="ctr" anchorCtr="0">
          <a:noAutofit/>
        </a:bodyPr>
        <a:lstStyle/>
        <a:p>
          <a:pPr marL="0" lvl="0" indent="0" algn="l" defTabSz="1822450">
            <a:lnSpc>
              <a:spcPct val="90000"/>
            </a:lnSpc>
            <a:spcBef>
              <a:spcPct val="0"/>
            </a:spcBef>
            <a:spcAft>
              <a:spcPct val="35000"/>
            </a:spcAft>
            <a:buNone/>
          </a:pPr>
          <a:r>
            <a:rPr lang="fr-FR" sz="4100" b="1" kern="1200" dirty="0"/>
            <a:t>Cas pratique</a:t>
          </a:r>
          <a:endParaRPr lang="fr-BF" sz="4100" b="1" kern="1200" dirty="0"/>
        </a:p>
      </dsp:txBody>
      <dsp:txXfrm>
        <a:off x="1034667" y="2772512"/>
        <a:ext cx="7021013" cy="792087"/>
      </dsp:txXfrm>
    </dsp:sp>
    <dsp:sp modelId="{64495AC5-193D-4BB5-A6CC-A8E875482904}">
      <dsp:nvSpPr>
        <dsp:cNvPr id="0" name=""/>
        <dsp:cNvSpPr/>
      </dsp:nvSpPr>
      <dsp:spPr>
        <a:xfrm>
          <a:off x="539612" y="2673501"/>
          <a:ext cx="990109" cy="990109"/>
        </a:xfrm>
        <a:prstGeom prst="ellipse">
          <a:avLst/>
        </a:prstGeom>
        <a:solidFill>
          <a:schemeClr val="lt1">
            <a:hueOff val="0"/>
            <a:satOff val="0"/>
            <a:lumOff val="0"/>
            <a:alphaOff val="0"/>
          </a:schemeClr>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dsp:style>
    </dsp:sp>
    <dsp:sp modelId="{221311ED-70DB-4B64-88F7-F5305FE19E37}">
      <dsp:nvSpPr>
        <dsp:cNvPr id="0" name=""/>
        <dsp:cNvSpPr/>
      </dsp:nvSpPr>
      <dsp:spPr>
        <a:xfrm>
          <a:off x="580545" y="3960849"/>
          <a:ext cx="7475135" cy="792087"/>
        </a:xfrm>
        <a:prstGeom prst="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719" tIns="104140" rIns="104140" bIns="104140" numCol="1" spcCol="1270" anchor="ctr" anchorCtr="0">
          <a:noAutofit/>
        </a:bodyPr>
        <a:lstStyle/>
        <a:p>
          <a:pPr marL="0" lvl="0" indent="0" algn="l" defTabSz="1822450">
            <a:lnSpc>
              <a:spcPct val="90000"/>
            </a:lnSpc>
            <a:spcBef>
              <a:spcPct val="0"/>
            </a:spcBef>
            <a:spcAft>
              <a:spcPct val="35000"/>
            </a:spcAft>
            <a:buNone/>
          </a:pPr>
          <a:r>
            <a:rPr lang="fr-FR" sz="4100" b="1" kern="1200" dirty="0"/>
            <a:t>Conclusion</a:t>
          </a:r>
          <a:endParaRPr lang="fr-BF" sz="4100" b="1" kern="1200" dirty="0"/>
        </a:p>
      </dsp:txBody>
      <dsp:txXfrm>
        <a:off x="580545" y="3960849"/>
        <a:ext cx="7475135" cy="792087"/>
      </dsp:txXfrm>
    </dsp:sp>
    <dsp:sp modelId="{E59C0DBB-A852-4896-AA13-D14C5F6B604A}">
      <dsp:nvSpPr>
        <dsp:cNvPr id="0" name=""/>
        <dsp:cNvSpPr/>
      </dsp:nvSpPr>
      <dsp:spPr>
        <a:xfrm>
          <a:off x="85490" y="3861838"/>
          <a:ext cx="990109" cy="9901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F"/>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3D555-455B-44C6-BDAD-20984EAE6F5B}" type="datetimeFigureOut">
              <a:rPr lang="fr-BF" smtClean="0"/>
              <a:t>05/07/2024</a:t>
            </a:fld>
            <a:endParaRPr lang="fr-BF"/>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F"/>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F"/>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614A0-1C77-4403-A8B9-39F8A436EBD2}" type="slidenum">
              <a:rPr lang="fr-BF" smtClean="0"/>
              <a:t>‹N°›</a:t>
            </a:fld>
            <a:endParaRPr lang="fr-BF"/>
          </a:p>
        </p:txBody>
      </p:sp>
    </p:spTree>
    <p:extLst>
      <p:ext uri="{BB962C8B-B14F-4D97-AF65-F5344CB8AC3E}">
        <p14:creationId xmlns:p14="http://schemas.microsoft.com/office/powerpoint/2010/main" val="38795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4</a:t>
            </a:fld>
            <a:endParaRPr lang="fr-BF"/>
          </a:p>
        </p:txBody>
      </p:sp>
    </p:spTree>
    <p:extLst>
      <p:ext uri="{BB962C8B-B14F-4D97-AF65-F5344CB8AC3E}">
        <p14:creationId xmlns:p14="http://schemas.microsoft.com/office/powerpoint/2010/main" val="2123994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13</a:t>
            </a:fld>
            <a:endParaRPr lang="fr-BF"/>
          </a:p>
        </p:txBody>
      </p:sp>
    </p:spTree>
    <p:extLst>
      <p:ext uri="{BB962C8B-B14F-4D97-AF65-F5344CB8AC3E}">
        <p14:creationId xmlns:p14="http://schemas.microsoft.com/office/powerpoint/2010/main" val="338864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14</a:t>
            </a:fld>
            <a:endParaRPr lang="fr-BF"/>
          </a:p>
        </p:txBody>
      </p:sp>
    </p:spTree>
    <p:extLst>
      <p:ext uri="{BB962C8B-B14F-4D97-AF65-F5344CB8AC3E}">
        <p14:creationId xmlns:p14="http://schemas.microsoft.com/office/powerpoint/2010/main" val="3125703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15</a:t>
            </a:fld>
            <a:endParaRPr lang="fr-BF"/>
          </a:p>
        </p:txBody>
      </p:sp>
    </p:spTree>
    <p:extLst>
      <p:ext uri="{BB962C8B-B14F-4D97-AF65-F5344CB8AC3E}">
        <p14:creationId xmlns:p14="http://schemas.microsoft.com/office/powerpoint/2010/main" val="723968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16</a:t>
            </a:fld>
            <a:endParaRPr lang="fr-BF"/>
          </a:p>
        </p:txBody>
      </p:sp>
    </p:spTree>
    <p:extLst>
      <p:ext uri="{BB962C8B-B14F-4D97-AF65-F5344CB8AC3E}">
        <p14:creationId xmlns:p14="http://schemas.microsoft.com/office/powerpoint/2010/main" val="124796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17</a:t>
            </a:fld>
            <a:endParaRPr lang="fr-BF"/>
          </a:p>
        </p:txBody>
      </p:sp>
    </p:spTree>
    <p:extLst>
      <p:ext uri="{BB962C8B-B14F-4D97-AF65-F5344CB8AC3E}">
        <p14:creationId xmlns:p14="http://schemas.microsoft.com/office/powerpoint/2010/main" val="2955372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18</a:t>
            </a:fld>
            <a:endParaRPr lang="fr-BF"/>
          </a:p>
        </p:txBody>
      </p:sp>
    </p:spTree>
    <p:extLst>
      <p:ext uri="{BB962C8B-B14F-4D97-AF65-F5344CB8AC3E}">
        <p14:creationId xmlns:p14="http://schemas.microsoft.com/office/powerpoint/2010/main" val="4210597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19</a:t>
            </a:fld>
            <a:endParaRPr lang="fr-BF"/>
          </a:p>
        </p:txBody>
      </p:sp>
    </p:spTree>
    <p:extLst>
      <p:ext uri="{BB962C8B-B14F-4D97-AF65-F5344CB8AC3E}">
        <p14:creationId xmlns:p14="http://schemas.microsoft.com/office/powerpoint/2010/main" val="3517303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20</a:t>
            </a:fld>
            <a:endParaRPr lang="fr-BF"/>
          </a:p>
        </p:txBody>
      </p:sp>
    </p:spTree>
    <p:extLst>
      <p:ext uri="{BB962C8B-B14F-4D97-AF65-F5344CB8AC3E}">
        <p14:creationId xmlns:p14="http://schemas.microsoft.com/office/powerpoint/2010/main" val="3550878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21</a:t>
            </a:fld>
            <a:endParaRPr lang="fr-BF"/>
          </a:p>
        </p:txBody>
      </p:sp>
    </p:spTree>
    <p:extLst>
      <p:ext uri="{BB962C8B-B14F-4D97-AF65-F5344CB8AC3E}">
        <p14:creationId xmlns:p14="http://schemas.microsoft.com/office/powerpoint/2010/main" val="248039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5</a:t>
            </a:fld>
            <a:endParaRPr lang="fr-BF"/>
          </a:p>
        </p:txBody>
      </p:sp>
    </p:spTree>
    <p:extLst>
      <p:ext uri="{BB962C8B-B14F-4D97-AF65-F5344CB8AC3E}">
        <p14:creationId xmlns:p14="http://schemas.microsoft.com/office/powerpoint/2010/main" val="90125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6</a:t>
            </a:fld>
            <a:endParaRPr lang="fr-BF"/>
          </a:p>
        </p:txBody>
      </p:sp>
    </p:spTree>
    <p:extLst>
      <p:ext uri="{BB962C8B-B14F-4D97-AF65-F5344CB8AC3E}">
        <p14:creationId xmlns:p14="http://schemas.microsoft.com/office/powerpoint/2010/main" val="853557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7</a:t>
            </a:fld>
            <a:endParaRPr lang="fr-BF"/>
          </a:p>
        </p:txBody>
      </p:sp>
    </p:spTree>
    <p:extLst>
      <p:ext uri="{BB962C8B-B14F-4D97-AF65-F5344CB8AC3E}">
        <p14:creationId xmlns:p14="http://schemas.microsoft.com/office/powerpoint/2010/main" val="3261459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8</a:t>
            </a:fld>
            <a:endParaRPr lang="fr-BF"/>
          </a:p>
        </p:txBody>
      </p:sp>
    </p:spTree>
    <p:extLst>
      <p:ext uri="{BB962C8B-B14F-4D97-AF65-F5344CB8AC3E}">
        <p14:creationId xmlns:p14="http://schemas.microsoft.com/office/powerpoint/2010/main" val="334871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9</a:t>
            </a:fld>
            <a:endParaRPr lang="fr-BF"/>
          </a:p>
        </p:txBody>
      </p:sp>
    </p:spTree>
    <p:extLst>
      <p:ext uri="{BB962C8B-B14F-4D97-AF65-F5344CB8AC3E}">
        <p14:creationId xmlns:p14="http://schemas.microsoft.com/office/powerpoint/2010/main" val="2646494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10</a:t>
            </a:fld>
            <a:endParaRPr lang="fr-BF"/>
          </a:p>
        </p:txBody>
      </p:sp>
    </p:spTree>
    <p:extLst>
      <p:ext uri="{BB962C8B-B14F-4D97-AF65-F5344CB8AC3E}">
        <p14:creationId xmlns:p14="http://schemas.microsoft.com/office/powerpoint/2010/main" val="3797560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11</a:t>
            </a:fld>
            <a:endParaRPr lang="fr-BF"/>
          </a:p>
        </p:txBody>
      </p:sp>
    </p:spTree>
    <p:extLst>
      <p:ext uri="{BB962C8B-B14F-4D97-AF65-F5344CB8AC3E}">
        <p14:creationId xmlns:p14="http://schemas.microsoft.com/office/powerpoint/2010/main" val="3244407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a:p>
        </p:txBody>
      </p:sp>
      <p:sp>
        <p:nvSpPr>
          <p:cNvPr id="4" name="Espace réservé du numéro de diapositive 3"/>
          <p:cNvSpPr>
            <a:spLocks noGrp="1"/>
          </p:cNvSpPr>
          <p:nvPr>
            <p:ph type="sldNum" sz="quarter" idx="5"/>
          </p:nvPr>
        </p:nvSpPr>
        <p:spPr/>
        <p:txBody>
          <a:bodyPr/>
          <a:lstStyle/>
          <a:p>
            <a:fld id="{8A0614A0-1C77-4403-A8B9-39F8A436EBD2}" type="slidenum">
              <a:rPr lang="fr-BF" smtClean="0"/>
              <a:t>12</a:t>
            </a:fld>
            <a:endParaRPr lang="fr-BF"/>
          </a:p>
        </p:txBody>
      </p:sp>
    </p:spTree>
    <p:extLst>
      <p:ext uri="{BB962C8B-B14F-4D97-AF65-F5344CB8AC3E}">
        <p14:creationId xmlns:p14="http://schemas.microsoft.com/office/powerpoint/2010/main" val="148059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C8D8EC-44C9-42B9-AFB4-0DA3291ACEA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F"/>
          </a:p>
        </p:txBody>
      </p:sp>
      <p:sp>
        <p:nvSpPr>
          <p:cNvPr id="3" name="Sous-titre 2">
            <a:extLst>
              <a:ext uri="{FF2B5EF4-FFF2-40B4-BE49-F238E27FC236}">
                <a16:creationId xmlns:a16="http://schemas.microsoft.com/office/drawing/2014/main" id="{D05707DB-EB5F-4E69-A7B6-6F81863733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F"/>
          </a:p>
        </p:txBody>
      </p:sp>
      <p:sp>
        <p:nvSpPr>
          <p:cNvPr id="4" name="Espace réservé de la date 3">
            <a:extLst>
              <a:ext uri="{FF2B5EF4-FFF2-40B4-BE49-F238E27FC236}">
                <a16:creationId xmlns:a16="http://schemas.microsoft.com/office/drawing/2014/main" id="{731A8B8E-E02C-4AF8-B54E-3194EE6C168D}"/>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5" name="Espace réservé du pied de page 4">
            <a:extLst>
              <a:ext uri="{FF2B5EF4-FFF2-40B4-BE49-F238E27FC236}">
                <a16:creationId xmlns:a16="http://schemas.microsoft.com/office/drawing/2014/main" id="{86B4804A-34E8-4F85-89D5-6A3A9CE89FF8}"/>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449AFB76-18BD-4657-8B8C-569BD51AB319}"/>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2337935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D6A7DA-361A-4A7D-9872-7DFF504331A8}"/>
              </a:ext>
            </a:extLst>
          </p:cNvPr>
          <p:cNvSpPr>
            <a:spLocks noGrp="1"/>
          </p:cNvSpPr>
          <p:nvPr>
            <p:ph type="title"/>
          </p:nvPr>
        </p:nvSpPr>
        <p:spPr/>
        <p:txBody>
          <a:bodyPr/>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3350D285-66FA-4EFE-BE80-E729D746AFF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56B14D4C-CB31-4038-837D-E72BFF349C37}"/>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5" name="Espace réservé du pied de page 4">
            <a:extLst>
              <a:ext uri="{FF2B5EF4-FFF2-40B4-BE49-F238E27FC236}">
                <a16:creationId xmlns:a16="http://schemas.microsoft.com/office/drawing/2014/main" id="{B6D00FA3-132B-41F9-B268-7FFC0A596371}"/>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B4BC7899-B60C-4443-8B43-F9A53CEBF983}"/>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124156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74737F5-9C12-4BEC-B866-2E42B45F29D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F"/>
          </a:p>
        </p:txBody>
      </p:sp>
      <p:sp>
        <p:nvSpPr>
          <p:cNvPr id="3" name="Espace réservé du texte vertical 2">
            <a:extLst>
              <a:ext uri="{FF2B5EF4-FFF2-40B4-BE49-F238E27FC236}">
                <a16:creationId xmlns:a16="http://schemas.microsoft.com/office/drawing/2014/main" id="{5E45CE1C-586E-412D-A5C1-337A67A1C0C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1157DFBD-C67E-4624-AA89-08BCE85BB6E1}"/>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5" name="Espace réservé du pied de page 4">
            <a:extLst>
              <a:ext uri="{FF2B5EF4-FFF2-40B4-BE49-F238E27FC236}">
                <a16:creationId xmlns:a16="http://schemas.microsoft.com/office/drawing/2014/main" id="{6FD3A0B5-A8ED-4FA1-B310-53A9DBD24ECE}"/>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AF4333BE-21EE-4DA0-8CAB-00907E583193}"/>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307936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FBA28-DE30-4DA7-9DBF-5BC5CEE91B6E}"/>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54A25BE9-5932-41F8-A30B-6DFA4F8FA6D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53F1C1E0-86B2-48E2-93DD-02FBA91484E0}"/>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5" name="Espace réservé du pied de page 4">
            <a:extLst>
              <a:ext uri="{FF2B5EF4-FFF2-40B4-BE49-F238E27FC236}">
                <a16:creationId xmlns:a16="http://schemas.microsoft.com/office/drawing/2014/main" id="{1A39C181-C0D6-4851-9623-0AAC247A6625}"/>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1DFBAC8F-6EFE-4064-B4BA-F8A98F7E568A}"/>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55156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9011E-6526-4C2F-A9B3-ED10246710A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F"/>
          </a:p>
        </p:txBody>
      </p:sp>
      <p:sp>
        <p:nvSpPr>
          <p:cNvPr id="3" name="Espace réservé du texte 2">
            <a:extLst>
              <a:ext uri="{FF2B5EF4-FFF2-40B4-BE49-F238E27FC236}">
                <a16:creationId xmlns:a16="http://schemas.microsoft.com/office/drawing/2014/main" id="{76621B15-A960-4A94-A0B0-A1693928B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DEDBF1F-C5A4-42CB-8221-D9A61F17CD65}"/>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5" name="Espace réservé du pied de page 4">
            <a:extLst>
              <a:ext uri="{FF2B5EF4-FFF2-40B4-BE49-F238E27FC236}">
                <a16:creationId xmlns:a16="http://schemas.microsoft.com/office/drawing/2014/main" id="{9584B266-37D1-4C12-92BD-56C3779A4A4C}"/>
              </a:ext>
            </a:extLst>
          </p:cNvPr>
          <p:cNvSpPr>
            <a:spLocks noGrp="1"/>
          </p:cNvSpPr>
          <p:nvPr>
            <p:ph type="ftr" sz="quarter" idx="11"/>
          </p:nvPr>
        </p:nvSpPr>
        <p:spPr/>
        <p:txBody>
          <a:bodyPr/>
          <a:lstStyle/>
          <a:p>
            <a:endParaRPr lang="fr-BF"/>
          </a:p>
        </p:txBody>
      </p:sp>
      <p:sp>
        <p:nvSpPr>
          <p:cNvPr id="6" name="Espace réservé du numéro de diapositive 5">
            <a:extLst>
              <a:ext uri="{FF2B5EF4-FFF2-40B4-BE49-F238E27FC236}">
                <a16:creationId xmlns:a16="http://schemas.microsoft.com/office/drawing/2014/main" id="{6FE2943E-5659-4AAA-9C4E-F6A35241201C}"/>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27259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244B76-BD5A-477F-92D3-A9B757A1B9F0}"/>
              </a:ext>
            </a:extLst>
          </p:cNvPr>
          <p:cNvSpPr>
            <a:spLocks noGrp="1"/>
          </p:cNvSpPr>
          <p:nvPr>
            <p:ph type="title"/>
          </p:nvPr>
        </p:nvSpPr>
        <p:spPr/>
        <p:txBody>
          <a:bodyPr/>
          <a:lstStyle/>
          <a:p>
            <a:r>
              <a:rPr lang="fr-FR"/>
              <a:t>Modifiez le style du titre</a:t>
            </a:r>
            <a:endParaRPr lang="fr-BF"/>
          </a:p>
        </p:txBody>
      </p:sp>
      <p:sp>
        <p:nvSpPr>
          <p:cNvPr id="3" name="Espace réservé du contenu 2">
            <a:extLst>
              <a:ext uri="{FF2B5EF4-FFF2-40B4-BE49-F238E27FC236}">
                <a16:creationId xmlns:a16="http://schemas.microsoft.com/office/drawing/2014/main" id="{7AF07F5A-A00C-4E51-8DFD-B2CBAB588FC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contenu 3">
            <a:extLst>
              <a:ext uri="{FF2B5EF4-FFF2-40B4-BE49-F238E27FC236}">
                <a16:creationId xmlns:a16="http://schemas.microsoft.com/office/drawing/2014/main" id="{581D2FCA-36AF-45BA-9C18-D90A09E8424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e la date 4">
            <a:extLst>
              <a:ext uri="{FF2B5EF4-FFF2-40B4-BE49-F238E27FC236}">
                <a16:creationId xmlns:a16="http://schemas.microsoft.com/office/drawing/2014/main" id="{2494A7BB-8B03-4AD9-903C-3A23C4A57964}"/>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6" name="Espace réservé du pied de page 5">
            <a:extLst>
              <a:ext uri="{FF2B5EF4-FFF2-40B4-BE49-F238E27FC236}">
                <a16:creationId xmlns:a16="http://schemas.microsoft.com/office/drawing/2014/main" id="{C6E31A87-EABB-4598-A6E2-84C20233C7D3}"/>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C2C9BB26-7DD7-4630-A137-752EBA97FB86}"/>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4284639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FE2138-78F8-4822-897A-2793C84AA856}"/>
              </a:ext>
            </a:extLst>
          </p:cNvPr>
          <p:cNvSpPr>
            <a:spLocks noGrp="1"/>
          </p:cNvSpPr>
          <p:nvPr>
            <p:ph type="title"/>
          </p:nvPr>
        </p:nvSpPr>
        <p:spPr>
          <a:xfrm>
            <a:off x="839788" y="365125"/>
            <a:ext cx="10515600" cy="1325563"/>
          </a:xfrm>
        </p:spPr>
        <p:txBody>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6E240687-4B03-4B17-8443-D6BEEA24A3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D36561-F75C-4F69-B5CF-B08925F5C55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5" name="Espace réservé du texte 4">
            <a:extLst>
              <a:ext uri="{FF2B5EF4-FFF2-40B4-BE49-F238E27FC236}">
                <a16:creationId xmlns:a16="http://schemas.microsoft.com/office/drawing/2014/main" id="{F9E3A765-3CBB-41D1-8EF8-4388CD96E8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5A8B878-5537-45F4-9A62-A797FB89EA3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7" name="Espace réservé de la date 6">
            <a:extLst>
              <a:ext uri="{FF2B5EF4-FFF2-40B4-BE49-F238E27FC236}">
                <a16:creationId xmlns:a16="http://schemas.microsoft.com/office/drawing/2014/main" id="{BF42FE30-0A53-4566-96B5-26FBC2DEE45C}"/>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8" name="Espace réservé du pied de page 7">
            <a:extLst>
              <a:ext uri="{FF2B5EF4-FFF2-40B4-BE49-F238E27FC236}">
                <a16:creationId xmlns:a16="http://schemas.microsoft.com/office/drawing/2014/main" id="{CEA718B7-9DC9-40A7-BF7A-C8ED79774559}"/>
              </a:ext>
            </a:extLst>
          </p:cNvPr>
          <p:cNvSpPr>
            <a:spLocks noGrp="1"/>
          </p:cNvSpPr>
          <p:nvPr>
            <p:ph type="ftr" sz="quarter" idx="11"/>
          </p:nvPr>
        </p:nvSpPr>
        <p:spPr/>
        <p:txBody>
          <a:bodyPr/>
          <a:lstStyle/>
          <a:p>
            <a:endParaRPr lang="fr-BF"/>
          </a:p>
        </p:txBody>
      </p:sp>
      <p:sp>
        <p:nvSpPr>
          <p:cNvPr id="9" name="Espace réservé du numéro de diapositive 8">
            <a:extLst>
              <a:ext uri="{FF2B5EF4-FFF2-40B4-BE49-F238E27FC236}">
                <a16:creationId xmlns:a16="http://schemas.microsoft.com/office/drawing/2014/main" id="{DC4206D0-7887-4907-A579-D5BC48185039}"/>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2813716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6638A-5E5B-4AD6-9095-A13ED78B2003}"/>
              </a:ext>
            </a:extLst>
          </p:cNvPr>
          <p:cNvSpPr>
            <a:spLocks noGrp="1"/>
          </p:cNvSpPr>
          <p:nvPr>
            <p:ph type="title"/>
          </p:nvPr>
        </p:nvSpPr>
        <p:spPr/>
        <p:txBody>
          <a:bodyPr/>
          <a:lstStyle/>
          <a:p>
            <a:r>
              <a:rPr lang="fr-FR"/>
              <a:t>Modifiez le style du titre</a:t>
            </a:r>
            <a:endParaRPr lang="fr-BF"/>
          </a:p>
        </p:txBody>
      </p:sp>
      <p:sp>
        <p:nvSpPr>
          <p:cNvPr id="3" name="Espace réservé de la date 2">
            <a:extLst>
              <a:ext uri="{FF2B5EF4-FFF2-40B4-BE49-F238E27FC236}">
                <a16:creationId xmlns:a16="http://schemas.microsoft.com/office/drawing/2014/main" id="{B062FF24-D822-4185-878D-29EF0F80B9FB}"/>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4" name="Espace réservé du pied de page 3">
            <a:extLst>
              <a:ext uri="{FF2B5EF4-FFF2-40B4-BE49-F238E27FC236}">
                <a16:creationId xmlns:a16="http://schemas.microsoft.com/office/drawing/2014/main" id="{A95436E9-C11B-47E3-A6A8-B27FBD43C14C}"/>
              </a:ext>
            </a:extLst>
          </p:cNvPr>
          <p:cNvSpPr>
            <a:spLocks noGrp="1"/>
          </p:cNvSpPr>
          <p:nvPr>
            <p:ph type="ftr" sz="quarter" idx="11"/>
          </p:nvPr>
        </p:nvSpPr>
        <p:spPr/>
        <p:txBody>
          <a:bodyPr/>
          <a:lstStyle/>
          <a:p>
            <a:endParaRPr lang="fr-BF"/>
          </a:p>
        </p:txBody>
      </p:sp>
      <p:sp>
        <p:nvSpPr>
          <p:cNvPr id="5" name="Espace réservé du numéro de diapositive 4">
            <a:extLst>
              <a:ext uri="{FF2B5EF4-FFF2-40B4-BE49-F238E27FC236}">
                <a16:creationId xmlns:a16="http://schemas.microsoft.com/office/drawing/2014/main" id="{1000B389-55D2-4719-916D-CC07A85652FF}"/>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326677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D1C9716-9E82-4C4F-A364-4B2E2218E56B}"/>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3" name="Espace réservé du pied de page 2">
            <a:extLst>
              <a:ext uri="{FF2B5EF4-FFF2-40B4-BE49-F238E27FC236}">
                <a16:creationId xmlns:a16="http://schemas.microsoft.com/office/drawing/2014/main" id="{F45CD4DD-7B06-40DE-8C80-D7CB75DF7586}"/>
              </a:ext>
            </a:extLst>
          </p:cNvPr>
          <p:cNvSpPr>
            <a:spLocks noGrp="1"/>
          </p:cNvSpPr>
          <p:nvPr>
            <p:ph type="ftr" sz="quarter" idx="11"/>
          </p:nvPr>
        </p:nvSpPr>
        <p:spPr/>
        <p:txBody>
          <a:bodyPr/>
          <a:lstStyle/>
          <a:p>
            <a:endParaRPr lang="fr-BF"/>
          </a:p>
        </p:txBody>
      </p:sp>
      <p:sp>
        <p:nvSpPr>
          <p:cNvPr id="4" name="Espace réservé du numéro de diapositive 3">
            <a:extLst>
              <a:ext uri="{FF2B5EF4-FFF2-40B4-BE49-F238E27FC236}">
                <a16:creationId xmlns:a16="http://schemas.microsoft.com/office/drawing/2014/main" id="{651B5C59-1B32-468C-9087-D1ABB2D544A7}"/>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410164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62D69D-FFE8-43A4-BA72-2D1785DA3F7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du contenu 2">
            <a:extLst>
              <a:ext uri="{FF2B5EF4-FFF2-40B4-BE49-F238E27FC236}">
                <a16:creationId xmlns:a16="http://schemas.microsoft.com/office/drawing/2014/main" id="{836721D6-0D42-49FF-9CCB-E1ED75C56B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u texte 3">
            <a:extLst>
              <a:ext uri="{FF2B5EF4-FFF2-40B4-BE49-F238E27FC236}">
                <a16:creationId xmlns:a16="http://schemas.microsoft.com/office/drawing/2014/main" id="{DF636F9E-905D-453E-8FA1-C42158466A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49F5204-78F4-420B-8604-0767D4F5791F}"/>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6" name="Espace réservé du pied de page 5">
            <a:extLst>
              <a:ext uri="{FF2B5EF4-FFF2-40B4-BE49-F238E27FC236}">
                <a16:creationId xmlns:a16="http://schemas.microsoft.com/office/drawing/2014/main" id="{261C259E-5233-4863-A92B-C57FD3D002F4}"/>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628431B3-0D51-4A98-8B2B-5DC440D3ECBD}"/>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175850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A6877C-835C-418B-BD9A-A5AB7425FE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F"/>
          </a:p>
        </p:txBody>
      </p:sp>
      <p:sp>
        <p:nvSpPr>
          <p:cNvPr id="3" name="Espace réservé pour une image  2">
            <a:extLst>
              <a:ext uri="{FF2B5EF4-FFF2-40B4-BE49-F238E27FC236}">
                <a16:creationId xmlns:a16="http://schemas.microsoft.com/office/drawing/2014/main" id="{0BD82370-8BC5-4C69-A076-A284B6455B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F"/>
          </a:p>
        </p:txBody>
      </p:sp>
      <p:sp>
        <p:nvSpPr>
          <p:cNvPr id="4" name="Espace réservé du texte 3">
            <a:extLst>
              <a:ext uri="{FF2B5EF4-FFF2-40B4-BE49-F238E27FC236}">
                <a16:creationId xmlns:a16="http://schemas.microsoft.com/office/drawing/2014/main" id="{16F8D647-096D-4DF5-8FB3-15EF1E950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9A5831-4950-4897-9DD5-1A1C01C82E3D}"/>
              </a:ext>
            </a:extLst>
          </p:cNvPr>
          <p:cNvSpPr>
            <a:spLocks noGrp="1"/>
          </p:cNvSpPr>
          <p:nvPr>
            <p:ph type="dt" sz="half" idx="10"/>
          </p:nvPr>
        </p:nvSpPr>
        <p:spPr/>
        <p:txBody>
          <a:bodyPr/>
          <a:lstStyle/>
          <a:p>
            <a:fld id="{930DE2D1-109D-4630-B4F1-352C2F5C015B}" type="datetimeFigureOut">
              <a:rPr lang="fr-BF" smtClean="0"/>
              <a:t>05/07/2024</a:t>
            </a:fld>
            <a:endParaRPr lang="fr-BF"/>
          </a:p>
        </p:txBody>
      </p:sp>
      <p:sp>
        <p:nvSpPr>
          <p:cNvPr id="6" name="Espace réservé du pied de page 5">
            <a:extLst>
              <a:ext uri="{FF2B5EF4-FFF2-40B4-BE49-F238E27FC236}">
                <a16:creationId xmlns:a16="http://schemas.microsoft.com/office/drawing/2014/main" id="{2250D2A3-4C28-4456-95F2-798CD3FC8490}"/>
              </a:ext>
            </a:extLst>
          </p:cNvPr>
          <p:cNvSpPr>
            <a:spLocks noGrp="1"/>
          </p:cNvSpPr>
          <p:nvPr>
            <p:ph type="ftr" sz="quarter" idx="11"/>
          </p:nvPr>
        </p:nvSpPr>
        <p:spPr/>
        <p:txBody>
          <a:bodyPr/>
          <a:lstStyle/>
          <a:p>
            <a:endParaRPr lang="fr-BF"/>
          </a:p>
        </p:txBody>
      </p:sp>
      <p:sp>
        <p:nvSpPr>
          <p:cNvPr id="7" name="Espace réservé du numéro de diapositive 6">
            <a:extLst>
              <a:ext uri="{FF2B5EF4-FFF2-40B4-BE49-F238E27FC236}">
                <a16:creationId xmlns:a16="http://schemas.microsoft.com/office/drawing/2014/main" id="{95B551AD-C48C-4C6B-B570-37B5AD650C84}"/>
              </a:ext>
            </a:extLst>
          </p:cNvPr>
          <p:cNvSpPr>
            <a:spLocks noGrp="1"/>
          </p:cNvSpPr>
          <p:nvPr>
            <p:ph type="sldNum" sz="quarter" idx="12"/>
          </p:nvPr>
        </p:nvSpPr>
        <p:spPr/>
        <p:txBody>
          <a:bodyPr/>
          <a:lstStyle/>
          <a:p>
            <a:fld id="{2D6179EF-9009-4FBC-9113-6609245A76E3}" type="slidenum">
              <a:rPr lang="fr-BF" smtClean="0"/>
              <a:t>‹N°›</a:t>
            </a:fld>
            <a:endParaRPr lang="fr-BF"/>
          </a:p>
        </p:txBody>
      </p:sp>
    </p:spTree>
    <p:extLst>
      <p:ext uri="{BB962C8B-B14F-4D97-AF65-F5344CB8AC3E}">
        <p14:creationId xmlns:p14="http://schemas.microsoft.com/office/powerpoint/2010/main" val="132597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6DB8CB5-847F-45EE-A1FD-3CEE670347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F"/>
          </a:p>
        </p:txBody>
      </p:sp>
      <p:sp>
        <p:nvSpPr>
          <p:cNvPr id="3" name="Espace réservé du texte 2">
            <a:extLst>
              <a:ext uri="{FF2B5EF4-FFF2-40B4-BE49-F238E27FC236}">
                <a16:creationId xmlns:a16="http://schemas.microsoft.com/office/drawing/2014/main" id="{E7967877-2652-4833-B280-A3A6A7BFF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F"/>
          </a:p>
        </p:txBody>
      </p:sp>
      <p:sp>
        <p:nvSpPr>
          <p:cNvPr id="4" name="Espace réservé de la date 3">
            <a:extLst>
              <a:ext uri="{FF2B5EF4-FFF2-40B4-BE49-F238E27FC236}">
                <a16:creationId xmlns:a16="http://schemas.microsoft.com/office/drawing/2014/main" id="{1B766C71-29C7-4976-8F32-2D101599B7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DE2D1-109D-4630-B4F1-352C2F5C015B}" type="datetimeFigureOut">
              <a:rPr lang="fr-BF" smtClean="0"/>
              <a:t>05/07/2024</a:t>
            </a:fld>
            <a:endParaRPr lang="fr-BF"/>
          </a:p>
        </p:txBody>
      </p:sp>
      <p:sp>
        <p:nvSpPr>
          <p:cNvPr id="5" name="Espace réservé du pied de page 4">
            <a:extLst>
              <a:ext uri="{FF2B5EF4-FFF2-40B4-BE49-F238E27FC236}">
                <a16:creationId xmlns:a16="http://schemas.microsoft.com/office/drawing/2014/main" id="{E666293B-2953-4A94-901F-775700C6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F"/>
          </a:p>
        </p:txBody>
      </p:sp>
      <p:sp>
        <p:nvSpPr>
          <p:cNvPr id="6" name="Espace réservé du numéro de diapositive 5">
            <a:extLst>
              <a:ext uri="{FF2B5EF4-FFF2-40B4-BE49-F238E27FC236}">
                <a16:creationId xmlns:a16="http://schemas.microsoft.com/office/drawing/2014/main" id="{0F45D32E-3E8D-484F-852B-A1E5D720C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179EF-9009-4FBC-9113-6609245A76E3}" type="slidenum">
              <a:rPr lang="fr-BF" smtClean="0"/>
              <a:t>‹N°›</a:t>
            </a:fld>
            <a:endParaRPr lang="fr-BF"/>
          </a:p>
        </p:txBody>
      </p:sp>
    </p:spTree>
    <p:extLst>
      <p:ext uri="{BB962C8B-B14F-4D97-AF65-F5344CB8AC3E}">
        <p14:creationId xmlns:p14="http://schemas.microsoft.com/office/powerpoint/2010/main" val="3821747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BF"/>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D4F12B-009D-4988-BA36-1C81990BCE08}"/>
              </a:ext>
            </a:extLst>
          </p:cNvPr>
          <p:cNvSpPr/>
          <p:nvPr/>
        </p:nvSpPr>
        <p:spPr>
          <a:xfrm>
            <a:off x="0" y="13252"/>
            <a:ext cx="12192000" cy="6858000"/>
          </a:xfrm>
          <a:prstGeom prst="rect">
            <a:avLst/>
          </a:prstGeom>
          <a:blipFill dpi="0" rotWithShape="1">
            <a:blip r:embed="rId2">
              <a:alphaModFix amt="66000"/>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dirty="0"/>
          </a:p>
        </p:txBody>
      </p:sp>
      <p:pic>
        <p:nvPicPr>
          <p:cNvPr id="5" name="Image 4" descr="Les offres de formations à l’Université Joseph KI-ZERBO | Université ...">
            <a:extLst>
              <a:ext uri="{FF2B5EF4-FFF2-40B4-BE49-F238E27FC236}">
                <a16:creationId xmlns:a16="http://schemas.microsoft.com/office/drawing/2014/main" id="{BBA1255C-BAA3-48BB-954D-3F4DF1132810}"/>
              </a:ext>
            </a:extLst>
          </p:cNvPr>
          <p:cNvPicPr/>
          <p:nvPr/>
        </p:nvPicPr>
        <p:blipFill>
          <a:blip r:embed="rId3"/>
          <a:srcRect/>
          <a:stretch>
            <a:fillRect/>
          </a:stretch>
        </p:blipFill>
        <p:spPr>
          <a:xfrm>
            <a:off x="272244" y="124925"/>
            <a:ext cx="1997075" cy="1425976"/>
          </a:xfrm>
          <a:prstGeom prst="rect">
            <a:avLst/>
          </a:prstGeom>
          <a:noFill/>
          <a:ln>
            <a:noFill/>
            <a:prstDash/>
          </a:ln>
        </p:spPr>
      </p:pic>
      <p:pic>
        <p:nvPicPr>
          <p:cNvPr id="6" name="Image 5">
            <a:extLst>
              <a:ext uri="{FF2B5EF4-FFF2-40B4-BE49-F238E27FC236}">
                <a16:creationId xmlns:a16="http://schemas.microsoft.com/office/drawing/2014/main" id="{D9ADCE0D-9AC1-4090-9E48-F64AFE785B26}"/>
              </a:ext>
            </a:extLst>
          </p:cNvPr>
          <p:cNvPicPr/>
          <p:nvPr/>
        </p:nvPicPr>
        <p:blipFill>
          <a:blip r:embed="rId4" cstate="hqprint">
            <a:extLst>
              <a:ext uri="{28A0092B-C50C-407E-A947-70E740481C1C}">
                <a14:useLocalDpi xmlns:a14="http://schemas.microsoft.com/office/drawing/2010/main" val="0"/>
              </a:ext>
            </a:extLst>
          </a:blip>
          <a:stretch>
            <a:fillRect/>
          </a:stretch>
        </p:blipFill>
        <p:spPr>
          <a:xfrm>
            <a:off x="10057341" y="124925"/>
            <a:ext cx="1862415" cy="1425977"/>
          </a:xfrm>
          <a:prstGeom prst="rect">
            <a:avLst/>
          </a:prstGeom>
        </p:spPr>
      </p:pic>
      <p:sp>
        <p:nvSpPr>
          <p:cNvPr id="7" name="Rectangle : coins arrondis 6">
            <a:extLst>
              <a:ext uri="{FF2B5EF4-FFF2-40B4-BE49-F238E27FC236}">
                <a16:creationId xmlns:a16="http://schemas.microsoft.com/office/drawing/2014/main" id="{BBB7A8CE-3F9C-4C82-BB67-0B1BFBAA00A2}"/>
              </a:ext>
            </a:extLst>
          </p:cNvPr>
          <p:cNvSpPr/>
          <p:nvPr/>
        </p:nvSpPr>
        <p:spPr>
          <a:xfrm>
            <a:off x="2461845" y="2201533"/>
            <a:ext cx="8018585" cy="1547446"/>
          </a:xfrm>
          <a:prstGeom prst="round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4400" u="sng" dirty="0">
                <a:latin typeface="Algerian" panose="04020705040A02060702" pitchFamily="82" charset="0"/>
              </a:rPr>
              <a:t>THEME</a:t>
            </a:r>
            <a:r>
              <a:rPr lang="fr-FR" sz="4400" dirty="0">
                <a:latin typeface="Algerian" panose="04020705040A02060702" pitchFamily="82" charset="0"/>
              </a:rPr>
              <a:t>: PROBIT MULTINOMIAL DE CHOIX</a:t>
            </a:r>
            <a:endParaRPr lang="fr-BF" sz="4400" dirty="0">
              <a:latin typeface="Algerian" panose="04020705040A02060702" pitchFamily="82" charset="0"/>
            </a:endParaRPr>
          </a:p>
        </p:txBody>
      </p:sp>
      <p:sp>
        <p:nvSpPr>
          <p:cNvPr id="8" name="Parchemin : vertical 7">
            <a:extLst>
              <a:ext uri="{FF2B5EF4-FFF2-40B4-BE49-F238E27FC236}">
                <a16:creationId xmlns:a16="http://schemas.microsoft.com/office/drawing/2014/main" id="{594F17B1-F49A-4A86-9C0B-F3292F5EAFD2}"/>
              </a:ext>
            </a:extLst>
          </p:cNvPr>
          <p:cNvSpPr/>
          <p:nvPr/>
        </p:nvSpPr>
        <p:spPr>
          <a:xfrm>
            <a:off x="1167618" y="4399610"/>
            <a:ext cx="2940148" cy="2057461"/>
          </a:xfrm>
          <a:prstGeom prst="verticalScroll">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t>GROUPE</a:t>
            </a:r>
            <a:r>
              <a:rPr lang="fr-FR" b="1" u="sng" dirty="0"/>
              <a:t> </a:t>
            </a:r>
            <a:r>
              <a:rPr lang="fr-FR" b="1" dirty="0"/>
              <a:t>2</a:t>
            </a:r>
          </a:p>
          <a:p>
            <a:pPr algn="ctr"/>
            <a:endParaRPr lang="fr-FR" dirty="0"/>
          </a:p>
          <a:p>
            <a:pPr algn="ctr">
              <a:lnSpc>
                <a:spcPct val="150000"/>
              </a:lnSpc>
            </a:pPr>
            <a:r>
              <a:rPr lang="fr-FR" dirty="0"/>
              <a:t>CISSE Oumarou</a:t>
            </a:r>
          </a:p>
          <a:p>
            <a:pPr algn="ctr">
              <a:lnSpc>
                <a:spcPct val="150000"/>
              </a:lnSpc>
            </a:pPr>
            <a:r>
              <a:rPr lang="fr-FR" dirty="0"/>
              <a:t>SAWADOGO Yacouba</a:t>
            </a:r>
          </a:p>
          <a:p>
            <a:pPr algn="ctr">
              <a:lnSpc>
                <a:spcPct val="150000"/>
              </a:lnSpc>
            </a:pPr>
            <a:r>
              <a:rPr lang="fr-FR" dirty="0"/>
              <a:t>TONGO Lazare</a:t>
            </a:r>
          </a:p>
          <a:p>
            <a:pPr algn="ctr"/>
            <a:endParaRPr lang="fr-BF" dirty="0"/>
          </a:p>
        </p:txBody>
      </p:sp>
      <p:sp>
        <p:nvSpPr>
          <p:cNvPr id="9" name="Parchemin : horizontal 8">
            <a:extLst>
              <a:ext uri="{FF2B5EF4-FFF2-40B4-BE49-F238E27FC236}">
                <a16:creationId xmlns:a16="http://schemas.microsoft.com/office/drawing/2014/main" id="{D868D196-B8CA-4679-A975-7C10724F9B68}"/>
              </a:ext>
            </a:extLst>
          </p:cNvPr>
          <p:cNvSpPr/>
          <p:nvPr/>
        </p:nvSpPr>
        <p:spPr>
          <a:xfrm>
            <a:off x="8693834" y="4399610"/>
            <a:ext cx="2940148" cy="1958987"/>
          </a:xfrm>
          <a:prstGeom prst="horizontalScroll">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fr-FR" b="1" dirty="0"/>
              <a:t>Enseignant</a:t>
            </a:r>
          </a:p>
          <a:p>
            <a:pPr algn="ctr">
              <a:lnSpc>
                <a:spcPct val="150000"/>
              </a:lnSpc>
            </a:pPr>
            <a:r>
              <a:rPr lang="fr-FR" dirty="0">
                <a:latin typeface="Times New Roman" panose="02020603050405020304" pitchFamily="18" charset="0"/>
                <a:cs typeface="Times New Roman" panose="02020603050405020304" pitchFamily="18" charset="0"/>
              </a:rPr>
              <a:t>Dr Israël SAWADOGO</a:t>
            </a:r>
          </a:p>
          <a:p>
            <a:pPr algn="ctr">
              <a:lnSpc>
                <a:spcPct val="150000"/>
              </a:lnSpc>
            </a:pPr>
            <a:endParaRPr lang="fr-BF"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009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PROBABILITE DE CHOIX</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1CFD1D-65D2-410D-96E6-2318D2203B8A}"/>
                  </a:ext>
                </a:extLst>
              </p:cNvPr>
              <p:cNvSpPr/>
              <p:nvPr/>
            </p:nvSpPr>
            <p:spPr>
              <a:xfrm>
                <a:off x="677516" y="1031617"/>
                <a:ext cx="10836966" cy="5672770"/>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lnSpc>
                    <a:spcPct val="150000"/>
                  </a:lnSpc>
                  <a:spcAft>
                    <a:spcPts val="800"/>
                  </a:spcAft>
                </a:pP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Pour cela nous définissons une différence d'utilité entre l'alternative j et une alternative de référence j=0</a:t>
                </a:r>
              </a:p>
              <a:p>
                <a:pPr indent="457200" algn="just">
                  <a:lnSpc>
                    <a:spcPct val="150000"/>
                  </a:lnSpc>
                  <a:spcAft>
                    <a:spcPts val="800"/>
                  </a:spcAft>
                </a:pPr>
                <a:r>
                  <a:rPr lang="fr-BF" sz="2400" b="1" dirty="0">
                    <a:effectLst/>
                    <a:latin typeface="Times New Roman" panose="02020603050405020304" pitchFamily="18" charset="0"/>
                    <a:ea typeface="Calibri" panose="020F0502020204030204" pitchFamily="34" charset="0"/>
                    <a:cs typeface="Times New Roman" panose="02020603050405020304" pitchFamily="18" charset="0"/>
                  </a:rPr>
                  <a:t>Soit </a:t>
                </a:r>
                <a14:m>
                  <m:oMath xmlns:m="http://schemas.openxmlformats.org/officeDocument/2006/math">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𝑼</m:t>
                            </m:r>
                          </m:e>
                        </m:acc>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𝒊𝒋</m:t>
                        </m:r>
                      </m:sub>
                    </m:sSub>
                  </m:oMath>
                </a14:m>
                <a:r>
                  <a:rPr lang="fr-BF" sz="2400" b="1" dirty="0">
                    <a:effectLst/>
                    <a:latin typeface="Times New Roman" panose="02020603050405020304" pitchFamily="18" charset="0"/>
                    <a:ea typeface="Calibri" panose="020F0502020204030204" pitchFamily="34" charset="0"/>
                    <a:cs typeface="Times New Roman" panose="02020603050405020304" pitchFamily="18" charset="0"/>
                  </a:rPr>
                  <a:t> la différence</a:t>
                </a: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 entre</a:t>
                </a:r>
                <a:r>
                  <a:rPr lang="fr-BF" sz="2400" b="1" dirty="0">
                    <a:effectLst/>
                    <a:latin typeface="Times New Roman" panose="02020603050405020304" pitchFamily="18" charset="0"/>
                    <a:ea typeface="Calibri" panose="020F0502020204030204" pitchFamily="34" charset="0"/>
                    <a:cs typeface="Times New Roman" panose="02020603050405020304" pitchFamily="18" charset="0"/>
                  </a:rPr>
                  <a:t> l’utilité latente  </a:t>
                </a:r>
                <a14:m>
                  <m:oMath xmlns:m="http://schemas.openxmlformats.org/officeDocument/2006/math">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𝑼</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𝒊𝒋</m:t>
                        </m:r>
                      </m:sub>
                    </m:sSub>
                  </m:oMath>
                </a14:m>
                <a:r>
                  <a:rPr lang="fr-BF" sz="2400" b="1" dirty="0">
                    <a:effectLst/>
                    <a:latin typeface="Times New Roman" panose="02020603050405020304" pitchFamily="18" charset="0"/>
                    <a:ea typeface="Calibri" panose="020F0502020204030204" pitchFamily="34" charset="0"/>
                    <a:cs typeface="Times New Roman" panose="02020603050405020304" pitchFamily="18" charset="0"/>
                  </a:rPr>
                  <a:t>et l’utilité de référence </a:t>
                </a:r>
                <a14:m>
                  <m:oMath xmlns:m="http://schemas.openxmlformats.org/officeDocument/2006/math">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𝑼</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𝟎</m:t>
                        </m:r>
                      </m:sub>
                    </m:sSub>
                  </m:oMath>
                </a14:m>
                <a:endParaRPr lang="fr-BF"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14:m>
                  <m:oMath xmlns:m="http://schemas.openxmlformats.org/officeDocument/2006/math">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𝑼</m:t>
                            </m:r>
                          </m:e>
                        </m:acc>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𝒋</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𝟎</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𝑼</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𝒊𝒋</m:t>
                        </m:r>
                      </m:sub>
                    </m:sSub>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𝑼</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𝟎</m:t>
                        </m:r>
                      </m:sub>
                    </m:sSub>
                  </m:oMath>
                </a14:m>
                <a:r>
                  <a:rPr lang="fr-BF" sz="2400" b="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 </m:t>
                        </m:r>
                      </m:sub>
                    </m:sSub>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𝜷</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𝒋</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 </m:t>
                        </m:r>
                      </m:sub>
                    </m:sSub>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𝜺</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𝒊𝒋</m:t>
                        </m:r>
                      </m:sub>
                    </m:sSub>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 </m:t>
                        </m:r>
                      </m:sub>
                    </m:sSub>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𝜷</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𝟎</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 </m:t>
                        </m:r>
                      </m:sub>
                    </m:sSub>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𝜺</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𝟎</m:t>
                        </m:r>
                      </m:sub>
                    </m:sSub>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fr-BF" sz="2400" b="1"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 </m:t>
                        </m:r>
                      </m:sub>
                    </m:sSub>
                    <m:d>
                      <m:d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𝜷</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𝒋</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 </m:t>
                            </m:r>
                          </m:sub>
                        </m:sSub>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𝜷</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𝟎</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 </m:t>
                            </m:r>
                          </m:sub>
                        </m:sSub>
                      </m:e>
                    </m:d>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fr-BF" sz="2400" b="1" dirty="0">
                    <a:effectLst/>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𝜺</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𝒊𝒋</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 </m:t>
                        </m:r>
                      </m:sub>
                    </m:sSub>
                    <m:sSub>
                      <m:sSubPr>
                        <m:ctrlPr>
                          <a:rPr lang="fr-BF" sz="24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400" b="1" i="1">
                            <a:effectLst/>
                            <a:latin typeface="Cambria Math" panose="02040503050406030204" pitchFamily="18" charset="0"/>
                            <a:ea typeface="Calibri" panose="020F0502020204030204" pitchFamily="34" charset="0"/>
                            <a:cs typeface="Times New Roman" panose="02020603050405020304" pitchFamily="18" charset="0"/>
                          </a:rPr>
                          <m:t>𝜺</m:t>
                        </m:r>
                      </m:e>
                      <m:sub>
                        <m:r>
                          <a:rPr lang="fr-BF" sz="2400" b="1" i="1">
                            <a:effectLst/>
                            <a:latin typeface="Cambria Math" panose="02040503050406030204" pitchFamily="18" charset="0"/>
                            <a:ea typeface="Calibri" panose="020F0502020204030204" pitchFamily="34" charset="0"/>
                            <a:cs typeface="Times New Roman" panose="02020603050405020304" pitchFamily="18" charset="0"/>
                          </a:rPr>
                          <m:t>𝒊</m:t>
                        </m:r>
                        <m:r>
                          <a:rPr lang="fr-BF" sz="2400" b="1" i="1">
                            <a:effectLst/>
                            <a:latin typeface="Cambria Math" panose="02040503050406030204" pitchFamily="18" charset="0"/>
                            <a:ea typeface="Calibri" panose="020F0502020204030204" pitchFamily="34" charset="0"/>
                            <a:cs typeface="Times New Roman" panose="02020603050405020304" pitchFamily="18" charset="0"/>
                          </a:rPr>
                          <m:t>𝟎</m:t>
                        </m:r>
                      </m:sub>
                    </m:sSub>
                    <m:r>
                      <a:rPr lang="fr-BF" sz="24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fr-BF" sz="2400" b="1" dirty="0">
                    <a:effectLst/>
                    <a:latin typeface="Times New Roman" panose="02020603050405020304" pitchFamily="18" charset="0"/>
                    <a:ea typeface="Calibri" panose="020F0502020204030204" pitchFamily="34" charset="0"/>
                    <a:cs typeface="Times New Roman" panose="02020603050405020304" pitchFamily="18" charset="0"/>
                  </a:rPr>
                  <a:t> </a:t>
                </a:r>
              </a:p>
              <a:p>
                <a:pPr indent="457200" algn="just">
                  <a:lnSpc>
                    <a:spcPct val="150000"/>
                  </a:lnSpc>
                  <a:spcAft>
                    <a:spcPts val="800"/>
                  </a:spcAft>
                </a:pPr>
                <a:endParaRPr lang="fr-BF"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5C1CFD1D-65D2-410D-96E6-2318D2203B8A}"/>
                  </a:ext>
                </a:extLst>
              </p:cNvPr>
              <p:cNvSpPr>
                <a:spLocks noRot="1" noChangeAspect="1" noMove="1" noResize="1" noEditPoints="1" noAdjustHandles="1" noChangeArrowheads="1" noChangeShapeType="1" noTextEdit="1"/>
              </p:cNvSpPr>
              <p:nvPr/>
            </p:nvSpPr>
            <p:spPr>
              <a:xfrm>
                <a:off x="677516" y="1031617"/>
                <a:ext cx="10836966" cy="5672770"/>
              </a:xfrm>
              <a:prstGeom prst="rect">
                <a:avLst/>
              </a:prstGeom>
              <a:blipFill>
                <a:blip r:embed="rId4"/>
                <a:stretch>
                  <a:fillRect l="-787" r="-843"/>
                </a:stretch>
              </a:blipFill>
              <a:ln>
                <a:solidFill>
                  <a:schemeClr val="bg2">
                    <a:lumMod val="50000"/>
                  </a:schemeClr>
                </a:solidFill>
              </a:ln>
            </p:spPr>
            <p:txBody>
              <a:bodyPr/>
              <a:lstStyle/>
              <a:p>
                <a:r>
                  <a:rPr lang="fr-BF">
                    <a:noFill/>
                  </a:rPr>
                  <a:t> </a:t>
                </a:r>
              </a:p>
            </p:txBody>
          </p:sp>
        </mc:Fallback>
      </mc:AlternateContent>
    </p:spTree>
    <p:extLst>
      <p:ext uri="{BB962C8B-B14F-4D97-AF65-F5344CB8AC3E}">
        <p14:creationId xmlns:p14="http://schemas.microsoft.com/office/powerpoint/2010/main" val="396803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PROBABILITE DE CHOIX</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1CFD1D-65D2-410D-96E6-2318D2203B8A}"/>
                  </a:ext>
                </a:extLst>
              </p:cNvPr>
              <p:cNvSpPr/>
              <p:nvPr/>
            </p:nvSpPr>
            <p:spPr>
              <a:xfrm>
                <a:off x="762000"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342900" lvl="0" indent="-342900" algn="just">
                  <a:lnSpc>
                    <a:spcPct val="150000"/>
                  </a:lnSpc>
                  <a:spcAft>
                    <a:spcPts val="800"/>
                  </a:spcAft>
                  <a:buFont typeface="Wingdings" panose="05000000000000000000" pitchFamily="2" charset="2"/>
                  <a:buChar char=""/>
                </a:pPr>
                <a14:m>
                  <m:oMath xmlns:m="http://schemas.openxmlformats.org/officeDocument/2006/math">
                    <m:sSub>
                      <m:sSubPr>
                        <m:ctrlPr>
                          <a:rPr lang="fr-BF" sz="2600" b="1"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fr-BF" sz="2600" b="1" i="1">
                                <a:latin typeface="Cambria Math" panose="02040503050406030204" pitchFamily="18" charset="0"/>
                                <a:ea typeface="Calibri" panose="020F0502020204030204" pitchFamily="34" charset="0"/>
                                <a:cs typeface="Times New Roman" panose="02020603050405020304" pitchFamily="18" charset="0"/>
                              </a:rPr>
                            </m:ctrlPr>
                          </m:accPr>
                          <m:e>
                            <m:r>
                              <a:rPr lang="fr-BF" sz="2600" b="1" i="1">
                                <a:latin typeface="Cambria Math" panose="02040503050406030204" pitchFamily="18" charset="0"/>
                                <a:ea typeface="Calibri" panose="020F0502020204030204" pitchFamily="34" charset="0"/>
                                <a:cs typeface="Times New Roman" panose="02020603050405020304" pitchFamily="18" charset="0"/>
                              </a:rPr>
                              <m:t>𝑼</m:t>
                            </m:r>
                          </m:e>
                        </m:acc>
                      </m:e>
                      <m:sub>
                        <m:r>
                          <a:rPr lang="fr-BF" sz="2600" b="1" i="1">
                            <a:latin typeface="Cambria Math" panose="02040503050406030204" pitchFamily="18" charset="0"/>
                            <a:ea typeface="Calibri" panose="020F0502020204030204" pitchFamily="34" charset="0"/>
                            <a:cs typeface="Times New Roman" panose="02020603050405020304" pitchFamily="18" charset="0"/>
                          </a:rPr>
                          <m:t>𝒊</m:t>
                        </m:r>
                      </m:sub>
                    </m:sSub>
                    <m:r>
                      <a:rPr lang="fr-BF" sz="2600" b="1" i="1">
                        <a:latin typeface="Cambria Math" panose="02040503050406030204" pitchFamily="18" charset="0"/>
                        <a:ea typeface="Calibri" panose="020F0502020204030204" pitchFamily="34" charset="0"/>
                        <a:cs typeface="Times New Roman" panose="02020603050405020304" pitchFamily="18" charset="0"/>
                      </a:rPr>
                      <m:t>(</m:t>
                    </m:r>
                    <m:r>
                      <a:rPr lang="fr-BF" sz="2600" b="1" i="1">
                        <a:latin typeface="Cambria Math" panose="02040503050406030204" pitchFamily="18" charset="0"/>
                        <a:ea typeface="Calibri" panose="020F0502020204030204" pitchFamily="34" charset="0"/>
                        <a:cs typeface="Times New Roman" panose="02020603050405020304" pitchFamily="18" charset="0"/>
                      </a:rPr>
                      <m:t>𝒋</m:t>
                    </m:r>
                    <m:r>
                      <a:rPr lang="fr-BF" sz="2600" b="1" i="1">
                        <a:latin typeface="Cambria Math" panose="02040503050406030204" pitchFamily="18" charset="0"/>
                        <a:ea typeface="Calibri" panose="020F0502020204030204" pitchFamily="34" charset="0"/>
                        <a:cs typeface="Times New Roman" panose="02020603050405020304" pitchFamily="18" charset="0"/>
                      </a:rPr>
                      <m:t>,</m:t>
                    </m:r>
                    <m:r>
                      <a:rPr lang="fr-BF" sz="2600" b="1" i="1">
                        <a:latin typeface="Cambria Math" panose="02040503050406030204" pitchFamily="18" charset="0"/>
                        <a:ea typeface="Calibri" panose="020F0502020204030204" pitchFamily="34" charset="0"/>
                        <a:cs typeface="Times New Roman" panose="02020603050405020304" pitchFamily="18" charset="0"/>
                      </a:rPr>
                      <m:t>𝟎</m:t>
                    </m:r>
                    <m:r>
                      <a:rPr lang="fr-BF" sz="2600" b="1" i="1">
                        <a:latin typeface="Cambria Math" panose="02040503050406030204" pitchFamily="18" charset="0"/>
                        <a:ea typeface="Calibri" panose="020F0502020204030204" pitchFamily="34" charset="0"/>
                        <a:cs typeface="Times New Roman" panose="02020603050405020304" pitchFamily="18" charset="0"/>
                      </a:rPr>
                      <m:t>)&gt;</m:t>
                    </m:r>
                    <m:r>
                      <a:rPr lang="fr-BF" sz="2600" b="1" i="1">
                        <a:latin typeface="Cambria Math" panose="02040503050406030204" pitchFamily="18" charset="0"/>
                        <a:ea typeface="Calibri" panose="020F0502020204030204" pitchFamily="34" charset="0"/>
                        <a:cs typeface="Times New Roman" panose="02020603050405020304" pitchFamily="18" charset="0"/>
                      </a:rPr>
                      <m:t>𝟎</m:t>
                    </m:r>
                  </m:oMath>
                </a14:m>
                <a:r>
                  <a:rPr lang="fr-BF" sz="2600" b="1" dirty="0">
                    <a:latin typeface="Times New Roman" panose="02020603050405020304" pitchFamily="18" charset="0"/>
                    <a:ea typeface="Calibri" panose="020F0502020204030204" pitchFamily="34" charset="0"/>
                    <a:cs typeface="Times New Roman" panose="02020603050405020304" pitchFamily="18" charset="0"/>
                  </a:rPr>
                  <a:t> </a:t>
                </a:r>
                <a:r>
                  <a:rPr lang="fr-FR" sz="2600" b="1" dirty="0">
                    <a:latin typeface="Times New Roman" panose="02020603050405020304" pitchFamily="18" charset="0"/>
                    <a:ea typeface="Calibri" panose="020F0502020204030204" pitchFamily="34" charset="0"/>
                    <a:cs typeface="Times New Roman" panose="02020603050405020304" pitchFamily="18" charset="0"/>
                  </a:rPr>
                  <a:t>        </a:t>
                </a:r>
                <a:r>
                  <a:rPr lang="fr-BF" sz="2600" b="1" dirty="0">
                    <a:latin typeface="Times New Roman" panose="02020603050405020304" pitchFamily="18" charset="0"/>
                    <a:ea typeface="Calibri" panose="020F0502020204030204" pitchFamily="34" charset="0"/>
                    <a:cs typeface="Times New Roman" panose="02020603050405020304" pitchFamily="18" charset="0"/>
                  </a:rPr>
                  <a:t>l'individu i perçoit l'alternative j comme ayant une utilité plus grande que l'alternative de référence.</a:t>
                </a:r>
              </a:p>
              <a:p>
                <a:pPr marL="342900" lvl="0" indent="-342900" algn="just">
                  <a:lnSpc>
                    <a:spcPct val="150000"/>
                  </a:lnSpc>
                  <a:spcAft>
                    <a:spcPts val="800"/>
                  </a:spcAft>
                  <a:buFont typeface="Wingdings" panose="05000000000000000000" pitchFamily="2" charset="2"/>
                  <a:buChar char=""/>
                </a:pPr>
                <a14:m>
                  <m:oMath xmlns:m="http://schemas.openxmlformats.org/officeDocument/2006/math">
                    <m:sSub>
                      <m:sSubPr>
                        <m:ctrlPr>
                          <a:rPr lang="fr-BF" sz="2600" b="1"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fr-BF" sz="2600" b="1" i="1">
                                <a:latin typeface="Cambria Math" panose="02040503050406030204" pitchFamily="18" charset="0"/>
                                <a:ea typeface="Calibri" panose="020F0502020204030204" pitchFamily="34" charset="0"/>
                                <a:cs typeface="Times New Roman" panose="02020603050405020304" pitchFamily="18" charset="0"/>
                              </a:rPr>
                            </m:ctrlPr>
                          </m:accPr>
                          <m:e>
                            <m:r>
                              <a:rPr lang="fr-BF" sz="2600" b="1" i="1">
                                <a:latin typeface="Cambria Math" panose="02040503050406030204" pitchFamily="18" charset="0"/>
                                <a:ea typeface="Calibri" panose="020F0502020204030204" pitchFamily="34" charset="0"/>
                                <a:cs typeface="Times New Roman" panose="02020603050405020304" pitchFamily="18" charset="0"/>
                              </a:rPr>
                              <m:t>𝑼</m:t>
                            </m:r>
                          </m:e>
                        </m:acc>
                      </m:e>
                      <m:sub>
                        <m:r>
                          <a:rPr lang="fr-BF" sz="2600" b="1" i="1">
                            <a:latin typeface="Cambria Math" panose="02040503050406030204" pitchFamily="18" charset="0"/>
                            <a:ea typeface="Calibri" panose="020F0502020204030204" pitchFamily="34" charset="0"/>
                            <a:cs typeface="Times New Roman" panose="02020603050405020304" pitchFamily="18" charset="0"/>
                          </a:rPr>
                          <m:t>𝒊</m:t>
                        </m:r>
                      </m:sub>
                    </m:sSub>
                    <m:r>
                      <a:rPr lang="fr-BF" sz="2600" b="1" i="1">
                        <a:latin typeface="Cambria Math" panose="02040503050406030204" pitchFamily="18" charset="0"/>
                        <a:ea typeface="Calibri" panose="020F0502020204030204" pitchFamily="34" charset="0"/>
                        <a:cs typeface="Times New Roman" panose="02020603050405020304" pitchFamily="18" charset="0"/>
                      </a:rPr>
                      <m:t>(</m:t>
                    </m:r>
                    <m:r>
                      <a:rPr lang="fr-BF" sz="2600" b="1" i="1">
                        <a:latin typeface="Cambria Math" panose="02040503050406030204" pitchFamily="18" charset="0"/>
                        <a:ea typeface="Calibri" panose="020F0502020204030204" pitchFamily="34" charset="0"/>
                        <a:cs typeface="Times New Roman" panose="02020603050405020304" pitchFamily="18" charset="0"/>
                      </a:rPr>
                      <m:t>𝒋</m:t>
                    </m:r>
                    <m:r>
                      <a:rPr lang="fr-BF" sz="2600" b="1" i="1">
                        <a:latin typeface="Cambria Math" panose="02040503050406030204" pitchFamily="18" charset="0"/>
                        <a:ea typeface="Calibri" panose="020F0502020204030204" pitchFamily="34" charset="0"/>
                        <a:cs typeface="Times New Roman" panose="02020603050405020304" pitchFamily="18" charset="0"/>
                      </a:rPr>
                      <m:t>,</m:t>
                    </m:r>
                    <m:r>
                      <a:rPr lang="fr-BF" sz="2600" b="1" i="1">
                        <a:latin typeface="Cambria Math" panose="02040503050406030204" pitchFamily="18" charset="0"/>
                        <a:ea typeface="Calibri" panose="020F0502020204030204" pitchFamily="34" charset="0"/>
                        <a:cs typeface="Times New Roman" panose="02020603050405020304" pitchFamily="18" charset="0"/>
                      </a:rPr>
                      <m:t>𝟎</m:t>
                    </m:r>
                    <m:r>
                      <a:rPr lang="fr-BF" sz="2600" b="1" i="1">
                        <a:latin typeface="Cambria Math" panose="02040503050406030204" pitchFamily="18" charset="0"/>
                        <a:ea typeface="Calibri" panose="020F0502020204030204" pitchFamily="34" charset="0"/>
                        <a:cs typeface="Times New Roman" panose="02020603050405020304" pitchFamily="18" charset="0"/>
                      </a:rPr>
                      <m:t>)&lt;</m:t>
                    </m:r>
                    <m:r>
                      <a:rPr lang="fr-BF" sz="2600" b="1" i="1">
                        <a:latin typeface="Cambria Math" panose="02040503050406030204" pitchFamily="18" charset="0"/>
                        <a:ea typeface="Calibri" panose="020F0502020204030204" pitchFamily="34" charset="0"/>
                        <a:cs typeface="Times New Roman" panose="02020603050405020304" pitchFamily="18" charset="0"/>
                      </a:rPr>
                      <m:t>𝟎</m:t>
                    </m:r>
                  </m:oMath>
                </a14:m>
                <a:r>
                  <a:rPr lang="fr-BF" sz="2600" b="1" dirty="0">
                    <a:latin typeface="Times New Roman" panose="02020603050405020304" pitchFamily="18" charset="0"/>
                    <a:ea typeface="Calibri" panose="020F0502020204030204" pitchFamily="34" charset="0"/>
                    <a:cs typeface="Times New Roman" panose="02020603050405020304" pitchFamily="18" charset="0"/>
                  </a:rPr>
                  <a:t> </a:t>
                </a:r>
                <a:r>
                  <a:rPr lang="fr-FR" sz="2600" b="1" dirty="0">
                    <a:latin typeface="Times New Roman" panose="02020603050405020304" pitchFamily="18" charset="0"/>
                    <a:ea typeface="Calibri" panose="020F0502020204030204" pitchFamily="34" charset="0"/>
                    <a:cs typeface="Times New Roman" panose="02020603050405020304" pitchFamily="18" charset="0"/>
                  </a:rPr>
                  <a:t>      </a:t>
                </a:r>
                <a:r>
                  <a:rPr lang="fr-BF" sz="2600" b="1" dirty="0">
                    <a:latin typeface="Times New Roman" panose="02020603050405020304" pitchFamily="18" charset="0"/>
                    <a:ea typeface="Calibri" panose="020F0502020204030204" pitchFamily="34" charset="0"/>
                    <a:cs typeface="Times New Roman" panose="02020603050405020304" pitchFamily="18" charset="0"/>
                  </a:rPr>
                  <a:t> l'individu i perçoit l'alternative j comme ayant une utilité moindre que l'alternative de référence.</a:t>
                </a:r>
              </a:p>
              <a:p>
                <a:pPr marL="342900" lvl="0" indent="-342900" algn="just">
                  <a:lnSpc>
                    <a:spcPct val="150000"/>
                  </a:lnSpc>
                  <a:spcAft>
                    <a:spcPts val="800"/>
                  </a:spcAft>
                  <a:buFont typeface="Wingdings" panose="05000000000000000000" pitchFamily="2" charset="2"/>
                  <a:buChar char=""/>
                </a:pPr>
                <a14:m>
                  <m:oMath xmlns:m="http://schemas.openxmlformats.org/officeDocument/2006/math">
                    <m:d>
                      <m:dPr>
                        <m:ctrlPr>
                          <a:rPr lang="fr-BF" sz="2600" b="1"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600" b="1" i="1">
                                <a:latin typeface="Cambria Math" panose="02040503050406030204" pitchFamily="18" charset="0"/>
                                <a:ea typeface="Calibri" panose="020F0502020204030204" pitchFamily="34" charset="0"/>
                                <a:cs typeface="Times New Roman" panose="02020603050405020304" pitchFamily="18" charset="0"/>
                              </a:rPr>
                            </m:ctrlPr>
                          </m:sSubPr>
                          <m:e>
                            <m:r>
                              <a:rPr lang="fr-BF" sz="2600" b="1" i="1">
                                <a:latin typeface="Cambria Math" panose="02040503050406030204" pitchFamily="18" charset="0"/>
                                <a:ea typeface="Calibri" panose="020F0502020204030204" pitchFamily="34" charset="0"/>
                                <a:cs typeface="Times New Roman" panose="02020603050405020304" pitchFamily="18" charset="0"/>
                              </a:rPr>
                              <m:t>𝜷</m:t>
                            </m:r>
                          </m:e>
                          <m:sub>
                            <m:r>
                              <a:rPr lang="fr-BF" sz="2600" b="1" i="1">
                                <a:latin typeface="Cambria Math" panose="02040503050406030204" pitchFamily="18" charset="0"/>
                                <a:ea typeface="Calibri" panose="020F0502020204030204" pitchFamily="34" charset="0"/>
                                <a:cs typeface="Times New Roman" panose="02020603050405020304" pitchFamily="18" charset="0"/>
                              </a:rPr>
                              <m:t>𝒋</m:t>
                            </m:r>
                            <m:r>
                              <a:rPr lang="fr-BF" sz="2600" b="1" i="1">
                                <a:latin typeface="Cambria Math" panose="02040503050406030204" pitchFamily="18" charset="0"/>
                                <a:ea typeface="Calibri" panose="020F0502020204030204" pitchFamily="34" charset="0"/>
                                <a:cs typeface="Times New Roman" panose="02020603050405020304" pitchFamily="18" charset="0"/>
                              </a:rPr>
                              <m:t> </m:t>
                            </m:r>
                          </m:sub>
                        </m:sSub>
                        <m:r>
                          <a:rPr lang="fr-BF" sz="2600" b="1" i="1">
                            <a:latin typeface="Cambria Math" panose="02040503050406030204" pitchFamily="18" charset="0"/>
                            <a:ea typeface="Calibri" panose="020F0502020204030204" pitchFamily="34" charset="0"/>
                            <a:cs typeface="Times New Roman" panose="02020603050405020304" pitchFamily="18" charset="0"/>
                          </a:rPr>
                          <m:t>−</m:t>
                        </m:r>
                        <m:sSub>
                          <m:sSubPr>
                            <m:ctrlPr>
                              <a:rPr lang="fr-BF" sz="2600" b="1" i="1">
                                <a:latin typeface="Cambria Math" panose="02040503050406030204" pitchFamily="18" charset="0"/>
                                <a:ea typeface="Calibri" panose="020F0502020204030204" pitchFamily="34" charset="0"/>
                                <a:cs typeface="Times New Roman" panose="02020603050405020304" pitchFamily="18" charset="0"/>
                              </a:rPr>
                            </m:ctrlPr>
                          </m:sSubPr>
                          <m:e>
                            <m:r>
                              <a:rPr lang="fr-BF" sz="2600" b="1" i="1">
                                <a:latin typeface="Cambria Math" panose="02040503050406030204" pitchFamily="18" charset="0"/>
                                <a:ea typeface="Calibri" panose="020F0502020204030204" pitchFamily="34" charset="0"/>
                                <a:cs typeface="Times New Roman" panose="02020603050405020304" pitchFamily="18" charset="0"/>
                              </a:rPr>
                              <m:t>𝜷</m:t>
                            </m:r>
                          </m:e>
                          <m:sub>
                            <m:r>
                              <a:rPr lang="fr-BF" sz="2600" b="1" i="1">
                                <a:latin typeface="Cambria Math" panose="02040503050406030204" pitchFamily="18" charset="0"/>
                                <a:ea typeface="Calibri" panose="020F0502020204030204" pitchFamily="34" charset="0"/>
                                <a:cs typeface="Times New Roman" panose="02020603050405020304" pitchFamily="18" charset="0"/>
                              </a:rPr>
                              <m:t>𝟎</m:t>
                            </m:r>
                            <m:r>
                              <a:rPr lang="fr-BF" sz="2600" b="1" i="1">
                                <a:latin typeface="Cambria Math" panose="02040503050406030204" pitchFamily="18" charset="0"/>
                                <a:ea typeface="Calibri" panose="020F0502020204030204" pitchFamily="34" charset="0"/>
                                <a:cs typeface="Times New Roman" panose="02020603050405020304" pitchFamily="18" charset="0"/>
                              </a:rPr>
                              <m:t> </m:t>
                            </m:r>
                          </m:sub>
                        </m:sSub>
                      </m:e>
                    </m:d>
                    <m:r>
                      <a:rPr lang="fr-BF" sz="2600" b="1" i="1">
                        <a:latin typeface="Cambria Math" panose="02040503050406030204" pitchFamily="18" charset="0"/>
                        <a:ea typeface="Calibri" panose="020F0502020204030204" pitchFamily="34" charset="0"/>
                        <a:cs typeface="Times New Roman" panose="02020603050405020304" pitchFamily="18" charset="0"/>
                      </a:rPr>
                      <m:t> </m:t>
                    </m:r>
                  </m:oMath>
                </a14:m>
                <a:r>
                  <a:rPr lang="fr-BF" sz="2600" b="1" dirty="0">
                    <a:latin typeface="Times New Roman" panose="02020603050405020304" pitchFamily="18" charset="0"/>
                    <a:ea typeface="Calibri" panose="020F0502020204030204" pitchFamily="34" charset="0"/>
                    <a:cs typeface="Times New Roman" panose="02020603050405020304" pitchFamily="18" charset="0"/>
                  </a:rPr>
                  <a:t> Mesure l’impacte de la variable explicative. </a:t>
                </a:r>
                <a:endParaRPr lang="fr-FR" sz="2600" b="1"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pPr>
                <a:r>
                  <a:rPr lang="fr-FR" sz="2600" b="1"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d>
                      <m:dPr>
                        <m:ctrlPr>
                          <a:rPr lang="fr-BF" sz="2600" b="1"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600" b="1" i="1">
                                <a:latin typeface="Cambria Math" panose="02040503050406030204" pitchFamily="18" charset="0"/>
                                <a:ea typeface="Calibri" panose="020F0502020204030204" pitchFamily="34" charset="0"/>
                                <a:cs typeface="Times New Roman" panose="02020603050405020304" pitchFamily="18" charset="0"/>
                              </a:rPr>
                            </m:ctrlPr>
                          </m:sSubPr>
                          <m:e>
                            <m:r>
                              <a:rPr lang="fr-BF" sz="2600" b="1" i="1">
                                <a:latin typeface="Cambria Math" panose="02040503050406030204" pitchFamily="18" charset="0"/>
                                <a:ea typeface="Calibri" panose="020F0502020204030204" pitchFamily="34" charset="0"/>
                                <a:cs typeface="Times New Roman" panose="02020603050405020304" pitchFamily="18" charset="0"/>
                              </a:rPr>
                              <m:t>𝜷</m:t>
                            </m:r>
                          </m:e>
                          <m:sub>
                            <m:r>
                              <a:rPr lang="fr-BF" sz="2600" b="1" i="1">
                                <a:latin typeface="Cambria Math" panose="02040503050406030204" pitchFamily="18" charset="0"/>
                                <a:ea typeface="Calibri" panose="020F0502020204030204" pitchFamily="34" charset="0"/>
                                <a:cs typeface="Times New Roman" panose="02020603050405020304" pitchFamily="18" charset="0"/>
                              </a:rPr>
                              <m:t>𝒋</m:t>
                            </m:r>
                            <m:r>
                              <a:rPr lang="fr-BF" sz="2600" b="1" i="1">
                                <a:latin typeface="Cambria Math" panose="02040503050406030204" pitchFamily="18" charset="0"/>
                                <a:ea typeface="Calibri" panose="020F0502020204030204" pitchFamily="34" charset="0"/>
                                <a:cs typeface="Times New Roman" panose="02020603050405020304" pitchFamily="18" charset="0"/>
                              </a:rPr>
                              <m:t> </m:t>
                            </m:r>
                          </m:sub>
                        </m:sSub>
                        <m:r>
                          <a:rPr lang="fr-BF" sz="2600" b="1" i="1">
                            <a:latin typeface="Cambria Math" panose="02040503050406030204" pitchFamily="18" charset="0"/>
                            <a:ea typeface="Calibri" panose="020F0502020204030204" pitchFamily="34" charset="0"/>
                            <a:cs typeface="Times New Roman" panose="02020603050405020304" pitchFamily="18" charset="0"/>
                          </a:rPr>
                          <m:t>−</m:t>
                        </m:r>
                        <m:sSub>
                          <m:sSubPr>
                            <m:ctrlPr>
                              <a:rPr lang="fr-BF" sz="2600" b="1" i="1">
                                <a:latin typeface="Cambria Math" panose="02040503050406030204" pitchFamily="18" charset="0"/>
                                <a:ea typeface="Calibri" panose="020F0502020204030204" pitchFamily="34" charset="0"/>
                                <a:cs typeface="Times New Roman" panose="02020603050405020304" pitchFamily="18" charset="0"/>
                              </a:rPr>
                            </m:ctrlPr>
                          </m:sSubPr>
                          <m:e>
                            <m:r>
                              <a:rPr lang="fr-BF" sz="2600" b="1" i="1">
                                <a:latin typeface="Cambria Math" panose="02040503050406030204" pitchFamily="18" charset="0"/>
                                <a:ea typeface="Calibri" panose="020F0502020204030204" pitchFamily="34" charset="0"/>
                                <a:cs typeface="Times New Roman" panose="02020603050405020304" pitchFamily="18" charset="0"/>
                              </a:rPr>
                              <m:t>𝜷</m:t>
                            </m:r>
                          </m:e>
                          <m:sub>
                            <m:r>
                              <a:rPr lang="fr-BF" sz="2600" b="1" i="1">
                                <a:latin typeface="Cambria Math" panose="02040503050406030204" pitchFamily="18" charset="0"/>
                                <a:ea typeface="Calibri" panose="020F0502020204030204" pitchFamily="34" charset="0"/>
                                <a:cs typeface="Times New Roman" panose="02020603050405020304" pitchFamily="18" charset="0"/>
                              </a:rPr>
                              <m:t>𝟎</m:t>
                            </m:r>
                            <m:r>
                              <a:rPr lang="fr-BF" sz="2600" b="1" i="1">
                                <a:latin typeface="Cambria Math" panose="02040503050406030204" pitchFamily="18" charset="0"/>
                                <a:ea typeface="Calibri" panose="020F0502020204030204" pitchFamily="34" charset="0"/>
                                <a:cs typeface="Times New Roman" panose="02020603050405020304" pitchFamily="18" charset="0"/>
                              </a:rPr>
                              <m:t> </m:t>
                            </m:r>
                          </m:sub>
                        </m:sSub>
                      </m:e>
                    </m:d>
                    <m:r>
                      <a:rPr lang="fr-BF" sz="2600" b="1" i="1">
                        <a:latin typeface="Cambria Math" panose="02040503050406030204" pitchFamily="18" charset="0"/>
                        <a:ea typeface="Calibri" panose="020F0502020204030204" pitchFamily="34" charset="0"/>
                        <a:cs typeface="Times New Roman" panose="02020603050405020304" pitchFamily="18" charset="0"/>
                      </a:rPr>
                      <m:t>&gt;</m:t>
                    </m:r>
                  </m:oMath>
                </a14:m>
                <a:r>
                  <a:rPr lang="fr-BF" sz="2600" b="1" dirty="0">
                    <a:latin typeface="Times New Roman" panose="02020603050405020304" pitchFamily="18" charset="0"/>
                    <a:ea typeface="Calibri" panose="020F0502020204030204" pitchFamily="34" charset="0"/>
                    <a:cs typeface="Times New Roman" panose="02020603050405020304" pitchFamily="18" charset="0"/>
                  </a:rPr>
                  <a:t>0 </a:t>
                </a:r>
                <a:r>
                  <a:rPr lang="fr-FR" sz="2600" b="1" dirty="0">
                    <a:latin typeface="Times New Roman" panose="02020603050405020304" pitchFamily="18" charset="0"/>
                    <a:ea typeface="Calibri" panose="020F0502020204030204" pitchFamily="34" charset="0"/>
                    <a:cs typeface="Times New Roman" panose="02020603050405020304" pitchFamily="18" charset="0"/>
                  </a:rPr>
                  <a:t>; </a:t>
                </a:r>
                <a:r>
                  <a:rPr lang="fr-BF" sz="2600" b="1" dirty="0">
                    <a:latin typeface="Times New Roman" panose="02020603050405020304" pitchFamily="18" charset="0"/>
                    <a:ea typeface="Calibri" panose="020F0502020204030204" pitchFamily="34" charset="0"/>
                    <a:cs typeface="Times New Roman" panose="02020603050405020304" pitchFamily="18" charset="0"/>
                  </a:rPr>
                  <a:t>la variable explicative à un effet plus positif sur l'utilité perçue de la l’alternative j par rapport a l’alternative de référence.</a:t>
                </a:r>
              </a:p>
              <a:p>
                <a:pPr indent="457200" algn="just">
                  <a:lnSpc>
                    <a:spcPct val="150000"/>
                  </a:lnSpc>
                  <a:spcAft>
                    <a:spcPts val="800"/>
                  </a:spcAft>
                </a:pPr>
                <a:endParaRPr lang="fr-BF"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5C1CFD1D-65D2-410D-96E6-2318D2203B8A}"/>
                  </a:ext>
                </a:extLst>
              </p:cNvPr>
              <p:cNvSpPr>
                <a:spLocks noRot="1" noChangeAspect="1" noMove="1" noResize="1" noEditPoints="1" noAdjustHandles="1" noChangeArrowheads="1" noChangeShapeType="1" noTextEdit="1"/>
              </p:cNvSpPr>
              <p:nvPr/>
            </p:nvSpPr>
            <p:spPr>
              <a:xfrm>
                <a:off x="762000" y="1258957"/>
                <a:ext cx="10667999" cy="5360504"/>
              </a:xfrm>
              <a:prstGeom prst="rect">
                <a:avLst/>
              </a:prstGeom>
              <a:blipFill>
                <a:blip r:embed="rId4"/>
                <a:stretch>
                  <a:fillRect l="-970" r="-970"/>
                </a:stretch>
              </a:blipFill>
              <a:ln>
                <a:solidFill>
                  <a:schemeClr val="bg2">
                    <a:lumMod val="50000"/>
                  </a:schemeClr>
                </a:solidFill>
              </a:ln>
            </p:spPr>
            <p:txBody>
              <a:bodyPr/>
              <a:lstStyle/>
              <a:p>
                <a:r>
                  <a:rPr lang="fr-BF">
                    <a:noFill/>
                  </a:rPr>
                  <a:t> </a:t>
                </a:r>
              </a:p>
            </p:txBody>
          </p:sp>
        </mc:Fallback>
      </mc:AlternateContent>
      <p:sp>
        <p:nvSpPr>
          <p:cNvPr id="2" name="Flèche : droite 1">
            <a:extLst>
              <a:ext uri="{FF2B5EF4-FFF2-40B4-BE49-F238E27FC236}">
                <a16:creationId xmlns:a16="http://schemas.microsoft.com/office/drawing/2014/main" id="{4FE69B53-C692-4C61-B30D-8C7810AB2C2D}"/>
              </a:ext>
            </a:extLst>
          </p:cNvPr>
          <p:cNvSpPr/>
          <p:nvPr/>
        </p:nvSpPr>
        <p:spPr>
          <a:xfrm>
            <a:off x="3008243" y="1603513"/>
            <a:ext cx="808383" cy="251791"/>
          </a:xfrm>
          <a:prstGeom prst="rightArrow">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BF"/>
          </a:p>
        </p:txBody>
      </p:sp>
      <p:sp>
        <p:nvSpPr>
          <p:cNvPr id="7" name="Flèche : droite 6">
            <a:extLst>
              <a:ext uri="{FF2B5EF4-FFF2-40B4-BE49-F238E27FC236}">
                <a16:creationId xmlns:a16="http://schemas.microsoft.com/office/drawing/2014/main" id="{23407C0F-852A-4BA9-912A-5509F4B809EA}"/>
              </a:ext>
            </a:extLst>
          </p:cNvPr>
          <p:cNvSpPr/>
          <p:nvPr/>
        </p:nvSpPr>
        <p:spPr>
          <a:xfrm>
            <a:off x="3008243" y="2953601"/>
            <a:ext cx="808383" cy="251791"/>
          </a:xfrm>
          <a:prstGeom prst="rightArrow">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BF"/>
          </a:p>
        </p:txBody>
      </p:sp>
    </p:spTree>
    <p:extLst>
      <p:ext uri="{BB962C8B-B14F-4D97-AF65-F5344CB8AC3E}">
        <p14:creationId xmlns:p14="http://schemas.microsoft.com/office/powerpoint/2010/main" val="31592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PROBABILITE DE CHOIX</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1CFD1D-65D2-410D-96E6-2318D2203B8A}"/>
                  </a:ext>
                </a:extLst>
              </p:cNvPr>
              <p:cNvSpPr/>
              <p:nvPr/>
            </p:nvSpPr>
            <p:spPr>
              <a:xfrm>
                <a:off x="761999"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lnSpc>
                    <a:spcPct val="150000"/>
                  </a:lnSpc>
                  <a:spcAft>
                    <a:spcPts val="800"/>
                  </a:spcAft>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En utilisant la fonction de répartition</a:t>
                </a: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a:t>
                </a:r>
              </a:p>
              <a:p>
                <a:pPr indent="457200" algn="just">
                  <a:lnSpc>
                    <a:spcPct val="150000"/>
                  </a:lnSpc>
                  <a:spcAft>
                    <a:spcPts val="800"/>
                  </a:spcAft>
                </a:pPr>
                <a14:m>
                  <m:oMathPara xmlns:m="http://schemas.openxmlformats.org/officeDocument/2006/math">
                    <m:oMathParaPr>
                      <m:jc m:val="centerGroup"/>
                    </m:oMathParaPr>
                    <m:oMath xmlns:m="http://schemas.openxmlformats.org/officeDocument/2006/math">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𝑷</m:t>
                      </m:r>
                      <m:d>
                        <m:dPr>
                          <m:endChr m:val="|"/>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fr-BF" sz="32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fr-BF" sz="3200" b="1" i="1">
                              <a:effectLst/>
                              <a:latin typeface="Cambria Math" panose="02040503050406030204" pitchFamily="18" charset="0"/>
                              <a:ea typeface="Calibri" panose="020F0502020204030204" pitchFamily="34" charset="0"/>
                              <a:cs typeface="Times New Roman" panose="02020603050405020304" pitchFamily="18" charset="0"/>
                            </a:rPr>
                            <m:t>= </m:t>
                          </m:r>
                          <m:r>
                            <a:rPr lang="fr-BF" sz="3200" b="1" i="1">
                              <a:effectLst/>
                              <a:latin typeface="Cambria Math" panose="02040503050406030204" pitchFamily="18" charset="0"/>
                              <a:ea typeface="Calibri" panose="020F0502020204030204" pitchFamily="34" charset="0"/>
                              <a:cs typeface="Times New Roman" panose="02020603050405020304" pitchFamily="18" charset="0"/>
                            </a:rPr>
                            <m:t>𝒋</m:t>
                          </m:r>
                        </m:e>
                      </m:d>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fr-BF" sz="3200" b="1" i="1">
                              <a:effectLst/>
                              <a:latin typeface="Cambria Math" panose="02040503050406030204" pitchFamily="18" charset="0"/>
                              <a:ea typeface="Calibri" panose="020F0502020204030204" pitchFamily="34" charset="0"/>
                              <a:cs typeface="Times New Roman" panose="02020603050405020304" pitchFamily="18" charset="0"/>
                            </a:rPr>
                            <m:t>𝒊</m:t>
                          </m:r>
                        </m:sub>
                      </m:sSub>
                      <m:r>
                        <a:rPr lang="fr-BF" sz="3200" b="1" i="1">
                          <a:effectLst/>
                          <a:latin typeface="Cambria Math" panose="02040503050406030204" pitchFamily="18" charset="0"/>
                          <a:ea typeface="Calibri" panose="020F0502020204030204" pitchFamily="34" charset="0"/>
                          <a:cs typeface="Times New Roman" panose="02020603050405020304" pitchFamily="18" charset="0"/>
                        </a:rPr>
                        <m:t> )=</m:t>
                      </m:r>
                      <m:r>
                        <a:rPr lang="fr-BF" sz="3200" b="1" i="1">
                          <a:effectLst/>
                          <a:latin typeface="Cambria Math" panose="02040503050406030204" pitchFamily="18" charset="0"/>
                          <a:ea typeface="Calibri" panose="020F0502020204030204" pitchFamily="34" charset="0"/>
                          <a:cs typeface="Times New Roman" panose="02020603050405020304" pitchFamily="18" charset="0"/>
                        </a:rPr>
                        <m:t>𝑷</m:t>
                      </m:r>
                      <m:r>
                        <a:rPr lang="fr-BF" sz="32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a:effectLst/>
                              <a:latin typeface="Cambria Math" panose="02040503050406030204" pitchFamily="18" charset="0"/>
                              <a:ea typeface="Calibri" panose="020F0502020204030204" pitchFamily="34" charset="0"/>
                              <a:cs typeface="Times New Roman" panose="02020603050405020304" pitchFamily="18" charset="0"/>
                            </a:rPr>
                            <m:t>𝑼</m:t>
                          </m:r>
                        </m:e>
                        <m:sub>
                          <m:r>
                            <a:rPr lang="fr-BF" sz="3200" b="1" i="1">
                              <a:effectLst/>
                              <a:latin typeface="Cambria Math" panose="02040503050406030204" pitchFamily="18" charset="0"/>
                              <a:ea typeface="Calibri" panose="020F0502020204030204" pitchFamily="34" charset="0"/>
                              <a:cs typeface="Times New Roman" panose="02020603050405020304" pitchFamily="18" charset="0"/>
                            </a:rPr>
                            <m:t>𝒊𝒋</m:t>
                          </m:r>
                        </m:sub>
                      </m:sSub>
                      <m:r>
                        <a:rPr lang="fr-BF" sz="3200" b="1" i="1">
                          <a:effectLst/>
                          <a:latin typeface="Cambria Math" panose="02040503050406030204" pitchFamily="18" charset="0"/>
                          <a:ea typeface="Calibri" panose="020F0502020204030204" pitchFamily="34" charset="0"/>
                          <a:cs typeface="Times New Roman" panose="02020603050405020304" pitchFamily="18" charset="0"/>
                        </a:rPr>
                        <m:t>&gt; </m:t>
                      </m:r>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a:effectLst/>
                              <a:latin typeface="Cambria Math" panose="02040503050406030204" pitchFamily="18" charset="0"/>
                              <a:ea typeface="Calibri" panose="020F0502020204030204" pitchFamily="34" charset="0"/>
                              <a:cs typeface="Times New Roman" panose="02020603050405020304" pitchFamily="18" charset="0"/>
                            </a:rPr>
                            <m:t>𝑼</m:t>
                          </m:r>
                        </m:e>
                        <m:sub>
                          <m:r>
                            <a:rPr lang="fr-BF" sz="3200" b="1" i="1">
                              <a:effectLst/>
                              <a:latin typeface="Cambria Math" panose="02040503050406030204" pitchFamily="18" charset="0"/>
                              <a:ea typeface="Calibri" panose="020F0502020204030204" pitchFamily="34" charset="0"/>
                              <a:cs typeface="Times New Roman" panose="02020603050405020304" pitchFamily="18" charset="0"/>
                            </a:rPr>
                            <m:t>𝒊𝒑</m:t>
                          </m:r>
                        </m:sub>
                      </m:sSub>
                      <m:r>
                        <a:rPr lang="fr-BF" sz="3200" b="1" i="1">
                          <a:effectLst/>
                          <a:latin typeface="Cambria Math" panose="02040503050406030204" pitchFamily="18" charset="0"/>
                          <a:ea typeface="Calibri" panose="020F0502020204030204" pitchFamily="34" charset="0"/>
                          <a:cs typeface="Times New Roman" panose="02020603050405020304" pitchFamily="18" charset="0"/>
                        </a:rPr>
                        <m:t>  ∀ </m:t>
                      </m:r>
                      <m:r>
                        <a:rPr lang="fr-BF" sz="3200" b="1" i="1">
                          <a:effectLst/>
                          <a:latin typeface="Cambria Math" panose="02040503050406030204" pitchFamily="18" charset="0"/>
                          <a:ea typeface="Calibri" panose="020F0502020204030204" pitchFamily="34" charset="0"/>
                          <a:cs typeface="Times New Roman" panose="02020603050405020304" pitchFamily="18" charset="0"/>
                        </a:rPr>
                        <m:t>𝒑</m:t>
                      </m:r>
                      <m:r>
                        <a:rPr lang="fr-BF" sz="3200" b="1" i="1">
                          <a:effectLst/>
                          <a:latin typeface="Cambria Math" panose="02040503050406030204" pitchFamily="18" charset="0"/>
                          <a:ea typeface="Calibri" panose="020F0502020204030204" pitchFamily="34" charset="0"/>
                          <a:cs typeface="Times New Roman" panose="02020603050405020304" pitchFamily="18" charset="0"/>
                        </a:rPr>
                        <m:t>≠</m:t>
                      </m:r>
                      <m:r>
                        <a:rPr lang="fr-BF" sz="3200" b="1" i="1">
                          <a:effectLst/>
                          <a:latin typeface="Cambria Math" panose="02040503050406030204" pitchFamily="18" charset="0"/>
                          <a:ea typeface="Calibri" panose="020F0502020204030204" pitchFamily="34" charset="0"/>
                          <a:cs typeface="Times New Roman" panose="02020603050405020304" pitchFamily="18" charset="0"/>
                        </a:rPr>
                        <m:t>𝒋</m:t>
                      </m:r>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fr-FR" sz="3200" b="1" i="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fr-FR" sz="3200" b="1" i="1" dirty="0">
                    <a:latin typeface="Times New Roman" panose="02020603050405020304" pitchFamily="18" charset="0"/>
                    <a:ea typeface="Calibri" panose="020F0502020204030204" pitchFamily="34" charset="0"/>
                    <a:cs typeface="Times New Roman" panose="02020603050405020304" pitchFamily="18" charset="0"/>
                  </a:rPr>
                  <a:t>				</a:t>
                </a:r>
                <a:r>
                  <a:rPr lang="fr-BF" sz="3200" b="1"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fr-BF" sz="3200" b="1" i="1">
                        <a:effectLst/>
                        <a:latin typeface="Cambria Math" panose="02040503050406030204" pitchFamily="18" charset="0"/>
                        <a:ea typeface="Calibri" panose="020F0502020204030204" pitchFamily="34" charset="0"/>
                        <a:cs typeface="Times New Roman" panose="02020603050405020304" pitchFamily="18" charset="0"/>
                      </a:rPr>
                      <m:t>𝝓</m:t>
                    </m:r>
                    <m:d>
                      <m:d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fr-BF" sz="3200" b="1" i="1">
                                <a:effectLst/>
                                <a:latin typeface="Cambria Math" panose="02040503050406030204" pitchFamily="18" charset="0"/>
                                <a:ea typeface="Calibri" panose="020F0502020204030204" pitchFamily="34" charset="0"/>
                                <a:cs typeface="Times New Roman" panose="02020603050405020304" pitchFamily="18" charset="0"/>
                              </a:rPr>
                              <m:t>𝒊</m:t>
                            </m:r>
                            <m:r>
                              <a:rPr lang="fr-BF" sz="3200" b="1" i="1">
                                <a:effectLst/>
                                <a:latin typeface="Cambria Math" panose="02040503050406030204" pitchFamily="18" charset="0"/>
                                <a:ea typeface="Calibri" panose="020F0502020204030204" pitchFamily="34" charset="0"/>
                                <a:cs typeface="Times New Roman" panose="02020603050405020304" pitchFamily="18" charset="0"/>
                              </a:rPr>
                              <m:t> </m:t>
                            </m:r>
                          </m:sub>
                        </m:sSub>
                        <m:d>
                          <m:d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a:effectLst/>
                                    <a:latin typeface="Cambria Math" panose="02040503050406030204" pitchFamily="18" charset="0"/>
                                    <a:ea typeface="Calibri" panose="020F0502020204030204" pitchFamily="34" charset="0"/>
                                    <a:cs typeface="Times New Roman" panose="02020603050405020304" pitchFamily="18" charset="0"/>
                                  </a:rPr>
                                  <m:t>𝜷</m:t>
                                </m:r>
                              </m:e>
                              <m:sub>
                                <m:r>
                                  <a:rPr lang="fr-BF" sz="3200" b="1" i="1">
                                    <a:effectLst/>
                                    <a:latin typeface="Cambria Math" panose="02040503050406030204" pitchFamily="18" charset="0"/>
                                    <a:ea typeface="Calibri" panose="020F0502020204030204" pitchFamily="34" charset="0"/>
                                    <a:cs typeface="Times New Roman" panose="02020603050405020304" pitchFamily="18" charset="0"/>
                                  </a:rPr>
                                  <m:t>𝒋</m:t>
                                </m:r>
                              </m:sub>
                            </m:sSub>
                            <m:r>
                              <a:rPr lang="fr-BF" sz="3200" b="1"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a:effectLst/>
                                    <a:latin typeface="Cambria Math" panose="02040503050406030204" pitchFamily="18" charset="0"/>
                                    <a:ea typeface="Calibri" panose="020F0502020204030204" pitchFamily="34" charset="0"/>
                                    <a:cs typeface="Times New Roman" panose="02020603050405020304" pitchFamily="18" charset="0"/>
                                  </a:rPr>
                                  <m:t>𝜷</m:t>
                                </m:r>
                              </m:e>
                              <m:sub>
                                <m:r>
                                  <a:rPr lang="fr-BF" sz="3200" b="1" i="1">
                                    <a:effectLst/>
                                    <a:latin typeface="Cambria Math" panose="02040503050406030204" pitchFamily="18" charset="0"/>
                                    <a:ea typeface="Calibri" panose="020F0502020204030204" pitchFamily="34" charset="0"/>
                                    <a:cs typeface="Times New Roman" panose="02020603050405020304" pitchFamily="18" charset="0"/>
                                  </a:rPr>
                                  <m:t>𝟎</m:t>
                                </m:r>
                                <m:r>
                                  <a:rPr lang="fr-BF" sz="3200" b="1" i="1">
                                    <a:effectLst/>
                                    <a:latin typeface="Cambria Math" panose="02040503050406030204" pitchFamily="18" charset="0"/>
                                    <a:ea typeface="Calibri" panose="020F0502020204030204" pitchFamily="34" charset="0"/>
                                    <a:cs typeface="Times New Roman" panose="02020603050405020304" pitchFamily="18" charset="0"/>
                                  </a:rPr>
                                  <m:t> </m:t>
                                </m:r>
                              </m:sub>
                            </m:sSub>
                          </m:e>
                        </m:d>
                        <m:r>
                          <a:rPr lang="fr-BF" sz="3200" b="1"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fr-BF" sz="3200" b="1" i="1">
                                <a:effectLst/>
                                <a:latin typeface="Cambria Math" panose="02040503050406030204" pitchFamily="18" charset="0"/>
                                <a:ea typeface="Calibri" panose="020F0502020204030204" pitchFamily="34" charset="0"/>
                                <a:cs typeface="Times New Roman" panose="02020603050405020304" pitchFamily="18" charset="0"/>
                              </a:rPr>
                              <m:t>𝜮</m:t>
                            </m:r>
                          </m:e>
                          <m:sup>
                            <m:r>
                              <a:rPr lang="fr-BF" sz="3200" b="1" i="1">
                                <a:effectLst/>
                                <a:latin typeface="Cambria Math" panose="02040503050406030204" pitchFamily="18" charset="0"/>
                                <a:ea typeface="Calibri" panose="020F0502020204030204" pitchFamily="34" charset="0"/>
                                <a:cs typeface="Times New Roman" panose="02020603050405020304" pitchFamily="18" charset="0"/>
                              </a:rPr>
                              <m:t>′</m:t>
                            </m:r>
                          </m:sup>
                        </m:sSup>
                      </m:e>
                    </m:d>
                  </m:oMath>
                </a14:m>
                <a:r>
                  <a:rPr lang="fr-BF" sz="3200" b="1" i="1" dirty="0">
                    <a:effectLst/>
                    <a:latin typeface="Times New Roman" panose="02020603050405020304" pitchFamily="18" charset="0"/>
                    <a:ea typeface="Calibri" panose="020F0502020204030204" pitchFamily="34" charset="0"/>
                    <a:cs typeface="Times New Roman" panose="02020603050405020304" pitchFamily="18" charset="0"/>
                  </a:rPr>
                  <a:t>  avec </a:t>
                </a:r>
                <a14:m>
                  <m:oMath xmlns:m="http://schemas.openxmlformats.org/officeDocument/2006/math">
                    <m:r>
                      <a:rPr lang="fr-BF" sz="3200" b="1" i="1">
                        <a:effectLst/>
                        <a:latin typeface="Cambria Math" panose="02040503050406030204" pitchFamily="18" charset="0"/>
                        <a:ea typeface="Calibri" panose="020F0502020204030204" pitchFamily="34" charset="0"/>
                        <a:cs typeface="Times New Roman" panose="02020603050405020304" pitchFamily="18" charset="0"/>
                      </a:rPr>
                      <m:t>𝝓</m:t>
                    </m:r>
                  </m:oMath>
                </a14:m>
                <a:r>
                  <a:rPr lang="fr-BF" sz="32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fr-BF" sz="3200" b="1" dirty="0">
                    <a:effectLst/>
                    <a:latin typeface="Times New Roman" panose="02020603050405020304" pitchFamily="18" charset="0"/>
                    <a:ea typeface="Calibri" panose="020F0502020204030204" pitchFamily="34" charset="0"/>
                    <a:cs typeface="Times New Roman" panose="02020603050405020304" pitchFamily="18" charset="0"/>
                  </a:rPr>
                  <a:t>la fonction de répartition</a:t>
                </a: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 cumulative de la loi normale multivariée .</a:t>
                </a:r>
                <a:endParaRPr lang="fr-BF"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endParaRPr lang="fr-BF"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5C1CFD1D-65D2-410D-96E6-2318D2203B8A}"/>
                  </a:ext>
                </a:extLst>
              </p:cNvPr>
              <p:cNvSpPr>
                <a:spLocks noRot="1" noChangeAspect="1" noMove="1" noResize="1" noEditPoints="1" noAdjustHandles="1" noChangeArrowheads="1" noChangeShapeType="1" noTextEdit="1"/>
              </p:cNvSpPr>
              <p:nvPr/>
            </p:nvSpPr>
            <p:spPr>
              <a:xfrm>
                <a:off x="761999" y="1258957"/>
                <a:ext cx="10667999" cy="5360504"/>
              </a:xfrm>
              <a:prstGeom prst="rect">
                <a:avLst/>
              </a:prstGeom>
              <a:blipFill>
                <a:blip r:embed="rId4"/>
                <a:stretch>
                  <a:fillRect l="-1370" r="-1370"/>
                </a:stretch>
              </a:blipFill>
              <a:ln>
                <a:solidFill>
                  <a:schemeClr val="bg2">
                    <a:lumMod val="50000"/>
                  </a:schemeClr>
                </a:solidFill>
              </a:ln>
            </p:spPr>
            <p:txBody>
              <a:bodyPr/>
              <a:lstStyle/>
              <a:p>
                <a:r>
                  <a:rPr lang="fr-BF">
                    <a:noFill/>
                  </a:rPr>
                  <a:t> </a:t>
                </a:r>
              </a:p>
            </p:txBody>
          </p:sp>
        </mc:Fallback>
      </mc:AlternateContent>
    </p:spTree>
    <p:extLst>
      <p:ext uri="{BB962C8B-B14F-4D97-AF65-F5344CB8AC3E}">
        <p14:creationId xmlns:p14="http://schemas.microsoft.com/office/powerpoint/2010/main" val="5201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637183"/>
            <a:ext cx="8441635" cy="1323439"/>
          </a:xfrm>
          <a:prstGeom prst="rect">
            <a:avLst/>
          </a:prstGeom>
          <a:solidFill>
            <a:schemeClr val="bg1"/>
          </a:solidFill>
          <a:scene3d>
            <a:camera prst="isometricOffAxis1Right"/>
            <a:lightRig rig="threePt" dir="t"/>
          </a:scene3d>
        </p:spPr>
        <p:txBody>
          <a:bodyPr wrap="square" rtlCol="0">
            <a:spAutoFit/>
          </a:bodyPr>
          <a:lstStyle/>
          <a:p>
            <a:pPr algn="ctr"/>
            <a:r>
              <a:rPr lang="fr-FR"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ESTIMATION DES PARAMETRES  DU MODELE</a:t>
            </a:r>
            <a:endParaRPr lang="fr-BF"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43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ESTIMATION DES PARAMETRES</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1CFD1D-65D2-410D-96E6-2318D2203B8A}"/>
                  </a:ext>
                </a:extLst>
              </p:cNvPr>
              <p:cNvSpPr/>
              <p:nvPr/>
            </p:nvSpPr>
            <p:spPr>
              <a:xfrm>
                <a:off x="536712" y="962462"/>
                <a:ext cx="11032435" cy="5656999"/>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lnSpc>
                    <a:spcPct val="150000"/>
                  </a:lnSpc>
                  <a:spcAft>
                    <a:spcPts val="800"/>
                  </a:spcAft>
                </a:pPr>
                <a:r>
                  <a:rPr lang="fr-FR" sz="2200" b="1" dirty="0">
                    <a:latin typeface="Times New Roman" panose="02020603050405020304" pitchFamily="18" charset="0"/>
                    <a:ea typeface="Calibri" panose="020F0502020204030204" pitchFamily="34" charset="0"/>
                  </a:rPr>
                  <a:t>Les paramètres sont estimés par la méthode du maximum de vraisemblance (MLE). </a:t>
                </a:r>
              </a:p>
              <a:p>
                <a:pPr indent="457200" algn="just">
                  <a:lnSpc>
                    <a:spcPct val="150000"/>
                  </a:lnSpc>
                  <a:spcAft>
                    <a:spcPts val="800"/>
                  </a:spcAft>
                </a:pPr>
                <a:r>
                  <a:rPr lang="fr-FR" sz="2200" b="1" dirty="0">
                    <a:latin typeface="Times New Roman" panose="02020603050405020304" pitchFamily="18" charset="0"/>
                    <a:ea typeface="Calibri" panose="020F0502020204030204" pitchFamily="34" charset="0"/>
                  </a:rPr>
                  <a:t>Cette méthode consiste à maximiser la fonction de vraisemblance pour obtenir les estimations des paramètres. Elle</a:t>
                </a:r>
                <a:r>
                  <a:rPr lang="fr-BF" sz="2200" b="1" dirty="0">
                    <a:effectLst/>
                    <a:latin typeface="Times New Roman" panose="02020603050405020304" pitchFamily="18" charset="0"/>
                    <a:ea typeface="Calibri" panose="020F0502020204030204" pitchFamily="34" charset="0"/>
                    <a:cs typeface="Times New Roman" panose="02020603050405020304" pitchFamily="18" charset="0"/>
                  </a:rPr>
                  <a:t> est donnée par : </a:t>
                </a:r>
                <a14:m>
                  <m:oMath xmlns:m="http://schemas.openxmlformats.org/officeDocument/2006/math">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𝑳</m:t>
                    </m:r>
                    <m:d>
                      <m:d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𝜷</m:t>
                        </m:r>
                      </m:e>
                    </m:d>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𝜫</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ⅈ=</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𝟏</m:t>
                        </m:r>
                      </m:sub>
                      <m:sup>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𝑵</m:t>
                        </m:r>
                      </m:sup>
                    </m:sSubSup>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𝑷</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𝒀</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Sub>
                  </m:oMath>
                </a14:m>
                <a:r>
                  <a:rPr lang="fr-BF" sz="2200" b="1" dirty="0">
                    <a:effectLst/>
                    <a:latin typeface="Times New Roman" panose="02020603050405020304" pitchFamily="18" charset="0"/>
                    <a:ea typeface="Calibri" panose="020F0502020204030204" pitchFamily="34" charset="0"/>
                    <a:cs typeface="Times New Roman" panose="02020603050405020304" pitchFamily="18" charset="0"/>
                  </a:rPr>
                  <a:t>=j</a:t>
                </a:r>
                <a14:m>
                  <m:oMath xmlns:m="http://schemas.openxmlformats.org/officeDocument/2006/math">
                    <m:d>
                      <m:dPr>
                        <m:begChr m:val="|"/>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𝑿</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Sub>
                      </m:e>
                    </m:d>
                  </m:oMath>
                </a14:m>
                <a:endParaRPr lang="fr-BF" sz="22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14:m>
                  <m:oMathPara xmlns:m="http://schemas.openxmlformats.org/officeDocument/2006/math">
                    <m:oMathParaPr>
                      <m:jc m:val="centerGroup"/>
                    </m:oMathParaPr>
                    <m:oMath xmlns:m="http://schemas.openxmlformats.org/officeDocument/2006/math">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𝑳</m:t>
                      </m:r>
                      <m:d>
                        <m:d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𝜷</m:t>
                          </m:r>
                        </m:e>
                      </m:d>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𝜫</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ⅈ=</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𝟏</m:t>
                          </m:r>
                        </m:sub>
                        <m:sup>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𝑵</m:t>
                          </m:r>
                        </m:sup>
                      </m:sSubSup>
                      <m:sSubSup>
                        <m:sSubSup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𝜫</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𝒋</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𝟏</m:t>
                          </m:r>
                        </m:sub>
                        <m:sup>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𝑱</m:t>
                          </m:r>
                        </m:sup>
                      </m:sSubSup>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𝑷</m:t>
                      </m:r>
                      <m:sSup>
                        <m:sSup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𝒀</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𝐣</m:t>
                          </m:r>
                          <m:r>
                            <a:rPr lang="fr-BF" sz="2200" b="1">
                              <a:effectLst/>
                              <a:latin typeface="Cambria Math" panose="02040503050406030204" pitchFamily="18" charset="0"/>
                              <a:ea typeface="Calibri" panose="020F0502020204030204" pitchFamily="34" charset="0"/>
                              <a:cs typeface="Times New Roman" panose="02020603050405020304" pitchFamily="18" charset="0"/>
                            </a:rPr>
                            <m:t>)</m:t>
                          </m:r>
                        </m:e>
                        <m:sup>
                          <m:sSub>
                            <m:sSub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𝒅</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𝒊𝒋</m:t>
                              </m:r>
                            </m:sub>
                          </m:sSub>
                        </m:sup>
                      </m:sSup>
                    </m:oMath>
                  </m:oMathPara>
                </a14:m>
                <a:endParaRPr lang="fr-BF" sz="22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fr-BF" sz="2200" b="1" dirty="0">
                    <a:effectLst/>
                    <a:latin typeface="Times New Roman" panose="02020603050405020304" pitchFamily="18" charset="0"/>
                    <a:ea typeface="Calibri" panose="020F0502020204030204" pitchFamily="34" charset="0"/>
                    <a:cs typeface="Times New Roman" panose="02020603050405020304" pitchFamily="18" charset="0"/>
                  </a:rPr>
                  <a:t>Où </a:t>
                </a:r>
                <a14:m>
                  <m:oMath xmlns:m="http://schemas.openxmlformats.org/officeDocument/2006/math">
                    <m:sSub>
                      <m:sSub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𝒅</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𝒊𝒋</m:t>
                        </m:r>
                      </m:sub>
                    </m:sSub>
                  </m:oMath>
                </a14:m>
                <a:r>
                  <a:rPr lang="fr-BF" sz="2200" b="1" dirty="0">
                    <a:effectLst/>
                    <a:latin typeface="Times New Roman" panose="02020603050405020304" pitchFamily="18" charset="0"/>
                    <a:ea typeface="Calibri" panose="020F0502020204030204" pitchFamily="34" charset="0"/>
                    <a:cs typeface="Times New Roman" panose="02020603050405020304" pitchFamily="18" charset="0"/>
                  </a:rPr>
                  <a:t>​=1 si l'individu i choisit l'alternative j et 0 sinon. </a:t>
                </a:r>
              </a:p>
              <a:p>
                <a:pPr indent="457200" algn="just">
                  <a:lnSpc>
                    <a:spcPct val="150000"/>
                  </a:lnSpc>
                  <a:spcAft>
                    <a:spcPts val="800"/>
                  </a:spcAft>
                </a:pPr>
                <a:r>
                  <a:rPr lang="fr-BF" sz="2200" b="1" dirty="0">
                    <a:effectLst/>
                    <a:latin typeface="Times New Roman" panose="02020603050405020304" pitchFamily="18" charset="0"/>
                    <a:ea typeface="Calibri" panose="020F0502020204030204" pitchFamily="34" charset="0"/>
                    <a:cs typeface="Times New Roman" panose="02020603050405020304" pitchFamily="18" charset="0"/>
                  </a:rPr>
                  <a:t>Pour facili</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ter</a:t>
                </a:r>
                <a:r>
                  <a:rPr lang="fr-BF" sz="2200" b="1" dirty="0">
                    <a:effectLst/>
                    <a:latin typeface="Times New Roman" panose="02020603050405020304" pitchFamily="18" charset="0"/>
                    <a:ea typeface="Calibri" panose="020F0502020204030204" pitchFamily="34" charset="0"/>
                    <a:cs typeface="Times New Roman" panose="02020603050405020304" pitchFamily="18" charset="0"/>
                  </a:rPr>
                  <a:t> les calculs nous travaillons avec l</a:t>
                </a:r>
                <a:r>
                  <a:rPr lang="fr-FR" sz="2200" b="1" dirty="0">
                    <a:effectLst/>
                    <a:latin typeface="Times New Roman" panose="02020603050405020304" pitchFamily="18" charset="0"/>
                    <a:ea typeface="Calibri" panose="020F0502020204030204" pitchFamily="34" charset="0"/>
                    <a:cs typeface="Times New Roman" panose="02020603050405020304" pitchFamily="18" charset="0"/>
                  </a:rPr>
                  <a:t>a</a:t>
                </a:r>
                <a:r>
                  <a:rPr lang="fr-BF" sz="2200" b="1" dirty="0">
                    <a:effectLst/>
                    <a:latin typeface="Times New Roman" panose="02020603050405020304" pitchFamily="18" charset="0"/>
                    <a:ea typeface="Calibri" panose="020F0502020204030204" pitchFamily="34" charset="0"/>
                    <a:cs typeface="Times New Roman" panose="02020603050405020304" pitchFamily="18" charset="0"/>
                  </a:rPr>
                  <a:t> log-vraisemblance</a:t>
                </a:r>
              </a:p>
              <a:p>
                <a:pPr indent="457200" algn="just">
                  <a:lnSpc>
                    <a:spcPct val="150000"/>
                  </a:lnSpc>
                  <a:spcAft>
                    <a:spcPts val="800"/>
                  </a:spcAft>
                </a:pPr>
                <a14:m>
                  <m:oMath xmlns:m="http://schemas.openxmlformats.org/officeDocument/2006/math">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𝑳𝒐𝒈𝑳</m:t>
                    </m:r>
                    <m:d>
                      <m:d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𝜷</m:t>
                        </m:r>
                      </m:e>
                    </m:d>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𝒊</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𝟏</m:t>
                        </m:r>
                      </m:sub>
                      <m:sup>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𝑵</m:t>
                        </m:r>
                      </m:sup>
                      <m:e>
                        <m:nary>
                          <m:naryPr>
                            <m:chr m:val="∑"/>
                            <m:limLoc m:val="undOv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naryPr>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𝒋</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𝟏</m:t>
                            </m:r>
                          </m:sub>
                          <m:sup>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𝑱</m:t>
                            </m:r>
                          </m:sup>
                          <m:e>
                            <m:sSub>
                              <m:sSub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𝒅</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𝒊𝒋</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 </m:t>
                                </m:r>
                              </m:sub>
                            </m:s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𝑳𝒐𝒈</m:t>
                            </m:r>
                          </m:e>
                        </m:nary>
                      </m:e>
                    </m:nary>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 </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𝑷</m:t>
                    </m:r>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𝒀</m:t>
                        </m:r>
                      </m:e>
                      <m:sub>
                        <m:r>
                          <a:rPr lang="fr-BF" sz="22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Sub>
                  </m:oMath>
                </a14:m>
                <a:r>
                  <a:rPr lang="fr-BF" sz="2200" b="1" dirty="0">
                    <a:effectLst/>
                    <a:latin typeface="Times New Roman" panose="02020603050405020304" pitchFamily="18" charset="0"/>
                    <a:ea typeface="Calibri" panose="020F0502020204030204" pitchFamily="34" charset="0"/>
                    <a:cs typeface="Times New Roman" panose="02020603050405020304" pitchFamily="18" charset="0"/>
                  </a:rPr>
                  <a:t>=j)</a:t>
                </a:r>
              </a:p>
              <a:p>
                <a:pPr indent="457200" algn="just">
                  <a:lnSpc>
                    <a:spcPct val="150000"/>
                  </a:lnSpc>
                  <a:spcAft>
                    <a:spcPts val="800"/>
                  </a:spcAft>
                </a:pPr>
                <a:endParaRPr lang="fr-BF"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5C1CFD1D-65D2-410D-96E6-2318D2203B8A}"/>
                  </a:ext>
                </a:extLst>
              </p:cNvPr>
              <p:cNvSpPr>
                <a:spLocks noRot="1" noChangeAspect="1" noMove="1" noResize="1" noEditPoints="1" noAdjustHandles="1" noChangeArrowheads="1" noChangeShapeType="1" noTextEdit="1"/>
              </p:cNvSpPr>
              <p:nvPr/>
            </p:nvSpPr>
            <p:spPr>
              <a:xfrm>
                <a:off x="536712" y="962462"/>
                <a:ext cx="11032435" cy="5656999"/>
              </a:xfrm>
              <a:prstGeom prst="rect">
                <a:avLst/>
              </a:prstGeom>
              <a:blipFill>
                <a:blip r:embed="rId4"/>
                <a:stretch>
                  <a:fillRect l="-662" r="-662"/>
                </a:stretch>
              </a:blipFill>
              <a:ln>
                <a:solidFill>
                  <a:schemeClr val="bg2">
                    <a:lumMod val="50000"/>
                  </a:schemeClr>
                </a:solidFill>
              </a:ln>
            </p:spPr>
            <p:txBody>
              <a:bodyPr/>
              <a:lstStyle/>
              <a:p>
                <a:r>
                  <a:rPr lang="fr-BF">
                    <a:noFill/>
                  </a:rPr>
                  <a:t> </a:t>
                </a:r>
              </a:p>
            </p:txBody>
          </p:sp>
        </mc:Fallback>
      </mc:AlternateContent>
    </p:spTree>
    <p:extLst>
      <p:ext uri="{BB962C8B-B14F-4D97-AF65-F5344CB8AC3E}">
        <p14:creationId xmlns:p14="http://schemas.microsoft.com/office/powerpoint/2010/main" val="1958487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1077218"/>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Simulation du maximum de vraisemblance</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C1CFD1D-65D2-410D-96E6-2318D2203B8A}"/>
              </a:ext>
            </a:extLst>
          </p:cNvPr>
          <p:cNvSpPr/>
          <p:nvPr/>
        </p:nvSpPr>
        <p:spPr>
          <a:xfrm>
            <a:off x="768626"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fr-FR" sz="2600" b="1" dirty="0">
                <a:latin typeface="Times New Roman" panose="02020603050405020304" pitchFamily="18" charset="0"/>
                <a:cs typeface="Times New Roman" panose="02020603050405020304" pitchFamily="18" charset="0"/>
              </a:rPr>
              <a:t>La méthode SML est indispensable dans les modèles probit multinomiaux en raison de la complexité des intégrales nécessaires pour estimer les paramètres. Ces intégrales, souvent de haute dimension et sans solution analytique simple, rendent le calcul direct de la vraisemblance pratiquement impossible. La SML contourne ces difficultés en utilisant des simulations pour approximer les intégrales via des échantillons aléatoires générés à partir des distributions des erreurs. Ainsi, elle permet de calculer la vraisemblance en utilisant des méthodes numériques robustes.</a:t>
            </a:r>
            <a:endParaRPr lang="fr-BF"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906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1CFD1D-65D2-410D-96E6-2318D2203B8A}"/>
                  </a:ext>
                </a:extLst>
              </p:cNvPr>
              <p:cNvSpPr/>
              <p:nvPr/>
            </p:nvSpPr>
            <p:spPr>
              <a:xfrm>
                <a:off x="623484" y="1073426"/>
                <a:ext cx="10720377" cy="5226720"/>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endParaRPr lang="fr-FR"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lnSpc>
                    <a:spcPct val="150000"/>
                  </a:lnSpc>
                </a:pPr>
                <a:r>
                  <a:rPr lang="fr-FR" sz="2400" b="1" dirty="0">
                    <a:latin typeface="Times New Roman" panose="02020603050405020304" pitchFamily="18" charset="0"/>
                    <a:cs typeface="Times New Roman" panose="02020603050405020304" pitchFamily="18" charset="0"/>
                  </a:rPr>
                  <a:t>La méthode Geweke-Hajivassiliou-Keane (GHK) est une technique utilisée pour simuler les probabilités de choix dans les modèles probit multivariés, particulièrement utile lorsque l'intégration analytique est complexe ou impraticable. Elle repose sur plusieurs étapes clés aboutissant à la transformation </a:t>
                </a:r>
                <a14:m>
                  <m:oMath xmlns:m="http://schemas.openxmlformats.org/officeDocument/2006/math">
                    <m:sSubSup>
                      <m:sSubSupPr>
                        <m:ctrlPr>
                          <a:rPr lang="fr-FR" sz="2400" b="1"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fr-FR"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fr-FR" b="1" i="1">
                            <a:effectLst/>
                            <a:latin typeface="Cambria Math" panose="02040503050406030204" pitchFamily="18" charset="0"/>
                            <a:ea typeface="Times New Roman" panose="02020603050405020304" pitchFamily="18" charset="0"/>
                            <a:cs typeface="Times New Roman" panose="02020603050405020304" pitchFamily="18" charset="0"/>
                          </a:rPr>
                          <m:t>𝒊</m:t>
                        </m:r>
                      </m:sub>
                      <m:sup>
                        <m:r>
                          <a:rPr lang="fr-FR" b="1"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fr-FR"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24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b="1" i="1">
                            <a:effectLst/>
                            <a:latin typeface="Cambria Math" panose="02040503050406030204" pitchFamily="18" charset="0"/>
                            <a:ea typeface="Times New Roman" panose="02020603050405020304" pitchFamily="18" charset="0"/>
                            <a:cs typeface="Times New Roman" panose="02020603050405020304" pitchFamily="18" charset="0"/>
                          </a:rPr>
                          <m:t>𝑿</m:t>
                        </m:r>
                      </m:e>
                      <m:sub>
                        <m:r>
                          <a:rPr lang="fr-FR"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fr-FR" b="1" i="1">
                        <a:effectLst/>
                        <a:latin typeface="Cambria Math" panose="02040503050406030204" pitchFamily="18" charset="0"/>
                        <a:ea typeface="Times New Roman" panose="02020603050405020304" pitchFamily="18" charset="0"/>
                        <a:cs typeface="Times New Roman" panose="02020603050405020304" pitchFamily="18" charset="0"/>
                      </a:rPr>
                      <m:t>𝜷</m:t>
                    </m:r>
                    <m:r>
                      <a:rPr lang="fr-FR" b="1" i="1">
                        <a:effectLst/>
                        <a:latin typeface="Cambria Math" panose="02040503050406030204" pitchFamily="18" charset="0"/>
                        <a:ea typeface="Times New Roman" panose="02020603050405020304" pitchFamily="18" charset="0"/>
                        <a:cs typeface="Times New Roman" panose="02020603050405020304" pitchFamily="18" charset="0"/>
                      </a:rPr>
                      <m:t>+ </m:t>
                    </m:r>
                    <m:r>
                      <a:rPr lang="fr-FR" b="1" i="1">
                        <a:effectLst/>
                        <a:latin typeface="Cambria Math" panose="02040503050406030204" pitchFamily="18" charset="0"/>
                        <a:ea typeface="Times New Roman" panose="02020603050405020304" pitchFamily="18" charset="0"/>
                        <a:cs typeface="Times New Roman" panose="02020603050405020304" pitchFamily="18" charset="0"/>
                      </a:rPr>
                      <m:t>𝝐</m:t>
                    </m:r>
                  </m:oMath>
                </a14:m>
                <a:r>
                  <a:rPr lang="fr-FR" b="1" dirty="0">
                    <a:effectLst/>
                    <a:latin typeface="Times New Roman" panose="02020603050405020304" pitchFamily="18" charset="0"/>
                    <a:ea typeface="Times New Roman" panose="02020603050405020304" pitchFamily="18" charset="0"/>
                  </a:rPr>
                  <a:t>  de en </a:t>
                </a:r>
                <a14:m>
                  <m:oMath xmlns:m="http://schemas.openxmlformats.org/officeDocument/2006/math">
                    <m:sSubSup>
                      <m:sSubSupPr>
                        <m:ctrlPr>
                          <a:rPr lang="fr-FR" sz="2400" b="1" i="1">
                            <a:latin typeface="Cambria Math" panose="02040503050406030204" pitchFamily="18" charset="0"/>
                            <a:cs typeface="Times New Roman" panose="02020603050405020304" pitchFamily="18" charset="0"/>
                          </a:rPr>
                        </m:ctrlPr>
                      </m:sSubSupPr>
                      <m:e>
                        <m:r>
                          <a:rPr lang="fr-FR" sz="2400" b="1" i="1">
                            <a:latin typeface="Cambria Math" panose="02040503050406030204" pitchFamily="18" charset="0"/>
                            <a:cs typeface="Times New Roman" panose="02020603050405020304" pitchFamily="18" charset="0"/>
                          </a:rPr>
                          <m:t>𝒚</m:t>
                        </m:r>
                      </m:e>
                      <m:sub>
                        <m:r>
                          <a:rPr lang="fr-FR" sz="2400" b="1" i="1">
                            <a:latin typeface="Cambria Math" panose="02040503050406030204" pitchFamily="18" charset="0"/>
                            <a:cs typeface="Times New Roman" panose="02020603050405020304" pitchFamily="18" charset="0"/>
                          </a:rPr>
                          <m:t>𝒊</m:t>
                        </m:r>
                      </m:sub>
                      <m:sup>
                        <m:r>
                          <a:rPr lang="fr-FR" sz="2400" b="1">
                            <a:latin typeface="Cambria Math" panose="02040503050406030204" pitchFamily="18" charset="0"/>
                            <a:cs typeface="Times New Roman" panose="02020603050405020304" pitchFamily="18" charset="0"/>
                          </a:rPr>
                          <m:t>∗</m:t>
                        </m:r>
                      </m:sup>
                    </m:sSubSup>
                    <m:r>
                      <a:rPr lang="fr-FR" sz="2400" b="1">
                        <a:latin typeface="Cambria Math" panose="02040503050406030204" pitchFamily="18" charset="0"/>
                        <a:cs typeface="Times New Roman" panose="02020603050405020304" pitchFamily="18" charset="0"/>
                      </a:rPr>
                      <m:t>=</m:t>
                    </m:r>
                    <m:sSub>
                      <m:sSubPr>
                        <m:ctrlPr>
                          <a:rPr lang="fr-FR" sz="2400" b="1" i="1">
                            <a:latin typeface="Cambria Math" panose="02040503050406030204" pitchFamily="18" charset="0"/>
                            <a:cs typeface="Times New Roman" panose="02020603050405020304" pitchFamily="18" charset="0"/>
                          </a:rPr>
                        </m:ctrlPr>
                      </m:sSubPr>
                      <m:e>
                        <m:r>
                          <a:rPr lang="fr-FR" sz="2400" b="1" i="0" smtClean="0">
                            <a:latin typeface="Cambria Math" panose="02040503050406030204" pitchFamily="18" charset="0"/>
                            <a:cs typeface="Times New Roman" panose="02020603050405020304" pitchFamily="18" charset="0"/>
                          </a:rPr>
                          <m:t>𝐱</m:t>
                        </m:r>
                      </m:e>
                      <m:sub>
                        <m:r>
                          <a:rPr lang="fr-FR" sz="2400" b="1" i="1">
                            <a:latin typeface="Cambria Math" panose="02040503050406030204" pitchFamily="18" charset="0"/>
                            <a:cs typeface="Times New Roman" panose="02020603050405020304" pitchFamily="18" charset="0"/>
                          </a:rPr>
                          <m:t>𝒊</m:t>
                        </m:r>
                      </m:sub>
                    </m:sSub>
                    <m:r>
                      <a:rPr lang="fr-FR" sz="2400" b="1" i="1">
                        <a:latin typeface="Cambria Math" panose="02040503050406030204" pitchFamily="18" charset="0"/>
                        <a:cs typeface="Times New Roman" panose="02020603050405020304" pitchFamily="18" charset="0"/>
                      </a:rPr>
                      <m:t>𝛃</m:t>
                    </m:r>
                    <m:r>
                      <a:rPr lang="fr-FR" sz="2400" b="1">
                        <a:latin typeface="Cambria Math" panose="02040503050406030204" pitchFamily="18" charset="0"/>
                        <a:cs typeface="Times New Roman" panose="02020603050405020304" pitchFamily="18" charset="0"/>
                      </a:rPr>
                      <m:t>+</m:t>
                    </m:r>
                    <m:r>
                      <a:rPr lang="fr-FR" sz="2400" b="1" i="1">
                        <a:latin typeface="Cambria Math" panose="02040503050406030204" pitchFamily="18" charset="0"/>
                        <a:cs typeface="Times New Roman" panose="02020603050405020304" pitchFamily="18" charset="0"/>
                      </a:rPr>
                      <m:t>𝐂</m:t>
                    </m:r>
                    <m:sSub>
                      <m:sSubPr>
                        <m:ctrlPr>
                          <a:rPr lang="fr-FR" sz="2400" b="1" i="1">
                            <a:latin typeface="Cambria Math" panose="02040503050406030204" pitchFamily="18" charset="0"/>
                            <a:cs typeface="Times New Roman" panose="02020603050405020304" pitchFamily="18" charset="0"/>
                          </a:rPr>
                        </m:ctrlPr>
                      </m:sSubPr>
                      <m:e>
                        <m:r>
                          <a:rPr lang="fr-FR" sz="2400" b="1" i="1">
                            <a:latin typeface="Cambria Math" panose="02040503050406030204" pitchFamily="18" charset="0"/>
                            <a:cs typeface="Times New Roman" panose="02020603050405020304" pitchFamily="18" charset="0"/>
                          </a:rPr>
                          <m:t>𝜼</m:t>
                        </m:r>
                      </m:e>
                      <m:sub>
                        <m:r>
                          <a:rPr lang="fr-FR" sz="2400" b="1" i="1">
                            <a:latin typeface="Cambria Math" panose="02040503050406030204" pitchFamily="18" charset="0"/>
                            <a:cs typeface="Times New Roman" panose="02020603050405020304" pitchFamily="18" charset="0"/>
                          </a:rPr>
                          <m:t>𝒊</m:t>
                        </m:r>
                      </m:sub>
                    </m:sSub>
                  </m:oMath>
                </a14:m>
                <a:r>
                  <a:rPr lang="fr-FR" sz="2400" b="1" dirty="0">
                    <a:latin typeface="Times New Roman" panose="02020603050405020304" pitchFamily="18" charset="0"/>
                    <a:cs typeface="Times New Roman" panose="02020603050405020304" pitchFamily="18" charset="0"/>
                  </a:rPr>
                  <a:t> où ϵ∼N(0,Σ) </a:t>
                </a:r>
              </a:p>
              <a:p>
                <a:pPr algn="ctr">
                  <a:lnSpc>
                    <a:spcPct val="150000"/>
                  </a:lnSpc>
                </a:pPr>
                <a:r>
                  <a:rPr lang="fr-FR" sz="2400" b="1" dirty="0">
                    <a:latin typeface="Times New Roman" panose="02020603050405020304" pitchFamily="18" charset="0"/>
                    <a:cs typeface="Times New Roman" panose="02020603050405020304" pitchFamily="18" charset="0"/>
                  </a:rPr>
                  <a:t> Nous utilisons une factorisation de Cholesky Σ=CC′ pour réécrire : ϵ ​ avec </a:t>
                </a:r>
                <a14:m>
                  <m:oMath xmlns:m="http://schemas.openxmlformats.org/officeDocument/2006/math">
                    <m:sSub>
                      <m:sSubPr>
                        <m:ctrlPr>
                          <a:rPr lang="fr-FR" sz="2400" b="1" i="1">
                            <a:latin typeface="Cambria Math" panose="02040503050406030204" pitchFamily="18" charset="0"/>
                            <a:cs typeface="Times New Roman" panose="02020603050405020304" pitchFamily="18" charset="0"/>
                          </a:rPr>
                        </m:ctrlPr>
                      </m:sSubPr>
                      <m:e>
                        <m:r>
                          <a:rPr lang="fr-FR" sz="2400" b="1" i="1">
                            <a:latin typeface="Cambria Math" panose="02040503050406030204" pitchFamily="18" charset="0"/>
                            <a:cs typeface="Times New Roman" panose="02020603050405020304" pitchFamily="18" charset="0"/>
                          </a:rPr>
                          <m:t>𝜼</m:t>
                        </m:r>
                      </m:e>
                      <m:sub>
                        <m:r>
                          <a:rPr lang="fr-FR" sz="2400" b="1" i="1">
                            <a:latin typeface="Cambria Math" panose="02040503050406030204" pitchFamily="18" charset="0"/>
                            <a:cs typeface="Times New Roman" panose="02020603050405020304" pitchFamily="18" charset="0"/>
                          </a:rPr>
                          <m:t>𝒊</m:t>
                        </m:r>
                      </m:sub>
                    </m:sSub>
                  </m:oMath>
                </a14:m>
                <a:r>
                  <a:rPr lang="fr-FR" sz="2400" b="1" dirty="0">
                    <a:latin typeface="Times New Roman" panose="02020603050405020304" pitchFamily="18" charset="0"/>
                    <a:cs typeface="Times New Roman" panose="02020603050405020304" pitchFamily="18" charset="0"/>
                  </a:rPr>
                  <a:t>∼N(0,I)</a:t>
                </a:r>
              </a:p>
              <a:p>
                <a:pPr algn="ctr">
                  <a:lnSpc>
                    <a:spcPct val="150000"/>
                  </a:lnSpc>
                </a:pPr>
                <a:endParaRPr lang="fr-FR" sz="2400" b="1" dirty="0">
                  <a:latin typeface="Times New Roman" panose="02020603050405020304" pitchFamily="18" charset="0"/>
                  <a:cs typeface="Times New Roman" panose="02020603050405020304" pitchFamily="18" charset="0"/>
                </a:endParaRPr>
              </a:p>
              <a:p>
                <a:pPr algn="ctr">
                  <a:lnSpc>
                    <a:spcPct val="150000"/>
                  </a:lnSpc>
                </a:pPr>
                <a:r>
                  <a:rPr lang="fr-FR" sz="2400" b="1" dirty="0">
                    <a:latin typeface="Times New Roman" panose="02020603050405020304" pitchFamily="18" charset="0"/>
                    <a:cs typeface="Times New Roman" panose="02020603050405020304" pitchFamily="18" charset="0"/>
                  </a:rPr>
                  <a:t>Ce qui permettra d’évaluer plus facilement </a:t>
                </a:r>
                <a14:m>
                  <m:oMath xmlns:m="http://schemas.openxmlformats.org/officeDocument/2006/math">
                    <m:r>
                      <a:rPr lang="fr-BF" sz="2400">
                        <a:latin typeface="Cambria Math" panose="02040503050406030204" pitchFamily="18" charset="0"/>
                        <a:cs typeface="Times New Roman" panose="02020603050405020304" pitchFamily="18" charset="0"/>
                      </a:rPr>
                      <m:t>𝑷</m:t>
                    </m:r>
                    <m:d>
                      <m:dPr>
                        <m:endChr m:val="|"/>
                        <m:ctrlPr>
                          <a:rPr lang="fr-BF" sz="2400" i="1">
                            <a:latin typeface="Cambria Math" panose="02040503050406030204" pitchFamily="18" charset="0"/>
                            <a:cs typeface="Times New Roman" panose="02020603050405020304" pitchFamily="18" charset="0"/>
                          </a:rPr>
                        </m:ctrlPr>
                      </m:dPr>
                      <m:e>
                        <m:sSub>
                          <m:sSubPr>
                            <m:ctrlPr>
                              <a:rPr lang="fr-BF" sz="2400" i="1">
                                <a:latin typeface="Cambria Math" panose="02040503050406030204" pitchFamily="18" charset="0"/>
                                <a:cs typeface="Times New Roman" panose="02020603050405020304" pitchFamily="18" charset="0"/>
                              </a:rPr>
                            </m:ctrlPr>
                          </m:sSubPr>
                          <m:e>
                            <m:r>
                              <a:rPr lang="fr-BF" sz="2400">
                                <a:latin typeface="Cambria Math" panose="02040503050406030204" pitchFamily="18" charset="0"/>
                                <a:cs typeface="Times New Roman" panose="02020603050405020304" pitchFamily="18" charset="0"/>
                              </a:rPr>
                              <m:t>𝒚</m:t>
                            </m:r>
                          </m:e>
                          <m:sub>
                            <m:r>
                              <a:rPr lang="fr-BF" sz="2400">
                                <a:latin typeface="Cambria Math" panose="02040503050406030204" pitchFamily="18" charset="0"/>
                                <a:cs typeface="Times New Roman" panose="02020603050405020304" pitchFamily="18" charset="0"/>
                              </a:rPr>
                              <m:t>𝒊</m:t>
                            </m:r>
                          </m:sub>
                        </m:sSub>
                        <m:r>
                          <a:rPr lang="fr-BF" sz="2400">
                            <a:latin typeface="Cambria Math" panose="02040503050406030204" pitchFamily="18" charset="0"/>
                            <a:cs typeface="Times New Roman" panose="02020603050405020304" pitchFamily="18" charset="0"/>
                          </a:rPr>
                          <m:t>= </m:t>
                        </m:r>
                        <m:r>
                          <a:rPr lang="fr-BF" sz="2400">
                            <a:latin typeface="Cambria Math" panose="02040503050406030204" pitchFamily="18" charset="0"/>
                            <a:cs typeface="Times New Roman" panose="02020603050405020304" pitchFamily="18" charset="0"/>
                          </a:rPr>
                          <m:t>𝒋</m:t>
                        </m:r>
                      </m:e>
                    </m:d>
                    <m:sSub>
                      <m:sSubPr>
                        <m:ctrlPr>
                          <a:rPr lang="fr-BF" sz="2400" i="1">
                            <a:latin typeface="Cambria Math" panose="02040503050406030204" pitchFamily="18" charset="0"/>
                            <a:cs typeface="Times New Roman" panose="02020603050405020304" pitchFamily="18" charset="0"/>
                          </a:rPr>
                        </m:ctrlPr>
                      </m:sSubPr>
                      <m:e>
                        <m:r>
                          <a:rPr lang="fr-BF" sz="2400">
                            <a:latin typeface="Cambria Math" panose="02040503050406030204" pitchFamily="18" charset="0"/>
                            <a:cs typeface="Times New Roman" panose="02020603050405020304" pitchFamily="18" charset="0"/>
                          </a:rPr>
                          <m:t>𝒙</m:t>
                        </m:r>
                      </m:e>
                      <m:sub>
                        <m:r>
                          <a:rPr lang="fr-BF" sz="2400">
                            <a:latin typeface="Cambria Math" panose="02040503050406030204" pitchFamily="18" charset="0"/>
                            <a:cs typeface="Times New Roman" panose="02020603050405020304" pitchFamily="18" charset="0"/>
                          </a:rPr>
                          <m:t>𝒊</m:t>
                        </m:r>
                      </m:sub>
                    </m:sSub>
                    <m:r>
                      <a:rPr lang="fr-BF" sz="2400">
                        <a:latin typeface="Cambria Math" panose="02040503050406030204" pitchFamily="18" charset="0"/>
                        <a:cs typeface="Times New Roman" panose="02020603050405020304" pitchFamily="18" charset="0"/>
                      </a:rPr>
                      <m:t> )</m:t>
                    </m:r>
                  </m:oMath>
                </a14:m>
                <a:endParaRPr lang="fr-FR" sz="2400" dirty="0">
                  <a:latin typeface="Times New Roman" panose="02020603050405020304" pitchFamily="18" charset="0"/>
                  <a:cs typeface="Times New Roman" panose="02020603050405020304" pitchFamily="18" charset="0"/>
                </a:endParaRPr>
              </a:p>
              <a:p>
                <a:pPr algn="ctr"/>
                <a:endParaRPr lang="fr-FR" sz="1800" dirty="0">
                  <a:effectLst/>
                  <a:latin typeface="Times New Roman" panose="02020603050405020304" pitchFamily="18" charset="0"/>
                  <a:ea typeface="Times New Roman" panose="02020603050405020304" pitchFamily="18" charset="0"/>
                </a:endParaRPr>
              </a:p>
              <a:p>
                <a:pPr algn="ctr"/>
                <a:r>
                  <a:rPr lang="fr-FR" sz="2400" dirty="0">
                    <a:latin typeface="Times New Roman" panose="02020603050405020304" pitchFamily="18" charset="0"/>
                    <a:cs typeface="Times New Roman" panose="02020603050405020304" pitchFamily="18" charset="0"/>
                  </a:rPr>
                  <a:t> </a:t>
                </a:r>
                <a:endParaRPr lang="fr-BF" sz="2400" dirty="0">
                  <a:latin typeface="Times New Roman" panose="02020603050405020304" pitchFamily="18"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5C1CFD1D-65D2-410D-96E6-2318D2203B8A}"/>
                  </a:ext>
                </a:extLst>
              </p:cNvPr>
              <p:cNvSpPr>
                <a:spLocks noRot="1" noChangeAspect="1" noMove="1" noResize="1" noEditPoints="1" noAdjustHandles="1" noChangeArrowheads="1" noChangeShapeType="1" noTextEdit="1"/>
              </p:cNvSpPr>
              <p:nvPr/>
            </p:nvSpPr>
            <p:spPr>
              <a:xfrm>
                <a:off x="623484" y="1073426"/>
                <a:ext cx="10720377" cy="5226720"/>
              </a:xfrm>
              <a:prstGeom prst="rect">
                <a:avLst/>
              </a:prstGeom>
              <a:blipFill>
                <a:blip r:embed="rId4"/>
                <a:stretch>
                  <a:fillRect l="-114" r="-795" b="-466"/>
                </a:stretch>
              </a:blipFill>
              <a:ln>
                <a:solidFill>
                  <a:schemeClr val="bg2">
                    <a:lumMod val="50000"/>
                  </a:schemeClr>
                </a:solidFill>
              </a:ln>
            </p:spPr>
            <p:txBody>
              <a:bodyPr/>
              <a:lstStyle/>
              <a:p>
                <a:r>
                  <a:rPr lang="fr-BF">
                    <a:noFill/>
                  </a:rPr>
                  <a:t> </a:t>
                </a:r>
              </a:p>
            </p:txBody>
          </p:sp>
        </mc:Fallback>
      </mc:AlternateContent>
      <p:sp>
        <p:nvSpPr>
          <p:cNvPr id="7" name="ZoneTexte 6">
            <a:extLst>
              <a:ext uri="{FF2B5EF4-FFF2-40B4-BE49-F238E27FC236}">
                <a16:creationId xmlns:a16="http://schemas.microsoft.com/office/drawing/2014/main" id="{9D4BB5E2-01A6-4970-B35C-278D6F3C67D3}"/>
              </a:ext>
            </a:extLst>
          </p:cNvPr>
          <p:cNvSpPr txBox="1"/>
          <p:nvPr/>
        </p:nvSpPr>
        <p:spPr>
          <a:xfrm>
            <a:off x="2491409" y="265466"/>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La méthode de GHK</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44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VALIDATION DU MODELE</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C1CFD1D-65D2-410D-96E6-2318D2203B8A}"/>
              </a:ext>
            </a:extLst>
          </p:cNvPr>
          <p:cNvSpPr/>
          <p:nvPr/>
        </p:nvSpPr>
        <p:spPr>
          <a:xfrm>
            <a:off x="761999"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just">
              <a:lnSpc>
                <a:spcPct val="150000"/>
              </a:lnSpc>
              <a:spcAft>
                <a:spcPts val="800"/>
              </a:spcAft>
              <a:buFont typeface="Wingdings" panose="05000000000000000000" pitchFamily="2" charset="2"/>
              <a:buChar char="q"/>
            </a:pPr>
            <a:r>
              <a:rPr lang="fr-BF" sz="2800" dirty="0">
                <a:effectLst/>
                <a:latin typeface="Times New Roman" panose="02020603050405020304" pitchFamily="18" charset="0"/>
                <a:ea typeface="Times New Roman" panose="02020603050405020304" pitchFamily="18" charset="0"/>
              </a:rPr>
              <a:t>Vérification des Coefficients et de leur Significativité </a:t>
            </a:r>
            <a:endParaRPr lang="fr-FR" sz="2800" dirty="0">
              <a:effectLst/>
              <a:latin typeface="Times New Roman" panose="02020603050405020304" pitchFamily="18" charset="0"/>
              <a:ea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q"/>
            </a:pPr>
            <a:r>
              <a:rPr lang="fr-BF" sz="2800" dirty="0">
                <a:latin typeface="Times New Roman" panose="02020603050405020304" pitchFamily="18" charset="0"/>
              </a:rPr>
              <a:t>Adéquation Globale du Modèle</a:t>
            </a:r>
            <a:endParaRPr lang="fr-FR" sz="2800" b="1"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Wingdings" panose="05000000000000000000" pitchFamily="2" charset="2"/>
              <a:buChar char="ü"/>
            </a:pPr>
            <a:r>
              <a:rPr lang="fr-FR" sz="2400" b="1" dirty="0">
                <a:latin typeface="Times New Roman" panose="02020603050405020304" pitchFamily="18" charset="0"/>
                <a:ea typeface="Calibri" panose="020F0502020204030204" pitchFamily="34" charset="0"/>
                <a:cs typeface="Times New Roman" panose="02020603050405020304" pitchFamily="18" charset="0"/>
              </a:rPr>
              <a:t>Test du rapport de vraisemblance</a:t>
            </a:r>
          </a:p>
          <a:p>
            <a:pPr marL="800100" lvl="1" indent="-342900" algn="just">
              <a:lnSpc>
                <a:spcPct val="150000"/>
              </a:lnSpc>
              <a:spcAft>
                <a:spcPts val="800"/>
              </a:spcAft>
              <a:buFont typeface="Wingdings" panose="05000000000000000000" pitchFamily="2" charset="2"/>
              <a:buChar char="ü"/>
            </a:pP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Critères d’information (AIC, BIC)</a:t>
            </a:r>
          </a:p>
          <a:p>
            <a:pPr marL="800100" lvl="1" indent="-342900" algn="just">
              <a:lnSpc>
                <a:spcPct val="150000"/>
              </a:lnSpc>
              <a:spcAft>
                <a:spcPts val="800"/>
              </a:spcAft>
              <a:buFont typeface="Wingdings" panose="05000000000000000000" pitchFamily="2" charset="2"/>
              <a:buChar char="ü"/>
            </a:pPr>
            <a:r>
              <a:rPr lang="fr-FR" sz="2400" b="1" dirty="0">
                <a:latin typeface="Times New Roman" panose="02020603050405020304" pitchFamily="18" charset="0"/>
                <a:ea typeface="Calibri" panose="020F0502020204030204" pitchFamily="34" charset="0"/>
                <a:cs typeface="Times New Roman" panose="02020603050405020304" pitchFamily="18" charset="0"/>
              </a:rPr>
              <a:t>P</a:t>
            </a:r>
            <a:r>
              <a:rPr lang="fr-FR" sz="2400" b="1" dirty="0">
                <a:effectLst/>
                <a:latin typeface="Times New Roman" panose="02020603050405020304" pitchFamily="18" charset="0"/>
                <a:ea typeface="Calibri" panose="020F0502020204030204" pitchFamily="34" charset="0"/>
                <a:cs typeface="Times New Roman" panose="02020603050405020304" pitchFamily="18" charset="0"/>
              </a:rPr>
              <a:t>seudo R2 de Cragg et Uhler</a:t>
            </a:r>
          </a:p>
          <a:p>
            <a:pPr marL="457200" indent="-457200" algn="just">
              <a:lnSpc>
                <a:spcPct val="150000"/>
              </a:lnSpc>
              <a:spcAft>
                <a:spcPts val="800"/>
              </a:spcAft>
              <a:buFont typeface="Wingdings" panose="05000000000000000000" pitchFamily="2" charset="2"/>
              <a:buChar char="q"/>
            </a:pPr>
            <a:r>
              <a:rPr lang="fr-FR" sz="2800" dirty="0">
                <a:latin typeface="Times New Roman" panose="02020603050405020304" pitchFamily="18" charset="0"/>
              </a:rPr>
              <a:t>Analyse des résidus </a:t>
            </a:r>
            <a:r>
              <a:rPr lang="fr-FR" sz="2400" b="1" dirty="0">
                <a:latin typeface="Times New Roman" panose="02020603050405020304" pitchFamily="18" charset="0"/>
                <a:ea typeface="Calibri" panose="020F0502020204030204" pitchFamily="34" charset="0"/>
                <a:cs typeface="Times New Roman" panose="02020603050405020304" pitchFamily="18" charset="0"/>
              </a:rPr>
              <a:t>(normalité, homoscédasticité, indépendance, linéarité, absence de multicolinéarité)</a:t>
            </a:r>
            <a:endParaRPr lang="fr-BF"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42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524540" y="90870"/>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Avantages et limites</a:t>
            </a:r>
          </a:p>
        </p:txBody>
      </p:sp>
      <p:sp>
        <p:nvSpPr>
          <p:cNvPr id="6" name="Rectangle 5">
            <a:extLst>
              <a:ext uri="{FF2B5EF4-FFF2-40B4-BE49-F238E27FC236}">
                <a16:creationId xmlns:a16="http://schemas.microsoft.com/office/drawing/2014/main" id="{5C1CFD1D-65D2-410D-96E6-2318D2203B8A}"/>
              </a:ext>
            </a:extLst>
          </p:cNvPr>
          <p:cNvSpPr/>
          <p:nvPr/>
        </p:nvSpPr>
        <p:spPr>
          <a:xfrm>
            <a:off x="768626"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lnSpc>
                <a:spcPct val="150000"/>
              </a:lnSpc>
              <a:spcAft>
                <a:spcPts val="800"/>
              </a:spcAft>
            </a:pPr>
            <a:r>
              <a:rPr lang="fr-FR" sz="3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Avantages</a:t>
            </a:r>
            <a:r>
              <a:rPr lang="fr-FR"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
            </a:pPr>
            <a:r>
              <a:rPr lang="fr-FR" sz="2800" b="1" dirty="0">
                <a:latin typeface="Times New Roman" panose="02020603050405020304" pitchFamily="18" charset="0"/>
                <a:ea typeface="Calibri" panose="020F0502020204030204" pitchFamily="34" charset="0"/>
                <a:cs typeface="Times New Roman" panose="02020603050405020304" pitchFamily="18" charset="0"/>
              </a:rPr>
              <a:t>M</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odélisation d’un nombre quelconque d'options de choix</a:t>
            </a:r>
          </a:p>
          <a:p>
            <a:pPr marL="342900" marR="0" lvl="0" indent="-342900" algn="just">
              <a:lnSpc>
                <a:spcPct val="150000"/>
              </a:lnSpc>
              <a:spcBef>
                <a:spcPts val="0"/>
              </a:spcBef>
              <a:spcAft>
                <a:spcPts val="0"/>
              </a:spcAft>
              <a:buFont typeface="Wingdings" panose="05000000000000000000" pitchFamily="2" charset="2"/>
              <a:buChar char=""/>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Il ne suppose pas que les erreurs des individus sont indépendantes et identiquement distribuées</a:t>
            </a:r>
          </a:p>
          <a:p>
            <a:pPr marL="342900" marR="0" lvl="0" indent="-342900" algn="just">
              <a:lnSpc>
                <a:spcPct val="150000"/>
              </a:lnSpc>
              <a:spcBef>
                <a:spcPts val="0"/>
              </a:spcBef>
              <a:spcAft>
                <a:spcPts val="0"/>
              </a:spcAft>
              <a:buFont typeface="Wingdings" panose="05000000000000000000" pitchFamily="2" charset="2"/>
              <a:buChar char=""/>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800" b="1" dirty="0">
                <a:latin typeface="Times New Roman" panose="02020603050405020304" pitchFamily="18" charset="0"/>
                <a:ea typeface="Calibri" panose="020F0502020204030204" pitchFamily="34" charset="0"/>
                <a:cs typeface="Times New Roman" panose="02020603050405020304" pitchFamily="18" charset="0"/>
              </a:rPr>
              <a:t>P</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eut être utilisé pour modéliser des données complexes, telles que des données longitudinales ou des données en grappes</a:t>
            </a:r>
          </a:p>
          <a:p>
            <a:pPr marL="342900" marR="0" lvl="0" indent="-342900" algn="just">
              <a:lnSpc>
                <a:spcPct val="150000"/>
              </a:lnSpc>
              <a:spcBef>
                <a:spcPts val="0"/>
              </a:spcBef>
              <a:spcAft>
                <a:spcPts val="800"/>
              </a:spcAft>
              <a:buFont typeface="Wingdings" panose="05000000000000000000" pitchFamily="2" charset="2"/>
              <a:buChar char=""/>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Flexibilité</a:t>
            </a:r>
            <a:endParaRPr lang="fr-FR"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306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524540" y="90870"/>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Avantages et limites</a:t>
            </a:r>
          </a:p>
        </p:txBody>
      </p:sp>
      <p:sp>
        <p:nvSpPr>
          <p:cNvPr id="6" name="Rectangle 5">
            <a:extLst>
              <a:ext uri="{FF2B5EF4-FFF2-40B4-BE49-F238E27FC236}">
                <a16:creationId xmlns:a16="http://schemas.microsoft.com/office/drawing/2014/main" id="{5C1CFD1D-65D2-410D-96E6-2318D2203B8A}"/>
              </a:ext>
            </a:extLst>
          </p:cNvPr>
          <p:cNvSpPr/>
          <p:nvPr/>
        </p:nvSpPr>
        <p:spPr>
          <a:xfrm>
            <a:off x="768626"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lnSpc>
                <a:spcPct val="150000"/>
              </a:lnSpc>
              <a:spcAft>
                <a:spcPts val="800"/>
              </a:spcAft>
            </a:pPr>
            <a:r>
              <a:rPr lang="fr-FR" sz="3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Limites</a:t>
            </a:r>
            <a:r>
              <a:rPr lang="fr-FR"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marR="0" lvl="0" indent="-457200" algn="just">
              <a:lnSpc>
                <a:spcPct val="150000"/>
              </a:lnSpc>
              <a:spcBef>
                <a:spcPts val="0"/>
              </a:spcBef>
              <a:spcAft>
                <a:spcPts val="0"/>
              </a:spcAft>
              <a:buFont typeface="Wingdings" panose="05000000000000000000" pitchFamily="2" charset="2"/>
              <a:buChar char="v"/>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Il peut être difficile à interpréter</a:t>
            </a:r>
          </a:p>
          <a:p>
            <a:pPr marL="457200" marR="0" lvl="0" indent="-457200" algn="just">
              <a:lnSpc>
                <a:spcPct val="150000"/>
              </a:lnSpc>
              <a:spcBef>
                <a:spcPts val="0"/>
              </a:spcBef>
              <a:spcAft>
                <a:spcPts val="0"/>
              </a:spcAft>
              <a:buFont typeface="Wingdings" panose="05000000000000000000" pitchFamily="2" charset="2"/>
              <a:buChar char="v"/>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Il peut être sensible aux valeurs aberrantes</a:t>
            </a:r>
          </a:p>
          <a:p>
            <a:pPr marL="457200" marR="0" lvl="0" indent="-457200" algn="just">
              <a:lnSpc>
                <a:spcPct val="150000"/>
              </a:lnSpc>
              <a:spcBef>
                <a:spcPts val="0"/>
              </a:spcBef>
              <a:spcAft>
                <a:spcPts val="800"/>
              </a:spcAft>
              <a:buFont typeface="Wingdings" panose="05000000000000000000" pitchFamily="2" charset="2"/>
              <a:buChar char="v"/>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Il peut être coûteux à calculer : il nécessite des techniques de simulation pour évaluer les intégrales</a:t>
            </a:r>
          </a:p>
          <a:p>
            <a:pPr indent="457200" algn="just">
              <a:lnSpc>
                <a:spcPct val="150000"/>
              </a:lnSpc>
              <a:spcAft>
                <a:spcPts val="800"/>
              </a:spcAft>
            </a:pPr>
            <a:endParaRPr lang="fr-FR"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480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B8FCE8-8B69-455B-B5AD-7AFDD23CE9AA}"/>
              </a:ext>
            </a:extLst>
          </p:cNvPr>
          <p:cNvSpPr/>
          <p:nvPr/>
        </p:nvSpPr>
        <p:spPr>
          <a:xfrm>
            <a:off x="0" y="0"/>
            <a:ext cx="12192000" cy="6858000"/>
          </a:xfrm>
          <a:prstGeom prst="rect">
            <a:avLst/>
          </a:prstGeom>
          <a:blipFill>
            <a:blip r:embed="rId2"/>
            <a:tile tx="0" ty="0" sx="100000" sy="100000" flip="none" algn="tl"/>
          </a:bli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BF"/>
          </a:p>
        </p:txBody>
      </p:sp>
      <p:sp>
        <p:nvSpPr>
          <p:cNvPr id="6" name="Rectangle 5">
            <a:extLst>
              <a:ext uri="{FF2B5EF4-FFF2-40B4-BE49-F238E27FC236}">
                <a16:creationId xmlns:a16="http://schemas.microsoft.com/office/drawing/2014/main" id="{C3FDAB21-E6A8-4E24-92F2-723706BC8725}"/>
              </a:ext>
            </a:extLst>
          </p:cNvPr>
          <p:cNvSpPr/>
          <p:nvPr/>
        </p:nvSpPr>
        <p:spPr>
          <a:xfrm>
            <a:off x="651803" y="429065"/>
            <a:ext cx="10888394" cy="61616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BF" dirty="0"/>
          </a:p>
        </p:txBody>
      </p:sp>
      <p:sp>
        <p:nvSpPr>
          <p:cNvPr id="7" name="ZoneTexte 6">
            <a:extLst>
              <a:ext uri="{FF2B5EF4-FFF2-40B4-BE49-F238E27FC236}">
                <a16:creationId xmlns:a16="http://schemas.microsoft.com/office/drawing/2014/main" id="{352B0745-E1CF-494B-B01F-48ED99873AE0}"/>
              </a:ext>
            </a:extLst>
          </p:cNvPr>
          <p:cNvSpPr txBox="1"/>
          <p:nvPr/>
        </p:nvSpPr>
        <p:spPr>
          <a:xfrm>
            <a:off x="3249637" y="450166"/>
            <a:ext cx="6063175" cy="646331"/>
          </a:xfrm>
          <a:prstGeom prst="rect">
            <a:avLst/>
          </a:prstGeom>
          <a:noFill/>
        </p:spPr>
        <p:txBody>
          <a:bodyPr wrap="square" rtlCol="0">
            <a:spAutoFit/>
          </a:bodyPr>
          <a:lstStyle/>
          <a:p>
            <a:pPr algn="ctr"/>
            <a:r>
              <a:rPr lang="fr-FR" sz="3600" b="1" u="sng" dirty="0">
                <a:latin typeface="Times New Roman" panose="02020603050405020304" pitchFamily="18" charset="0"/>
                <a:cs typeface="Times New Roman" panose="02020603050405020304" pitchFamily="18" charset="0"/>
              </a:rPr>
              <a:t>PLAN DE PRESENTATION</a:t>
            </a:r>
            <a:endParaRPr lang="fr-BF" sz="3600" b="1" u="sng" dirty="0">
              <a:latin typeface="Times New Roman" panose="02020603050405020304" pitchFamily="18" charset="0"/>
              <a:cs typeface="Times New Roman" panose="02020603050405020304" pitchFamily="18" charset="0"/>
            </a:endParaRPr>
          </a:p>
        </p:txBody>
      </p:sp>
      <p:graphicFrame>
        <p:nvGraphicFramePr>
          <p:cNvPr id="8" name="Diagramme 7">
            <a:extLst>
              <a:ext uri="{FF2B5EF4-FFF2-40B4-BE49-F238E27FC236}">
                <a16:creationId xmlns:a16="http://schemas.microsoft.com/office/drawing/2014/main" id="{A9F66A54-38B9-4FC1-B307-814C6E10F26D}"/>
              </a:ext>
            </a:extLst>
          </p:cNvPr>
          <p:cNvGraphicFramePr/>
          <p:nvPr>
            <p:extLst>
              <p:ext uri="{D42A27DB-BD31-4B8C-83A1-F6EECF244321}">
                <p14:modId xmlns:p14="http://schemas.microsoft.com/office/powerpoint/2010/main" val="221456628"/>
              </p:ext>
            </p:extLst>
          </p:nvPr>
        </p:nvGraphicFramePr>
        <p:xfrm>
          <a:off x="2032000" y="1280160"/>
          <a:ext cx="8128000" cy="5148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8329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10068" y="145774"/>
            <a:ext cx="6785113" cy="742511"/>
          </a:xfrm>
          <a:prstGeom prst="rect">
            <a:avLst/>
          </a:prstGeom>
          <a:solidFill>
            <a:schemeClr val="bg1"/>
          </a:solidFill>
        </p:spPr>
        <p:txBody>
          <a:bodyPr wrap="square" rtlCol="0">
            <a:spAutoFit/>
          </a:bodyPr>
          <a:lstStyle/>
          <a:p>
            <a:pPr marR="0" lvl="0" algn="just">
              <a:lnSpc>
                <a:spcPct val="150000"/>
              </a:lnSpc>
              <a:spcBef>
                <a:spcPts val="200"/>
              </a:spcBef>
              <a:spcAft>
                <a:spcPts val="0"/>
              </a:spcAft>
            </a:pPr>
            <a:r>
              <a:rPr lang="fr-FR" sz="3200" b="1"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Domaines d’applications</a:t>
            </a:r>
          </a:p>
        </p:txBody>
      </p:sp>
      <p:sp>
        <p:nvSpPr>
          <p:cNvPr id="6" name="Rectangle 5">
            <a:extLst>
              <a:ext uri="{FF2B5EF4-FFF2-40B4-BE49-F238E27FC236}">
                <a16:creationId xmlns:a16="http://schemas.microsoft.com/office/drawing/2014/main" id="{5C1CFD1D-65D2-410D-96E6-2318D2203B8A}"/>
              </a:ext>
            </a:extLst>
          </p:cNvPr>
          <p:cNvSpPr/>
          <p:nvPr/>
        </p:nvSpPr>
        <p:spPr>
          <a:xfrm>
            <a:off x="762000"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750" marR="0" lvl="0" indent="-285750" algn="just" defTabSz="914400" rtl="0" eaLnBrk="1" fontAlgn="auto" latinLnBrk="0" hangingPunct="1">
              <a:lnSpc>
                <a:spcPct val="150000"/>
              </a:lnSpc>
              <a:spcBef>
                <a:spcPts val="0"/>
              </a:spcBef>
              <a:spcAft>
                <a:spcPts val="800"/>
              </a:spcAft>
              <a:buClrTx/>
              <a:buSzTx/>
              <a:buFont typeface="Wingdings" panose="05000000000000000000" pitchFamily="2" charset="2"/>
              <a:buChar char="q"/>
              <a:tabLst/>
              <a:defRPr/>
            </a:pPr>
            <a:r>
              <a:rPr kumimoji="0" lang="fr-FR" sz="3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Economie</a:t>
            </a:r>
          </a:p>
          <a:p>
            <a:pPr marL="285750" marR="0" lvl="0" indent="-285750" algn="just" defTabSz="914400" rtl="0" eaLnBrk="1" fontAlgn="auto" latinLnBrk="0" hangingPunct="1">
              <a:lnSpc>
                <a:spcPct val="150000"/>
              </a:lnSpc>
              <a:spcBef>
                <a:spcPts val="0"/>
              </a:spcBef>
              <a:spcAft>
                <a:spcPts val="800"/>
              </a:spcAft>
              <a:buClrTx/>
              <a:buSzTx/>
              <a:buFont typeface="Wingdings" panose="05000000000000000000" pitchFamily="2" charset="2"/>
              <a:buChar char="q"/>
              <a:tabLst/>
              <a:defRPr/>
            </a:pPr>
            <a:r>
              <a:rPr kumimoji="0" lang="fr-FR" sz="3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Transport</a:t>
            </a:r>
          </a:p>
          <a:p>
            <a:pPr marL="285750" marR="0" lvl="0" indent="-285750" algn="just" defTabSz="914400" rtl="0" eaLnBrk="1" fontAlgn="auto" latinLnBrk="0" hangingPunct="1">
              <a:lnSpc>
                <a:spcPct val="150000"/>
              </a:lnSpc>
              <a:spcBef>
                <a:spcPts val="0"/>
              </a:spcBef>
              <a:spcAft>
                <a:spcPts val="800"/>
              </a:spcAft>
              <a:buClrTx/>
              <a:buSzTx/>
              <a:buFont typeface="Wingdings" panose="05000000000000000000" pitchFamily="2" charset="2"/>
              <a:buChar char="q"/>
              <a:tabLst/>
              <a:defRPr/>
            </a:pPr>
            <a:r>
              <a:rPr kumimoji="0" lang="fr-FR" sz="3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Marketing</a:t>
            </a:r>
          </a:p>
          <a:p>
            <a:pPr marL="285750" marR="0" lvl="0" indent="-285750" algn="just" defTabSz="914400" rtl="0" eaLnBrk="1" fontAlgn="auto" latinLnBrk="0" hangingPunct="1">
              <a:lnSpc>
                <a:spcPct val="150000"/>
              </a:lnSpc>
              <a:spcBef>
                <a:spcPts val="0"/>
              </a:spcBef>
              <a:spcAft>
                <a:spcPts val="800"/>
              </a:spcAft>
              <a:buClrTx/>
              <a:buSzTx/>
              <a:buFont typeface="Wingdings" panose="05000000000000000000" pitchFamily="2" charset="2"/>
              <a:buChar char="q"/>
              <a:tabLst/>
              <a:defRPr/>
            </a:pPr>
            <a:r>
              <a:rPr kumimoji="0" lang="fr-FR" sz="32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Politique</a:t>
            </a:r>
          </a:p>
        </p:txBody>
      </p:sp>
    </p:spTree>
    <p:extLst>
      <p:ext uri="{BB962C8B-B14F-4D97-AF65-F5344CB8AC3E}">
        <p14:creationId xmlns:p14="http://schemas.microsoft.com/office/powerpoint/2010/main" val="852878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637183"/>
            <a:ext cx="8441635" cy="707886"/>
          </a:xfrm>
          <a:prstGeom prst="rect">
            <a:avLst/>
          </a:prstGeom>
          <a:solidFill>
            <a:schemeClr val="bg1"/>
          </a:solidFill>
          <a:scene3d>
            <a:camera prst="isometricOffAxis1Right"/>
            <a:lightRig rig="threePt" dir="t"/>
          </a:scene3d>
        </p:spPr>
        <p:txBody>
          <a:bodyPr wrap="square" rtlCol="0">
            <a:spAutoFit/>
          </a:bodyPr>
          <a:lstStyle/>
          <a:p>
            <a:pPr algn="ctr"/>
            <a:r>
              <a:rPr lang="fr-FR"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CAS PRATIQUE</a:t>
            </a:r>
          </a:p>
        </p:txBody>
      </p:sp>
    </p:spTree>
    <p:extLst>
      <p:ext uri="{BB962C8B-B14F-4D97-AF65-F5344CB8AC3E}">
        <p14:creationId xmlns:p14="http://schemas.microsoft.com/office/powerpoint/2010/main" val="315843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B8FCE8-8B69-455B-B5AD-7AFDD23CE9AA}"/>
              </a:ext>
            </a:extLst>
          </p:cNvPr>
          <p:cNvSpPr/>
          <p:nvPr/>
        </p:nvSpPr>
        <p:spPr>
          <a:xfrm>
            <a:off x="0" y="0"/>
            <a:ext cx="12192000" cy="6858000"/>
          </a:xfrm>
          <a:prstGeom prst="rect">
            <a:avLst/>
          </a:prstGeom>
          <a:blipFill>
            <a:blip r:embed="rId2"/>
            <a:tile tx="0" ty="0" sx="100000" sy="100000" flip="none" algn="tl"/>
          </a:bli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BF"/>
          </a:p>
        </p:txBody>
      </p:sp>
      <p:sp>
        <p:nvSpPr>
          <p:cNvPr id="6" name="Rectangle 5">
            <a:extLst>
              <a:ext uri="{FF2B5EF4-FFF2-40B4-BE49-F238E27FC236}">
                <a16:creationId xmlns:a16="http://schemas.microsoft.com/office/drawing/2014/main" id="{C3FDAB21-E6A8-4E24-92F2-723706BC8725}"/>
              </a:ext>
            </a:extLst>
          </p:cNvPr>
          <p:cNvSpPr/>
          <p:nvPr/>
        </p:nvSpPr>
        <p:spPr>
          <a:xfrm>
            <a:off x="651803" y="429065"/>
            <a:ext cx="10888394" cy="61616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BF" dirty="0"/>
          </a:p>
        </p:txBody>
      </p:sp>
      <p:sp>
        <p:nvSpPr>
          <p:cNvPr id="7" name="ZoneTexte 6">
            <a:extLst>
              <a:ext uri="{FF2B5EF4-FFF2-40B4-BE49-F238E27FC236}">
                <a16:creationId xmlns:a16="http://schemas.microsoft.com/office/drawing/2014/main" id="{352B0745-E1CF-494B-B01F-48ED99873AE0}"/>
              </a:ext>
            </a:extLst>
          </p:cNvPr>
          <p:cNvSpPr txBox="1"/>
          <p:nvPr/>
        </p:nvSpPr>
        <p:spPr>
          <a:xfrm>
            <a:off x="3249637" y="429065"/>
            <a:ext cx="6063175" cy="646331"/>
          </a:xfrm>
          <a:prstGeom prst="rect">
            <a:avLst/>
          </a:prstGeom>
          <a:noFill/>
        </p:spPr>
        <p:txBody>
          <a:bodyPr wrap="square" rtlCol="0">
            <a:spAutoFit/>
          </a:bodyPr>
          <a:lstStyle/>
          <a:p>
            <a:pPr algn="ctr"/>
            <a:r>
              <a:rPr lang="fr-FR" sz="3600" b="1" u="sng" dirty="0">
                <a:latin typeface="Times New Roman" panose="02020603050405020304" pitchFamily="18" charset="0"/>
                <a:cs typeface="Times New Roman" panose="02020603050405020304" pitchFamily="18" charset="0"/>
              </a:rPr>
              <a:t>PLAN DE PRESENTATION</a:t>
            </a:r>
            <a:endParaRPr lang="fr-BF" sz="3600" b="1" u="sng" dirty="0">
              <a:latin typeface="Times New Roman" panose="02020603050405020304" pitchFamily="18" charset="0"/>
              <a:cs typeface="Times New Roman" panose="02020603050405020304" pitchFamily="18" charset="0"/>
            </a:endParaRPr>
          </a:p>
        </p:txBody>
      </p:sp>
      <p:graphicFrame>
        <p:nvGraphicFramePr>
          <p:cNvPr id="8" name="Diagramme 7">
            <a:extLst>
              <a:ext uri="{FF2B5EF4-FFF2-40B4-BE49-F238E27FC236}">
                <a16:creationId xmlns:a16="http://schemas.microsoft.com/office/drawing/2014/main" id="{A9F66A54-38B9-4FC1-B307-814C6E10F26D}"/>
              </a:ext>
            </a:extLst>
          </p:cNvPr>
          <p:cNvGraphicFramePr/>
          <p:nvPr>
            <p:extLst>
              <p:ext uri="{D42A27DB-BD31-4B8C-83A1-F6EECF244321}">
                <p14:modId xmlns:p14="http://schemas.microsoft.com/office/powerpoint/2010/main" val="697334300"/>
              </p:ext>
            </p:extLst>
          </p:nvPr>
        </p:nvGraphicFramePr>
        <p:xfrm>
          <a:off x="2032000" y="1280160"/>
          <a:ext cx="8128000" cy="5148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89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C1CFD1D-65D2-410D-96E6-2318D2203B8A}"/>
              </a:ext>
            </a:extLst>
          </p:cNvPr>
          <p:cNvSpPr/>
          <p:nvPr/>
        </p:nvSpPr>
        <p:spPr>
          <a:xfrm>
            <a:off x="768626"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540000" algn="just">
              <a:lnSpc>
                <a:spcPct val="150000"/>
              </a:lnSpc>
              <a:spcBef>
                <a:spcPts val="600"/>
              </a:spcBef>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Dans un monde où les individus sont confrontés à une multitude de choix quotidiens, comprendre les mécanismes sous-jacents à leurs décisions est crucial pour divers domaines tels que l'économie, la sociologie, la psychologie et le marketing. Le modèle </a:t>
            </a:r>
            <a:r>
              <a:rPr lang="fr-FR" sz="3200" b="1" dirty="0" err="1">
                <a:effectLst/>
                <a:latin typeface="Times New Roman" panose="02020603050405020304" pitchFamily="18" charset="0"/>
                <a:ea typeface="Calibri" panose="020F0502020204030204" pitchFamily="34" charset="0"/>
                <a:cs typeface="Times New Roman" panose="02020603050405020304" pitchFamily="18" charset="0"/>
              </a:rPr>
              <a:t>probit</a:t>
            </a: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 multinomial de choix émerge comme un outil statistique puissant pour démystifier ces processus de choix complexes.</a:t>
            </a:r>
            <a:endParaRPr lang="fr-BF"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fr-BF" dirty="0"/>
          </a:p>
        </p:txBody>
      </p:sp>
    </p:spTree>
    <p:extLst>
      <p:ext uri="{BB962C8B-B14F-4D97-AF65-F5344CB8AC3E}">
        <p14:creationId xmlns:p14="http://schemas.microsoft.com/office/powerpoint/2010/main" val="338774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DEFINITION</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C1CFD1D-65D2-410D-96E6-2318D2203B8A}"/>
              </a:ext>
            </a:extLst>
          </p:cNvPr>
          <p:cNvSpPr/>
          <p:nvPr/>
        </p:nvSpPr>
        <p:spPr>
          <a:xfrm>
            <a:off x="761999"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lnSpc>
                <a:spcPct val="150000"/>
              </a:lnSpc>
              <a:spcAft>
                <a:spcPts val="800"/>
              </a:spcAft>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Le modèle </a:t>
            </a:r>
            <a:r>
              <a:rPr lang="fr-FR" sz="3200" b="1" dirty="0" err="1">
                <a:effectLst/>
                <a:latin typeface="Times New Roman" panose="02020603050405020304" pitchFamily="18" charset="0"/>
                <a:ea typeface="Calibri" panose="020F0502020204030204" pitchFamily="34" charset="0"/>
                <a:cs typeface="Times New Roman" panose="02020603050405020304" pitchFamily="18" charset="0"/>
              </a:rPr>
              <a:t>probit</a:t>
            </a: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 multinomial de choix est une méthode statistique utilisée pour modéliser les choix discrets lorsque les individus ont plus de deux options. Il est basé sur le modèle </a:t>
            </a:r>
            <a:r>
              <a:rPr lang="fr-FR" sz="3200" b="1" dirty="0" err="1">
                <a:effectLst/>
                <a:latin typeface="Times New Roman" panose="02020603050405020304" pitchFamily="18" charset="0"/>
                <a:ea typeface="Calibri" panose="020F0502020204030204" pitchFamily="34" charset="0"/>
                <a:cs typeface="Times New Roman" panose="02020603050405020304" pitchFamily="18" charset="0"/>
              </a:rPr>
              <a:t>probit</a:t>
            </a: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 qui est utilisé pour modéliser les résultats binaires (par exemple, succès ou échec). </a:t>
            </a:r>
            <a:endParaRPr lang="fr-BF"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747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637183"/>
            <a:ext cx="8441635" cy="1323439"/>
          </a:xfrm>
          <a:prstGeom prst="rect">
            <a:avLst/>
          </a:prstGeom>
          <a:solidFill>
            <a:schemeClr val="bg1"/>
          </a:solidFill>
          <a:scene3d>
            <a:camera prst="isometricOffAxis1Right"/>
            <a:lightRig rig="threePt" dir="t"/>
          </a:scene3d>
        </p:spPr>
        <p:txBody>
          <a:bodyPr wrap="square" rtlCol="0">
            <a:spAutoFit/>
          </a:bodyPr>
          <a:lstStyle/>
          <a:p>
            <a:pPr algn="ctr"/>
            <a:r>
              <a:rPr lang="fr-FR"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SPECIFICATION THEORIQUE DU MODELE</a:t>
            </a:r>
            <a:endParaRPr lang="fr-BF"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637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FONCTION D’UTILITE</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1CFD1D-65D2-410D-96E6-2318D2203B8A}"/>
                  </a:ext>
                </a:extLst>
              </p:cNvPr>
              <p:cNvSpPr/>
              <p:nvPr/>
            </p:nvSpPr>
            <p:spPr>
              <a:xfrm>
                <a:off x="762000"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lnSpc>
                    <a:spcPct val="150000"/>
                  </a:lnSpc>
                  <a:spcAft>
                    <a:spcPts val="800"/>
                  </a:spcAft>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 L'utilité </a:t>
                </a:r>
                <a14:m>
                  <m:oMath xmlns:m="http://schemas.openxmlformats.org/officeDocument/2006/math">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3200" b="1" i="1">
                            <a:effectLst/>
                            <a:latin typeface="Cambria Math" panose="02040503050406030204" pitchFamily="18" charset="0"/>
                            <a:ea typeface="Calibri" panose="020F0502020204030204" pitchFamily="34" charset="0"/>
                            <a:cs typeface="Times New Roman" panose="02020603050405020304" pitchFamily="18" charset="0"/>
                          </a:rPr>
                          <m:t>𝑼</m:t>
                        </m:r>
                      </m:e>
                      <m:sub>
                        <m:r>
                          <a:rPr lang="fr-FR" sz="3200" b="1" i="1">
                            <a:effectLst/>
                            <a:latin typeface="Cambria Math" panose="02040503050406030204" pitchFamily="18" charset="0"/>
                            <a:ea typeface="Calibri" panose="020F0502020204030204" pitchFamily="34" charset="0"/>
                            <a:cs typeface="Times New Roman" panose="02020603050405020304" pitchFamily="18" charset="0"/>
                          </a:rPr>
                          <m:t>𝒊𝒋</m:t>
                        </m:r>
                      </m:sub>
                    </m:sSub>
                  </m:oMath>
                </a14:m>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 d'une alternative j pour un individu i est représentée par une fonction qui dépend de caractéristiques individuelles et de caractéristiques des alternatives :</a:t>
                </a:r>
                <a:endParaRPr lang="fr-BF"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3200" b="1" i="1">
                              <a:effectLst/>
                              <a:latin typeface="Cambria Math" panose="02040503050406030204" pitchFamily="18" charset="0"/>
                              <a:ea typeface="Calibri" panose="020F0502020204030204" pitchFamily="34" charset="0"/>
                              <a:cs typeface="Times New Roman" panose="02020603050405020304" pitchFamily="18" charset="0"/>
                            </a:rPr>
                            <m:t>𝑼</m:t>
                          </m:r>
                        </m:e>
                        <m:sub>
                          <m:r>
                            <a:rPr lang="fr-FR" sz="3200" b="1" i="1">
                              <a:effectLst/>
                              <a:latin typeface="Cambria Math" panose="02040503050406030204" pitchFamily="18" charset="0"/>
                              <a:ea typeface="Calibri" panose="020F0502020204030204" pitchFamily="34" charset="0"/>
                              <a:cs typeface="Times New Roman" panose="02020603050405020304" pitchFamily="18" charset="0"/>
                            </a:rPr>
                            <m:t>𝒊𝒋</m:t>
                          </m:r>
                        </m:sub>
                      </m:sSub>
                      <m:r>
                        <a:rPr lang="fr-FR" sz="32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3200" b="1" i="1">
                                  <a:effectLst/>
                                  <a:latin typeface="Cambria Math" panose="02040503050406030204" pitchFamily="18" charset="0"/>
                                  <a:ea typeface="Calibri" panose="020F0502020204030204" pitchFamily="34" charset="0"/>
                                  <a:cs typeface="Times New Roman" panose="02020603050405020304" pitchFamily="18" charset="0"/>
                                </a:rPr>
                                <m:t>𝜷</m:t>
                              </m:r>
                            </m:e>
                            <m:sub>
                              <m:r>
                                <a:rPr lang="fr-FR" sz="3200" b="1" i="1">
                                  <a:effectLst/>
                                  <a:latin typeface="Cambria Math" panose="02040503050406030204" pitchFamily="18" charset="0"/>
                                  <a:ea typeface="Calibri" panose="020F0502020204030204" pitchFamily="34" charset="0"/>
                                  <a:cs typeface="Times New Roman" panose="02020603050405020304" pitchFamily="18" charset="0"/>
                                </a:rPr>
                                <m:t>𝒋</m:t>
                              </m:r>
                            </m:sub>
                          </m:sSub>
                          <m:r>
                            <a:rPr lang="fr-FR" sz="3200" b="1" i="1">
                              <a:effectLst/>
                              <a:latin typeface="Cambria Math" panose="02040503050406030204" pitchFamily="18" charset="0"/>
                              <a:ea typeface="Calibri" panose="020F0502020204030204" pitchFamily="34" charset="0"/>
                              <a:cs typeface="Times New Roman" panose="02020603050405020304" pitchFamily="18" charset="0"/>
                            </a:rPr>
                            <m:t>𝑽</m:t>
                          </m:r>
                        </m:e>
                        <m:sub>
                          <m:r>
                            <a:rPr lang="fr-FR" sz="3200" b="1" i="1">
                              <a:effectLst/>
                              <a:latin typeface="Cambria Math" panose="02040503050406030204" pitchFamily="18" charset="0"/>
                              <a:ea typeface="Calibri" panose="020F0502020204030204" pitchFamily="34" charset="0"/>
                              <a:cs typeface="Times New Roman" panose="02020603050405020304" pitchFamily="18" charset="0"/>
                            </a:rPr>
                            <m:t>𝒊𝒋</m:t>
                          </m:r>
                        </m:sub>
                      </m:sSub>
                      <m:r>
                        <a:rPr lang="fr-FR" sz="3200" b="1"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3200" b="1" i="1">
                              <a:effectLst/>
                              <a:latin typeface="Cambria Math" panose="02040503050406030204" pitchFamily="18" charset="0"/>
                              <a:ea typeface="Calibri" panose="020F0502020204030204" pitchFamily="34" charset="0"/>
                              <a:cs typeface="Times New Roman" panose="02020603050405020304" pitchFamily="18" charset="0"/>
                            </a:rPr>
                            <m:t>𝜺</m:t>
                          </m:r>
                        </m:e>
                        <m:sub>
                          <m:r>
                            <a:rPr lang="fr-FR" sz="3200" b="1" i="1">
                              <a:effectLst/>
                              <a:latin typeface="Cambria Math" panose="02040503050406030204" pitchFamily="18" charset="0"/>
                              <a:ea typeface="Calibri" panose="020F0502020204030204" pitchFamily="34" charset="0"/>
                              <a:cs typeface="Times New Roman" panose="02020603050405020304" pitchFamily="18" charset="0"/>
                            </a:rPr>
                            <m:t>𝒊𝒋</m:t>
                          </m:r>
                        </m:sub>
                      </m:sSub>
                    </m:oMath>
                  </m:oMathPara>
                </a14:m>
                <a:endParaRPr lang="fr-BF"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5C1CFD1D-65D2-410D-96E6-2318D2203B8A}"/>
                  </a:ext>
                </a:extLst>
              </p:cNvPr>
              <p:cNvSpPr>
                <a:spLocks noRot="1" noChangeAspect="1" noMove="1" noResize="1" noEditPoints="1" noAdjustHandles="1" noChangeArrowheads="1" noChangeShapeType="1" noTextEdit="1"/>
              </p:cNvSpPr>
              <p:nvPr/>
            </p:nvSpPr>
            <p:spPr>
              <a:xfrm>
                <a:off x="762000" y="1258957"/>
                <a:ext cx="10667999" cy="5360504"/>
              </a:xfrm>
              <a:prstGeom prst="rect">
                <a:avLst/>
              </a:prstGeom>
              <a:blipFill>
                <a:blip r:embed="rId4"/>
                <a:stretch>
                  <a:fillRect l="-1370" r="-1370"/>
                </a:stretch>
              </a:blipFill>
              <a:ln>
                <a:solidFill>
                  <a:schemeClr val="bg2">
                    <a:lumMod val="50000"/>
                  </a:schemeClr>
                </a:solidFill>
              </a:ln>
            </p:spPr>
            <p:txBody>
              <a:bodyPr/>
              <a:lstStyle/>
              <a:p>
                <a:r>
                  <a:rPr lang="fr-BF">
                    <a:noFill/>
                  </a:rPr>
                  <a:t> </a:t>
                </a:r>
              </a:p>
            </p:txBody>
          </p:sp>
        </mc:Fallback>
      </mc:AlternateContent>
    </p:spTree>
    <p:extLst>
      <p:ext uri="{BB962C8B-B14F-4D97-AF65-F5344CB8AC3E}">
        <p14:creationId xmlns:p14="http://schemas.microsoft.com/office/powerpoint/2010/main" val="52780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Probabilité de choix</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1CFD1D-65D2-410D-96E6-2318D2203B8A}"/>
                  </a:ext>
                </a:extLst>
              </p:cNvPr>
              <p:cNvSpPr/>
              <p:nvPr/>
            </p:nvSpPr>
            <p:spPr>
              <a:xfrm>
                <a:off x="761999" y="1258957"/>
                <a:ext cx="10667999" cy="5360504"/>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lnSpc>
                    <a:spcPct val="150000"/>
                  </a:lnSpc>
                  <a:spcAft>
                    <a:spcPts val="800"/>
                  </a:spcAf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La probabilité qu'un individu choisisse une option particulière est donnée par la fonction de distribution cumulative </a:t>
                </a:r>
                <a:r>
                  <a:rPr lang="fr-FR" sz="2800" b="1" dirty="0" err="1">
                    <a:effectLst/>
                    <a:latin typeface="Times New Roman" panose="02020603050405020304" pitchFamily="18" charset="0"/>
                    <a:ea typeface="Calibri" panose="020F0502020204030204" pitchFamily="34" charset="0"/>
                    <a:cs typeface="Times New Roman" panose="02020603050405020304" pitchFamily="18" charset="0"/>
                  </a:rPr>
                  <a:t>probit</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qui est une fonction mathématique qui convertit les valeurs de la fonction d'utilité en probabilités. Elle est donnée par :</a:t>
                </a:r>
                <a:endParaRPr lang="fr-BF"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14:m>
                  <m:oMath xmlns:m="http://schemas.openxmlformats.org/officeDocument/2006/math">
                    <m:sSub>
                      <m:sSubPr>
                        <m:ctrlPr>
                          <a:rPr lang="fr-BF"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𝑷</m:t>
                        </m:r>
                      </m:e>
                      <m:sub>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𝒊𝒋</m:t>
                        </m:r>
                      </m:sub>
                    </m:sSub>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𝑷</m:t>
                    </m:r>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fr-BF"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𝑼</m:t>
                        </m:r>
                      </m:e>
                      <m:sub>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𝒊𝒋</m:t>
                        </m:r>
                      </m:sub>
                    </m:sSub>
                    <m:r>
                      <a:rPr lang="fr-FR" sz="2800" b="1" i="1" smtClean="0">
                        <a:effectLst/>
                        <a:latin typeface="Cambria Math" panose="02040503050406030204" pitchFamily="18" charset="0"/>
                        <a:ea typeface="Calibri" panose="020F0502020204030204" pitchFamily="34" charset="0"/>
                        <a:cs typeface="Leelawadee UI" panose="020B0502040204020203" pitchFamily="34" charset="-34"/>
                      </a:rPr>
                      <m:t>&gt;</m:t>
                    </m:r>
                    <m:sSub>
                      <m:sSubPr>
                        <m:ctrlPr>
                          <a:rPr lang="fr-BF" sz="2800" b="1" i="1">
                            <a:effectLst/>
                            <a:latin typeface="Cambria Math" panose="02040503050406030204" pitchFamily="18" charset="0"/>
                            <a:ea typeface="Calibri" panose="020F0502020204030204" pitchFamily="34" charset="0"/>
                            <a:cs typeface="Leelawadee UI" panose="020B0502040204020203" pitchFamily="34" charset="-34"/>
                          </a:rPr>
                        </m:ctrlPr>
                      </m:sSubPr>
                      <m:e>
                        <m:r>
                          <a:rPr lang="fr-FR" sz="2800" b="1" i="1" smtClean="0">
                            <a:effectLst/>
                            <a:latin typeface="Cambria Math" panose="02040503050406030204" pitchFamily="18" charset="0"/>
                            <a:ea typeface="Calibri" panose="020F0502020204030204" pitchFamily="34" charset="0"/>
                            <a:cs typeface="Leelawadee UI" panose="020B0502040204020203" pitchFamily="34" charset="-34"/>
                          </a:rPr>
                          <m:t>𝑼</m:t>
                        </m:r>
                      </m:e>
                      <m:sub>
                        <m:r>
                          <a:rPr lang="fr-FR" sz="2800" b="1" i="1" smtClean="0">
                            <a:effectLst/>
                            <a:latin typeface="Cambria Math" panose="02040503050406030204" pitchFamily="18" charset="0"/>
                            <a:ea typeface="Calibri" panose="020F0502020204030204" pitchFamily="34" charset="0"/>
                            <a:cs typeface="Leelawadee UI" panose="020B0502040204020203" pitchFamily="34" charset="-34"/>
                          </a:rPr>
                          <m:t>𝒊𝒌</m:t>
                        </m:r>
                      </m:sub>
                    </m:sSub>
                    <m:r>
                      <a:rPr lang="fr-FR" sz="2800" b="1" i="1" smtClean="0">
                        <a:effectLst/>
                        <a:latin typeface="Cambria Math" panose="02040503050406030204" pitchFamily="18" charset="0"/>
                        <a:ea typeface="Calibri" panose="020F0502020204030204" pitchFamily="34" charset="0"/>
                        <a:cs typeface="Leelawadee UI" panose="020B0502040204020203" pitchFamily="34" charset="-34"/>
                      </a:rPr>
                      <m:t>)       ∀   </m:t>
                    </m:r>
                    <m:r>
                      <a:rPr lang="fr-FR" sz="2800" b="1" i="1" smtClean="0">
                        <a:effectLst/>
                        <a:latin typeface="Cambria Math" panose="02040503050406030204" pitchFamily="18" charset="0"/>
                        <a:ea typeface="Calibri" panose="020F0502020204030204" pitchFamily="34" charset="0"/>
                        <a:cs typeface="Leelawadee UI" panose="020B0502040204020203" pitchFamily="34" charset="-34"/>
                      </a:rPr>
                      <m:t>𝒌</m:t>
                    </m:r>
                    <m:r>
                      <a:rPr lang="fr-FR" sz="2800" b="1" i="1" smtClean="0">
                        <a:effectLst/>
                        <a:latin typeface="Cambria Math" panose="02040503050406030204" pitchFamily="18" charset="0"/>
                        <a:ea typeface="Calibri" panose="020F0502020204030204" pitchFamily="34" charset="0"/>
                        <a:cs typeface="Leelawadee UI" panose="020B0502040204020203" pitchFamily="34" charset="-34"/>
                      </a:rPr>
                      <m:t> ≠</m:t>
                    </m:r>
                    <m:r>
                      <a:rPr lang="fr-FR" sz="2800" b="1" i="1" smtClean="0">
                        <a:effectLst/>
                        <a:latin typeface="Cambria Math" panose="02040503050406030204" pitchFamily="18" charset="0"/>
                        <a:ea typeface="Calibri" panose="020F0502020204030204" pitchFamily="34" charset="0"/>
                        <a:cs typeface="Leelawadee UI" panose="020B0502040204020203" pitchFamily="34" charset="-34"/>
                      </a:rPr>
                      <m:t>𝒋</m:t>
                    </m:r>
                  </m:oMath>
                </a14:m>
                <a:r>
                  <a:rPr lang="fr-FR"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BF"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fr-FR" sz="2800" b="1" dirty="0">
                    <a:effectLst/>
                    <a:latin typeface="Times New Roman" panose="02020603050405020304" pitchFamily="18" charset="0"/>
                    <a:ea typeface="Times New Roman" panose="02020603050405020304" pitchFamily="18" charset="0"/>
                    <a:cs typeface="Times New Roman" panose="02020603050405020304" pitchFamily="18" charset="0"/>
                  </a:rPr>
                  <a:t>avec </a:t>
                </a:r>
                <a14:m>
                  <m:oMath xmlns:m="http://schemas.openxmlformats.org/officeDocument/2006/math">
                    <m:sSub>
                      <m:sSubPr>
                        <m:ctrlPr>
                          <a:rPr lang="fr-BF" sz="2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𝑷</m:t>
                        </m:r>
                      </m:e>
                      <m:sub>
                        <m:r>
                          <a:rPr lang="fr-FR" sz="2800" b="1" i="1" smtClean="0">
                            <a:effectLst/>
                            <a:latin typeface="Cambria Math" panose="02040503050406030204" pitchFamily="18" charset="0"/>
                            <a:ea typeface="Calibri" panose="020F0502020204030204" pitchFamily="34" charset="0"/>
                            <a:cs typeface="Times New Roman" panose="02020603050405020304" pitchFamily="18" charset="0"/>
                          </a:rPr>
                          <m:t>𝒊𝒋</m:t>
                        </m:r>
                      </m:sub>
                    </m:sSub>
                  </m:oMath>
                </a14:m>
                <a:r>
                  <a:rPr lang="fr-FR" sz="2800" b="1" dirty="0">
                    <a:effectLst/>
                    <a:latin typeface="Times New Roman" panose="02020603050405020304" pitchFamily="18" charset="0"/>
                    <a:ea typeface="Times New Roman" panose="02020603050405020304" pitchFamily="18" charset="0"/>
                    <a:cs typeface="Times New Roman" panose="02020603050405020304" pitchFamily="18" charset="0"/>
                  </a:rPr>
                  <a:t> la </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probabilité qu'un individu i choisisse l'alternative j.</a:t>
                </a:r>
                <a:endParaRPr lang="fr-BF"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5C1CFD1D-65D2-410D-96E6-2318D2203B8A}"/>
                  </a:ext>
                </a:extLst>
              </p:cNvPr>
              <p:cNvSpPr>
                <a:spLocks noRot="1" noChangeAspect="1" noMove="1" noResize="1" noEditPoints="1" noAdjustHandles="1" noChangeArrowheads="1" noChangeShapeType="1" noTextEdit="1"/>
              </p:cNvSpPr>
              <p:nvPr/>
            </p:nvSpPr>
            <p:spPr>
              <a:xfrm>
                <a:off x="761999" y="1258957"/>
                <a:ext cx="10667999" cy="5360504"/>
              </a:xfrm>
              <a:prstGeom prst="rect">
                <a:avLst/>
              </a:prstGeom>
              <a:blipFill>
                <a:blip r:embed="rId4"/>
                <a:stretch>
                  <a:fillRect l="-1084" r="-1084"/>
                </a:stretch>
              </a:blipFill>
              <a:ln>
                <a:solidFill>
                  <a:schemeClr val="bg2">
                    <a:lumMod val="50000"/>
                  </a:schemeClr>
                </a:solidFill>
              </a:ln>
            </p:spPr>
            <p:txBody>
              <a:bodyPr/>
              <a:lstStyle/>
              <a:p>
                <a:r>
                  <a:rPr lang="fr-BF">
                    <a:noFill/>
                  </a:rPr>
                  <a:t> </a:t>
                </a:r>
              </a:p>
            </p:txBody>
          </p:sp>
        </mc:Fallback>
      </mc:AlternateContent>
    </p:spTree>
    <p:extLst>
      <p:ext uri="{BB962C8B-B14F-4D97-AF65-F5344CB8AC3E}">
        <p14:creationId xmlns:p14="http://schemas.microsoft.com/office/powerpoint/2010/main" val="294121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51FA8C-BF75-4FEF-BF63-A523987975B6}"/>
              </a:ext>
            </a:extLst>
          </p:cNvPr>
          <p:cNvSpPr/>
          <p:nvPr/>
        </p:nvSpPr>
        <p:spPr>
          <a:xfrm>
            <a:off x="0" y="0"/>
            <a:ext cx="12192000" cy="6858000"/>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F"/>
          </a:p>
        </p:txBody>
      </p:sp>
      <p:sp>
        <p:nvSpPr>
          <p:cNvPr id="5" name="ZoneTexte 4">
            <a:extLst>
              <a:ext uri="{FF2B5EF4-FFF2-40B4-BE49-F238E27FC236}">
                <a16:creationId xmlns:a16="http://schemas.microsoft.com/office/drawing/2014/main" id="{B20625BB-D9EE-411C-8611-069199F26495}"/>
              </a:ext>
            </a:extLst>
          </p:cNvPr>
          <p:cNvSpPr txBox="1"/>
          <p:nvPr/>
        </p:nvSpPr>
        <p:spPr>
          <a:xfrm>
            <a:off x="2703443" y="238539"/>
            <a:ext cx="6785113" cy="584775"/>
          </a:xfrm>
          <a:prstGeom prst="rect">
            <a:avLst/>
          </a:prstGeom>
          <a:solidFill>
            <a:schemeClr val="bg1"/>
          </a:solidFill>
        </p:spPr>
        <p:txBody>
          <a:bodyPr wrap="square" rtlCol="0">
            <a:spAutoFit/>
          </a:bodyPr>
          <a:lstStyle/>
          <a:p>
            <a:pPr algn="ctr"/>
            <a:r>
              <a:rPr lang="fr-FR"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PROBABILITE DE CHOIX</a:t>
            </a:r>
            <a:endParaRPr lang="fr-BF"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C1CFD1D-65D2-410D-96E6-2318D2203B8A}"/>
                  </a:ext>
                </a:extLst>
              </p:cNvPr>
              <p:cNvSpPr/>
              <p:nvPr/>
            </p:nvSpPr>
            <p:spPr>
              <a:xfrm>
                <a:off x="762000" y="1061853"/>
                <a:ext cx="10667999" cy="5557608"/>
              </a:xfrm>
              <a:prstGeom prst="rect">
                <a:avLst/>
              </a:prstGeom>
              <a:solidFill>
                <a:schemeClr val="accent2">
                  <a:lumMod val="20000"/>
                  <a:lumOff val="80000"/>
                </a:schemeClr>
              </a:solidFill>
              <a:ln>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indent="457200" algn="just">
                  <a:lnSpc>
                    <a:spcPct val="150000"/>
                  </a:lnSpc>
                  <a:spcAft>
                    <a:spcPts val="800"/>
                  </a:spcAft>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En utilisant la fonction d’utilité </a:t>
                </a:r>
                <a:r>
                  <a:rPr lang="fr-FR" sz="3200" b="1" dirty="0" err="1">
                    <a:effectLst/>
                    <a:latin typeface="Times New Roman" panose="02020603050405020304" pitchFamily="18" charset="0"/>
                    <a:ea typeface="Calibri" panose="020F0502020204030204" pitchFamily="34" charset="0"/>
                    <a:cs typeface="Times New Roman" panose="02020603050405020304" pitchFamily="18" charset="0"/>
                  </a:rPr>
                  <a:t>latente:</a:t>
                </a:r>
                <a:r>
                  <a:rPr lang="fr-FR" sz="3200" b="1" dirty="0" err="1">
                    <a:latin typeface="Times New Roman" panose="02020603050405020304" pitchFamily="18" charset="0"/>
                    <a:ea typeface="Calibri" panose="020F0502020204030204" pitchFamily="34" charset="0"/>
                    <a:cs typeface="Times New Roman" panose="02020603050405020304" pitchFamily="18" charset="0"/>
                  </a:rPr>
                  <a:t>L</a:t>
                </a:r>
                <a:r>
                  <a:rPr lang="fr-BF" sz="3200" b="1" dirty="0">
                    <a:effectLst/>
                    <a:latin typeface="Times New Roman" panose="02020603050405020304" pitchFamily="18" charset="0"/>
                    <a:ea typeface="Calibri" panose="020F0502020204030204" pitchFamily="34" charset="0"/>
                    <a:cs typeface="Times New Roman" panose="02020603050405020304" pitchFamily="18" charset="0"/>
                  </a:rPr>
                  <a:t>a probabilité que l’individu choisisse l’alternative j est donnée pas : </a:t>
                </a:r>
              </a:p>
              <a:p>
                <a:pPr indent="457200" algn="just">
                  <a:lnSpc>
                    <a:spcPct val="150000"/>
                  </a:lnSpc>
                  <a:spcAft>
                    <a:spcPts val="800"/>
                  </a:spcAft>
                </a:pPr>
                <a14:m>
                  <m:oMathPara xmlns:m="http://schemas.openxmlformats.org/officeDocument/2006/math">
                    <m:oMathParaPr>
                      <m:jc m:val="centerGroup"/>
                    </m:oMathParaPr>
                    <m:oMath xmlns:m="http://schemas.openxmlformats.org/officeDocument/2006/math">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𝑷</m:t>
                      </m:r>
                      <m:d>
                        <m:d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𝒚</m:t>
                              </m:r>
                            </m:e>
                            <m:sub>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Sub>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dPr>
                            <m:e>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𝒋</m:t>
                              </m:r>
                            </m:e>
                          </m:d>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𝒙</m:t>
                              </m:r>
                            </m:e>
                            <m:sub>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𝒊</m:t>
                              </m:r>
                            </m:sub>
                          </m:sSub>
                        </m:e>
                      </m:d>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𝑷</m:t>
                      </m:r>
                      <m:d>
                        <m:d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𝑼</m:t>
                              </m:r>
                            </m:e>
                            <m:sub>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𝒊𝒋</m:t>
                              </m:r>
                            </m:sub>
                          </m:sSub>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&gt; </m:t>
                          </m:r>
                          <m:sSub>
                            <m:sSubPr>
                              <m:ctrlPr>
                                <a:rPr lang="fr-BF" sz="32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𝑼</m:t>
                              </m:r>
                            </m:e>
                            <m:sub>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𝒊𝒑</m:t>
                              </m:r>
                            </m:sub>
                          </m:sSub>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 ∀ </m:t>
                          </m:r>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𝒑</m:t>
                          </m:r>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𝒋</m:t>
                          </m:r>
                          <m:r>
                            <a:rPr lang="fr-BF" sz="3200" b="1" i="1" smtClean="0">
                              <a:effectLst/>
                              <a:latin typeface="Cambria Math" panose="02040503050406030204" pitchFamily="18" charset="0"/>
                              <a:ea typeface="Calibri" panose="020F0502020204030204" pitchFamily="34" charset="0"/>
                              <a:cs typeface="Times New Roman" panose="02020603050405020304" pitchFamily="18" charset="0"/>
                            </a:rPr>
                            <m:t> </m:t>
                          </m:r>
                        </m:e>
                      </m:d>
                    </m:oMath>
                  </m:oMathPara>
                </a14:m>
                <a:endParaRPr lang="fr-FR"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Pour simplifier la modélisation et l'estimation des probabilités de choix nous travaillons avec la différence d’utilité entre les alternatives. En faisant cela nous passons de l’utilité absolue à l’utilité relatif.</a:t>
                </a:r>
                <a:endParaRPr lang="fr-BF"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endParaRPr lang="fr-BF"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5C1CFD1D-65D2-410D-96E6-2318D2203B8A}"/>
                  </a:ext>
                </a:extLst>
              </p:cNvPr>
              <p:cNvSpPr>
                <a:spLocks noRot="1" noChangeAspect="1" noMove="1" noResize="1" noEditPoints="1" noAdjustHandles="1" noChangeArrowheads="1" noChangeShapeType="1" noTextEdit="1"/>
              </p:cNvSpPr>
              <p:nvPr/>
            </p:nvSpPr>
            <p:spPr>
              <a:xfrm>
                <a:off x="762000" y="1061853"/>
                <a:ext cx="10667999" cy="5557608"/>
              </a:xfrm>
              <a:prstGeom prst="rect">
                <a:avLst/>
              </a:prstGeom>
              <a:blipFill>
                <a:blip r:embed="rId4"/>
                <a:stretch>
                  <a:fillRect l="-1370" t="-3611" r="-1370"/>
                </a:stretch>
              </a:blipFill>
              <a:ln>
                <a:solidFill>
                  <a:schemeClr val="bg2">
                    <a:lumMod val="50000"/>
                  </a:schemeClr>
                </a:solidFill>
              </a:ln>
            </p:spPr>
            <p:txBody>
              <a:bodyPr/>
              <a:lstStyle/>
              <a:p>
                <a:r>
                  <a:rPr lang="fr-BF">
                    <a:noFill/>
                  </a:rPr>
                  <a:t> </a:t>
                </a:r>
              </a:p>
            </p:txBody>
          </p:sp>
        </mc:Fallback>
      </mc:AlternateContent>
    </p:spTree>
    <p:extLst>
      <p:ext uri="{BB962C8B-B14F-4D97-AF65-F5344CB8AC3E}">
        <p14:creationId xmlns:p14="http://schemas.microsoft.com/office/powerpoint/2010/main" val="288621995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TotalTime>
  <Words>956</Words>
  <Application>Microsoft Office PowerPoint</Application>
  <PresentationFormat>Grand écran</PresentationFormat>
  <Paragraphs>108</Paragraphs>
  <Slides>21</Slides>
  <Notes>18</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Algerian</vt:lpstr>
      <vt:lpstr>Arial</vt:lpstr>
      <vt:lpstr>Calibri</vt:lpstr>
      <vt:lpstr>Calibri Light</vt:lpstr>
      <vt:lpstr>Cambria Math</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Oumarou CISSE</dc:creator>
  <cp:lastModifiedBy>Oumarou CISSE</cp:lastModifiedBy>
  <cp:revision>27</cp:revision>
  <dcterms:created xsi:type="dcterms:W3CDTF">2024-06-13T19:17:08Z</dcterms:created>
  <dcterms:modified xsi:type="dcterms:W3CDTF">2024-07-05T19:01:11Z</dcterms:modified>
</cp:coreProperties>
</file>