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aleway Black"/>
      <p:bold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6.xml"/><Relationship Id="rId22" Type="http://schemas.openxmlformats.org/officeDocument/2006/relationships/font" Target="fonts/PTSans-italic.fntdata"/><Relationship Id="rId10" Type="http://schemas.openxmlformats.org/officeDocument/2006/relationships/slide" Target="slides/slide5.xml"/><Relationship Id="rId21" Type="http://schemas.openxmlformats.org/officeDocument/2006/relationships/font" Target="fonts/P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Black-boldItalic.fntdata"/><Relationship Id="rId14" Type="http://schemas.openxmlformats.org/officeDocument/2006/relationships/font" Target="fonts/RalewayBlack-bold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09600" y="90487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90487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257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371475" y="366712"/>
            <a:ext cx="11445875" cy="6096000"/>
          </a:xfrm>
          <a:prstGeom prst="rect">
            <a:avLst/>
          </a:prstGeom>
          <a:solidFill>
            <a:srgbClr val="EF625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6094412" y="1122362"/>
            <a:ext cx="6096000" cy="4160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951412" y="5803900"/>
            <a:ext cx="2286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Calibri"/>
              <a:buNone/>
            </a:pPr>
            <a:r>
              <a:rPr b="0" i="0" lang="en-US" sz="200" u="none">
                <a:latin typeface="Calibri"/>
                <a:ea typeface="Calibri"/>
                <a:cs typeface="Calibri"/>
                <a:sym typeface="Calibri"/>
              </a:rPr>
              <a:t>WWW.EVANA.COM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305675" y="1665576"/>
            <a:ext cx="3675062" cy="2565111"/>
            <a:chOff x="0" y="-510273"/>
            <a:chExt cx="3674832" cy="2566126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0" y="-510273"/>
              <a:ext cx="3674700" cy="9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3200"/>
                <a:buFont typeface="Raleway Black"/>
                <a:buNone/>
              </a:pPr>
              <a:r>
                <a:rPr b="1" lang="en-US" sz="3200">
                  <a:solidFill>
                    <a:srgbClr val="262626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TM</a:t>
              </a:r>
              <a:r>
                <a:rPr b="1" lang="en-US" sz="3200">
                  <a:solidFill>
                    <a:srgbClr val="262626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D</a:t>
              </a:r>
              <a:r>
                <a:rPr b="1" lang="en-US" sz="3200">
                  <a:solidFill>
                    <a:srgbClr val="262626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B REVENUE PREDICTION</a:t>
              </a:r>
              <a:endParaRPr/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1" y="915900"/>
              <a:ext cx="3674831" cy="1139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000"/>
                <a:buFont typeface="PT Sans"/>
                <a:buNone/>
              </a:pPr>
              <a:r>
                <a:t/>
              </a:r>
              <a:endParaRPr sz="1600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000"/>
                <a:buFont typeface="PT Sans"/>
                <a:buNone/>
              </a:pPr>
              <a:r>
                <a:rPr lang="en-US" sz="1600">
                  <a:solidFill>
                    <a:srgbClr val="808080"/>
                  </a:solidFill>
                  <a:latin typeface="PT Sans"/>
                  <a:ea typeface="PT Sans"/>
                  <a:cs typeface="PT Sans"/>
                  <a:sym typeface="PT Sans"/>
                </a:rPr>
                <a:t>Group 2:</a:t>
              </a:r>
              <a:endParaRPr sz="1600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000"/>
                <a:buFont typeface="PT Sans"/>
                <a:buNone/>
              </a:pPr>
              <a:r>
                <a:rPr lang="en-US" sz="1600">
                  <a:solidFill>
                    <a:srgbClr val="808080"/>
                  </a:solidFill>
                  <a:latin typeface="PT Sans"/>
                  <a:ea typeface="PT Sans"/>
                  <a:cs typeface="PT Sans"/>
                  <a:sym typeface="PT Sans"/>
                </a:rPr>
                <a:t>Alex Bzdel</a:t>
              </a:r>
              <a:endParaRPr sz="1600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000"/>
                <a:buFont typeface="PT Sans"/>
                <a:buNone/>
              </a:pPr>
              <a:r>
                <a:rPr lang="en-US" sz="1600">
                  <a:solidFill>
                    <a:srgbClr val="808080"/>
                  </a:solidFill>
                  <a:latin typeface="PT Sans"/>
                  <a:ea typeface="PT Sans"/>
                  <a:cs typeface="PT Sans"/>
                  <a:sym typeface="PT Sans"/>
                </a:rPr>
                <a:t>Eric Gilbert</a:t>
              </a:r>
              <a:endParaRPr sz="1600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000"/>
                <a:buFont typeface="PT Sans"/>
                <a:buNone/>
              </a:pPr>
              <a:r>
                <a:rPr lang="en-US" sz="1600">
                  <a:solidFill>
                    <a:srgbClr val="808080"/>
                  </a:solidFill>
                  <a:latin typeface="PT Sans"/>
                  <a:ea typeface="PT Sans"/>
                  <a:cs typeface="PT Sans"/>
                  <a:sym typeface="PT Sans"/>
                </a:rPr>
                <a:t>Michael Fornal</a:t>
              </a:r>
              <a:endParaRPr sz="1600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0" y="449737"/>
              <a:ext cx="36747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200"/>
                <a:buFont typeface="Helvetica Neue"/>
                <a:buNone/>
              </a:pPr>
              <a:r>
                <a:rPr lang="en-US" sz="1600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Phase 3: Feature Engineering + hyperparameter tuning</a:t>
              </a:r>
              <a:endParaRPr sz="1800"/>
            </a:p>
          </p:txBody>
        </p:sp>
      </p:grp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912" y="1665575"/>
            <a:ext cx="2054975" cy="28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550" y="1974725"/>
            <a:ext cx="2525475" cy="222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537" y="1665575"/>
            <a:ext cx="1893130" cy="283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860425" y="900112"/>
            <a:ext cx="10469562" cy="5056187"/>
          </a:xfrm>
          <a:prstGeom prst="rect">
            <a:avLst/>
          </a:prstGeom>
          <a:solidFill>
            <a:srgbClr val="38386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4953000" y="5264150"/>
            <a:ext cx="2286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Calibri"/>
              <a:buNone/>
            </a:pPr>
            <a:r>
              <a:rPr b="0" i="0" lang="en-US" sz="200" u="none">
                <a:latin typeface="Calibri"/>
                <a:ea typeface="Calibri"/>
                <a:cs typeface="Calibri"/>
                <a:sym typeface="Calibri"/>
              </a:rPr>
              <a:t>WWW.EVANA.COM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60425" y="1989100"/>
            <a:ext cx="10336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191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Project</a:t>
            </a: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Description</a:t>
            </a:r>
            <a:endParaRPr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 EDA</a:t>
            </a:r>
            <a:endParaRPr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Our Pipelines</a:t>
            </a:r>
            <a:endParaRPr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Results (RMSLE + Kaggle </a:t>
            </a: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Submission</a:t>
            </a: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  <a:endParaRPr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191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T Sans"/>
              <a:buChar char="●"/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Conclusion</a:t>
            </a:r>
            <a:endParaRPr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79650" y="900100"/>
            <a:ext cx="5717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8F8F8"/>
                </a:solidFill>
                <a:latin typeface="Raleway Black"/>
                <a:ea typeface="Raleway Black"/>
                <a:cs typeface="Raleway Black"/>
                <a:sym typeface="Raleway Black"/>
              </a:rPr>
              <a:t>PRESENTATION OUTLINE</a:t>
            </a: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9144000" y="0"/>
            <a:ext cx="3048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1404937" y="1889125"/>
            <a:ext cx="313848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Raleway Black"/>
              <a:buNone/>
            </a:pPr>
            <a:r>
              <a:rPr b="1" lang="en-US" sz="3200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PROJECT DESCRIPTION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1404937" y="3259137"/>
            <a:ext cx="327977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T Sans"/>
              <a:buNone/>
            </a:pPr>
            <a:r>
              <a:rPr b="1" lang="en-US" sz="21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TMDB Revenue Prediction</a:t>
            </a:r>
            <a:endParaRPr sz="1900"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442" y="1185067"/>
            <a:ext cx="5343050" cy="47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/>
        </p:nvSpPr>
        <p:spPr>
          <a:xfrm>
            <a:off x="8442325" y="5307012"/>
            <a:ext cx="2376487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Calibri"/>
              <a:buNone/>
            </a:pPr>
            <a:r>
              <a:rPr b="0" i="0" lang="en-US" sz="200" u="none">
                <a:latin typeface="Calibri"/>
                <a:ea typeface="Calibri"/>
                <a:cs typeface="Calibri"/>
                <a:sym typeface="Calibri"/>
              </a:rPr>
              <a:t>WWW.EVANA.COM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4134601" y="336612"/>
            <a:ext cx="7405420" cy="20669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0"/>
            <a:ext cx="3646025" cy="64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/>
        </p:nvSpPr>
        <p:spPr>
          <a:xfrm>
            <a:off x="1457625" y="6477000"/>
            <a:ext cx="20208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Log Budget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/>
        </p:nvSpPr>
        <p:spPr>
          <a:xfrm rot="-5400000">
            <a:off x="-721650" y="3630975"/>
            <a:ext cx="1909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Log Revenue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600" y="2752725"/>
            <a:ext cx="39228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056" y="2600320"/>
            <a:ext cx="4467544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/>
        </p:nvSpPr>
        <p:spPr>
          <a:xfrm>
            <a:off x="4134600" y="794350"/>
            <a:ext cx="7227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rPr>
              <a:t>VISUAL EDA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7497762" y="1614487"/>
            <a:ext cx="3290887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Raleway Black"/>
              <a:buNone/>
            </a:pPr>
            <a:r>
              <a:rPr b="1" lang="en-US" sz="3200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rPr>
              <a:t>OUR PIPELINE</a:t>
            </a:r>
            <a:endParaRPr/>
          </a:p>
        </p:txBody>
      </p:sp>
      <p:sp>
        <p:nvSpPr>
          <p:cNvPr id="64" name="Google Shape;64;p7"/>
          <p:cNvSpPr txBox="1"/>
          <p:nvPr/>
        </p:nvSpPr>
        <p:spPr>
          <a:xfrm>
            <a:off x="7497750" y="2511425"/>
            <a:ext cx="32910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pipelines, each taking the </a:t>
            </a:r>
            <a:r>
              <a:rPr lang="en-US" sz="1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-US" sz="1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provided and running them through the functions listed, then leading into a main pipeline, for </a:t>
            </a:r>
            <a:r>
              <a:rPr lang="en-US" sz="1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</a:t>
            </a:r>
            <a:r>
              <a:rPr lang="en-US" sz="1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processing.</a:t>
            </a:r>
            <a:r>
              <a:rPr lang="en-US" sz="12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8491" r="0" t="4970"/>
          <a:stretch/>
        </p:blipFill>
        <p:spPr>
          <a:xfrm>
            <a:off x="1018125" y="340425"/>
            <a:ext cx="3394875" cy="65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/>
        </p:nvSpPr>
        <p:spPr>
          <a:xfrm>
            <a:off x="0" y="3762375"/>
            <a:ext cx="12192000" cy="3094037"/>
          </a:xfrm>
          <a:prstGeom prst="rect">
            <a:avLst/>
          </a:prstGeom>
          <a:solidFill>
            <a:srgbClr val="38386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4814887" y="6084887"/>
            <a:ext cx="2560637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Calibri"/>
              <a:buNone/>
            </a:pPr>
            <a:r>
              <a:rPr b="0" i="0" lang="en-US" sz="200" u="none">
                <a:latin typeface="Calibri"/>
                <a:ea typeface="Calibri"/>
                <a:cs typeface="Calibri"/>
                <a:sym typeface="Calibri"/>
              </a:rPr>
              <a:t>WWW.EVANA.COM</a:t>
            </a:r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>
            <a:off x="232298" y="443924"/>
            <a:ext cx="3922778" cy="1326176"/>
            <a:chOff x="-1" y="0"/>
            <a:chExt cx="3922778" cy="2067950"/>
          </a:xfrm>
        </p:grpSpPr>
        <p:sp>
          <p:nvSpPr>
            <p:cNvPr id="73" name="Google Shape;73;p8"/>
            <p:cNvSpPr txBox="1"/>
            <p:nvPr/>
          </p:nvSpPr>
          <p:spPr>
            <a:xfrm>
              <a:off x="-1" y="0"/>
              <a:ext cx="3922778" cy="20679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EF62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556224" y="163023"/>
              <a:ext cx="2659447" cy="993300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3200"/>
                <a:buFont typeface="Raleway Black"/>
                <a:buNone/>
              </a:pPr>
              <a:r>
                <a:rPr b="1" lang="en-US" sz="3200">
                  <a:solidFill>
                    <a:srgbClr val="262626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RESULTS</a:t>
              </a:r>
              <a:endParaRPr/>
            </a:p>
          </p:txBody>
        </p:sp>
      </p:grpSp>
      <p:pic>
        <p:nvPicPr>
          <p:cNvPr id="75" name="Google Shape;7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928"/>
            <a:ext cx="118679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838" y="443913"/>
            <a:ext cx="66198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/>
        </p:nvSpPr>
        <p:spPr>
          <a:xfrm>
            <a:off x="723900" y="680350"/>
            <a:ext cx="10744200" cy="5334000"/>
          </a:xfrm>
          <a:prstGeom prst="rect">
            <a:avLst/>
          </a:prstGeom>
          <a:solidFill>
            <a:srgbClr val="38386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571625" y="1367525"/>
            <a:ext cx="4388400" cy="734700"/>
          </a:xfrm>
          <a:prstGeom prst="rect">
            <a:avLst/>
          </a:prstGeom>
          <a:solidFill>
            <a:srgbClr val="38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1571625" y="2868550"/>
            <a:ext cx="5143500" cy="1816500"/>
          </a:xfrm>
          <a:prstGeom prst="rect">
            <a:avLst/>
          </a:prstGeom>
          <a:solidFill>
            <a:srgbClr val="38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Char char="●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all the work we have put into our pipelines and predictions, this is the best kaggle score we could have achieved within the time period of this project.</a:t>
            </a:r>
            <a:endParaRPr sz="4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/>
        </p:nvSpPr>
        <p:spPr>
          <a:xfrm>
            <a:off x="3748087" y="0"/>
            <a:ext cx="84423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374650" y="1111250"/>
            <a:ext cx="5343000" cy="179400"/>
          </a:xfrm>
          <a:prstGeom prst="rect">
            <a:avLst/>
          </a:prstGeom>
          <a:solidFill>
            <a:srgbClr val="EFCDD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315200" y="1458912"/>
            <a:ext cx="4495800" cy="3938587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8050212" y="5565775"/>
            <a:ext cx="3768725" cy="179387"/>
          </a:xfrm>
          <a:prstGeom prst="rect">
            <a:avLst/>
          </a:prstGeom>
          <a:solidFill>
            <a:srgbClr val="EFCDD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F6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8099425" y="3335337"/>
            <a:ext cx="2925762" cy="1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 Black"/>
              <a:buNone/>
            </a:pPr>
            <a:r>
              <a:rPr b="1" i="0" lang="en-US" sz="4000" u="none">
                <a:solidFill>
                  <a:srgbClr val="FFFFFF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THANKS</a:t>
            </a:r>
            <a:endParaRPr b="1" i="0" sz="4000" u="none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marR="0" rtl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 Black"/>
              <a:buNone/>
            </a:pPr>
            <a:r>
              <a:rPr b="1" i="0" lang="en-US" sz="4000" u="none">
                <a:solidFill>
                  <a:srgbClr val="FFFFFF"/>
                </a:solidFill>
                <a:latin typeface="Raleway Black"/>
                <a:ea typeface="Raleway Black"/>
                <a:cs typeface="Raleway Black"/>
                <a:sym typeface="Raleway Black"/>
              </a:rPr>
              <a:t>FOR</a:t>
            </a:r>
            <a:endParaRPr b="1" i="0" sz="4000" u="none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marR="0" rtl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 Black"/>
              <a:buNone/>
            </a:pPr>
            <a:r>
              <a:rPr b="1" i="0" lang="en-US" sz="4000" u="none">
                <a:solidFill>
                  <a:srgbClr val="FFFFFF"/>
                </a:solidFill>
                <a:latin typeface="Raleway Black"/>
                <a:ea typeface="Raleway Black"/>
                <a:cs typeface="Raleway Black"/>
                <a:sym typeface="Raleway Black"/>
              </a:rPr>
              <a:t>WATCHING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 rot="-5400000">
            <a:off x="-192881" y="3352006"/>
            <a:ext cx="23764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Font typeface="Calibri"/>
              <a:buNone/>
            </a:pPr>
            <a:r>
              <a:rPr b="0" i="0" lang="en-US" sz="400" u="none">
                <a:latin typeface="Calibri"/>
                <a:ea typeface="Calibri"/>
                <a:cs typeface="Calibri"/>
                <a:sym typeface="Calibri"/>
              </a:rPr>
              <a:t>WWW.EVANA.COM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42" y="1290617"/>
            <a:ext cx="5343050" cy="47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EF6257"/>
      </a:dk1>
      <a:lt1>
        <a:srgbClr val="FFFFFF"/>
      </a:lt1>
      <a:dk2>
        <a:srgbClr val="535353"/>
      </a:dk2>
      <a:lt2>
        <a:srgbClr val="A7A7A7"/>
      </a:lt2>
      <a:accent1>
        <a:srgbClr val="F9CBC7"/>
      </a:accent1>
      <a:accent2>
        <a:srgbClr val="B53957"/>
      </a:accent2>
      <a:accent3>
        <a:srgbClr val="FFFFFF"/>
      </a:accent3>
      <a:accent4>
        <a:srgbClr val="F9CBC7"/>
      </a:accent4>
      <a:accent5>
        <a:srgbClr val="B53957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