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Lst>
  <p:sldSz cx="43891200" cy="22860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0045D5"/>
    <a:srgbClr val="3FC1C9"/>
    <a:srgbClr val="FC5185"/>
    <a:srgbClr val="EEF2F6"/>
    <a:srgbClr val="364F6B"/>
    <a:srgbClr val="E5EAEB"/>
    <a:srgbClr val="C6D1D4"/>
    <a:srgbClr val="1D2637"/>
    <a:srgbClr val="F059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3" autoAdjust="0"/>
    <p:restoredTop sz="94660"/>
  </p:normalViewPr>
  <p:slideViewPr>
    <p:cSldViewPr snapToGrid="0">
      <p:cViewPr varScale="1">
        <p:scale>
          <a:sx n="32" d="100"/>
          <a:sy n="32" d="100"/>
        </p:scale>
        <p:origin x="264" y="54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3741210"/>
            <a:ext cx="32918400" cy="7958667"/>
          </a:xfrm>
        </p:spPr>
        <p:txBody>
          <a:bodyPr anchor="b"/>
          <a:lstStyle>
            <a:lvl1pPr algn="ctr">
              <a:defRPr sz="20000"/>
            </a:lvl1pPr>
          </a:lstStyle>
          <a:p>
            <a:r>
              <a:rPr lang="en-US"/>
              <a:t>Click to edit Master title style</a:t>
            </a:r>
            <a:endParaRPr lang="en-US" dirty="0"/>
          </a:p>
        </p:txBody>
      </p:sp>
      <p:sp>
        <p:nvSpPr>
          <p:cNvPr id="3" name="Subtitle 2"/>
          <p:cNvSpPr>
            <a:spLocks noGrp="1"/>
          </p:cNvSpPr>
          <p:nvPr>
            <p:ph type="subTitle" idx="1"/>
          </p:nvPr>
        </p:nvSpPr>
        <p:spPr>
          <a:xfrm>
            <a:off x="5486400" y="12006793"/>
            <a:ext cx="32918400" cy="5519207"/>
          </a:xfrm>
        </p:spPr>
        <p:txBody>
          <a:bodyPr/>
          <a:lstStyle>
            <a:lvl1pPr marL="0" indent="0" algn="ctr">
              <a:buNone/>
              <a:defRPr sz="8000"/>
            </a:lvl1pPr>
            <a:lvl2pPr marL="1523985" indent="0" algn="ctr">
              <a:buNone/>
              <a:defRPr sz="6667"/>
            </a:lvl2pPr>
            <a:lvl3pPr marL="3047970" indent="0" algn="ctr">
              <a:buNone/>
              <a:defRPr sz="6000"/>
            </a:lvl3pPr>
            <a:lvl4pPr marL="4571954" indent="0" algn="ctr">
              <a:buNone/>
              <a:defRPr sz="5333"/>
            </a:lvl4pPr>
            <a:lvl5pPr marL="6095939" indent="0" algn="ctr">
              <a:buNone/>
              <a:defRPr sz="5333"/>
            </a:lvl5pPr>
            <a:lvl6pPr marL="7619924" indent="0" algn="ctr">
              <a:buNone/>
              <a:defRPr sz="5333"/>
            </a:lvl6pPr>
            <a:lvl7pPr marL="9143909" indent="0" algn="ctr">
              <a:buNone/>
              <a:defRPr sz="5333"/>
            </a:lvl7pPr>
            <a:lvl8pPr marL="10667893" indent="0" algn="ctr">
              <a:buNone/>
              <a:defRPr sz="5333"/>
            </a:lvl8pPr>
            <a:lvl9pPr marL="12191878" indent="0" algn="ctr">
              <a:buNone/>
              <a:defRPr sz="53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C93E55-A54E-4330-A0D1-F95BA753925B}" type="datetimeFigureOut">
              <a:rPr lang="en-US" smtClean="0"/>
              <a:t>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21D4A-A6FE-4A8E-8E4F-C238C34051C2}" type="slidenum">
              <a:rPr lang="en-US" smtClean="0"/>
              <a:t>‹N°›</a:t>
            </a:fld>
            <a:endParaRPr lang="en-US"/>
          </a:p>
        </p:txBody>
      </p:sp>
    </p:spTree>
    <p:extLst>
      <p:ext uri="{BB962C8B-B14F-4D97-AF65-F5344CB8AC3E}">
        <p14:creationId xmlns:p14="http://schemas.microsoft.com/office/powerpoint/2010/main" val="201520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C93E55-A54E-4330-A0D1-F95BA753925B}" type="datetimeFigureOut">
              <a:rPr lang="en-US" smtClean="0"/>
              <a:t>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21D4A-A6FE-4A8E-8E4F-C238C34051C2}" type="slidenum">
              <a:rPr lang="en-US" smtClean="0"/>
              <a:t>‹N°›</a:t>
            </a:fld>
            <a:endParaRPr lang="en-US"/>
          </a:p>
        </p:txBody>
      </p:sp>
    </p:spTree>
    <p:extLst>
      <p:ext uri="{BB962C8B-B14F-4D97-AF65-F5344CB8AC3E}">
        <p14:creationId xmlns:p14="http://schemas.microsoft.com/office/powerpoint/2010/main" val="165105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217084"/>
            <a:ext cx="9464040" cy="193727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0" y="1217084"/>
            <a:ext cx="27843480" cy="193727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C93E55-A54E-4330-A0D1-F95BA753925B}" type="datetimeFigureOut">
              <a:rPr lang="en-US" smtClean="0"/>
              <a:t>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21D4A-A6FE-4A8E-8E4F-C238C34051C2}" type="slidenum">
              <a:rPr lang="en-US" smtClean="0"/>
              <a:t>‹N°›</a:t>
            </a:fld>
            <a:endParaRPr lang="en-US"/>
          </a:p>
        </p:txBody>
      </p:sp>
    </p:spTree>
    <p:extLst>
      <p:ext uri="{BB962C8B-B14F-4D97-AF65-F5344CB8AC3E}">
        <p14:creationId xmlns:p14="http://schemas.microsoft.com/office/powerpoint/2010/main" val="184559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C93E55-A54E-4330-A0D1-F95BA753925B}" type="datetimeFigureOut">
              <a:rPr lang="en-US" smtClean="0"/>
              <a:t>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21D4A-A6FE-4A8E-8E4F-C238C34051C2}" type="slidenum">
              <a:rPr lang="en-US" smtClean="0"/>
              <a:t>‹N°›</a:t>
            </a:fld>
            <a:endParaRPr lang="en-US"/>
          </a:p>
        </p:txBody>
      </p:sp>
    </p:spTree>
    <p:extLst>
      <p:ext uri="{BB962C8B-B14F-4D97-AF65-F5344CB8AC3E}">
        <p14:creationId xmlns:p14="http://schemas.microsoft.com/office/powerpoint/2010/main" val="342177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5699129"/>
            <a:ext cx="37856160" cy="9509123"/>
          </a:xfrm>
        </p:spPr>
        <p:txBody>
          <a:bodyPr anchor="b"/>
          <a:lstStyle>
            <a:lvl1pPr>
              <a:defRPr sz="20000"/>
            </a:lvl1pPr>
          </a:lstStyle>
          <a:p>
            <a:r>
              <a:rPr lang="en-US"/>
              <a:t>Click to edit Master title style</a:t>
            </a:r>
            <a:endParaRPr lang="en-US" dirty="0"/>
          </a:p>
        </p:txBody>
      </p:sp>
      <p:sp>
        <p:nvSpPr>
          <p:cNvPr id="3" name="Text Placeholder 2"/>
          <p:cNvSpPr>
            <a:spLocks noGrp="1"/>
          </p:cNvSpPr>
          <p:nvPr>
            <p:ph type="body" idx="1"/>
          </p:nvPr>
        </p:nvSpPr>
        <p:spPr>
          <a:xfrm>
            <a:off x="2994660" y="15298212"/>
            <a:ext cx="37856160" cy="5000623"/>
          </a:xfrm>
        </p:spPr>
        <p:txBody>
          <a:bodyPr/>
          <a:lstStyle>
            <a:lvl1pPr marL="0" indent="0">
              <a:buNone/>
              <a:defRPr sz="8000">
                <a:solidFill>
                  <a:schemeClr val="tx1">
                    <a:tint val="75000"/>
                  </a:schemeClr>
                </a:solidFill>
              </a:defRPr>
            </a:lvl1pPr>
            <a:lvl2pPr marL="1523985" indent="0">
              <a:buNone/>
              <a:defRPr sz="6667">
                <a:solidFill>
                  <a:schemeClr val="tx1">
                    <a:tint val="75000"/>
                  </a:schemeClr>
                </a:solidFill>
              </a:defRPr>
            </a:lvl2pPr>
            <a:lvl3pPr marL="3047970" indent="0">
              <a:buNone/>
              <a:defRPr sz="6000">
                <a:solidFill>
                  <a:schemeClr val="tx1">
                    <a:tint val="75000"/>
                  </a:schemeClr>
                </a:solidFill>
              </a:defRPr>
            </a:lvl3pPr>
            <a:lvl4pPr marL="4571954" indent="0">
              <a:buNone/>
              <a:defRPr sz="5333">
                <a:solidFill>
                  <a:schemeClr val="tx1">
                    <a:tint val="75000"/>
                  </a:schemeClr>
                </a:solidFill>
              </a:defRPr>
            </a:lvl4pPr>
            <a:lvl5pPr marL="6095939" indent="0">
              <a:buNone/>
              <a:defRPr sz="5333">
                <a:solidFill>
                  <a:schemeClr val="tx1">
                    <a:tint val="75000"/>
                  </a:schemeClr>
                </a:solidFill>
              </a:defRPr>
            </a:lvl5pPr>
            <a:lvl6pPr marL="7619924" indent="0">
              <a:buNone/>
              <a:defRPr sz="5333">
                <a:solidFill>
                  <a:schemeClr val="tx1">
                    <a:tint val="75000"/>
                  </a:schemeClr>
                </a:solidFill>
              </a:defRPr>
            </a:lvl6pPr>
            <a:lvl7pPr marL="9143909" indent="0">
              <a:buNone/>
              <a:defRPr sz="5333">
                <a:solidFill>
                  <a:schemeClr val="tx1">
                    <a:tint val="75000"/>
                  </a:schemeClr>
                </a:solidFill>
              </a:defRPr>
            </a:lvl7pPr>
            <a:lvl8pPr marL="10667893" indent="0">
              <a:buNone/>
              <a:defRPr sz="5333">
                <a:solidFill>
                  <a:schemeClr val="tx1">
                    <a:tint val="75000"/>
                  </a:schemeClr>
                </a:solidFill>
              </a:defRPr>
            </a:lvl8pPr>
            <a:lvl9pPr marL="12191878" indent="0">
              <a:buNone/>
              <a:defRPr sz="53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C93E55-A54E-4330-A0D1-F95BA753925B}" type="datetimeFigureOut">
              <a:rPr lang="en-US" smtClean="0"/>
              <a:t>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21D4A-A6FE-4A8E-8E4F-C238C34051C2}" type="slidenum">
              <a:rPr lang="en-US" smtClean="0"/>
              <a:t>‹N°›</a:t>
            </a:fld>
            <a:endParaRPr lang="en-US"/>
          </a:p>
        </p:txBody>
      </p:sp>
    </p:spTree>
    <p:extLst>
      <p:ext uri="{BB962C8B-B14F-4D97-AF65-F5344CB8AC3E}">
        <p14:creationId xmlns:p14="http://schemas.microsoft.com/office/powerpoint/2010/main" val="2028471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6085417"/>
            <a:ext cx="1865376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6085417"/>
            <a:ext cx="18653760" cy="145044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C93E55-A54E-4330-A0D1-F95BA753925B}" type="datetimeFigureOut">
              <a:rPr lang="en-US" smtClean="0"/>
              <a:t>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21D4A-A6FE-4A8E-8E4F-C238C34051C2}" type="slidenum">
              <a:rPr lang="en-US" smtClean="0"/>
              <a:t>‹N°›</a:t>
            </a:fld>
            <a:endParaRPr lang="en-US"/>
          </a:p>
        </p:txBody>
      </p:sp>
    </p:spTree>
    <p:extLst>
      <p:ext uri="{BB962C8B-B14F-4D97-AF65-F5344CB8AC3E}">
        <p14:creationId xmlns:p14="http://schemas.microsoft.com/office/powerpoint/2010/main" val="2285322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217085"/>
            <a:ext cx="37856160" cy="44185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39" y="5603877"/>
            <a:ext cx="18568033" cy="2746373"/>
          </a:xfrm>
        </p:spPr>
        <p:txBody>
          <a:bodyPr anchor="b"/>
          <a:lstStyle>
            <a:lvl1pPr marL="0" indent="0">
              <a:buNone/>
              <a:defRPr sz="8000" b="1"/>
            </a:lvl1pPr>
            <a:lvl2pPr marL="1523985" indent="0">
              <a:buNone/>
              <a:defRPr sz="6667" b="1"/>
            </a:lvl2pPr>
            <a:lvl3pPr marL="3047970" indent="0">
              <a:buNone/>
              <a:defRPr sz="6000" b="1"/>
            </a:lvl3pPr>
            <a:lvl4pPr marL="4571954" indent="0">
              <a:buNone/>
              <a:defRPr sz="5333" b="1"/>
            </a:lvl4pPr>
            <a:lvl5pPr marL="6095939" indent="0">
              <a:buNone/>
              <a:defRPr sz="5333" b="1"/>
            </a:lvl5pPr>
            <a:lvl6pPr marL="7619924" indent="0">
              <a:buNone/>
              <a:defRPr sz="5333" b="1"/>
            </a:lvl6pPr>
            <a:lvl7pPr marL="9143909" indent="0">
              <a:buNone/>
              <a:defRPr sz="5333" b="1"/>
            </a:lvl7pPr>
            <a:lvl8pPr marL="10667893" indent="0">
              <a:buNone/>
              <a:defRPr sz="5333" b="1"/>
            </a:lvl8pPr>
            <a:lvl9pPr marL="12191878" indent="0">
              <a:buNone/>
              <a:defRPr sz="5333" b="1"/>
            </a:lvl9pPr>
          </a:lstStyle>
          <a:p>
            <a:pPr lvl="0"/>
            <a:r>
              <a:rPr lang="en-US"/>
              <a:t>Click to edit Master text styles</a:t>
            </a:r>
          </a:p>
        </p:txBody>
      </p:sp>
      <p:sp>
        <p:nvSpPr>
          <p:cNvPr id="4" name="Content Placeholder 3"/>
          <p:cNvSpPr>
            <a:spLocks noGrp="1"/>
          </p:cNvSpPr>
          <p:nvPr>
            <p:ph sz="half" idx="2"/>
          </p:nvPr>
        </p:nvSpPr>
        <p:spPr>
          <a:xfrm>
            <a:off x="3023239" y="8350250"/>
            <a:ext cx="18568033"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0" y="5603877"/>
            <a:ext cx="18659477" cy="2746373"/>
          </a:xfrm>
        </p:spPr>
        <p:txBody>
          <a:bodyPr anchor="b"/>
          <a:lstStyle>
            <a:lvl1pPr marL="0" indent="0">
              <a:buNone/>
              <a:defRPr sz="8000" b="1"/>
            </a:lvl1pPr>
            <a:lvl2pPr marL="1523985" indent="0">
              <a:buNone/>
              <a:defRPr sz="6667" b="1"/>
            </a:lvl2pPr>
            <a:lvl3pPr marL="3047970" indent="0">
              <a:buNone/>
              <a:defRPr sz="6000" b="1"/>
            </a:lvl3pPr>
            <a:lvl4pPr marL="4571954" indent="0">
              <a:buNone/>
              <a:defRPr sz="5333" b="1"/>
            </a:lvl4pPr>
            <a:lvl5pPr marL="6095939" indent="0">
              <a:buNone/>
              <a:defRPr sz="5333" b="1"/>
            </a:lvl5pPr>
            <a:lvl6pPr marL="7619924" indent="0">
              <a:buNone/>
              <a:defRPr sz="5333" b="1"/>
            </a:lvl6pPr>
            <a:lvl7pPr marL="9143909" indent="0">
              <a:buNone/>
              <a:defRPr sz="5333" b="1"/>
            </a:lvl7pPr>
            <a:lvl8pPr marL="10667893" indent="0">
              <a:buNone/>
              <a:defRPr sz="5333" b="1"/>
            </a:lvl8pPr>
            <a:lvl9pPr marL="12191878" indent="0">
              <a:buNone/>
              <a:defRPr sz="5333" b="1"/>
            </a:lvl9pPr>
          </a:lstStyle>
          <a:p>
            <a:pPr lvl="0"/>
            <a:r>
              <a:rPr lang="en-US"/>
              <a:t>Click to edit Master text styles</a:t>
            </a:r>
          </a:p>
        </p:txBody>
      </p:sp>
      <p:sp>
        <p:nvSpPr>
          <p:cNvPr id="6" name="Content Placeholder 5"/>
          <p:cNvSpPr>
            <a:spLocks noGrp="1"/>
          </p:cNvSpPr>
          <p:nvPr>
            <p:ph sz="quarter" idx="4"/>
          </p:nvPr>
        </p:nvSpPr>
        <p:spPr>
          <a:xfrm>
            <a:off x="22219920" y="8350250"/>
            <a:ext cx="18659477" cy="1228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93E55-A54E-4330-A0D1-F95BA753925B}" type="datetimeFigureOut">
              <a:rPr lang="en-US" smtClean="0"/>
              <a:t>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21D4A-A6FE-4A8E-8E4F-C238C34051C2}" type="slidenum">
              <a:rPr lang="en-US" smtClean="0"/>
              <a:t>‹N°›</a:t>
            </a:fld>
            <a:endParaRPr lang="en-US"/>
          </a:p>
        </p:txBody>
      </p:sp>
    </p:spTree>
    <p:extLst>
      <p:ext uri="{BB962C8B-B14F-4D97-AF65-F5344CB8AC3E}">
        <p14:creationId xmlns:p14="http://schemas.microsoft.com/office/powerpoint/2010/main" val="313486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C93E55-A54E-4330-A0D1-F95BA753925B}" type="datetimeFigureOut">
              <a:rPr lang="en-US" smtClean="0"/>
              <a:t>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21D4A-A6FE-4A8E-8E4F-C238C34051C2}" type="slidenum">
              <a:rPr lang="en-US" smtClean="0"/>
              <a:t>‹N°›</a:t>
            </a:fld>
            <a:endParaRPr lang="en-US"/>
          </a:p>
        </p:txBody>
      </p:sp>
    </p:spTree>
    <p:extLst>
      <p:ext uri="{BB962C8B-B14F-4D97-AF65-F5344CB8AC3E}">
        <p14:creationId xmlns:p14="http://schemas.microsoft.com/office/powerpoint/2010/main" val="320482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93E55-A54E-4330-A0D1-F95BA753925B}" type="datetimeFigureOut">
              <a:rPr lang="en-US" smtClean="0"/>
              <a:t>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21D4A-A6FE-4A8E-8E4F-C238C34051C2}" type="slidenum">
              <a:rPr lang="en-US" smtClean="0"/>
              <a:t>‹N°›</a:t>
            </a:fld>
            <a:endParaRPr lang="en-US"/>
          </a:p>
        </p:txBody>
      </p:sp>
    </p:spTree>
    <p:extLst>
      <p:ext uri="{BB962C8B-B14F-4D97-AF65-F5344CB8AC3E}">
        <p14:creationId xmlns:p14="http://schemas.microsoft.com/office/powerpoint/2010/main" val="135193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524000"/>
            <a:ext cx="14156053" cy="5334000"/>
          </a:xfrm>
        </p:spPr>
        <p:txBody>
          <a:bodyPr anchor="b"/>
          <a:lstStyle>
            <a:lvl1pPr>
              <a:defRPr sz="10667"/>
            </a:lvl1pPr>
          </a:lstStyle>
          <a:p>
            <a:r>
              <a:rPr lang="en-US"/>
              <a:t>Click to edit Master title style</a:t>
            </a:r>
            <a:endParaRPr lang="en-US" dirty="0"/>
          </a:p>
        </p:txBody>
      </p:sp>
      <p:sp>
        <p:nvSpPr>
          <p:cNvPr id="3" name="Content Placeholder 2"/>
          <p:cNvSpPr>
            <a:spLocks noGrp="1"/>
          </p:cNvSpPr>
          <p:nvPr>
            <p:ph idx="1"/>
          </p:nvPr>
        </p:nvSpPr>
        <p:spPr>
          <a:xfrm>
            <a:off x="18659477" y="3291418"/>
            <a:ext cx="22219920" cy="16245417"/>
          </a:xfrm>
        </p:spPr>
        <p:txBody>
          <a:bodyPr/>
          <a:lstStyle>
            <a:lvl1pPr>
              <a:defRPr sz="10667"/>
            </a:lvl1pPr>
            <a:lvl2pPr>
              <a:defRPr sz="9333"/>
            </a:lvl2pPr>
            <a:lvl3pPr>
              <a:defRPr sz="8000"/>
            </a:lvl3pPr>
            <a:lvl4pPr>
              <a:defRPr sz="6667"/>
            </a:lvl4pPr>
            <a:lvl5pPr>
              <a:defRPr sz="6667"/>
            </a:lvl5pPr>
            <a:lvl6pPr>
              <a:defRPr sz="6667"/>
            </a:lvl6pPr>
            <a:lvl7pPr>
              <a:defRPr sz="6667"/>
            </a:lvl7pPr>
            <a:lvl8pPr>
              <a:defRPr sz="6667"/>
            </a:lvl8pPr>
            <a:lvl9pPr>
              <a:defRPr sz="6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9" y="6858000"/>
            <a:ext cx="14156053" cy="12705293"/>
          </a:xfrm>
        </p:spPr>
        <p:txBody>
          <a:bodyPr/>
          <a:lstStyle>
            <a:lvl1pPr marL="0" indent="0">
              <a:buNone/>
              <a:defRPr sz="5333"/>
            </a:lvl1pPr>
            <a:lvl2pPr marL="1523985" indent="0">
              <a:buNone/>
              <a:defRPr sz="4667"/>
            </a:lvl2pPr>
            <a:lvl3pPr marL="3047970" indent="0">
              <a:buNone/>
              <a:defRPr sz="4000"/>
            </a:lvl3pPr>
            <a:lvl4pPr marL="4571954" indent="0">
              <a:buNone/>
              <a:defRPr sz="3333"/>
            </a:lvl4pPr>
            <a:lvl5pPr marL="6095939" indent="0">
              <a:buNone/>
              <a:defRPr sz="3333"/>
            </a:lvl5pPr>
            <a:lvl6pPr marL="7619924" indent="0">
              <a:buNone/>
              <a:defRPr sz="3333"/>
            </a:lvl6pPr>
            <a:lvl7pPr marL="9143909" indent="0">
              <a:buNone/>
              <a:defRPr sz="3333"/>
            </a:lvl7pPr>
            <a:lvl8pPr marL="10667893" indent="0">
              <a:buNone/>
              <a:defRPr sz="3333"/>
            </a:lvl8pPr>
            <a:lvl9pPr marL="12191878" indent="0">
              <a:buNone/>
              <a:defRPr sz="3333"/>
            </a:lvl9pPr>
          </a:lstStyle>
          <a:p>
            <a:pPr lvl="0"/>
            <a:r>
              <a:rPr lang="en-US"/>
              <a:t>Click to edit Master text styles</a:t>
            </a:r>
          </a:p>
        </p:txBody>
      </p:sp>
      <p:sp>
        <p:nvSpPr>
          <p:cNvPr id="5" name="Date Placeholder 4"/>
          <p:cNvSpPr>
            <a:spLocks noGrp="1"/>
          </p:cNvSpPr>
          <p:nvPr>
            <p:ph type="dt" sz="half" idx="10"/>
          </p:nvPr>
        </p:nvSpPr>
        <p:spPr/>
        <p:txBody>
          <a:bodyPr/>
          <a:lstStyle/>
          <a:p>
            <a:fld id="{04C93E55-A54E-4330-A0D1-F95BA753925B}" type="datetimeFigureOut">
              <a:rPr lang="en-US" smtClean="0"/>
              <a:t>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21D4A-A6FE-4A8E-8E4F-C238C34051C2}" type="slidenum">
              <a:rPr lang="en-US" smtClean="0"/>
              <a:t>‹N°›</a:t>
            </a:fld>
            <a:endParaRPr lang="en-US"/>
          </a:p>
        </p:txBody>
      </p:sp>
    </p:spTree>
    <p:extLst>
      <p:ext uri="{BB962C8B-B14F-4D97-AF65-F5344CB8AC3E}">
        <p14:creationId xmlns:p14="http://schemas.microsoft.com/office/powerpoint/2010/main" val="1050969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1524000"/>
            <a:ext cx="14156053" cy="5334000"/>
          </a:xfrm>
        </p:spPr>
        <p:txBody>
          <a:bodyPr anchor="b"/>
          <a:lstStyle>
            <a:lvl1pPr>
              <a:defRPr sz="1066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3291418"/>
            <a:ext cx="22219920" cy="16245417"/>
          </a:xfrm>
        </p:spPr>
        <p:txBody>
          <a:bodyPr anchor="t"/>
          <a:lstStyle>
            <a:lvl1pPr marL="0" indent="0">
              <a:buNone/>
              <a:defRPr sz="10667"/>
            </a:lvl1pPr>
            <a:lvl2pPr marL="1523985" indent="0">
              <a:buNone/>
              <a:defRPr sz="9333"/>
            </a:lvl2pPr>
            <a:lvl3pPr marL="3047970" indent="0">
              <a:buNone/>
              <a:defRPr sz="8000"/>
            </a:lvl3pPr>
            <a:lvl4pPr marL="4571954" indent="0">
              <a:buNone/>
              <a:defRPr sz="6667"/>
            </a:lvl4pPr>
            <a:lvl5pPr marL="6095939" indent="0">
              <a:buNone/>
              <a:defRPr sz="6667"/>
            </a:lvl5pPr>
            <a:lvl6pPr marL="7619924" indent="0">
              <a:buNone/>
              <a:defRPr sz="6667"/>
            </a:lvl6pPr>
            <a:lvl7pPr marL="9143909" indent="0">
              <a:buNone/>
              <a:defRPr sz="6667"/>
            </a:lvl7pPr>
            <a:lvl8pPr marL="10667893" indent="0">
              <a:buNone/>
              <a:defRPr sz="6667"/>
            </a:lvl8pPr>
            <a:lvl9pPr marL="12191878" indent="0">
              <a:buNone/>
              <a:defRPr sz="6667"/>
            </a:lvl9pPr>
          </a:lstStyle>
          <a:p>
            <a:r>
              <a:rPr lang="en-US"/>
              <a:t>Click icon to add picture</a:t>
            </a:r>
            <a:endParaRPr lang="en-US" dirty="0"/>
          </a:p>
        </p:txBody>
      </p:sp>
      <p:sp>
        <p:nvSpPr>
          <p:cNvPr id="4" name="Text Placeholder 3"/>
          <p:cNvSpPr>
            <a:spLocks noGrp="1"/>
          </p:cNvSpPr>
          <p:nvPr>
            <p:ph type="body" sz="half" idx="2"/>
          </p:nvPr>
        </p:nvSpPr>
        <p:spPr>
          <a:xfrm>
            <a:off x="3023239" y="6858000"/>
            <a:ext cx="14156053" cy="12705293"/>
          </a:xfrm>
        </p:spPr>
        <p:txBody>
          <a:bodyPr/>
          <a:lstStyle>
            <a:lvl1pPr marL="0" indent="0">
              <a:buNone/>
              <a:defRPr sz="5333"/>
            </a:lvl1pPr>
            <a:lvl2pPr marL="1523985" indent="0">
              <a:buNone/>
              <a:defRPr sz="4667"/>
            </a:lvl2pPr>
            <a:lvl3pPr marL="3047970" indent="0">
              <a:buNone/>
              <a:defRPr sz="4000"/>
            </a:lvl3pPr>
            <a:lvl4pPr marL="4571954" indent="0">
              <a:buNone/>
              <a:defRPr sz="3333"/>
            </a:lvl4pPr>
            <a:lvl5pPr marL="6095939" indent="0">
              <a:buNone/>
              <a:defRPr sz="3333"/>
            </a:lvl5pPr>
            <a:lvl6pPr marL="7619924" indent="0">
              <a:buNone/>
              <a:defRPr sz="3333"/>
            </a:lvl6pPr>
            <a:lvl7pPr marL="9143909" indent="0">
              <a:buNone/>
              <a:defRPr sz="3333"/>
            </a:lvl7pPr>
            <a:lvl8pPr marL="10667893" indent="0">
              <a:buNone/>
              <a:defRPr sz="3333"/>
            </a:lvl8pPr>
            <a:lvl9pPr marL="12191878" indent="0">
              <a:buNone/>
              <a:defRPr sz="3333"/>
            </a:lvl9pPr>
          </a:lstStyle>
          <a:p>
            <a:pPr lvl="0"/>
            <a:r>
              <a:rPr lang="en-US"/>
              <a:t>Click to edit Master text styles</a:t>
            </a:r>
          </a:p>
        </p:txBody>
      </p:sp>
      <p:sp>
        <p:nvSpPr>
          <p:cNvPr id="5" name="Date Placeholder 4"/>
          <p:cNvSpPr>
            <a:spLocks noGrp="1"/>
          </p:cNvSpPr>
          <p:nvPr>
            <p:ph type="dt" sz="half" idx="10"/>
          </p:nvPr>
        </p:nvSpPr>
        <p:spPr/>
        <p:txBody>
          <a:bodyPr/>
          <a:lstStyle/>
          <a:p>
            <a:fld id="{04C93E55-A54E-4330-A0D1-F95BA753925B}" type="datetimeFigureOut">
              <a:rPr lang="en-US" smtClean="0"/>
              <a:t>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21D4A-A6FE-4A8E-8E4F-C238C34051C2}" type="slidenum">
              <a:rPr lang="en-US" smtClean="0"/>
              <a:t>‹N°›</a:t>
            </a:fld>
            <a:endParaRPr lang="en-US"/>
          </a:p>
        </p:txBody>
      </p:sp>
    </p:spTree>
    <p:extLst>
      <p:ext uri="{BB962C8B-B14F-4D97-AF65-F5344CB8AC3E}">
        <p14:creationId xmlns:p14="http://schemas.microsoft.com/office/powerpoint/2010/main" val="114365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217085"/>
            <a:ext cx="37856160" cy="44185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6085417"/>
            <a:ext cx="37856160" cy="14504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21187835"/>
            <a:ext cx="9875520" cy="1217083"/>
          </a:xfrm>
          <a:prstGeom prst="rect">
            <a:avLst/>
          </a:prstGeom>
        </p:spPr>
        <p:txBody>
          <a:bodyPr vert="horz" lIns="91440" tIns="45720" rIns="91440" bIns="45720" rtlCol="0" anchor="ctr"/>
          <a:lstStyle>
            <a:lvl1pPr algn="l">
              <a:defRPr sz="4000">
                <a:solidFill>
                  <a:schemeClr val="tx1">
                    <a:tint val="75000"/>
                  </a:schemeClr>
                </a:solidFill>
              </a:defRPr>
            </a:lvl1pPr>
          </a:lstStyle>
          <a:p>
            <a:fld id="{04C93E55-A54E-4330-A0D1-F95BA753925B}" type="datetimeFigureOut">
              <a:rPr lang="en-US" smtClean="0"/>
              <a:t>1/9/21</a:t>
            </a:fld>
            <a:endParaRPr lang="en-US"/>
          </a:p>
        </p:txBody>
      </p:sp>
      <p:sp>
        <p:nvSpPr>
          <p:cNvPr id="5" name="Footer Placeholder 4"/>
          <p:cNvSpPr>
            <a:spLocks noGrp="1"/>
          </p:cNvSpPr>
          <p:nvPr>
            <p:ph type="ftr" sz="quarter" idx="3"/>
          </p:nvPr>
        </p:nvSpPr>
        <p:spPr>
          <a:xfrm>
            <a:off x="14538960" y="21187835"/>
            <a:ext cx="14813280" cy="1217083"/>
          </a:xfrm>
          <a:prstGeom prst="rect">
            <a:avLst/>
          </a:prstGeom>
        </p:spPr>
        <p:txBody>
          <a:bodyPr vert="horz" lIns="91440" tIns="45720" rIns="91440" bIns="45720" rtlCol="0" anchor="ctr"/>
          <a:lstStyle>
            <a:lvl1pPr algn="ctr">
              <a:defRPr sz="4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21187835"/>
            <a:ext cx="9875520" cy="1217083"/>
          </a:xfrm>
          <a:prstGeom prst="rect">
            <a:avLst/>
          </a:prstGeom>
        </p:spPr>
        <p:txBody>
          <a:bodyPr vert="horz" lIns="91440" tIns="45720" rIns="91440" bIns="45720" rtlCol="0" anchor="ctr"/>
          <a:lstStyle>
            <a:lvl1pPr algn="r">
              <a:defRPr sz="4000">
                <a:solidFill>
                  <a:schemeClr val="tx1">
                    <a:tint val="75000"/>
                  </a:schemeClr>
                </a:solidFill>
              </a:defRPr>
            </a:lvl1pPr>
          </a:lstStyle>
          <a:p>
            <a:fld id="{A0221D4A-A6FE-4A8E-8E4F-C238C34051C2}" type="slidenum">
              <a:rPr lang="en-US" smtClean="0"/>
              <a:t>‹N°›</a:t>
            </a:fld>
            <a:endParaRPr lang="en-US"/>
          </a:p>
        </p:txBody>
      </p:sp>
    </p:spTree>
    <p:extLst>
      <p:ext uri="{BB962C8B-B14F-4D97-AF65-F5344CB8AC3E}">
        <p14:creationId xmlns:p14="http://schemas.microsoft.com/office/powerpoint/2010/main" val="3496519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47970" rtl="0" eaLnBrk="1" latinLnBrk="0" hangingPunct="1">
        <a:lnSpc>
          <a:spcPct val="90000"/>
        </a:lnSpc>
        <a:spcBef>
          <a:spcPct val="0"/>
        </a:spcBef>
        <a:buNone/>
        <a:defRPr sz="14667" kern="1200">
          <a:solidFill>
            <a:schemeClr val="tx1"/>
          </a:solidFill>
          <a:latin typeface="+mj-lt"/>
          <a:ea typeface="+mj-ea"/>
          <a:cs typeface="+mj-cs"/>
        </a:defRPr>
      </a:lvl1pPr>
    </p:titleStyle>
    <p:bodyStyle>
      <a:lvl1pPr marL="761992" indent="-761992" algn="l" defTabSz="3047970" rtl="0" eaLnBrk="1" latinLnBrk="0" hangingPunct="1">
        <a:lnSpc>
          <a:spcPct val="90000"/>
        </a:lnSpc>
        <a:spcBef>
          <a:spcPts val="3333"/>
        </a:spcBef>
        <a:buFont typeface="Arial" panose="020B0604020202020204" pitchFamily="34" charset="0"/>
        <a:buChar char="•"/>
        <a:defRPr sz="9333" kern="1200">
          <a:solidFill>
            <a:schemeClr val="tx1"/>
          </a:solidFill>
          <a:latin typeface="+mn-lt"/>
          <a:ea typeface="+mn-ea"/>
          <a:cs typeface="+mn-cs"/>
        </a:defRPr>
      </a:lvl1pPr>
      <a:lvl2pPr marL="2285977" indent="-761992" algn="l" defTabSz="3047970" rtl="0" eaLnBrk="1" latinLnBrk="0" hangingPunct="1">
        <a:lnSpc>
          <a:spcPct val="90000"/>
        </a:lnSpc>
        <a:spcBef>
          <a:spcPts val="1667"/>
        </a:spcBef>
        <a:buFont typeface="Arial" panose="020B0604020202020204" pitchFamily="34" charset="0"/>
        <a:buChar char="•"/>
        <a:defRPr sz="8000" kern="1200">
          <a:solidFill>
            <a:schemeClr val="tx1"/>
          </a:solidFill>
          <a:latin typeface="+mn-lt"/>
          <a:ea typeface="+mn-ea"/>
          <a:cs typeface="+mn-cs"/>
        </a:defRPr>
      </a:lvl2pPr>
      <a:lvl3pPr marL="3809962" indent="-761992" algn="l" defTabSz="3047970" rtl="0" eaLnBrk="1" latinLnBrk="0" hangingPunct="1">
        <a:lnSpc>
          <a:spcPct val="90000"/>
        </a:lnSpc>
        <a:spcBef>
          <a:spcPts val="1667"/>
        </a:spcBef>
        <a:buFont typeface="Arial" panose="020B0604020202020204" pitchFamily="34" charset="0"/>
        <a:buChar char="•"/>
        <a:defRPr sz="6667" kern="1200">
          <a:solidFill>
            <a:schemeClr val="tx1"/>
          </a:solidFill>
          <a:latin typeface="+mn-lt"/>
          <a:ea typeface="+mn-ea"/>
          <a:cs typeface="+mn-cs"/>
        </a:defRPr>
      </a:lvl3pPr>
      <a:lvl4pPr marL="5333947" indent="-761992" algn="l" defTabSz="3047970" rtl="0" eaLnBrk="1" latinLnBrk="0" hangingPunct="1">
        <a:lnSpc>
          <a:spcPct val="90000"/>
        </a:lnSpc>
        <a:spcBef>
          <a:spcPts val="1667"/>
        </a:spcBef>
        <a:buFont typeface="Arial" panose="020B0604020202020204" pitchFamily="34" charset="0"/>
        <a:buChar char="•"/>
        <a:defRPr sz="6000" kern="1200">
          <a:solidFill>
            <a:schemeClr val="tx1"/>
          </a:solidFill>
          <a:latin typeface="+mn-lt"/>
          <a:ea typeface="+mn-ea"/>
          <a:cs typeface="+mn-cs"/>
        </a:defRPr>
      </a:lvl4pPr>
      <a:lvl5pPr marL="6857931" indent="-761992" algn="l" defTabSz="3047970" rtl="0" eaLnBrk="1" latinLnBrk="0" hangingPunct="1">
        <a:lnSpc>
          <a:spcPct val="90000"/>
        </a:lnSpc>
        <a:spcBef>
          <a:spcPts val="1667"/>
        </a:spcBef>
        <a:buFont typeface="Arial" panose="020B0604020202020204" pitchFamily="34" charset="0"/>
        <a:buChar char="•"/>
        <a:defRPr sz="6000" kern="1200">
          <a:solidFill>
            <a:schemeClr val="tx1"/>
          </a:solidFill>
          <a:latin typeface="+mn-lt"/>
          <a:ea typeface="+mn-ea"/>
          <a:cs typeface="+mn-cs"/>
        </a:defRPr>
      </a:lvl5pPr>
      <a:lvl6pPr marL="8381916" indent="-761992" algn="l" defTabSz="3047970" rtl="0" eaLnBrk="1" latinLnBrk="0" hangingPunct="1">
        <a:lnSpc>
          <a:spcPct val="90000"/>
        </a:lnSpc>
        <a:spcBef>
          <a:spcPts val="1667"/>
        </a:spcBef>
        <a:buFont typeface="Arial" panose="020B0604020202020204" pitchFamily="34" charset="0"/>
        <a:buChar char="•"/>
        <a:defRPr sz="6000" kern="1200">
          <a:solidFill>
            <a:schemeClr val="tx1"/>
          </a:solidFill>
          <a:latin typeface="+mn-lt"/>
          <a:ea typeface="+mn-ea"/>
          <a:cs typeface="+mn-cs"/>
        </a:defRPr>
      </a:lvl6pPr>
      <a:lvl7pPr marL="9905901" indent="-761992" algn="l" defTabSz="3047970" rtl="0" eaLnBrk="1" latinLnBrk="0" hangingPunct="1">
        <a:lnSpc>
          <a:spcPct val="90000"/>
        </a:lnSpc>
        <a:spcBef>
          <a:spcPts val="1667"/>
        </a:spcBef>
        <a:buFont typeface="Arial" panose="020B0604020202020204" pitchFamily="34" charset="0"/>
        <a:buChar char="•"/>
        <a:defRPr sz="6000" kern="1200">
          <a:solidFill>
            <a:schemeClr val="tx1"/>
          </a:solidFill>
          <a:latin typeface="+mn-lt"/>
          <a:ea typeface="+mn-ea"/>
          <a:cs typeface="+mn-cs"/>
        </a:defRPr>
      </a:lvl7pPr>
      <a:lvl8pPr marL="11429886" indent="-761992" algn="l" defTabSz="3047970" rtl="0" eaLnBrk="1" latinLnBrk="0" hangingPunct="1">
        <a:lnSpc>
          <a:spcPct val="90000"/>
        </a:lnSpc>
        <a:spcBef>
          <a:spcPts val="1667"/>
        </a:spcBef>
        <a:buFont typeface="Arial" panose="020B0604020202020204" pitchFamily="34" charset="0"/>
        <a:buChar char="•"/>
        <a:defRPr sz="6000" kern="1200">
          <a:solidFill>
            <a:schemeClr val="tx1"/>
          </a:solidFill>
          <a:latin typeface="+mn-lt"/>
          <a:ea typeface="+mn-ea"/>
          <a:cs typeface="+mn-cs"/>
        </a:defRPr>
      </a:lvl8pPr>
      <a:lvl9pPr marL="12953870" indent="-761992" algn="l" defTabSz="3047970" rtl="0" eaLnBrk="1" latinLnBrk="0" hangingPunct="1">
        <a:lnSpc>
          <a:spcPct val="90000"/>
        </a:lnSpc>
        <a:spcBef>
          <a:spcPts val="1667"/>
        </a:spcBef>
        <a:buFont typeface="Arial" panose="020B0604020202020204" pitchFamily="34" charset="0"/>
        <a:buChar char="•"/>
        <a:defRPr sz="6000" kern="1200">
          <a:solidFill>
            <a:schemeClr val="tx1"/>
          </a:solidFill>
          <a:latin typeface="+mn-lt"/>
          <a:ea typeface="+mn-ea"/>
          <a:cs typeface="+mn-cs"/>
        </a:defRPr>
      </a:lvl9pPr>
    </p:bodyStyle>
    <p:otherStyle>
      <a:defPPr>
        <a:defRPr lang="en-US"/>
      </a:defPPr>
      <a:lvl1pPr marL="0" algn="l" defTabSz="3047970" rtl="0" eaLnBrk="1" latinLnBrk="0" hangingPunct="1">
        <a:defRPr sz="6000" kern="1200">
          <a:solidFill>
            <a:schemeClr val="tx1"/>
          </a:solidFill>
          <a:latin typeface="+mn-lt"/>
          <a:ea typeface="+mn-ea"/>
          <a:cs typeface="+mn-cs"/>
        </a:defRPr>
      </a:lvl1pPr>
      <a:lvl2pPr marL="1523985" algn="l" defTabSz="3047970" rtl="0" eaLnBrk="1" latinLnBrk="0" hangingPunct="1">
        <a:defRPr sz="6000" kern="1200">
          <a:solidFill>
            <a:schemeClr val="tx1"/>
          </a:solidFill>
          <a:latin typeface="+mn-lt"/>
          <a:ea typeface="+mn-ea"/>
          <a:cs typeface="+mn-cs"/>
        </a:defRPr>
      </a:lvl2pPr>
      <a:lvl3pPr marL="3047970" algn="l" defTabSz="3047970" rtl="0" eaLnBrk="1" latinLnBrk="0" hangingPunct="1">
        <a:defRPr sz="6000" kern="1200">
          <a:solidFill>
            <a:schemeClr val="tx1"/>
          </a:solidFill>
          <a:latin typeface="+mn-lt"/>
          <a:ea typeface="+mn-ea"/>
          <a:cs typeface="+mn-cs"/>
        </a:defRPr>
      </a:lvl3pPr>
      <a:lvl4pPr marL="4571954" algn="l" defTabSz="3047970" rtl="0" eaLnBrk="1" latinLnBrk="0" hangingPunct="1">
        <a:defRPr sz="6000" kern="1200">
          <a:solidFill>
            <a:schemeClr val="tx1"/>
          </a:solidFill>
          <a:latin typeface="+mn-lt"/>
          <a:ea typeface="+mn-ea"/>
          <a:cs typeface="+mn-cs"/>
        </a:defRPr>
      </a:lvl4pPr>
      <a:lvl5pPr marL="6095939" algn="l" defTabSz="3047970" rtl="0" eaLnBrk="1" latinLnBrk="0" hangingPunct="1">
        <a:defRPr sz="6000" kern="1200">
          <a:solidFill>
            <a:schemeClr val="tx1"/>
          </a:solidFill>
          <a:latin typeface="+mn-lt"/>
          <a:ea typeface="+mn-ea"/>
          <a:cs typeface="+mn-cs"/>
        </a:defRPr>
      </a:lvl5pPr>
      <a:lvl6pPr marL="7619924" algn="l" defTabSz="3047970" rtl="0" eaLnBrk="1" latinLnBrk="0" hangingPunct="1">
        <a:defRPr sz="6000" kern="1200">
          <a:solidFill>
            <a:schemeClr val="tx1"/>
          </a:solidFill>
          <a:latin typeface="+mn-lt"/>
          <a:ea typeface="+mn-ea"/>
          <a:cs typeface="+mn-cs"/>
        </a:defRPr>
      </a:lvl6pPr>
      <a:lvl7pPr marL="9143909" algn="l" defTabSz="3047970" rtl="0" eaLnBrk="1" latinLnBrk="0" hangingPunct="1">
        <a:defRPr sz="6000" kern="1200">
          <a:solidFill>
            <a:schemeClr val="tx1"/>
          </a:solidFill>
          <a:latin typeface="+mn-lt"/>
          <a:ea typeface="+mn-ea"/>
          <a:cs typeface="+mn-cs"/>
        </a:defRPr>
      </a:lvl7pPr>
      <a:lvl8pPr marL="10667893" algn="l" defTabSz="3047970" rtl="0" eaLnBrk="1" latinLnBrk="0" hangingPunct="1">
        <a:defRPr sz="6000" kern="1200">
          <a:solidFill>
            <a:schemeClr val="tx1"/>
          </a:solidFill>
          <a:latin typeface="+mn-lt"/>
          <a:ea typeface="+mn-ea"/>
          <a:cs typeface="+mn-cs"/>
        </a:defRPr>
      </a:lvl8pPr>
      <a:lvl9pPr marL="12191878" algn="l" defTabSz="3047970"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osoto@vhebron.net" TargetMode="Externa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hyperlink" Target="mailto:Thomas.gargot@uni-tours.fr"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Box 120">
            <a:extLst>
              <a:ext uri="{FF2B5EF4-FFF2-40B4-BE49-F238E27FC236}">
                <a16:creationId xmlns:a16="http://schemas.microsoft.com/office/drawing/2014/main" id="{2ADDBAC6-FBCB-4691-A9A6-87DE98A5777B}"/>
              </a:ext>
            </a:extLst>
          </p:cNvPr>
          <p:cNvSpPr txBox="1">
            <a:spLocks noChangeArrowheads="1"/>
          </p:cNvSpPr>
          <p:nvPr/>
        </p:nvSpPr>
        <p:spPr bwMode="auto">
          <a:xfrm>
            <a:off x="391367" y="16040965"/>
            <a:ext cx="7197326" cy="7193636"/>
          </a:xfrm>
          <a:prstGeom prst="rect">
            <a:avLst/>
          </a:prstGeom>
          <a:solidFill>
            <a:schemeClr val="bg1"/>
          </a:solidFill>
          <a:ln>
            <a:noFill/>
          </a:ln>
          <a:effectLst/>
        </p:spPr>
        <p:txBody>
          <a:bodyPr wrap="square" lIns="190500" tIns="190500" rIns="190500" bIns="190500">
            <a:spAutoFit/>
          </a:bodyPr>
          <a:lstStyle/>
          <a:p>
            <a:endParaRPr lang="en-US" altLang="en-US" sz="2129" dirty="0">
              <a:latin typeface="Arial" panose="020B0604020202020204" pitchFamily="34" charset="0"/>
              <a:cs typeface="Arial" panose="020B0604020202020204" pitchFamily="34" charset="0"/>
            </a:endParaRPr>
          </a:p>
          <a:p>
            <a:endParaRPr lang="en-US" altLang="en-US" sz="2129" dirty="0">
              <a:latin typeface="Arial" panose="020B0604020202020204" pitchFamily="34" charset="0"/>
              <a:cs typeface="Arial" panose="020B0604020202020204" pitchFamily="34" charset="0"/>
            </a:endParaRPr>
          </a:p>
          <a:p>
            <a:endParaRPr lang="en-US" altLang="en-US" sz="2129" dirty="0">
              <a:latin typeface="Arial" panose="020B0604020202020204" pitchFamily="34" charset="0"/>
              <a:cs typeface="Arial" panose="020B0604020202020204" pitchFamily="34" charset="0"/>
            </a:endParaRPr>
          </a:p>
          <a:p>
            <a:endParaRPr lang="en-US" altLang="en-US" sz="2129" dirty="0">
              <a:latin typeface="Arial" panose="020B0604020202020204" pitchFamily="34" charset="0"/>
              <a:cs typeface="Arial" panose="020B0604020202020204" pitchFamily="34" charset="0"/>
            </a:endParaRPr>
          </a:p>
          <a:p>
            <a:r>
              <a:rPr lang="en-US" altLang="en-US" sz="2800" dirty="0" err="1">
                <a:latin typeface="Arial" panose="020B0604020202020204" pitchFamily="34" charset="0"/>
                <a:cs typeface="Arial" panose="020B0604020202020204" pitchFamily="34" charset="0"/>
              </a:rPr>
              <a:t>Óscar</a:t>
            </a:r>
            <a:r>
              <a:rPr lang="en-US" altLang="en-US" sz="2800" dirty="0">
                <a:latin typeface="Arial" panose="020B0604020202020204" pitchFamily="34" charset="0"/>
                <a:cs typeface="Arial" panose="020B0604020202020204" pitchFamily="34" charset="0"/>
              </a:rPr>
              <a:t> Soto </a:t>
            </a:r>
            <a:r>
              <a:rPr lang="en-US" altLang="en-US" sz="2800" dirty="0" err="1">
                <a:latin typeface="Arial" panose="020B0604020202020204" pitchFamily="34" charset="0"/>
                <a:cs typeface="Arial" panose="020B0604020202020204" pitchFamily="34" charset="0"/>
              </a:rPr>
              <a:t>Angona</a:t>
            </a:r>
            <a:endParaRPr lang="en-US" altLang="en-US" sz="2800" dirty="0">
              <a:latin typeface="Arial" panose="020B0604020202020204" pitchFamily="34" charset="0"/>
              <a:cs typeface="Arial" panose="020B0604020202020204" pitchFamily="34" charset="0"/>
            </a:endParaRPr>
          </a:p>
          <a:p>
            <a:r>
              <a:rPr lang="en-US" altLang="en-US" sz="2800" dirty="0">
                <a:latin typeface="Arial" panose="020B0604020202020204" pitchFamily="34" charset="0"/>
                <a:cs typeface="Arial" panose="020B0604020202020204" pitchFamily="34" charset="0"/>
              </a:rPr>
              <a:t>Email: </a:t>
            </a:r>
            <a:r>
              <a:rPr lang="en-US" altLang="en-US" sz="2800" dirty="0">
                <a:latin typeface="Arial" panose="020B0604020202020204" pitchFamily="34" charset="0"/>
                <a:cs typeface="Arial" panose="020B0604020202020204" pitchFamily="34" charset="0"/>
                <a:hlinkClick r:id="rId3"/>
              </a:rPr>
              <a:t>osoto@vhebron.net</a:t>
            </a:r>
            <a:endParaRPr lang="en-US" altLang="en-US" sz="2800" dirty="0">
              <a:latin typeface="Arial" panose="020B0604020202020204" pitchFamily="34" charset="0"/>
              <a:cs typeface="Arial" panose="020B0604020202020204" pitchFamily="34" charset="0"/>
            </a:endParaRPr>
          </a:p>
          <a:p>
            <a:endParaRPr lang="en-US" altLang="en-US" sz="2800" dirty="0">
              <a:latin typeface="Arial" panose="020B0604020202020204" pitchFamily="34" charset="0"/>
              <a:cs typeface="Arial" panose="020B0604020202020204" pitchFamily="34" charset="0"/>
            </a:endParaRPr>
          </a:p>
          <a:p>
            <a:r>
              <a:rPr lang="en-US" altLang="en-US" sz="2800" dirty="0">
                <a:latin typeface="Arial" panose="020B0604020202020204" pitchFamily="34" charset="0"/>
                <a:cs typeface="Arial" panose="020B0604020202020204" pitchFamily="34" charset="0"/>
              </a:rPr>
              <a:t>Dr Thomas </a:t>
            </a:r>
            <a:r>
              <a:rPr lang="en-US" altLang="en-US" sz="2800" dirty="0" err="1">
                <a:latin typeface="Arial" panose="020B0604020202020204" pitchFamily="34" charset="0"/>
                <a:cs typeface="Arial" panose="020B0604020202020204" pitchFamily="34" charset="0"/>
              </a:rPr>
              <a:t>Gargot</a:t>
            </a:r>
            <a:r>
              <a:rPr lang="en-US" altLang="en-US" sz="2800" dirty="0">
                <a:latin typeface="Arial" panose="020B0604020202020204" pitchFamily="34" charset="0"/>
                <a:cs typeface="Arial" panose="020B0604020202020204" pitchFamily="34" charset="0"/>
              </a:rPr>
              <a:t>, MD, PhD std Computer Science</a:t>
            </a:r>
          </a:p>
          <a:p>
            <a:r>
              <a:rPr lang="en-US" altLang="en-US" sz="2800" dirty="0">
                <a:latin typeface="Arial" panose="020B0604020202020204" pitchFamily="34" charset="0"/>
                <a:cs typeface="Arial" panose="020B0604020202020204" pitchFamily="34" charset="0"/>
              </a:rPr>
              <a:t>Email: </a:t>
            </a:r>
            <a:r>
              <a:rPr lang="en-US" altLang="en-US" sz="2800" dirty="0">
                <a:latin typeface="Arial" panose="020B0604020202020204" pitchFamily="34" charset="0"/>
                <a:cs typeface="Arial" panose="020B0604020202020204" pitchFamily="34" charset="0"/>
                <a:hlinkClick r:id="rId4"/>
              </a:rPr>
              <a:t>Thomas.gargot@uni-tours.fr</a:t>
            </a:r>
            <a:endParaRPr lang="en-US" altLang="en-US" sz="2800" dirty="0">
              <a:latin typeface="Arial" panose="020B0604020202020204" pitchFamily="34" charset="0"/>
              <a:cs typeface="Arial" panose="020B0604020202020204" pitchFamily="34" charset="0"/>
            </a:endParaRPr>
          </a:p>
          <a:p>
            <a:endParaRPr lang="en-US" altLang="en-US" sz="2800" dirty="0">
              <a:latin typeface="Arial" panose="020B0604020202020204" pitchFamily="34" charset="0"/>
              <a:cs typeface="Arial" panose="020B0604020202020204" pitchFamily="34" charset="0"/>
            </a:endParaRPr>
          </a:p>
          <a:p>
            <a:r>
              <a:rPr lang="en-US" altLang="en-US" sz="2800" dirty="0">
                <a:latin typeface="Arial" panose="020B0604020202020204" pitchFamily="34" charset="0"/>
                <a:cs typeface="Arial" panose="020B0604020202020204" pitchFamily="34" charset="0"/>
              </a:rPr>
              <a:t>Phone: +34667909711</a:t>
            </a:r>
          </a:p>
          <a:p>
            <a:endParaRPr lang="en-US" altLang="en-US" sz="2800" dirty="0">
              <a:latin typeface="Arial" panose="020B0604020202020204" pitchFamily="34" charset="0"/>
              <a:cs typeface="Arial" panose="020B0604020202020204" pitchFamily="34" charset="0"/>
            </a:endParaRPr>
          </a:p>
          <a:p>
            <a:pPr algn="l"/>
            <a:r>
              <a:rPr lang="ca-ES" sz="2800" b="1" dirty="0">
                <a:solidFill>
                  <a:srgbClr val="1C5091"/>
                </a:solidFill>
                <a:latin typeface="Arial" panose="020B0604020202020204" pitchFamily="34" charset="0"/>
                <a:cs typeface="Arial" panose="020B0604020202020204" pitchFamily="34" charset="0"/>
              </a:rPr>
              <a:t>Website and sources:</a:t>
            </a:r>
            <a:r>
              <a:rPr lang="fr-FR" sz="2800" dirty="0"/>
              <a:t> https://devpost.com/software/proto-trauma-prevent</a:t>
            </a:r>
          </a:p>
          <a:p>
            <a:endParaRPr lang="en-US" altLang="en-US" sz="2129" dirty="0">
              <a:latin typeface="Arial" panose="020B0604020202020204" pitchFamily="34" charset="0"/>
              <a:cs typeface="Arial" panose="020B0604020202020204" pitchFamily="34" charset="0"/>
            </a:endParaRPr>
          </a:p>
        </p:txBody>
      </p:sp>
      <p:sp>
        <p:nvSpPr>
          <p:cNvPr id="3" name="Text Box 121">
            <a:extLst>
              <a:ext uri="{FF2B5EF4-FFF2-40B4-BE49-F238E27FC236}">
                <a16:creationId xmlns:a16="http://schemas.microsoft.com/office/drawing/2014/main" id="{0D5DB413-7FC7-4A6B-8864-7D9C162B0244}"/>
              </a:ext>
            </a:extLst>
          </p:cNvPr>
          <p:cNvSpPr txBox="1">
            <a:spLocks noChangeArrowheads="1"/>
          </p:cNvSpPr>
          <p:nvPr/>
        </p:nvSpPr>
        <p:spPr bwMode="auto">
          <a:xfrm>
            <a:off x="483105" y="6949818"/>
            <a:ext cx="7102813" cy="9002464"/>
          </a:xfrm>
          <a:prstGeom prst="rect">
            <a:avLst/>
          </a:prstGeom>
          <a:solidFill>
            <a:schemeClr val="bg1"/>
          </a:solidFill>
          <a:ln>
            <a:noFill/>
          </a:ln>
          <a:effectLst/>
        </p:spPr>
        <p:txBody>
          <a:bodyPr wrap="square" lIns="190500" tIns="190500" rIns="190500" bIns="190500">
            <a:spAutoFit/>
          </a:bodyPr>
          <a:lstStyle/>
          <a:p>
            <a:endParaRPr lang="en-US" altLang="en-US" sz="2800" dirty="0">
              <a:latin typeface="Arial" panose="020B0604020202020204" pitchFamily="34" charset="0"/>
              <a:cs typeface="Arial" panose="020B0604020202020204" pitchFamily="34" charset="0"/>
            </a:endParaRPr>
          </a:p>
          <a:p>
            <a:endParaRPr lang="en-US" altLang="en-US" sz="2800" dirty="0">
              <a:latin typeface="Arial" panose="020B0604020202020204" pitchFamily="34" charset="0"/>
              <a:cs typeface="Arial" panose="020B0604020202020204" pitchFamily="34" charset="0"/>
            </a:endParaRPr>
          </a:p>
          <a:p>
            <a:endParaRPr lang="en-US" altLang="en-US" sz="2800" dirty="0">
              <a:latin typeface="Arial" panose="020B0604020202020204" pitchFamily="34" charset="0"/>
              <a:cs typeface="Arial" panose="020B0604020202020204" pitchFamily="34" charset="0"/>
            </a:endParaRPr>
          </a:p>
          <a:p>
            <a:r>
              <a:rPr lang="en-US" altLang="en-US" sz="2800" dirty="0">
                <a:latin typeface="Arial" panose="020B0604020202020204" pitchFamily="34" charset="0"/>
                <a:cs typeface="Arial" panose="020B0604020202020204" pitchFamily="34" charset="0"/>
              </a:rPr>
              <a:t>Trauma due to the COVID pandemic seems to be a prevalent event that could develop to post-traumatic stress disorder if not properly managed. Some simple measured begin to have proven efficacy and could avoid further complications.</a:t>
            </a:r>
          </a:p>
          <a:p>
            <a:r>
              <a:rPr lang="en-US" altLang="en-US" sz="2800" dirty="0">
                <a:latin typeface="Arial" panose="020B0604020202020204" pitchFamily="34" charset="0"/>
                <a:cs typeface="Arial" panose="020B0604020202020204" pitchFamily="34" charset="0"/>
              </a:rPr>
              <a:t>We have designed an online  multi-centric study aimed to test an app that would:</a:t>
            </a:r>
          </a:p>
          <a:p>
            <a:pPr marL="514350" indent="-514350">
              <a:buAutoNum type="arabicParenR"/>
            </a:pPr>
            <a:r>
              <a:rPr lang="en-US" altLang="en-US" sz="2800" dirty="0">
                <a:latin typeface="Arial" panose="020B0604020202020204" pitchFamily="34" charset="0"/>
                <a:cs typeface="Arial" panose="020B0604020202020204" pitchFamily="34" charset="0"/>
              </a:rPr>
              <a:t>Screen for post-traumatic stress symptoms</a:t>
            </a:r>
          </a:p>
          <a:p>
            <a:pPr marL="514350" indent="-514350">
              <a:buAutoNum type="arabicParenR"/>
            </a:pPr>
            <a:r>
              <a:rPr lang="en-US" altLang="en-US" sz="2800" dirty="0">
                <a:latin typeface="Arial" panose="020B0604020202020204" pitchFamily="34" charset="0"/>
                <a:cs typeface="Arial" panose="020B0604020202020204" pitchFamily="34" charset="0"/>
              </a:rPr>
              <a:t>Educate the population on management and identification of such symptoms</a:t>
            </a:r>
          </a:p>
          <a:p>
            <a:pPr marL="514350" indent="-514350">
              <a:buAutoNum type="arabicParenR"/>
            </a:pPr>
            <a:r>
              <a:rPr lang="en-US" altLang="en-US" sz="2800" dirty="0">
                <a:latin typeface="Arial" panose="020B0604020202020204" pitchFamily="34" charset="0"/>
                <a:cs typeface="Arial" panose="020B0604020202020204" pitchFamily="34" charset="0"/>
              </a:rPr>
              <a:t>Deliver and test three different approaches to deal with such symptoms.</a:t>
            </a:r>
          </a:p>
          <a:p>
            <a:endParaRPr lang="en-US" altLang="en-US" sz="2800" dirty="0">
              <a:latin typeface="Arial" panose="020B0604020202020204" pitchFamily="34" charset="0"/>
              <a:cs typeface="Arial" panose="020B0604020202020204" pitchFamily="34" charset="0"/>
            </a:endParaRPr>
          </a:p>
        </p:txBody>
      </p:sp>
      <p:sp>
        <p:nvSpPr>
          <p:cNvPr id="4" name="Text Box 122">
            <a:extLst>
              <a:ext uri="{FF2B5EF4-FFF2-40B4-BE49-F238E27FC236}">
                <a16:creationId xmlns:a16="http://schemas.microsoft.com/office/drawing/2014/main" id="{858EA3F5-0AF5-40FD-B023-D923148929B0}"/>
              </a:ext>
            </a:extLst>
          </p:cNvPr>
          <p:cNvSpPr txBox="1">
            <a:spLocks noChangeArrowheads="1"/>
          </p:cNvSpPr>
          <p:nvPr/>
        </p:nvSpPr>
        <p:spPr bwMode="auto">
          <a:xfrm>
            <a:off x="6201180" y="-580683"/>
            <a:ext cx="37690020" cy="3483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81000" tIns="762000" rIns="381000" bIns="381000"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ctr"/>
            <a:r>
              <a:rPr lang="en-US" altLang="en-US" sz="6666" b="1" dirty="0">
                <a:solidFill>
                  <a:schemeClr val="bg1"/>
                </a:solidFill>
                <a:effectLst>
                  <a:outerShdw blurRad="38100" dist="38100" dir="2700000" algn="tl">
                    <a:srgbClr val="000000">
                      <a:alpha val="43137"/>
                    </a:srgbClr>
                  </a:outerShdw>
                </a:effectLst>
                <a:cs typeface="Arial" panose="020B0604020202020204" pitchFamily="34" charset="0"/>
              </a:rPr>
              <a:t>Preventing Post Traumatic Stress Disorder induced by trauma during the COVID pandemic</a:t>
            </a:r>
          </a:p>
          <a:p>
            <a:pPr algn="ctr"/>
            <a:r>
              <a:rPr lang="en-US" altLang="en-US" sz="5400" b="1" dirty="0">
                <a:solidFill>
                  <a:schemeClr val="bg1"/>
                </a:solidFill>
                <a:effectLst>
                  <a:outerShdw blurRad="38100" dist="38100" dir="2700000" algn="tl">
                    <a:srgbClr val="000000">
                      <a:alpha val="43137"/>
                    </a:srgbClr>
                  </a:outerShdw>
                </a:effectLst>
                <a:cs typeface="Arial" panose="020B0604020202020204" pitchFamily="34" charset="0"/>
              </a:rPr>
              <a:t>A simple brief intervention based on cognitive science that could be delivered digitally</a:t>
            </a:r>
          </a:p>
        </p:txBody>
      </p:sp>
      <p:sp>
        <p:nvSpPr>
          <p:cNvPr id="5" name="Text Box 123">
            <a:extLst>
              <a:ext uri="{FF2B5EF4-FFF2-40B4-BE49-F238E27FC236}">
                <a16:creationId xmlns:a16="http://schemas.microsoft.com/office/drawing/2014/main" id="{2CC16C46-BA04-4A37-9FA1-ED8549634174}"/>
              </a:ext>
            </a:extLst>
          </p:cNvPr>
          <p:cNvSpPr txBox="1">
            <a:spLocks noChangeArrowheads="1"/>
          </p:cNvSpPr>
          <p:nvPr/>
        </p:nvSpPr>
        <p:spPr bwMode="auto">
          <a:xfrm>
            <a:off x="1387607" y="2448475"/>
            <a:ext cx="31993417"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81000" tIns="381000" rIns="381000" bIns="381000"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l" hangingPunct="1"/>
            <a:r>
              <a:rPr lang="ca-ES" altLang="es-ES" sz="4400" b="1" u="none" dirty="0">
                <a:solidFill>
                  <a:schemeClr val="bg1"/>
                </a:solidFill>
                <a:latin typeface="Calibri" panose="020F0502020204030204" pitchFamily="34" charset="0"/>
                <a:cs typeface="Calibri" panose="020F0502020204030204" pitchFamily="34" charset="0"/>
              </a:rPr>
              <a:t>Authors: </a:t>
            </a:r>
            <a:r>
              <a:rPr lang="es-ES" altLang="es-ES" sz="4400" dirty="0" err="1">
                <a:solidFill>
                  <a:schemeClr val="bg1"/>
                </a:solidFill>
                <a:latin typeface="Calibri" panose="020F0502020204030204" pitchFamily="34" charset="0"/>
                <a:cs typeface="Calibri" panose="020F0502020204030204" pitchFamily="34" charset="0"/>
              </a:rPr>
              <a:t>Ó</a:t>
            </a:r>
            <a:r>
              <a:rPr lang="es-ES" altLang="es-ES" sz="4400" dirty="0">
                <a:solidFill>
                  <a:schemeClr val="bg1"/>
                </a:solidFill>
                <a:latin typeface="Calibri" panose="020F0502020204030204" pitchFamily="34" charset="0"/>
                <a:cs typeface="Calibri" panose="020F0502020204030204" pitchFamily="34" charset="0"/>
              </a:rPr>
              <a:t>. Soto-</a:t>
            </a:r>
            <a:r>
              <a:rPr lang="es-ES" altLang="es-ES" sz="4400" dirty="0" err="1">
                <a:solidFill>
                  <a:schemeClr val="bg1"/>
                </a:solidFill>
                <a:latin typeface="Calibri" panose="020F0502020204030204" pitchFamily="34" charset="0"/>
                <a:cs typeface="Calibri" panose="020F0502020204030204" pitchFamily="34" charset="0"/>
              </a:rPr>
              <a:t>Angona</a:t>
            </a:r>
            <a:r>
              <a:rPr lang="es-ES" altLang="es-ES" sz="4400" baseline="30000" dirty="0">
                <a:solidFill>
                  <a:schemeClr val="bg1"/>
                </a:solidFill>
                <a:latin typeface="Calibri" panose="020F0502020204030204" pitchFamily="34" charset="0"/>
                <a:cs typeface="Calibri" panose="020F0502020204030204" pitchFamily="34" charset="0"/>
              </a:rPr>
              <a:t>*</a:t>
            </a:r>
            <a:r>
              <a:rPr lang="es-ES" altLang="es-ES" sz="4400" dirty="0">
                <a:solidFill>
                  <a:schemeClr val="bg1"/>
                </a:solidFill>
                <a:latin typeface="Calibri" panose="020F0502020204030204" pitchFamily="34" charset="0"/>
                <a:cs typeface="Calibri" panose="020F0502020204030204" pitchFamily="34" charset="0"/>
              </a:rPr>
              <a:t>, T. </a:t>
            </a:r>
            <a:r>
              <a:rPr lang="es-ES" altLang="es-ES" sz="4400" dirty="0" err="1">
                <a:solidFill>
                  <a:schemeClr val="bg1"/>
                </a:solidFill>
                <a:latin typeface="Calibri" panose="020F0502020204030204" pitchFamily="34" charset="0"/>
                <a:cs typeface="Calibri" panose="020F0502020204030204" pitchFamily="34" charset="0"/>
              </a:rPr>
              <a:t>Gargot</a:t>
            </a:r>
            <a:r>
              <a:rPr lang="es-ES" altLang="es-ES" sz="4400" baseline="30000" dirty="0">
                <a:solidFill>
                  <a:schemeClr val="bg1"/>
                </a:solidFill>
                <a:latin typeface="Calibri" panose="020F0502020204030204" pitchFamily="34" charset="0"/>
                <a:cs typeface="Calibri" panose="020F0502020204030204" pitchFamily="34" charset="0"/>
              </a:rPr>
              <a:t>**</a:t>
            </a:r>
          </a:p>
          <a:p>
            <a:pPr algn="l" hangingPunct="1"/>
            <a:r>
              <a:rPr lang="ca-ES" altLang="es-ES" sz="4000" i="1" dirty="0">
                <a:solidFill>
                  <a:schemeClr val="bg1"/>
                </a:solidFill>
                <a:latin typeface="Calibri" panose="020F0502020204030204" pitchFamily="34" charset="0"/>
                <a:cs typeface="Calibri" panose="020F0502020204030204" pitchFamily="34" charset="0"/>
              </a:rPr>
              <a:t>* </a:t>
            </a:r>
            <a:r>
              <a:rPr lang="ca-ES" altLang="es-ES" sz="4000" i="1" u="none" dirty="0">
                <a:solidFill>
                  <a:schemeClr val="bg1"/>
                </a:solidFill>
                <a:latin typeface="Calibri" panose="020F0502020204030204" pitchFamily="34" charset="0"/>
                <a:cs typeface="Calibri" panose="020F0502020204030204" pitchFamily="34" charset="0"/>
              </a:rPr>
              <a:t>Department of Psychiatry, Hospital Universitary Vall d’Hebron, Barcelona, Catalonia, Spain</a:t>
            </a:r>
          </a:p>
          <a:p>
            <a:pPr algn="l" hangingPunct="1"/>
            <a:r>
              <a:rPr lang="ca-ES" altLang="es-ES" sz="4000" i="1" u="none" dirty="0">
                <a:solidFill>
                  <a:schemeClr val="bg1"/>
                </a:solidFill>
                <a:latin typeface="Calibri" panose="020F0502020204030204" pitchFamily="34" charset="0"/>
                <a:cs typeface="Calibri" panose="020F0502020204030204" pitchFamily="34" charset="0"/>
              </a:rPr>
              <a:t>** Child and Adolescent Psychiatry, CHRU Tours, France </a:t>
            </a:r>
            <a:endParaRPr lang="es-ES_tradnl" altLang="es-ES" sz="4000" i="1" u="none" dirty="0">
              <a:solidFill>
                <a:schemeClr val="bg1"/>
              </a:solidFill>
              <a:latin typeface="Calibri" panose="020F0502020204030204" pitchFamily="34" charset="0"/>
              <a:cs typeface="Calibri" panose="020F0502020204030204" pitchFamily="34" charset="0"/>
            </a:endParaRPr>
          </a:p>
        </p:txBody>
      </p:sp>
      <p:sp>
        <p:nvSpPr>
          <p:cNvPr id="8" name="Text Box 127">
            <a:extLst>
              <a:ext uri="{FF2B5EF4-FFF2-40B4-BE49-F238E27FC236}">
                <a16:creationId xmlns:a16="http://schemas.microsoft.com/office/drawing/2014/main" id="{8C90D5B7-3F1D-440C-B132-98FE2679196D}"/>
              </a:ext>
            </a:extLst>
          </p:cNvPr>
          <p:cNvSpPr txBox="1">
            <a:spLocks noChangeArrowheads="1"/>
          </p:cNvSpPr>
          <p:nvPr/>
        </p:nvSpPr>
        <p:spPr bwMode="auto">
          <a:xfrm>
            <a:off x="7628235" y="12750459"/>
            <a:ext cx="17621124" cy="9169759"/>
          </a:xfrm>
          <a:prstGeom prst="rect">
            <a:avLst/>
          </a:prstGeom>
          <a:solidFill>
            <a:schemeClr val="bg1"/>
          </a:solidFill>
          <a:ln>
            <a:noFill/>
          </a:ln>
          <a:effectLst/>
        </p:spPr>
        <p:txBody>
          <a:bodyPr lIns="190500" tIns="360000" rIns="190500" bIns="190500"/>
          <a:lstStyle/>
          <a:p>
            <a:pPr marL="0" marR="0" indent="0" algn="just" defTabSz="9144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rPr>
              <a:t>Three solutions are considered during the acute phase (golden hours, &lt;24h) after trauma to prevent transition from PTSS to PTSD, with limited evidence favoring one over another :</a:t>
            </a:r>
          </a:p>
          <a:p>
            <a:pPr algn="just" defTabSz="914400" hangingPunct="0"/>
            <a:r>
              <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rPr>
              <a:t>(1</a:t>
            </a:r>
            <a:r>
              <a:rPr kumimoji="0" lang="en-US" sz="2800" b="1" i="0" u="none" strike="noStrike" cap="none" spc="0" normalizeH="0" baseline="0" dirty="0">
                <a:ln>
                  <a:noFill/>
                </a:ln>
                <a:solidFill>
                  <a:srgbClr val="000000"/>
                </a:solidFill>
                <a:effectLst/>
                <a:uFillTx/>
                <a:latin typeface="+mn-ea"/>
                <a:cs typeface="Times New Roman" panose="02020603050405020304" pitchFamily="18" charset="0"/>
                <a:sym typeface="Avenir Next"/>
              </a:rPr>
              <a:t>) Tetris® use (Fig 1) </a:t>
            </a:r>
            <a:r>
              <a:rPr kumimoji="0" lang="en-US" sz="2800" i="0" u="none" strike="noStrike" cap="none" spc="0" normalizeH="0" baseline="0" dirty="0">
                <a:ln>
                  <a:noFill/>
                </a:ln>
                <a:solidFill>
                  <a:srgbClr val="000000"/>
                </a:solidFill>
                <a:effectLst/>
                <a:uFillTx/>
                <a:latin typeface="+mn-ea"/>
                <a:cs typeface="Times New Roman" panose="02020603050405020304" pitchFamily="18" charset="0"/>
                <a:sym typeface="Avenir Next"/>
              </a:rPr>
              <a:t>(</a:t>
            </a:r>
            <a:r>
              <a:rPr lang="fr-FR" sz="2800" dirty="0" err="1"/>
              <a:t>Iyadurai</a:t>
            </a:r>
            <a:r>
              <a:rPr lang="fr-FR" sz="2800" dirty="0"/>
              <a:t>, 2018 ; </a:t>
            </a:r>
            <a:r>
              <a:rPr lang="fr-FR" sz="2800" dirty="0" err="1"/>
              <a:t>Iyadurai</a:t>
            </a:r>
            <a:r>
              <a:rPr lang="fr-FR" sz="2800" dirty="0"/>
              <a:t>, 2019)</a:t>
            </a:r>
            <a:endParaRPr kumimoji="0" lang="en-US" sz="2800" i="0" u="none" strike="noStrike" cap="none" spc="0" normalizeH="0" baseline="0" dirty="0">
              <a:ln>
                <a:noFill/>
              </a:ln>
              <a:solidFill>
                <a:srgbClr val="000000"/>
              </a:solidFill>
              <a:effectLst/>
              <a:uFillTx/>
              <a:latin typeface="+mn-ea"/>
              <a:cs typeface="Times New Roman" panose="02020603050405020304" pitchFamily="18" charset="0"/>
              <a:sym typeface="Avenir Next"/>
            </a:endParaRPr>
          </a:p>
          <a:p>
            <a:pPr marL="0" marR="0" indent="0" algn="just" defTabSz="9144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rPr>
              <a:t>(2) </a:t>
            </a:r>
            <a:r>
              <a:rPr kumimoji="0" lang="en-US" sz="2800" b="1" i="0" u="none" strike="noStrike" cap="none" spc="0" normalizeH="0" baseline="0" dirty="0">
                <a:ln>
                  <a:noFill/>
                </a:ln>
                <a:solidFill>
                  <a:srgbClr val="000000"/>
                </a:solidFill>
                <a:effectLst/>
                <a:uFillTx/>
                <a:latin typeface="+mn-ea"/>
                <a:cs typeface="Times New Roman" panose="02020603050405020304" pitchFamily="18" charset="0"/>
                <a:sym typeface="Avenir Next"/>
              </a:rPr>
              <a:t>Early psychological support </a:t>
            </a:r>
            <a:r>
              <a:rPr kumimoji="0" lang="en-US" sz="2800" i="0" u="none" strike="noStrike" cap="none" spc="0" normalizeH="0" baseline="0" dirty="0">
                <a:ln>
                  <a:noFill/>
                </a:ln>
                <a:solidFill>
                  <a:srgbClr val="000000"/>
                </a:solidFill>
                <a:effectLst/>
                <a:uFillTx/>
                <a:cs typeface="Times New Roman" panose="02020603050405020304" pitchFamily="18" charset="0"/>
                <a:sym typeface="Avenir Next"/>
              </a:rPr>
              <a:t>(Rose, 2002)</a:t>
            </a:r>
            <a:endParaRPr kumimoji="0" lang="en-US" sz="2800" b="0" i="0" u="none" strike="noStrike" cap="none" spc="0" normalizeH="0" baseline="0" dirty="0">
              <a:ln>
                <a:noFill/>
              </a:ln>
              <a:solidFill>
                <a:srgbClr val="000000"/>
              </a:solidFill>
              <a:effectLst/>
              <a:uFillTx/>
              <a:cs typeface="Times New Roman" panose="02020603050405020304" pitchFamily="18" charset="0"/>
              <a:sym typeface="Avenir Next"/>
            </a:endParaRPr>
          </a:p>
          <a:p>
            <a:pPr marL="0" marR="0" indent="0" algn="just" defTabSz="9144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rPr>
              <a:t>(3) </a:t>
            </a:r>
            <a:r>
              <a:rPr kumimoji="0" lang="en-US" sz="2800" b="1" i="0" u="none" strike="noStrike" cap="none" spc="0" normalizeH="0" baseline="0" dirty="0">
                <a:ln>
                  <a:noFill/>
                </a:ln>
                <a:solidFill>
                  <a:srgbClr val="000000"/>
                </a:solidFill>
                <a:effectLst/>
                <a:uFillTx/>
                <a:latin typeface="+mn-ea"/>
                <a:cs typeface="Times New Roman" panose="02020603050405020304" pitchFamily="18" charset="0"/>
                <a:sym typeface="Avenir Next"/>
              </a:rPr>
              <a:t>Watchful wait</a:t>
            </a:r>
            <a:endPar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endParaRPr>
          </a:p>
          <a:p>
            <a:pPr marL="0" marR="0" indent="0" algn="just" defTabSz="914400" rtl="0" fontAlgn="auto" latinLnBrk="0" hangingPunct="0">
              <a:lnSpc>
                <a:spcPct val="100000"/>
              </a:lnSpc>
              <a:spcBef>
                <a:spcPts val="0"/>
              </a:spcBef>
              <a:spcAft>
                <a:spcPts val="0"/>
              </a:spcAft>
              <a:buClrTx/>
              <a:buSzTx/>
              <a:buFontTx/>
              <a:buNone/>
              <a:tabLst/>
            </a:pPr>
            <a:endPar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endParaRPr>
          </a:p>
          <a:p>
            <a:pPr algn="just"/>
            <a:r>
              <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rPr>
              <a:t>The use of Tetris® has been assessed in cognitive science</a:t>
            </a:r>
            <a:r>
              <a:rPr lang="en-US" sz="2800" dirty="0">
                <a:latin typeface="+mn-ea"/>
                <a:cs typeface="Times New Roman" panose="02020603050405020304" pitchFamily="18" charset="0"/>
              </a:rPr>
              <a:t>: using </a:t>
            </a:r>
            <a:r>
              <a:rPr lang="en-US" sz="2800" dirty="0" err="1">
                <a:latin typeface="+mn-ea"/>
                <a:cs typeface="Times New Roman" panose="02020603050405020304" pitchFamily="18" charset="0"/>
              </a:rPr>
              <a:t>spatio</a:t>
            </a:r>
            <a:r>
              <a:rPr lang="en-US" sz="2800" dirty="0">
                <a:latin typeface="+mn-ea"/>
                <a:cs typeface="Times New Roman" panose="02020603050405020304" pitchFamily="18" charset="0"/>
              </a:rPr>
              <a:t>-visual tasks during an acute phase prevents </a:t>
            </a:r>
            <a:r>
              <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rPr>
              <a:t>memory consolidation of a traumatic event (</a:t>
            </a:r>
            <a:r>
              <a:rPr lang="fr-FR" sz="2800" dirty="0" err="1"/>
              <a:t>Kavanagh</a:t>
            </a:r>
            <a:r>
              <a:rPr lang="fr-FR" sz="2800" dirty="0"/>
              <a:t>, 2001)</a:t>
            </a:r>
            <a:r>
              <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rPr>
              <a:t>. </a:t>
            </a:r>
            <a:r>
              <a:rPr lang="en-US" sz="2800" dirty="0">
                <a:latin typeface="+mn-ea"/>
                <a:cs typeface="Times New Roman" panose="02020603050405020304" pitchFamily="18" charset="0"/>
              </a:rPr>
              <a:t>In contrast, v</a:t>
            </a:r>
            <a:r>
              <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rPr>
              <a:t>erbal tasks, increasing memorization, should be avoided</a:t>
            </a:r>
            <a:r>
              <a:rPr lang="en-US" sz="2800" dirty="0">
                <a:latin typeface="+mn-ea"/>
                <a:cs typeface="Times New Roman" panose="02020603050405020304" pitchFamily="18" charset="0"/>
              </a:rPr>
              <a:t>. Tetris®’ use </a:t>
            </a:r>
            <a:r>
              <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rPr>
              <a:t>has been tested in small-sample clinical trials showing feasibility and efficacy in preventing intrusive memories, yet replications are needed in a larger population and </a:t>
            </a:r>
            <a:r>
              <a:rPr lang="en-US" sz="2800" dirty="0">
                <a:latin typeface="+mn-ea"/>
                <a:cs typeface="Times New Roman" panose="02020603050405020304" pitchFamily="18" charset="0"/>
              </a:rPr>
              <a:t>with a </a:t>
            </a:r>
            <a:r>
              <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rPr>
              <a:t>longer follow-up. Furthermore, a survey showed a good acceptability among traumatized subjects.</a:t>
            </a:r>
          </a:p>
          <a:p>
            <a:pPr marL="0" marR="0" indent="0" algn="just" defTabSz="914400" rtl="0" fontAlgn="auto" latinLnBrk="0" hangingPunct="0">
              <a:lnSpc>
                <a:spcPct val="100000"/>
              </a:lnSpc>
              <a:spcBef>
                <a:spcPts val="0"/>
              </a:spcBef>
              <a:spcAft>
                <a:spcPts val="0"/>
              </a:spcAft>
              <a:buClrTx/>
              <a:buSzTx/>
              <a:buFontTx/>
              <a:buNone/>
              <a:tabLst/>
            </a:pPr>
            <a:endParaRPr lang="en-US" sz="2800" dirty="0">
              <a:latin typeface="+mn-ea"/>
              <a:cs typeface="Times New Roman" panose="02020603050405020304" pitchFamily="18" charset="0"/>
            </a:endParaRPr>
          </a:p>
          <a:p>
            <a:pPr algn="just"/>
            <a:r>
              <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rPr>
              <a:t>We</a:t>
            </a:r>
            <a:r>
              <a:rPr lang="en-US" sz="2800" dirty="0">
                <a:latin typeface="+mn-ea"/>
                <a:cs typeface="Times New Roman" panose="02020603050405020304" pitchFamily="18" charset="0"/>
              </a:rPr>
              <a:t> are implementing a</a:t>
            </a:r>
            <a:r>
              <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rPr>
              <a:t> web-based smartphone application </a:t>
            </a:r>
            <a:r>
              <a:rPr lang="en-US" sz="2800" dirty="0">
                <a:latin typeface="+mn-ea"/>
                <a:cs typeface="Times New Roman" panose="02020603050405020304" pitchFamily="18" charset="0"/>
              </a:rPr>
              <a:t>(Fig 2)</a:t>
            </a:r>
          </a:p>
          <a:p>
            <a:pPr marL="0" marR="0" indent="0" algn="just" defTabSz="9144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rPr>
              <a:t>that could </a:t>
            </a:r>
          </a:p>
          <a:p>
            <a:pPr marL="0" marR="0" indent="0" algn="just" defTabSz="9144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rPr>
              <a:t>(1) Collect data enabling to predict and follow the evolution of PTSS toward PTSD,</a:t>
            </a:r>
          </a:p>
          <a:p>
            <a:pPr marL="0" marR="0" indent="0" algn="just" defTabSz="9144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rPr>
              <a:t>(2) Assess the relative efficacy of several methods to prevent the evolution of PTSS right after exposure to trauma (1-24h).</a:t>
            </a:r>
          </a:p>
          <a:p>
            <a:pPr algn="just"/>
            <a:r>
              <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rPr>
              <a:t>(3) Educate people about psychological effects that can occur during and after trauma, normalize acute distress and suggest that they seek professional help if they still experience substantial PTSS one </a:t>
            </a:r>
            <a:r>
              <a:rPr lang="en-US" sz="2800" dirty="0">
                <a:latin typeface="+mn-ea"/>
                <a:cs typeface="Times New Roman" panose="02020603050405020304" pitchFamily="18" charset="0"/>
              </a:rPr>
              <a:t>(or more) month after </a:t>
            </a:r>
            <a:r>
              <a:rPr kumimoji="0" lang="en-US" sz="2800" b="0" i="0" u="none" strike="noStrike" cap="none" spc="0" normalizeH="0" baseline="0" dirty="0">
                <a:ln>
                  <a:noFill/>
                </a:ln>
                <a:solidFill>
                  <a:srgbClr val="000000"/>
                </a:solidFill>
                <a:effectLst/>
                <a:uFillTx/>
                <a:latin typeface="+mn-ea"/>
                <a:cs typeface="Times New Roman" panose="02020603050405020304" pitchFamily="18" charset="0"/>
                <a:sym typeface="Avenir Next"/>
              </a:rPr>
              <a:t>the traumatic event, which defines PTSD.</a:t>
            </a:r>
          </a:p>
          <a:p>
            <a:endParaRPr lang="en-US" altLang="en-US" sz="2800" dirty="0">
              <a:latin typeface="Arial" panose="020B0604020202020204" pitchFamily="34" charset="0"/>
              <a:cs typeface="Arial" panose="020B0604020202020204" pitchFamily="34" charset="0"/>
            </a:endParaRPr>
          </a:p>
        </p:txBody>
      </p:sp>
      <p:sp>
        <p:nvSpPr>
          <p:cNvPr id="9" name="Text Box 128">
            <a:extLst>
              <a:ext uri="{FF2B5EF4-FFF2-40B4-BE49-F238E27FC236}">
                <a16:creationId xmlns:a16="http://schemas.microsoft.com/office/drawing/2014/main" id="{DA625554-A510-4C07-A8AB-98B46B642E57}"/>
              </a:ext>
            </a:extLst>
          </p:cNvPr>
          <p:cNvSpPr txBox="1">
            <a:spLocks noChangeArrowheads="1"/>
          </p:cNvSpPr>
          <p:nvPr/>
        </p:nvSpPr>
        <p:spPr bwMode="auto">
          <a:xfrm>
            <a:off x="35501114" y="11307138"/>
            <a:ext cx="7906981" cy="4047986"/>
          </a:xfrm>
          <a:prstGeom prst="rect">
            <a:avLst/>
          </a:prstGeom>
          <a:solidFill>
            <a:schemeClr val="bg1"/>
          </a:solidFill>
          <a:ln>
            <a:noFill/>
          </a:ln>
          <a:effectLst/>
        </p:spPr>
        <p:txBody>
          <a:bodyPr lIns="190500" tIns="360000" rIns="190500" bIns="190500"/>
          <a:lstStyle/>
          <a:p>
            <a:r>
              <a:rPr lang="en-US" altLang="en-US" sz="2800" b="1" dirty="0">
                <a:latin typeface="Arial" panose="020B0604020202020204" pitchFamily="34" charset="0"/>
                <a:cs typeface="Arial" panose="020B0604020202020204" pitchFamily="34" charset="0"/>
              </a:rPr>
              <a:t>Trauma-Prevent </a:t>
            </a:r>
            <a:r>
              <a:rPr lang="en-US" altLang="en-US" sz="2800" dirty="0">
                <a:latin typeface="Arial" panose="020B0604020202020204" pitchFamily="34" charset="0"/>
                <a:cs typeface="Arial" panose="020B0604020202020204" pitchFamily="34" charset="0"/>
              </a:rPr>
              <a:t>could be a useful tool for the general population in order to manage trauma due to COVID. It could allow to screen for subjects requiring professional help, and might avoid further complications of such trauma by delivering simple, effective measure aimed to impair trauma consolidation and to avoid the development of PTSD</a:t>
            </a:r>
          </a:p>
          <a:p>
            <a:endParaRPr lang="en-US" altLang="en-US" sz="2800" dirty="0">
              <a:latin typeface="Arial" panose="020B0604020202020204" pitchFamily="34" charset="0"/>
              <a:cs typeface="Arial" panose="020B0604020202020204" pitchFamily="34" charset="0"/>
            </a:endParaRPr>
          </a:p>
        </p:txBody>
      </p:sp>
      <p:sp>
        <p:nvSpPr>
          <p:cNvPr id="10" name="Text Box 129">
            <a:extLst>
              <a:ext uri="{FF2B5EF4-FFF2-40B4-BE49-F238E27FC236}">
                <a16:creationId xmlns:a16="http://schemas.microsoft.com/office/drawing/2014/main" id="{23D0BC12-B99D-46F1-AA17-71D8DCDE7DD1}"/>
              </a:ext>
            </a:extLst>
          </p:cNvPr>
          <p:cNvSpPr txBox="1">
            <a:spLocks noChangeArrowheads="1"/>
          </p:cNvSpPr>
          <p:nvPr/>
        </p:nvSpPr>
        <p:spPr bwMode="auto">
          <a:xfrm>
            <a:off x="7646796" y="5413322"/>
            <a:ext cx="16013304" cy="6016678"/>
          </a:xfrm>
          <a:prstGeom prst="rect">
            <a:avLst/>
          </a:prstGeom>
          <a:solidFill>
            <a:schemeClr val="bg1"/>
          </a:solidFill>
          <a:ln>
            <a:noFill/>
          </a:ln>
          <a:effectLst/>
        </p:spPr>
        <p:txBody>
          <a:bodyPr lIns="190500" tIns="360000" rIns="190500" bIns="190500"/>
          <a:lstStyle/>
          <a:p>
            <a:pPr algn="just">
              <a:spcAft>
                <a:spcPts val="1000"/>
              </a:spcAft>
            </a:pPr>
            <a:r>
              <a:rPr lang="en-US" sz="2800" dirty="0">
                <a:latin typeface="+mn-ea"/>
                <a:cs typeface="Times New Roman" panose="02020603050405020304" pitchFamily="18" charset="0"/>
              </a:rPr>
              <a:t>In the Wuhan region in China, Liu et al., reported a prevalence of 7% Post Traumatic Stress Symptoms (PTSS) after COVID (Liu, 2020). Including only the COVID-19-infected population, Bo et al. found a PTSS prevalence of 96.2% (Bo, 2020). Identified risk factors influencing symptoms and transition to PTSD are :</a:t>
            </a:r>
          </a:p>
          <a:p>
            <a:pPr algn="just">
              <a:spcAft>
                <a:spcPts val="1000"/>
              </a:spcAft>
            </a:pPr>
            <a:r>
              <a:rPr lang="en-US" sz="2800" b="1" dirty="0">
                <a:latin typeface="+mn-ea"/>
                <a:cs typeface="Times New Roman" panose="02020603050405020304" pitchFamily="18" charset="0"/>
              </a:rPr>
              <a:t>A) Pre-trauma</a:t>
            </a:r>
            <a:r>
              <a:rPr lang="en-US" sz="2800" dirty="0">
                <a:latin typeface="+mn-ea"/>
                <a:cs typeface="Times New Roman" panose="02020603050405020304" pitchFamily="18" charset="0"/>
              </a:rPr>
              <a:t>: (1) female sex, (2) less than secondary education, (3) prior interpersonal trauma, (4) prior mental illness</a:t>
            </a:r>
          </a:p>
          <a:p>
            <a:pPr algn="just">
              <a:spcAft>
                <a:spcPts val="1000"/>
              </a:spcAft>
            </a:pPr>
            <a:r>
              <a:rPr lang="en-US" sz="2800" b="1" dirty="0">
                <a:latin typeface="+mn-ea"/>
                <a:cs typeface="Times New Roman" panose="02020603050405020304" pitchFamily="18" charset="0"/>
              </a:rPr>
              <a:t>B) Peri-trauma</a:t>
            </a:r>
            <a:r>
              <a:rPr lang="en-US" sz="2800" dirty="0">
                <a:latin typeface="+mn-ea"/>
                <a:cs typeface="Times New Roman" panose="02020603050405020304" pitchFamily="18" charset="0"/>
              </a:rPr>
              <a:t>: current exposure type (interpersonal) or severity</a:t>
            </a:r>
          </a:p>
          <a:p>
            <a:pPr algn="just">
              <a:spcAft>
                <a:spcPts val="1000"/>
              </a:spcAft>
            </a:pPr>
            <a:r>
              <a:rPr lang="en-US" sz="2800" b="1" dirty="0">
                <a:latin typeface="+mn-ea"/>
                <a:cs typeface="Times New Roman" panose="02020603050405020304" pitchFamily="18" charset="0"/>
              </a:rPr>
              <a:t>C) Post-trauma</a:t>
            </a:r>
            <a:r>
              <a:rPr lang="en-US" sz="2800" dirty="0">
                <a:latin typeface="+mn-ea"/>
                <a:cs typeface="Times New Roman" panose="02020603050405020304" pitchFamily="18" charset="0"/>
              </a:rPr>
              <a:t>: (1) early symptom configuration or severity - Peritraumatic dissociation, (2) memory of the event, (3) Heart rate measured in emergency department.</a:t>
            </a:r>
          </a:p>
          <a:p>
            <a:pPr algn="just">
              <a:spcAft>
                <a:spcPts val="1000"/>
              </a:spcAft>
            </a:pPr>
            <a:r>
              <a:rPr lang="en-US" sz="2800" dirty="0">
                <a:latin typeface="+mn-ea"/>
                <a:cs typeface="Times New Roman" panose="02020603050405020304" pitchFamily="18" charset="0"/>
              </a:rPr>
              <a:t>These factors could be identified easily to screen the most at-risk population, and some basic interventions could be applied to avoid further development of PTSD</a:t>
            </a:r>
          </a:p>
        </p:txBody>
      </p:sp>
      <p:sp>
        <p:nvSpPr>
          <p:cNvPr id="13" name="Text Box 132">
            <a:extLst>
              <a:ext uri="{FF2B5EF4-FFF2-40B4-BE49-F238E27FC236}">
                <a16:creationId xmlns:a16="http://schemas.microsoft.com/office/drawing/2014/main" id="{B8E860F2-489A-4AB0-B3E8-E4B615D2FA89}"/>
              </a:ext>
            </a:extLst>
          </p:cNvPr>
          <p:cNvSpPr txBox="1">
            <a:spLocks noChangeArrowheads="1"/>
          </p:cNvSpPr>
          <p:nvPr/>
        </p:nvSpPr>
        <p:spPr bwMode="auto">
          <a:xfrm>
            <a:off x="35501114" y="16974432"/>
            <a:ext cx="7998719" cy="4912348"/>
          </a:xfrm>
          <a:prstGeom prst="rect">
            <a:avLst/>
          </a:prstGeom>
          <a:solidFill>
            <a:schemeClr val="bg1"/>
          </a:solidFill>
          <a:ln>
            <a:noFill/>
          </a:ln>
          <a:effectLst/>
        </p:spPr>
        <p:txBody>
          <a:bodyPr lIns="190500" tIns="360000" rIns="190500" bIns="190500"/>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fr-FR" sz="1500" dirty="0"/>
              <a:t>Bo, H., Li, W., Yang, Y., Wang, Y., Zhang, Q., Cheung, </a:t>
            </a:r>
            <a:r>
              <a:rPr lang="fr-FR" sz="1500" dirty="0" err="1"/>
              <a:t>T</a:t>
            </a:r>
            <a:r>
              <a:rPr lang="fr-FR" sz="1500" dirty="0"/>
              <a:t>., . . . Xiang, Y. (2020). </a:t>
            </a:r>
            <a:r>
              <a:rPr lang="fr-FR" sz="1500" dirty="0" err="1"/>
              <a:t>Posttraumatic</a:t>
            </a:r>
            <a:r>
              <a:rPr lang="fr-FR" sz="1500" dirty="0"/>
              <a:t> stress </a:t>
            </a:r>
            <a:r>
              <a:rPr lang="fr-FR" sz="1500" dirty="0" err="1"/>
              <a:t>symptoms</a:t>
            </a:r>
            <a:r>
              <a:rPr lang="fr-FR" sz="1500" dirty="0"/>
              <a:t> and attitude </a:t>
            </a:r>
            <a:r>
              <a:rPr lang="fr-FR" sz="1500" dirty="0" err="1"/>
              <a:t>toward</a:t>
            </a:r>
            <a:r>
              <a:rPr lang="fr-FR" sz="1500" dirty="0"/>
              <a:t> </a:t>
            </a:r>
            <a:r>
              <a:rPr lang="fr-FR" sz="1500" dirty="0" err="1"/>
              <a:t>crisis</a:t>
            </a:r>
            <a:r>
              <a:rPr lang="fr-FR" sz="1500" dirty="0"/>
              <a:t> mental </a:t>
            </a:r>
            <a:r>
              <a:rPr lang="fr-FR" sz="1500" dirty="0" err="1"/>
              <a:t>health</a:t>
            </a:r>
            <a:r>
              <a:rPr lang="fr-FR" sz="1500" dirty="0"/>
              <a:t> services </a:t>
            </a:r>
            <a:r>
              <a:rPr lang="fr-FR" sz="1500" dirty="0" err="1"/>
              <a:t>among</a:t>
            </a:r>
            <a:r>
              <a:rPr lang="fr-FR" sz="1500" dirty="0"/>
              <a:t> </a:t>
            </a:r>
            <a:r>
              <a:rPr lang="fr-FR" sz="1500" dirty="0" err="1"/>
              <a:t>clinically</a:t>
            </a:r>
            <a:r>
              <a:rPr lang="fr-FR" sz="1500" dirty="0"/>
              <a:t> stable patients </a:t>
            </a:r>
            <a:r>
              <a:rPr lang="fr-FR" sz="1500" dirty="0" err="1"/>
              <a:t>with</a:t>
            </a:r>
            <a:r>
              <a:rPr lang="fr-FR" sz="1500" dirty="0"/>
              <a:t> COVID-19 in China. </a:t>
            </a:r>
            <a:r>
              <a:rPr lang="fr-FR" sz="1500" dirty="0" err="1"/>
              <a:t>Psychological</a:t>
            </a:r>
            <a:r>
              <a:rPr lang="fr-FR" sz="1500" dirty="0"/>
              <a:t> </a:t>
            </a:r>
            <a:r>
              <a:rPr lang="fr-FR" sz="1500" dirty="0" err="1"/>
              <a:t>Medicine</a:t>
            </a:r>
            <a:r>
              <a:rPr lang="fr-FR" sz="1500" dirty="0"/>
              <a:t>, 1-7. doi:10.1017/S0033291720000999</a:t>
            </a:r>
          </a:p>
          <a:p>
            <a:r>
              <a:rPr lang="fr-FR" sz="1500" dirty="0" err="1"/>
              <a:t>Iyadurai</a:t>
            </a:r>
            <a:r>
              <a:rPr lang="fr-FR" sz="1500" dirty="0"/>
              <a:t>, L., </a:t>
            </a:r>
            <a:r>
              <a:rPr lang="fr-FR" sz="1500" dirty="0" err="1"/>
              <a:t>Blackwell</a:t>
            </a:r>
            <a:r>
              <a:rPr lang="fr-FR" sz="1500" dirty="0"/>
              <a:t>, S. E., </a:t>
            </a:r>
            <a:r>
              <a:rPr lang="fr-FR" sz="1500" dirty="0" err="1"/>
              <a:t>Meiser-Stedman</a:t>
            </a:r>
            <a:r>
              <a:rPr lang="fr-FR" sz="1500" dirty="0"/>
              <a:t>, R., Watson, P. C., </a:t>
            </a:r>
            <a:r>
              <a:rPr lang="fr-FR" sz="1500" dirty="0" err="1"/>
              <a:t>Bonsall</a:t>
            </a:r>
            <a:r>
              <a:rPr lang="fr-FR" sz="1500" dirty="0"/>
              <a:t>, M. B., </a:t>
            </a:r>
            <a:r>
              <a:rPr lang="fr-FR" sz="1500" dirty="0" err="1"/>
              <a:t>Geddes</a:t>
            </a:r>
            <a:r>
              <a:rPr lang="fr-FR" sz="1500" dirty="0"/>
              <a:t>, J. R., ... &amp; Holmes, E. A. (2018). </a:t>
            </a:r>
            <a:r>
              <a:rPr lang="fr-FR" sz="1500" dirty="0" err="1"/>
              <a:t>Preventing</a:t>
            </a:r>
            <a:r>
              <a:rPr lang="fr-FR" sz="1500" dirty="0"/>
              <a:t> intrusive </a:t>
            </a:r>
            <a:r>
              <a:rPr lang="fr-FR" sz="1500" dirty="0" err="1"/>
              <a:t>memories</a:t>
            </a:r>
            <a:r>
              <a:rPr lang="fr-FR" sz="1500" dirty="0"/>
              <a:t> </a:t>
            </a:r>
            <a:r>
              <a:rPr lang="fr-FR" sz="1500" dirty="0" err="1"/>
              <a:t>after</a:t>
            </a:r>
            <a:r>
              <a:rPr lang="fr-FR" sz="1500" dirty="0"/>
              <a:t> trauma via a </a:t>
            </a:r>
            <a:r>
              <a:rPr lang="fr-FR" sz="1500" dirty="0" err="1"/>
              <a:t>brief</a:t>
            </a:r>
            <a:r>
              <a:rPr lang="fr-FR" sz="1500" dirty="0"/>
              <a:t> intervention </a:t>
            </a:r>
            <a:r>
              <a:rPr lang="fr-FR" sz="1500" dirty="0" err="1"/>
              <a:t>involving</a:t>
            </a:r>
            <a:r>
              <a:rPr lang="fr-FR" sz="1500" dirty="0"/>
              <a:t> </a:t>
            </a:r>
            <a:r>
              <a:rPr lang="fr-FR" sz="1500" dirty="0" err="1"/>
              <a:t>Tetris</a:t>
            </a:r>
            <a:r>
              <a:rPr lang="fr-FR" sz="1500" dirty="0"/>
              <a:t> computer </a:t>
            </a:r>
            <a:r>
              <a:rPr lang="fr-FR" sz="1500" dirty="0" err="1"/>
              <a:t>game</a:t>
            </a:r>
            <a:r>
              <a:rPr lang="fr-FR" sz="1500" dirty="0"/>
              <a:t> </a:t>
            </a:r>
            <a:r>
              <a:rPr lang="fr-FR" sz="1500" dirty="0" err="1"/>
              <a:t>play</a:t>
            </a:r>
            <a:r>
              <a:rPr lang="fr-FR" sz="1500" dirty="0"/>
              <a:t> in the emergency </a:t>
            </a:r>
            <a:r>
              <a:rPr lang="fr-FR" sz="1500" dirty="0" err="1"/>
              <a:t>department</a:t>
            </a:r>
            <a:r>
              <a:rPr lang="fr-FR" sz="1500" dirty="0"/>
              <a:t>: a proof-of-concept </a:t>
            </a:r>
            <a:r>
              <a:rPr lang="fr-FR" sz="1500" dirty="0" err="1"/>
              <a:t>randomized</a:t>
            </a:r>
            <a:r>
              <a:rPr lang="fr-FR" sz="1500" dirty="0"/>
              <a:t> </a:t>
            </a:r>
            <a:r>
              <a:rPr lang="fr-FR" sz="1500" dirty="0" err="1"/>
              <a:t>controlled</a:t>
            </a:r>
            <a:r>
              <a:rPr lang="fr-FR" sz="1500" dirty="0"/>
              <a:t> trial. </a:t>
            </a:r>
            <a:r>
              <a:rPr lang="fr-FR" sz="1500" dirty="0" err="1"/>
              <a:t>Molecular</a:t>
            </a:r>
            <a:r>
              <a:rPr lang="fr-FR" sz="1500" dirty="0"/>
              <a:t> </a:t>
            </a:r>
            <a:r>
              <a:rPr lang="fr-FR" sz="1500" dirty="0" err="1"/>
              <a:t>psychiatry</a:t>
            </a:r>
            <a:r>
              <a:rPr lang="fr-FR" sz="1500" dirty="0"/>
              <a:t>, 23(3), 674.</a:t>
            </a:r>
          </a:p>
          <a:p>
            <a:r>
              <a:rPr lang="fr-FR" sz="1500" dirty="0" err="1"/>
              <a:t>Iyadurai</a:t>
            </a:r>
            <a:r>
              <a:rPr lang="fr-FR" sz="1500" dirty="0"/>
              <a:t>, L., Visser, R. M., Lau-Zhu, A., </a:t>
            </a:r>
            <a:r>
              <a:rPr lang="fr-FR" sz="1500" dirty="0" err="1"/>
              <a:t>Porcheret</a:t>
            </a:r>
            <a:r>
              <a:rPr lang="fr-FR" sz="1500" dirty="0"/>
              <a:t>, K., </a:t>
            </a:r>
            <a:r>
              <a:rPr lang="fr-FR" sz="1500" dirty="0" err="1"/>
              <a:t>Horsch</a:t>
            </a:r>
            <a:r>
              <a:rPr lang="fr-FR" sz="1500" dirty="0"/>
              <a:t>, A., Holmes, E. A., &amp; James, E. L. (2019). Intrusive </a:t>
            </a:r>
            <a:r>
              <a:rPr lang="fr-FR" sz="1500" dirty="0" err="1"/>
              <a:t>memories</a:t>
            </a:r>
            <a:r>
              <a:rPr lang="fr-FR" sz="1500" dirty="0"/>
              <a:t> of trauma: a </a:t>
            </a:r>
            <a:r>
              <a:rPr lang="fr-FR" sz="1500" dirty="0" err="1"/>
              <a:t>target</a:t>
            </a:r>
            <a:r>
              <a:rPr lang="fr-FR" sz="1500" dirty="0"/>
              <a:t> for </a:t>
            </a:r>
            <a:r>
              <a:rPr lang="fr-FR" sz="1500" dirty="0" err="1"/>
              <a:t>research</a:t>
            </a:r>
            <a:r>
              <a:rPr lang="fr-FR" sz="1500" dirty="0"/>
              <a:t> </a:t>
            </a:r>
            <a:r>
              <a:rPr lang="fr-FR" sz="1500" dirty="0" err="1"/>
              <a:t>bridging</a:t>
            </a:r>
            <a:r>
              <a:rPr lang="fr-FR" sz="1500" dirty="0"/>
              <a:t> cognitive science and </a:t>
            </a:r>
            <a:r>
              <a:rPr lang="fr-FR" sz="1500" dirty="0" err="1"/>
              <a:t>its</a:t>
            </a:r>
            <a:r>
              <a:rPr lang="fr-FR" sz="1500" dirty="0"/>
              <a:t> </a:t>
            </a:r>
            <a:r>
              <a:rPr lang="fr-FR" sz="1500" dirty="0" err="1"/>
              <a:t>clinical</a:t>
            </a:r>
            <a:r>
              <a:rPr lang="fr-FR" sz="1500" dirty="0"/>
              <a:t> application. </a:t>
            </a:r>
            <a:r>
              <a:rPr lang="fr-FR" sz="1500" dirty="0" err="1"/>
              <a:t>Clinical</a:t>
            </a:r>
            <a:r>
              <a:rPr lang="fr-FR" sz="1500" dirty="0"/>
              <a:t> </a:t>
            </a:r>
            <a:r>
              <a:rPr lang="fr-FR" sz="1500" dirty="0" err="1"/>
              <a:t>psychology</a:t>
            </a:r>
            <a:r>
              <a:rPr lang="fr-FR" sz="1500" dirty="0"/>
              <a:t> </a:t>
            </a:r>
            <a:r>
              <a:rPr lang="fr-FR" sz="1500" dirty="0" err="1"/>
              <a:t>review</a:t>
            </a:r>
            <a:r>
              <a:rPr lang="fr-FR" sz="1500" dirty="0"/>
              <a:t>, 69, 67-82.</a:t>
            </a:r>
          </a:p>
          <a:p>
            <a:r>
              <a:rPr lang="fr-FR" sz="1500" dirty="0" err="1"/>
              <a:t>Kavanagh</a:t>
            </a:r>
            <a:r>
              <a:rPr lang="fr-FR" sz="1500" dirty="0"/>
              <a:t> DJ, </a:t>
            </a:r>
            <a:r>
              <a:rPr lang="fr-FR" sz="1500" dirty="0" err="1"/>
              <a:t>Freese</a:t>
            </a:r>
            <a:r>
              <a:rPr lang="fr-FR" sz="1500" dirty="0"/>
              <a:t> S, Andrade J, May J . </a:t>
            </a:r>
            <a:r>
              <a:rPr lang="fr-FR" sz="1500" dirty="0" err="1"/>
              <a:t>Effects</a:t>
            </a:r>
            <a:r>
              <a:rPr lang="fr-FR" sz="1500" dirty="0"/>
              <a:t> of </a:t>
            </a:r>
            <a:r>
              <a:rPr lang="fr-FR" sz="1500" dirty="0" err="1"/>
              <a:t>visuospatial</a:t>
            </a:r>
            <a:r>
              <a:rPr lang="fr-FR" sz="1500" dirty="0"/>
              <a:t> </a:t>
            </a:r>
            <a:r>
              <a:rPr lang="fr-FR" sz="1500" dirty="0" err="1"/>
              <a:t>tasks</a:t>
            </a:r>
            <a:r>
              <a:rPr lang="fr-FR" sz="1500" dirty="0"/>
              <a:t> on </a:t>
            </a:r>
            <a:r>
              <a:rPr lang="fr-FR" sz="1500" dirty="0" err="1"/>
              <a:t>desensitization</a:t>
            </a:r>
            <a:r>
              <a:rPr lang="fr-FR" sz="1500" dirty="0"/>
              <a:t> to </a:t>
            </a:r>
            <a:r>
              <a:rPr lang="fr-FR" sz="1500" dirty="0" err="1"/>
              <a:t>emotive</a:t>
            </a:r>
            <a:r>
              <a:rPr lang="fr-FR" sz="1500" dirty="0"/>
              <a:t> </a:t>
            </a:r>
            <a:r>
              <a:rPr lang="fr-FR" sz="1500" dirty="0" err="1"/>
              <a:t>memories</a:t>
            </a:r>
            <a:r>
              <a:rPr lang="fr-FR" sz="1500" dirty="0"/>
              <a:t>. Br J Clin </a:t>
            </a:r>
            <a:r>
              <a:rPr lang="fr-FR" sz="1500" dirty="0" err="1"/>
              <a:t>Psychol</a:t>
            </a:r>
            <a:r>
              <a:rPr lang="fr-FR" sz="1500" dirty="0"/>
              <a:t> 2001; 40: 267–280.</a:t>
            </a:r>
          </a:p>
          <a:p>
            <a:r>
              <a:rPr lang="fr-FR" sz="1500" dirty="0"/>
              <a:t>Liu, N., Zhang, F., Wei, C., Jia, Y., Shang, Z., Sun, L., … Liu, W. (2020). </a:t>
            </a:r>
            <a:r>
              <a:rPr lang="fr-FR" sz="1500" dirty="0" err="1"/>
              <a:t>Prevalence</a:t>
            </a:r>
            <a:r>
              <a:rPr lang="fr-FR" sz="1500" dirty="0"/>
              <a:t> and </a:t>
            </a:r>
            <a:r>
              <a:rPr lang="fr-FR" sz="1500" dirty="0" err="1"/>
              <a:t>predictors</a:t>
            </a:r>
            <a:r>
              <a:rPr lang="fr-FR" sz="1500" dirty="0"/>
              <a:t> of PTSS </a:t>
            </a:r>
            <a:r>
              <a:rPr lang="fr-FR" sz="1500" dirty="0" err="1"/>
              <a:t>during</a:t>
            </a:r>
            <a:r>
              <a:rPr lang="fr-FR" sz="1500" dirty="0"/>
              <a:t> COVID-19 </a:t>
            </a:r>
            <a:r>
              <a:rPr lang="fr-FR" sz="1500" dirty="0" err="1"/>
              <a:t>outbreak</a:t>
            </a:r>
            <a:r>
              <a:rPr lang="fr-FR" sz="1500" dirty="0"/>
              <a:t> in China </a:t>
            </a:r>
            <a:r>
              <a:rPr lang="fr-FR" sz="1500" dirty="0" err="1"/>
              <a:t>hardest</a:t>
            </a:r>
            <a:r>
              <a:rPr lang="fr-FR" sz="1500" dirty="0"/>
              <a:t>-hit areas: </a:t>
            </a:r>
            <a:r>
              <a:rPr lang="fr-FR" sz="1500" dirty="0" err="1"/>
              <a:t>Gender</a:t>
            </a:r>
            <a:r>
              <a:rPr lang="fr-FR" sz="1500" dirty="0"/>
              <a:t> </a:t>
            </a:r>
            <a:r>
              <a:rPr lang="fr-FR" sz="1500" dirty="0" err="1"/>
              <a:t>differences</a:t>
            </a:r>
            <a:r>
              <a:rPr lang="fr-FR" sz="1500" dirty="0"/>
              <a:t> </a:t>
            </a:r>
            <a:r>
              <a:rPr lang="fr-FR" sz="1500" dirty="0" err="1"/>
              <a:t>matter</a:t>
            </a:r>
            <a:r>
              <a:rPr lang="fr-FR" sz="1500" dirty="0"/>
              <a:t>. </a:t>
            </a:r>
            <a:r>
              <a:rPr lang="fr-FR" sz="1500" dirty="0" err="1"/>
              <a:t>Psychiatry</a:t>
            </a:r>
            <a:r>
              <a:rPr lang="fr-FR" sz="1500" dirty="0"/>
              <a:t> </a:t>
            </a:r>
            <a:r>
              <a:rPr lang="fr-FR" sz="1500" dirty="0" err="1"/>
              <a:t>Research</a:t>
            </a:r>
            <a:r>
              <a:rPr lang="fr-FR" sz="1500" dirty="0"/>
              <a:t>, 287, 112921. </a:t>
            </a:r>
            <a:r>
              <a:rPr lang="fr-FR" sz="1500" dirty="0" err="1"/>
              <a:t>doi</a:t>
            </a:r>
            <a:r>
              <a:rPr lang="fr-FR" sz="1500" dirty="0"/>
              <a:t>: 10.1016/j.psychres.2020.112921</a:t>
            </a:r>
          </a:p>
          <a:p>
            <a:r>
              <a:rPr lang="fr-FR" sz="1500" dirty="0"/>
              <a:t>Rose, S. C., Bisson, J., Churchill, R., &amp; </a:t>
            </a:r>
            <a:r>
              <a:rPr lang="fr-FR" sz="1500" dirty="0" err="1"/>
              <a:t>Wessely</a:t>
            </a:r>
            <a:r>
              <a:rPr lang="fr-FR" sz="1500" dirty="0"/>
              <a:t>, S. (2002). </a:t>
            </a:r>
            <a:r>
              <a:rPr lang="fr-FR" sz="1500" dirty="0" err="1"/>
              <a:t>Psychological</a:t>
            </a:r>
            <a:r>
              <a:rPr lang="fr-FR" sz="1500" dirty="0"/>
              <a:t> </a:t>
            </a:r>
            <a:r>
              <a:rPr lang="fr-FR" sz="1500" dirty="0" err="1"/>
              <a:t>debriefing</a:t>
            </a:r>
            <a:r>
              <a:rPr lang="fr-FR" sz="1500" dirty="0"/>
              <a:t> for </a:t>
            </a:r>
            <a:r>
              <a:rPr lang="fr-FR" sz="1500" dirty="0" err="1"/>
              <a:t>preventing</a:t>
            </a:r>
            <a:r>
              <a:rPr lang="fr-FR" sz="1500" dirty="0"/>
              <a:t> post </a:t>
            </a:r>
            <a:r>
              <a:rPr lang="fr-FR" sz="1500" dirty="0" err="1"/>
              <a:t>traumatic</a:t>
            </a:r>
            <a:r>
              <a:rPr lang="fr-FR" sz="1500" dirty="0"/>
              <a:t> stress </a:t>
            </a:r>
            <a:r>
              <a:rPr lang="fr-FR" sz="1500" dirty="0" err="1"/>
              <a:t>disorder</a:t>
            </a:r>
            <a:r>
              <a:rPr lang="fr-FR" sz="1500" dirty="0"/>
              <a:t> (PTSD). Cochrane </a:t>
            </a:r>
            <a:r>
              <a:rPr lang="fr-FR" sz="1500" dirty="0" err="1"/>
              <a:t>database</a:t>
            </a:r>
            <a:r>
              <a:rPr lang="fr-FR" sz="1500" dirty="0"/>
              <a:t> of </a:t>
            </a:r>
            <a:r>
              <a:rPr lang="fr-FR" sz="1500" dirty="0" err="1"/>
              <a:t>systematic</a:t>
            </a:r>
            <a:r>
              <a:rPr lang="fr-FR" sz="1500" dirty="0"/>
              <a:t> </a:t>
            </a:r>
            <a:r>
              <a:rPr lang="fr-FR" sz="1500" dirty="0" err="1"/>
              <a:t>reviews</a:t>
            </a:r>
            <a:r>
              <a:rPr lang="fr-FR" sz="1500" dirty="0"/>
              <a:t>, (2).</a:t>
            </a:r>
          </a:p>
        </p:txBody>
      </p:sp>
      <p:sp>
        <p:nvSpPr>
          <p:cNvPr id="26" name="Text Box 182">
            <a:extLst>
              <a:ext uri="{FF2B5EF4-FFF2-40B4-BE49-F238E27FC236}">
                <a16:creationId xmlns:a16="http://schemas.microsoft.com/office/drawing/2014/main" id="{BED94C30-2592-46B4-8253-70C85E3D2B3B}"/>
              </a:ext>
            </a:extLst>
          </p:cNvPr>
          <p:cNvSpPr txBox="1">
            <a:spLocks noChangeArrowheads="1"/>
          </p:cNvSpPr>
          <p:nvPr/>
        </p:nvSpPr>
        <p:spPr bwMode="auto">
          <a:xfrm>
            <a:off x="483104" y="7264733"/>
            <a:ext cx="6805875" cy="952500"/>
          </a:xfrm>
          <a:prstGeom prst="rect">
            <a:avLst/>
          </a:prstGeom>
          <a:solidFill>
            <a:srgbClr val="0045D5"/>
          </a:solidFill>
          <a:ln>
            <a:noFill/>
          </a:ln>
          <a:effectLst>
            <a:outerShdw blurRad="63500" sx="102000" sy="102000" algn="ctr" rotWithShape="0">
              <a:prstClr val="black">
                <a:alpha val="40000"/>
              </a:prstClr>
            </a:outerShdw>
          </a:effectLst>
        </p:spPr>
        <p:txBody>
          <a:bodyPr wrap="none" lIns="190500" tIns="190500" rIns="190500" bIns="190500"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US" altLang="en-US" sz="3667" b="1" dirty="0">
                <a:solidFill>
                  <a:schemeClr val="bg1"/>
                </a:solidFill>
                <a:latin typeface="+mn-lt"/>
              </a:rPr>
              <a:t>ABSTRACT</a:t>
            </a:r>
          </a:p>
        </p:txBody>
      </p:sp>
      <p:sp>
        <p:nvSpPr>
          <p:cNvPr id="27" name="Text Box 183">
            <a:extLst>
              <a:ext uri="{FF2B5EF4-FFF2-40B4-BE49-F238E27FC236}">
                <a16:creationId xmlns:a16="http://schemas.microsoft.com/office/drawing/2014/main" id="{67BBFA1C-7BB3-4724-B531-4C5160CC0F54}"/>
              </a:ext>
            </a:extLst>
          </p:cNvPr>
          <p:cNvSpPr txBox="1">
            <a:spLocks noChangeArrowheads="1"/>
          </p:cNvSpPr>
          <p:nvPr/>
        </p:nvSpPr>
        <p:spPr bwMode="auto">
          <a:xfrm>
            <a:off x="509556" y="15846042"/>
            <a:ext cx="7106274" cy="1058011"/>
          </a:xfrm>
          <a:prstGeom prst="rect">
            <a:avLst/>
          </a:prstGeom>
          <a:solidFill>
            <a:srgbClr val="0045D5"/>
          </a:solidFill>
          <a:ln>
            <a:noFill/>
          </a:ln>
          <a:effectLst>
            <a:outerShdw blurRad="63500" sx="102000" sy="102000" algn="ctr" rotWithShape="0">
              <a:prstClr val="black">
                <a:alpha val="40000"/>
              </a:prstClr>
            </a:outerShdw>
          </a:effectLst>
        </p:spPr>
        <p:txBody>
          <a:bodyPr wrap="none" lIns="190500" tIns="190500" rIns="190500" bIns="190500"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r>
              <a:rPr lang="en-US" altLang="en-US" sz="3667" b="1" dirty="0">
                <a:solidFill>
                  <a:schemeClr val="bg1"/>
                </a:solidFill>
                <a:latin typeface="+mn-lt"/>
              </a:rPr>
              <a:t>CONTACT</a:t>
            </a:r>
          </a:p>
        </p:txBody>
      </p:sp>
      <p:sp>
        <p:nvSpPr>
          <p:cNvPr id="33" name="Text Box 189">
            <a:extLst>
              <a:ext uri="{FF2B5EF4-FFF2-40B4-BE49-F238E27FC236}">
                <a16:creationId xmlns:a16="http://schemas.microsoft.com/office/drawing/2014/main" id="{3EE4B4DF-FFE5-439C-B86D-6234989336CE}"/>
              </a:ext>
            </a:extLst>
          </p:cNvPr>
          <p:cNvSpPr txBox="1">
            <a:spLocks noChangeArrowheads="1"/>
          </p:cNvSpPr>
          <p:nvPr/>
        </p:nvSpPr>
        <p:spPr bwMode="auto">
          <a:xfrm>
            <a:off x="24469392" y="10390772"/>
            <a:ext cx="455757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just" eaLnBrk="1" hangingPunct="1"/>
            <a:r>
              <a:rPr lang="ca-ES" altLang="es-ES" sz="2800" b="1" u="none" dirty="0">
                <a:latin typeface="Arial" panose="020B0604020202020204" pitchFamily="34" charset="0"/>
                <a:cs typeface="Arial" panose="020B0604020202020204" pitchFamily="34" charset="0"/>
              </a:rPr>
              <a:t>Fig 1. </a:t>
            </a:r>
            <a:r>
              <a:rPr lang="ca-ES" altLang="es-ES" sz="2800" u="none" dirty="0">
                <a:latin typeface="Arial" panose="020B0604020202020204" pitchFamily="34" charset="0"/>
                <a:cs typeface="Arial" panose="020B0604020202020204" pitchFamily="34" charset="0"/>
              </a:rPr>
              <a:t>Tetris®, </a:t>
            </a:r>
            <a:r>
              <a:rPr lang="ca-ES" altLang="es-ES" sz="2800" dirty="0">
                <a:latin typeface="Arial" panose="020B0604020202020204" pitchFamily="34" charset="0"/>
                <a:cs typeface="Arial" panose="020B0604020202020204" pitchFamily="34" charset="0"/>
              </a:rPr>
              <a:t>a vídeo game requiring a visuo </a:t>
            </a:r>
            <a:r>
              <a:rPr lang="ca-ES" altLang="es-ES" sz="2800" u="none" dirty="0">
                <a:latin typeface="Arial" panose="020B0604020202020204" pitchFamily="34" charset="0"/>
                <a:cs typeface="Arial" panose="020B0604020202020204" pitchFamily="34" charset="0"/>
              </a:rPr>
              <a:t>spatial effort</a:t>
            </a:r>
          </a:p>
        </p:txBody>
      </p:sp>
      <p:grpSp>
        <p:nvGrpSpPr>
          <p:cNvPr id="41" name="Group 40">
            <a:extLst>
              <a:ext uri="{FF2B5EF4-FFF2-40B4-BE49-F238E27FC236}">
                <a16:creationId xmlns:a16="http://schemas.microsoft.com/office/drawing/2014/main" id="{3B3CA4CD-7868-40F8-BA55-4C386973FC0C}"/>
              </a:ext>
            </a:extLst>
          </p:cNvPr>
          <p:cNvGrpSpPr/>
          <p:nvPr/>
        </p:nvGrpSpPr>
        <p:grpSpPr>
          <a:xfrm>
            <a:off x="7619998" y="4442646"/>
            <a:ext cx="8503922" cy="949042"/>
            <a:chOff x="7619998" y="4399438"/>
            <a:chExt cx="8503922" cy="949042"/>
          </a:xfrm>
          <a:solidFill>
            <a:srgbClr val="ED7D31"/>
          </a:solidFill>
        </p:grpSpPr>
        <p:sp>
          <p:nvSpPr>
            <p:cNvPr id="11" name="Text Box 130">
              <a:extLst>
                <a:ext uri="{FF2B5EF4-FFF2-40B4-BE49-F238E27FC236}">
                  <a16:creationId xmlns:a16="http://schemas.microsoft.com/office/drawing/2014/main" id="{69CD0928-9D6D-4F3F-9251-0FBE6655F9C5}"/>
                </a:ext>
              </a:extLst>
            </p:cNvPr>
            <p:cNvSpPr txBox="1">
              <a:spLocks noChangeArrowheads="1"/>
            </p:cNvSpPr>
            <p:nvPr/>
          </p:nvSpPr>
          <p:spPr bwMode="auto">
            <a:xfrm>
              <a:off x="7619999" y="4399438"/>
              <a:ext cx="3728374" cy="949042"/>
            </a:xfrm>
            <a:prstGeom prst="wedgeRectCallout">
              <a:avLst>
                <a:gd name="adj1" fmla="val -21182"/>
                <a:gd name="adj2" fmla="val 74690"/>
              </a:avLst>
            </a:prstGeom>
            <a:grpFill/>
            <a:ln>
              <a:noFill/>
            </a:ln>
            <a:effectLst/>
          </p:spPr>
          <p:txBody>
            <a:bodyPr wrap="square" lIns="190500" tIns="190500" rIns="190500" bIns="190500" anchor="ctr" anchorCtr="1">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r"/>
              <a:r>
                <a:rPr lang="en-US" altLang="en-US" sz="3667" b="1" dirty="0">
                  <a:solidFill>
                    <a:schemeClr val="bg1"/>
                  </a:solidFill>
                  <a:latin typeface="+mn-lt"/>
                </a:rPr>
                <a:t>INTRODUCTION</a:t>
              </a:r>
            </a:p>
          </p:txBody>
        </p:sp>
        <p:cxnSp>
          <p:nvCxnSpPr>
            <p:cNvPr id="37" name="Straight Connector 36">
              <a:extLst>
                <a:ext uri="{FF2B5EF4-FFF2-40B4-BE49-F238E27FC236}">
                  <a16:creationId xmlns:a16="http://schemas.microsoft.com/office/drawing/2014/main" id="{4921E6E0-E614-4D31-884F-4E2CBD92A7D1}"/>
                </a:ext>
              </a:extLst>
            </p:cNvPr>
            <p:cNvCxnSpPr/>
            <p:nvPr/>
          </p:nvCxnSpPr>
          <p:spPr>
            <a:xfrm>
              <a:off x="7619998" y="5348480"/>
              <a:ext cx="8503922" cy="0"/>
            </a:xfrm>
            <a:prstGeom prst="line">
              <a:avLst/>
            </a:prstGeom>
            <a:grpFill/>
            <a:ln w="28575">
              <a:solidFill>
                <a:srgbClr val="ED7D31"/>
              </a:solidFill>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314A29C6-8F84-43F3-ACDB-FC99F7CF1D66}"/>
              </a:ext>
            </a:extLst>
          </p:cNvPr>
          <p:cNvGrpSpPr/>
          <p:nvPr/>
        </p:nvGrpSpPr>
        <p:grpSpPr>
          <a:xfrm>
            <a:off x="35501114" y="10366300"/>
            <a:ext cx="7846103" cy="949042"/>
            <a:chOff x="16737203" y="4442646"/>
            <a:chExt cx="7846103" cy="949042"/>
          </a:xfrm>
          <a:solidFill>
            <a:srgbClr val="ED7D31"/>
          </a:solidFill>
        </p:grpSpPr>
        <p:sp>
          <p:nvSpPr>
            <p:cNvPr id="52" name="Text Box 130">
              <a:extLst>
                <a:ext uri="{FF2B5EF4-FFF2-40B4-BE49-F238E27FC236}">
                  <a16:creationId xmlns:a16="http://schemas.microsoft.com/office/drawing/2014/main" id="{1D4C2E5A-2231-471C-A683-3362378B7BE8}"/>
                </a:ext>
              </a:extLst>
            </p:cNvPr>
            <p:cNvSpPr txBox="1">
              <a:spLocks noChangeArrowheads="1"/>
            </p:cNvSpPr>
            <p:nvPr/>
          </p:nvSpPr>
          <p:spPr bwMode="auto">
            <a:xfrm>
              <a:off x="16737204" y="4442646"/>
              <a:ext cx="3694082" cy="949042"/>
            </a:xfrm>
            <a:prstGeom prst="wedgeRectCallout">
              <a:avLst>
                <a:gd name="adj1" fmla="val -21182"/>
                <a:gd name="adj2" fmla="val 74690"/>
              </a:avLst>
            </a:prstGeom>
            <a:grpFill/>
            <a:ln>
              <a:noFill/>
            </a:ln>
            <a:effectLst/>
          </p:spPr>
          <p:txBody>
            <a:bodyPr wrap="square" lIns="190500" tIns="190500" rIns="190500" bIns="190500" anchor="ctr" anchorCtr="1">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r"/>
              <a:r>
                <a:rPr lang="en-US" altLang="en-US" sz="3667" b="1" dirty="0">
                  <a:solidFill>
                    <a:schemeClr val="bg1"/>
                  </a:solidFill>
                  <a:latin typeface="+mn-lt"/>
                </a:rPr>
                <a:t>CONCLUSIONS</a:t>
              </a:r>
            </a:p>
          </p:txBody>
        </p:sp>
        <p:cxnSp>
          <p:nvCxnSpPr>
            <p:cNvPr id="53" name="Straight Connector 52">
              <a:extLst>
                <a:ext uri="{FF2B5EF4-FFF2-40B4-BE49-F238E27FC236}">
                  <a16:creationId xmlns:a16="http://schemas.microsoft.com/office/drawing/2014/main" id="{C8E53026-C7B0-4DC8-845B-0850DBF742DA}"/>
                </a:ext>
              </a:extLst>
            </p:cNvPr>
            <p:cNvCxnSpPr>
              <a:cxnSpLocks/>
            </p:cNvCxnSpPr>
            <p:nvPr/>
          </p:nvCxnSpPr>
          <p:spPr>
            <a:xfrm flipV="1">
              <a:off x="16737203" y="5373118"/>
              <a:ext cx="7846103" cy="18570"/>
            </a:xfrm>
            <a:prstGeom prst="line">
              <a:avLst/>
            </a:prstGeom>
            <a:grpFill/>
            <a:ln w="28575">
              <a:solidFill>
                <a:srgbClr val="ED7D31"/>
              </a:solidFil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0928DBD8-1C56-4A4F-913A-227981D87422}"/>
              </a:ext>
            </a:extLst>
          </p:cNvPr>
          <p:cNvGrpSpPr/>
          <p:nvPr/>
        </p:nvGrpSpPr>
        <p:grpSpPr>
          <a:xfrm>
            <a:off x="7673594" y="11775767"/>
            <a:ext cx="9971038" cy="949042"/>
            <a:chOff x="16764001" y="2931800"/>
            <a:chExt cx="9971038" cy="949042"/>
          </a:xfrm>
          <a:solidFill>
            <a:srgbClr val="ED7D31"/>
          </a:solidFill>
        </p:grpSpPr>
        <p:sp>
          <p:nvSpPr>
            <p:cNvPr id="56" name="Text Box 130">
              <a:extLst>
                <a:ext uri="{FF2B5EF4-FFF2-40B4-BE49-F238E27FC236}">
                  <a16:creationId xmlns:a16="http://schemas.microsoft.com/office/drawing/2014/main" id="{619FBAFD-A692-4C2E-8831-A0C22AA15EB8}"/>
                </a:ext>
              </a:extLst>
            </p:cNvPr>
            <p:cNvSpPr txBox="1">
              <a:spLocks noChangeArrowheads="1"/>
            </p:cNvSpPr>
            <p:nvPr/>
          </p:nvSpPr>
          <p:spPr bwMode="auto">
            <a:xfrm>
              <a:off x="16764001" y="2931800"/>
              <a:ext cx="6217468" cy="949042"/>
            </a:xfrm>
            <a:prstGeom prst="wedgeRectCallout">
              <a:avLst>
                <a:gd name="adj1" fmla="val -21182"/>
                <a:gd name="adj2" fmla="val 74690"/>
              </a:avLst>
            </a:prstGeom>
            <a:grpFill/>
            <a:ln>
              <a:noFill/>
            </a:ln>
            <a:effectLst/>
          </p:spPr>
          <p:txBody>
            <a:bodyPr wrap="square" lIns="190500" tIns="190500" rIns="190500" bIns="190500" anchor="ctr" anchorCtr="1">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r"/>
              <a:r>
                <a:rPr lang="en-US" altLang="en-US" sz="3667" b="1" dirty="0">
                  <a:solidFill>
                    <a:schemeClr val="bg1"/>
                  </a:solidFill>
                  <a:latin typeface="+mn-lt"/>
                </a:rPr>
                <a:t>METHODS AND MATERIALS</a:t>
              </a:r>
            </a:p>
          </p:txBody>
        </p:sp>
        <p:cxnSp>
          <p:nvCxnSpPr>
            <p:cNvPr id="57" name="Straight Connector 56">
              <a:extLst>
                <a:ext uri="{FF2B5EF4-FFF2-40B4-BE49-F238E27FC236}">
                  <a16:creationId xmlns:a16="http://schemas.microsoft.com/office/drawing/2014/main" id="{C580AD6D-9D21-4897-A600-AC34156D633E}"/>
                </a:ext>
              </a:extLst>
            </p:cNvPr>
            <p:cNvCxnSpPr>
              <a:cxnSpLocks/>
            </p:cNvCxnSpPr>
            <p:nvPr/>
          </p:nvCxnSpPr>
          <p:spPr>
            <a:xfrm>
              <a:off x="16764001" y="3880842"/>
              <a:ext cx="9971038" cy="0"/>
            </a:xfrm>
            <a:prstGeom prst="line">
              <a:avLst/>
            </a:prstGeom>
            <a:grpFill/>
            <a:ln w="28575">
              <a:solidFill>
                <a:srgbClr val="ED7D3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4942AE5B-9523-427F-814E-019943CEFCCA}"/>
              </a:ext>
            </a:extLst>
          </p:cNvPr>
          <p:cNvGrpSpPr/>
          <p:nvPr/>
        </p:nvGrpSpPr>
        <p:grpSpPr>
          <a:xfrm>
            <a:off x="35501114" y="15921922"/>
            <a:ext cx="7846103" cy="949042"/>
            <a:chOff x="16737203" y="4442646"/>
            <a:chExt cx="7846103" cy="949042"/>
          </a:xfrm>
          <a:solidFill>
            <a:srgbClr val="ED7D31"/>
          </a:solidFill>
        </p:grpSpPr>
        <p:sp>
          <p:nvSpPr>
            <p:cNvPr id="61" name="Text Box 130">
              <a:extLst>
                <a:ext uri="{FF2B5EF4-FFF2-40B4-BE49-F238E27FC236}">
                  <a16:creationId xmlns:a16="http://schemas.microsoft.com/office/drawing/2014/main" id="{119C2D42-65EB-4842-8E2E-A22821DE0C66}"/>
                </a:ext>
              </a:extLst>
            </p:cNvPr>
            <p:cNvSpPr txBox="1">
              <a:spLocks noChangeArrowheads="1"/>
            </p:cNvSpPr>
            <p:nvPr/>
          </p:nvSpPr>
          <p:spPr bwMode="auto">
            <a:xfrm>
              <a:off x="16737204" y="4442646"/>
              <a:ext cx="3694082" cy="949042"/>
            </a:xfrm>
            <a:prstGeom prst="wedgeRectCallout">
              <a:avLst>
                <a:gd name="adj1" fmla="val -21182"/>
                <a:gd name="adj2" fmla="val 74690"/>
              </a:avLst>
            </a:prstGeom>
            <a:grpFill/>
            <a:ln>
              <a:noFill/>
            </a:ln>
            <a:effectLst/>
          </p:spPr>
          <p:txBody>
            <a:bodyPr wrap="square" lIns="190500" tIns="190500" rIns="190500" bIns="190500" anchor="ctr" anchorCtr="1">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r"/>
              <a:r>
                <a:rPr lang="en-US" altLang="en-US" sz="3667" b="1" dirty="0">
                  <a:solidFill>
                    <a:schemeClr val="bg1"/>
                  </a:solidFill>
                  <a:latin typeface="+mn-lt"/>
                </a:rPr>
                <a:t>REFERENCES</a:t>
              </a:r>
            </a:p>
          </p:txBody>
        </p:sp>
        <p:cxnSp>
          <p:nvCxnSpPr>
            <p:cNvPr id="62" name="Straight Connector 61">
              <a:extLst>
                <a:ext uri="{FF2B5EF4-FFF2-40B4-BE49-F238E27FC236}">
                  <a16:creationId xmlns:a16="http://schemas.microsoft.com/office/drawing/2014/main" id="{6594E9D3-E47D-43F7-A107-B4C6B0A3025F}"/>
                </a:ext>
              </a:extLst>
            </p:cNvPr>
            <p:cNvCxnSpPr>
              <a:cxnSpLocks/>
            </p:cNvCxnSpPr>
            <p:nvPr/>
          </p:nvCxnSpPr>
          <p:spPr>
            <a:xfrm>
              <a:off x="16737203" y="5391688"/>
              <a:ext cx="7846103" cy="0"/>
            </a:xfrm>
            <a:prstGeom prst="line">
              <a:avLst/>
            </a:prstGeom>
            <a:grpFill/>
            <a:ln w="28575">
              <a:solidFill>
                <a:srgbClr val="ED7D31"/>
              </a:solidFill>
            </a:ln>
          </p:spPr>
          <p:style>
            <a:lnRef idx="1">
              <a:schemeClr val="accent1"/>
            </a:lnRef>
            <a:fillRef idx="0">
              <a:schemeClr val="accent1"/>
            </a:fillRef>
            <a:effectRef idx="0">
              <a:schemeClr val="accent1"/>
            </a:effectRef>
            <a:fontRef idx="minor">
              <a:schemeClr val="tx1"/>
            </a:fontRef>
          </p:style>
        </p:cxnSp>
      </p:grpSp>
      <p:pic>
        <p:nvPicPr>
          <p:cNvPr id="48" name="Picture 2" descr="traumaprevent header image">
            <a:extLst>
              <a:ext uri="{FF2B5EF4-FFF2-40B4-BE49-F238E27FC236}">
                <a16:creationId xmlns:a16="http://schemas.microsoft.com/office/drawing/2014/main" id="{5EE06748-028B-4AF3-B93B-E0D4F1F7BC4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016"/>
          <a:stretch/>
        </p:blipFill>
        <p:spPr bwMode="auto">
          <a:xfrm>
            <a:off x="1078192" y="2372855"/>
            <a:ext cx="5432404" cy="2547620"/>
          </a:xfrm>
          <a:prstGeom prst="rect">
            <a:avLst/>
          </a:prstGeom>
          <a:noFill/>
          <a:extLst>
            <a:ext uri="{909E8E84-426E-40DD-AFC4-6F175D3DCCD1}">
              <a14:hiddenFill xmlns:a14="http://schemas.microsoft.com/office/drawing/2010/main">
                <a:solidFill>
                  <a:srgbClr val="FFFFFF"/>
                </a:solidFill>
              </a14:hiddenFill>
            </a:ext>
          </a:extLst>
        </p:spPr>
      </p:pic>
      <p:pic>
        <p:nvPicPr>
          <p:cNvPr id="49" name="Imagen 1">
            <a:extLst>
              <a:ext uri="{FF2B5EF4-FFF2-40B4-BE49-F238E27FC236}">
                <a16:creationId xmlns:a16="http://schemas.microsoft.com/office/drawing/2014/main" id="{61E1D6D4-FC2B-45D9-8C77-96E0A71511C7}"/>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090016" y="2850984"/>
            <a:ext cx="14257201" cy="127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8ECE7B2A-1175-4C3E-AE26-063959A4359D}"/>
              </a:ext>
            </a:extLst>
          </p:cNvPr>
          <p:cNvPicPr>
            <a:picLocks noChangeAspect="1"/>
          </p:cNvPicPr>
          <p:nvPr/>
        </p:nvPicPr>
        <p:blipFill>
          <a:blip r:embed="rId7"/>
          <a:stretch>
            <a:fillRect/>
          </a:stretch>
        </p:blipFill>
        <p:spPr>
          <a:xfrm>
            <a:off x="25411826" y="12724809"/>
            <a:ext cx="9470606" cy="9161974"/>
          </a:xfrm>
          <a:prstGeom prst="rect">
            <a:avLst/>
          </a:prstGeom>
          <a:solidFill>
            <a:schemeClr val="bg1"/>
          </a:solidFill>
        </p:spPr>
      </p:pic>
      <p:pic>
        <p:nvPicPr>
          <p:cNvPr id="83" name="Image 31">
            <a:extLst>
              <a:ext uri="{FF2B5EF4-FFF2-40B4-BE49-F238E27FC236}">
                <a16:creationId xmlns:a16="http://schemas.microsoft.com/office/drawing/2014/main" id="{3E6FB8E8-3DAB-41D7-BFEE-361D7682926A}"/>
              </a:ext>
            </a:extLst>
          </p:cNvPr>
          <p:cNvPicPr>
            <a:picLocks noChangeAspect="1"/>
          </p:cNvPicPr>
          <p:nvPr/>
        </p:nvPicPr>
        <p:blipFill rotWithShape="1">
          <a:blip r:embed="rId8"/>
          <a:srcRect l="5934"/>
          <a:stretch/>
        </p:blipFill>
        <p:spPr>
          <a:xfrm>
            <a:off x="24504841" y="4613055"/>
            <a:ext cx="4486682" cy="5455151"/>
          </a:xfrm>
          <a:prstGeom prst="rect">
            <a:avLst/>
          </a:prstGeom>
        </p:spPr>
      </p:pic>
      <p:pic>
        <p:nvPicPr>
          <p:cNvPr id="85" name="Image 32">
            <a:extLst>
              <a:ext uri="{FF2B5EF4-FFF2-40B4-BE49-F238E27FC236}">
                <a16:creationId xmlns:a16="http://schemas.microsoft.com/office/drawing/2014/main" id="{097AEF8D-9E85-4881-82BA-1CFB8025DF2D}"/>
              </a:ext>
            </a:extLst>
          </p:cNvPr>
          <p:cNvPicPr>
            <a:picLocks noChangeAspect="1"/>
          </p:cNvPicPr>
          <p:nvPr/>
        </p:nvPicPr>
        <p:blipFill>
          <a:blip r:embed="rId9"/>
          <a:stretch>
            <a:fillRect/>
          </a:stretch>
        </p:blipFill>
        <p:spPr>
          <a:xfrm>
            <a:off x="29920568" y="5756445"/>
            <a:ext cx="4797738" cy="5207069"/>
          </a:xfrm>
          <a:prstGeom prst="rect">
            <a:avLst/>
          </a:prstGeom>
        </p:spPr>
      </p:pic>
      <p:pic>
        <p:nvPicPr>
          <p:cNvPr id="86" name="Image 33">
            <a:extLst>
              <a:ext uri="{FF2B5EF4-FFF2-40B4-BE49-F238E27FC236}">
                <a16:creationId xmlns:a16="http://schemas.microsoft.com/office/drawing/2014/main" id="{C4672FD9-347D-4039-A315-5110F2C52711}"/>
              </a:ext>
            </a:extLst>
          </p:cNvPr>
          <p:cNvPicPr>
            <a:picLocks noChangeAspect="1"/>
          </p:cNvPicPr>
          <p:nvPr/>
        </p:nvPicPr>
        <p:blipFill>
          <a:blip r:embed="rId10"/>
          <a:stretch>
            <a:fillRect/>
          </a:stretch>
        </p:blipFill>
        <p:spPr>
          <a:xfrm>
            <a:off x="32218647" y="4698633"/>
            <a:ext cx="2499659" cy="1038591"/>
          </a:xfrm>
          <a:prstGeom prst="rect">
            <a:avLst/>
          </a:prstGeom>
        </p:spPr>
      </p:pic>
      <p:sp>
        <p:nvSpPr>
          <p:cNvPr id="87" name="TextBox 86">
            <a:extLst>
              <a:ext uri="{FF2B5EF4-FFF2-40B4-BE49-F238E27FC236}">
                <a16:creationId xmlns:a16="http://schemas.microsoft.com/office/drawing/2014/main" id="{A85CCB3F-C865-4328-A933-38E07DBE21C7}"/>
              </a:ext>
            </a:extLst>
          </p:cNvPr>
          <p:cNvSpPr txBox="1"/>
          <p:nvPr/>
        </p:nvSpPr>
        <p:spPr>
          <a:xfrm>
            <a:off x="35042282" y="5756445"/>
            <a:ext cx="8848918" cy="3539430"/>
          </a:xfrm>
          <a:prstGeom prst="rect">
            <a:avLst/>
          </a:prstGeom>
          <a:noFill/>
        </p:spPr>
        <p:txBody>
          <a:bodyPr wrap="square">
            <a:spAutoFit/>
          </a:bodyPr>
          <a:lstStyle/>
          <a:p>
            <a:pPr algn="just"/>
            <a:r>
              <a:rPr lang="fr-FR" sz="2800" b="1" dirty="0" err="1">
                <a:latin typeface="Arial" panose="020B0604020202020204" pitchFamily="34" charset="0"/>
                <a:cs typeface="Arial" panose="020B0604020202020204" pitchFamily="34" charset="0"/>
              </a:rPr>
              <a:t>FormR</a:t>
            </a:r>
            <a:r>
              <a:rPr lang="fr-FR" sz="2800" b="1" dirty="0">
                <a:latin typeface="Arial" panose="020B0604020202020204" pitchFamily="34" charset="0"/>
                <a:cs typeface="Arial" panose="020B0604020202020204" pitchFamily="34" charset="0"/>
              </a:rPr>
              <a:t> (</a:t>
            </a:r>
            <a:r>
              <a:rPr lang="fr-FR" sz="2800" b="1" dirty="0" err="1">
                <a:latin typeface="Arial" panose="020B0604020202020204" pitchFamily="34" charset="0"/>
                <a:cs typeface="Arial" panose="020B0604020202020204" pitchFamily="34" charset="0"/>
              </a:rPr>
              <a:t>Fig</a:t>
            </a:r>
            <a:r>
              <a:rPr lang="fr-FR" sz="2800" b="1" dirty="0">
                <a:latin typeface="Arial" panose="020B0604020202020204" pitchFamily="34" charset="0"/>
                <a:cs typeface="Arial" panose="020B0604020202020204" pitchFamily="34" charset="0"/>
              </a:rPr>
              <a:t> 3), </a:t>
            </a:r>
            <a:r>
              <a:rPr lang="fr-FR" sz="2800" dirty="0">
                <a:latin typeface="Arial" panose="020B0604020202020204" pitchFamily="34" charset="0"/>
                <a:cs typeface="Arial" panose="020B0604020202020204" pitchFamily="34" charset="0"/>
              </a:rPr>
              <a:t>a </a:t>
            </a:r>
            <a:r>
              <a:rPr lang="fr-FR" sz="2800" dirty="0" err="1">
                <a:latin typeface="Arial" panose="020B0604020202020204" pitchFamily="34" charset="0"/>
                <a:cs typeface="Arial" panose="020B0604020202020204" pitchFamily="34" charset="0"/>
              </a:rPr>
              <a:t>survey</a:t>
            </a:r>
            <a:r>
              <a:rPr lang="fr-FR" sz="2800" dirty="0">
                <a:latin typeface="Arial" panose="020B0604020202020204" pitchFamily="34" charset="0"/>
                <a:cs typeface="Arial" panose="020B0604020202020204" pitchFamily="34" charset="0"/>
              </a:rPr>
              <a:t> </a:t>
            </a:r>
            <a:r>
              <a:rPr lang="fr-FR" sz="2800" dirty="0" err="1">
                <a:latin typeface="Arial" panose="020B0604020202020204" pitchFamily="34" charset="0"/>
                <a:cs typeface="Arial" panose="020B0604020202020204" pitchFamily="34" charset="0"/>
              </a:rPr>
              <a:t>framework</a:t>
            </a:r>
            <a:r>
              <a:rPr lang="fr-FR" sz="2800" dirty="0">
                <a:latin typeface="Arial" panose="020B0604020202020204" pitchFamily="34" charset="0"/>
                <a:cs typeface="Arial" panose="020B0604020202020204" pitchFamily="34" charset="0"/>
              </a:rPr>
              <a:t> </a:t>
            </a:r>
            <a:r>
              <a:rPr lang="fr-FR" sz="2800" dirty="0" err="1">
                <a:latin typeface="Arial" panose="020B0604020202020204" pitchFamily="34" charset="0"/>
                <a:cs typeface="Arial" panose="020B0604020202020204" pitchFamily="34" charset="0"/>
              </a:rPr>
              <a:t>allows</a:t>
            </a:r>
            <a:r>
              <a:rPr lang="fr-FR" sz="2800" dirty="0">
                <a:latin typeface="Arial" panose="020B0604020202020204" pitchFamily="34" charset="0"/>
                <a:cs typeface="Arial" panose="020B0604020202020204" pitchFamily="34" charset="0"/>
              </a:rPr>
              <a:t>  to:</a:t>
            </a:r>
          </a:p>
          <a:p>
            <a:pPr algn="just"/>
            <a:r>
              <a:rPr lang="fr-FR" sz="2800" dirty="0">
                <a:latin typeface="Arial" panose="020B0604020202020204" pitchFamily="34" charset="0"/>
                <a:cs typeface="Arial" panose="020B0604020202020204" pitchFamily="34" charset="0"/>
              </a:rPr>
              <a:t> (1) </a:t>
            </a:r>
            <a:r>
              <a:rPr lang="fr-FR" sz="2800" dirty="0" err="1">
                <a:latin typeface="Arial" panose="020B0604020202020204" pitchFamily="34" charset="0"/>
                <a:cs typeface="Arial" panose="020B0604020202020204" pitchFamily="34" charset="0"/>
              </a:rPr>
              <a:t>chain</a:t>
            </a:r>
            <a:r>
              <a:rPr lang="fr-FR" sz="2800" dirty="0">
                <a:latin typeface="Arial" panose="020B0604020202020204" pitchFamily="34" charset="0"/>
                <a:cs typeface="Arial" panose="020B0604020202020204" pitchFamily="34" charset="0"/>
              </a:rPr>
              <a:t> simple </a:t>
            </a:r>
            <a:r>
              <a:rPr lang="fr-FR" sz="2800" dirty="0" err="1">
                <a:latin typeface="Arial" panose="020B0604020202020204" pitchFamily="34" charset="0"/>
                <a:cs typeface="Arial" panose="020B0604020202020204" pitchFamily="34" charset="0"/>
              </a:rPr>
              <a:t>surveys</a:t>
            </a:r>
            <a:r>
              <a:rPr lang="fr-FR" sz="2800" dirty="0">
                <a:latin typeface="Arial" panose="020B0604020202020204" pitchFamily="34" charset="0"/>
                <a:cs typeface="Arial" panose="020B0604020202020204" pitchFamily="34" charset="0"/>
              </a:rPr>
              <a:t> </a:t>
            </a:r>
            <a:r>
              <a:rPr lang="fr-FR" sz="2800" dirty="0" err="1">
                <a:latin typeface="Arial" panose="020B0604020202020204" pitchFamily="34" charset="0"/>
                <a:cs typeface="Arial" panose="020B0604020202020204" pitchFamily="34" charset="0"/>
              </a:rPr>
              <a:t>into</a:t>
            </a:r>
            <a:r>
              <a:rPr lang="fr-FR" sz="2800" dirty="0">
                <a:latin typeface="Arial" panose="020B0604020202020204" pitchFamily="34" charset="0"/>
                <a:cs typeface="Arial" panose="020B0604020202020204" pitchFamily="34" charset="0"/>
              </a:rPr>
              <a:t> long runs, </a:t>
            </a:r>
          </a:p>
          <a:p>
            <a:pPr algn="just"/>
            <a:r>
              <a:rPr lang="fr-FR" sz="2800" dirty="0">
                <a:latin typeface="Arial" panose="020B0604020202020204" pitchFamily="34" charset="0"/>
                <a:cs typeface="Arial" panose="020B0604020202020204" pitchFamily="34" charset="0"/>
              </a:rPr>
              <a:t>(2) screen inclusion and exclusion </a:t>
            </a:r>
            <a:r>
              <a:rPr lang="fr-FR" sz="2800" dirty="0" err="1">
                <a:latin typeface="Arial" panose="020B0604020202020204" pitchFamily="34" charset="0"/>
                <a:cs typeface="Arial" panose="020B0604020202020204" pitchFamily="34" charset="0"/>
              </a:rPr>
              <a:t>criteria</a:t>
            </a:r>
            <a:r>
              <a:rPr lang="fr-FR" sz="2800" dirty="0">
                <a:latin typeface="Arial" panose="020B0604020202020204" pitchFamily="34" charset="0"/>
                <a:cs typeface="Arial" panose="020B0604020202020204" pitchFamily="34" charset="0"/>
              </a:rPr>
              <a:t>, </a:t>
            </a:r>
          </a:p>
          <a:p>
            <a:pPr algn="just"/>
            <a:r>
              <a:rPr lang="fr-FR" sz="2800" dirty="0">
                <a:latin typeface="Arial" panose="020B0604020202020204" pitchFamily="34" charset="0"/>
                <a:cs typeface="Arial" panose="020B0604020202020204" pitchFamily="34" charset="0"/>
              </a:rPr>
              <a:t>(3) </a:t>
            </a:r>
            <a:r>
              <a:rPr lang="fr-FR" sz="2800" dirty="0" err="1">
                <a:latin typeface="Arial" panose="020B0604020202020204" pitchFamily="34" charset="0"/>
                <a:cs typeface="Arial" panose="020B0604020202020204" pitchFamily="34" charset="0"/>
              </a:rPr>
              <a:t>randomize</a:t>
            </a:r>
            <a:r>
              <a:rPr lang="fr-FR" sz="2800" dirty="0">
                <a:latin typeface="Arial" panose="020B0604020202020204" pitchFamily="34" charset="0"/>
                <a:cs typeface="Arial" panose="020B0604020202020204" pitchFamily="34" charset="0"/>
              </a:rPr>
              <a:t> </a:t>
            </a:r>
            <a:r>
              <a:rPr lang="fr-FR" sz="2800" dirty="0" err="1">
                <a:latin typeface="Arial" panose="020B0604020202020204" pitchFamily="34" charset="0"/>
                <a:cs typeface="Arial" panose="020B0604020202020204" pitchFamily="34" charset="0"/>
              </a:rPr>
              <a:t>subjects</a:t>
            </a:r>
            <a:r>
              <a:rPr lang="fr-FR" sz="2800" dirty="0">
                <a:latin typeface="Arial" panose="020B0604020202020204" pitchFamily="34" charset="0"/>
                <a:cs typeface="Arial" panose="020B0604020202020204" pitchFamily="34" charset="0"/>
              </a:rPr>
              <a:t>, </a:t>
            </a:r>
          </a:p>
          <a:p>
            <a:pPr algn="just"/>
            <a:r>
              <a:rPr lang="fr-FR" sz="2800" dirty="0">
                <a:latin typeface="Arial" panose="020B0604020202020204" pitchFamily="34" charset="0"/>
                <a:cs typeface="Arial" panose="020B0604020202020204" pitchFamily="34" charset="0"/>
              </a:rPr>
              <a:t>(4) </a:t>
            </a:r>
            <a:r>
              <a:rPr lang="fr-FR" sz="2800" dirty="0" err="1">
                <a:latin typeface="Arial" panose="020B0604020202020204" pitchFamily="34" charset="0"/>
                <a:cs typeface="Arial" panose="020B0604020202020204" pitchFamily="34" charset="0"/>
              </a:rPr>
              <a:t>redirect</a:t>
            </a:r>
            <a:r>
              <a:rPr lang="fr-FR" sz="2800" dirty="0">
                <a:latin typeface="Arial" panose="020B0604020202020204" pitchFamily="34" charset="0"/>
                <a:cs typeface="Arial" panose="020B0604020202020204" pitchFamily="34" charset="0"/>
              </a:rPr>
              <a:t> </a:t>
            </a:r>
            <a:r>
              <a:rPr lang="fr-FR" sz="2800" dirty="0" err="1">
                <a:latin typeface="Arial" panose="020B0604020202020204" pitchFamily="34" charset="0"/>
                <a:cs typeface="Arial" panose="020B0604020202020204" pitchFamily="34" charset="0"/>
              </a:rPr>
              <a:t>subjects</a:t>
            </a:r>
            <a:r>
              <a:rPr lang="fr-FR" sz="2800" dirty="0">
                <a:latin typeface="Arial" panose="020B0604020202020204" pitchFamily="34" charset="0"/>
                <a:cs typeface="Arial" panose="020B0604020202020204" pitchFamily="34" charset="0"/>
              </a:rPr>
              <a:t> to </a:t>
            </a:r>
            <a:r>
              <a:rPr lang="fr-FR" sz="2800" dirty="0" err="1">
                <a:latin typeface="Arial" panose="020B0604020202020204" pitchFamily="34" charset="0"/>
                <a:cs typeface="Arial" panose="020B0604020202020204" pitchFamily="34" charset="0"/>
              </a:rPr>
              <a:t>external</a:t>
            </a:r>
            <a:r>
              <a:rPr lang="fr-FR" sz="2800" dirty="0">
                <a:latin typeface="Arial" panose="020B0604020202020204" pitchFamily="34" charset="0"/>
                <a:cs typeface="Arial" panose="020B0604020202020204" pitchFamily="34" charset="0"/>
              </a:rPr>
              <a:t> ressources </a:t>
            </a:r>
          </a:p>
          <a:p>
            <a:pPr marL="342900" indent="-342900" algn="just">
              <a:buAutoNum type="arabicParenBoth"/>
            </a:pPr>
            <a:endParaRPr lang="fr-FR" sz="2800" dirty="0">
              <a:latin typeface="Arial" panose="020B0604020202020204" pitchFamily="34" charset="0"/>
              <a:cs typeface="Arial" panose="020B0604020202020204" pitchFamily="34" charset="0"/>
            </a:endParaRPr>
          </a:p>
          <a:p>
            <a:pPr algn="just"/>
            <a:r>
              <a:rPr lang="fr-FR" sz="2800" dirty="0">
                <a:latin typeface="Arial" panose="020B0604020202020204" pitchFamily="34" charset="0"/>
                <a:cs typeface="Arial" panose="020B0604020202020204" pitchFamily="34" charset="0"/>
              </a:rPr>
              <a:t>This </a:t>
            </a:r>
            <a:r>
              <a:rPr lang="fr-FR" sz="2800" dirty="0" err="1">
                <a:latin typeface="Arial" panose="020B0604020202020204" pitchFamily="34" charset="0"/>
                <a:cs typeface="Arial" panose="020B0604020202020204" pitchFamily="34" charset="0"/>
              </a:rPr>
              <a:t>complex</a:t>
            </a:r>
            <a:r>
              <a:rPr lang="fr-FR" sz="2800" dirty="0">
                <a:latin typeface="Arial" panose="020B0604020202020204" pitchFamily="34" charset="0"/>
                <a:cs typeface="Arial" panose="020B0604020202020204" pitchFamily="34" charset="0"/>
              </a:rPr>
              <a:t> designs </a:t>
            </a:r>
            <a:r>
              <a:rPr lang="fr-FR" sz="2800" dirty="0" err="1">
                <a:latin typeface="Arial" panose="020B0604020202020204" pitchFamily="34" charset="0"/>
                <a:cs typeface="Arial" panose="020B0604020202020204" pitchFamily="34" charset="0"/>
              </a:rPr>
              <a:t>framework</a:t>
            </a:r>
            <a:r>
              <a:rPr lang="fr-FR" sz="2800" dirty="0">
                <a:latin typeface="Arial" panose="020B0604020202020204" pitchFamily="34" charset="0"/>
                <a:cs typeface="Arial" panose="020B0604020202020204" pitchFamily="34" charset="0"/>
              </a:rPr>
              <a:t> looks </a:t>
            </a:r>
            <a:r>
              <a:rPr lang="fr-FR" sz="2800" dirty="0" err="1">
                <a:latin typeface="Arial" panose="020B0604020202020204" pitchFamily="34" charset="0"/>
                <a:cs typeface="Arial" panose="020B0604020202020204" pitchFamily="34" charset="0"/>
              </a:rPr>
              <a:t>suitable</a:t>
            </a:r>
            <a:r>
              <a:rPr lang="fr-FR" sz="2800" dirty="0">
                <a:latin typeface="Arial" panose="020B0604020202020204" pitchFamily="34" charset="0"/>
                <a:cs typeface="Arial" panose="020B0604020202020204" pitchFamily="34" charset="0"/>
              </a:rPr>
              <a:t> to </a:t>
            </a:r>
            <a:r>
              <a:rPr lang="fr-FR" sz="2800" dirty="0" err="1">
                <a:latin typeface="Arial" panose="020B0604020202020204" pitchFamily="34" charset="0"/>
                <a:cs typeface="Arial" panose="020B0604020202020204" pitchFamily="34" charset="0"/>
              </a:rPr>
              <a:t>implement</a:t>
            </a:r>
            <a:r>
              <a:rPr lang="fr-FR" sz="2800" dirty="0">
                <a:latin typeface="Arial" panose="020B0604020202020204" pitchFamily="34" charset="0"/>
                <a:cs typeface="Arial" panose="020B0604020202020204" pitchFamily="34" charset="0"/>
              </a:rPr>
              <a:t> </a:t>
            </a:r>
            <a:r>
              <a:rPr lang="fr-FR" sz="2800" dirty="0" err="1">
                <a:latin typeface="Arial" panose="020B0604020202020204" pitchFamily="34" charset="0"/>
                <a:cs typeface="Arial" panose="020B0604020202020204" pitchFamily="34" charset="0"/>
              </a:rPr>
              <a:t>our</a:t>
            </a:r>
            <a:r>
              <a:rPr lang="fr-FR" sz="2800" dirty="0">
                <a:latin typeface="Arial" panose="020B0604020202020204" pitchFamily="34" charset="0"/>
                <a:cs typeface="Arial" panose="020B0604020202020204" pitchFamily="34" charset="0"/>
              </a:rPr>
              <a:t> solution</a:t>
            </a:r>
          </a:p>
        </p:txBody>
      </p:sp>
      <p:sp>
        <p:nvSpPr>
          <p:cNvPr id="88" name="Text Box 189">
            <a:extLst>
              <a:ext uri="{FF2B5EF4-FFF2-40B4-BE49-F238E27FC236}">
                <a16:creationId xmlns:a16="http://schemas.microsoft.com/office/drawing/2014/main" id="{426E4A4C-A5F4-4C40-8F81-C32EE8186159}"/>
              </a:ext>
            </a:extLst>
          </p:cNvPr>
          <p:cNvSpPr txBox="1">
            <a:spLocks noChangeArrowheads="1"/>
          </p:cNvSpPr>
          <p:nvPr/>
        </p:nvSpPr>
        <p:spPr bwMode="auto">
          <a:xfrm>
            <a:off x="25411826" y="12040548"/>
            <a:ext cx="95939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just" eaLnBrk="1" hangingPunct="1"/>
            <a:r>
              <a:rPr lang="ca-ES" altLang="es-ES" sz="2800" b="1" u="none" dirty="0">
                <a:latin typeface="Arial" panose="020B0604020202020204" pitchFamily="34" charset="0"/>
                <a:cs typeface="Arial" panose="020B0604020202020204" pitchFamily="34" charset="0"/>
              </a:rPr>
              <a:t>Fig 2. </a:t>
            </a:r>
            <a:r>
              <a:rPr lang="ca-ES" altLang="es-ES" sz="2800" u="none" dirty="0">
                <a:latin typeface="Arial" panose="020B0604020202020204" pitchFamily="34" charset="0"/>
                <a:cs typeface="Arial" panose="020B0604020202020204" pitchFamily="34" charset="0"/>
              </a:rPr>
              <a:t>Flowchart of the proposed study</a:t>
            </a:r>
          </a:p>
        </p:txBody>
      </p:sp>
    </p:spTree>
    <p:extLst>
      <p:ext uri="{BB962C8B-B14F-4D97-AF65-F5344CB8AC3E}">
        <p14:creationId xmlns:p14="http://schemas.microsoft.com/office/powerpoint/2010/main" val="8804697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788</TotalTime>
  <Words>1092</Words>
  <Application>Microsoft Macintosh PowerPoint</Application>
  <PresentationFormat>Personnalisé</PresentationFormat>
  <Paragraphs>65</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Office Theme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Yiota Mitroyianni</dc:creator>
  <cp:lastModifiedBy>Microsoft Office User</cp:lastModifiedBy>
  <cp:revision>39</cp:revision>
  <dcterms:created xsi:type="dcterms:W3CDTF">2020-11-19T17:25:21Z</dcterms:created>
  <dcterms:modified xsi:type="dcterms:W3CDTF">2021-01-09T18:16:40Z</dcterms:modified>
</cp:coreProperties>
</file>