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4207450" cy="50411063"/>
  <p:notesSz cx="6858000" cy="9144000"/>
  <p:defaultTextStyle>
    <a:defPPr>
      <a:defRPr lang="fr-FR"/>
    </a:defPPr>
    <a:lvl1pPr marL="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0AF94E22-F4F6-574C-B2FA-925A7F61E855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E3F4"/>
    <a:srgbClr val="3E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8" d="100"/>
          <a:sy n="28" d="100"/>
        </p:scale>
        <p:origin x="-648" y="1728"/>
      </p:cViewPr>
      <p:guideLst>
        <p:guide orient="horz" pos="15878"/>
        <p:guide pos="107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D195-C53E-7448-B1B5-70C25ACF49F5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685800"/>
            <a:ext cx="2327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7C7-9BE4-3045-A1F3-BEA73B774B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3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65363" y="685800"/>
            <a:ext cx="232727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97C7-9BE4-3045-A1F3-BEA73B774B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559" y="15660107"/>
            <a:ext cx="29076333" cy="1080570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31118" y="28566269"/>
            <a:ext cx="23945215" cy="12882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1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3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5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7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7669399" y="15076645"/>
            <a:ext cx="30305664" cy="32116048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34592" y="15076645"/>
            <a:ext cx="90364681" cy="32116048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2152" y="32393779"/>
            <a:ext cx="29076333" cy="10012197"/>
          </a:xfrm>
        </p:spPr>
        <p:txBody>
          <a:bodyPr anchor="t"/>
          <a:lstStyle>
            <a:lvl1pPr algn="l">
              <a:defRPr sz="212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2152" y="21366363"/>
            <a:ext cx="29076333" cy="11027416"/>
          </a:xfrm>
        </p:spPr>
        <p:txBody>
          <a:bodyPr anchor="b"/>
          <a:lstStyle>
            <a:lvl1pPr marL="0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1pPr>
            <a:lvl2pPr marL="2417574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3515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527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70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34594" y="87822607"/>
            <a:ext cx="60332204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636920" y="87822607"/>
            <a:ext cx="60338141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284147"/>
            <a:ext cx="15114231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10373" y="15986842"/>
            <a:ext cx="15114231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7376912" y="11284147"/>
            <a:ext cx="15120168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7376912" y="15986842"/>
            <a:ext cx="15120168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5" y="2007107"/>
            <a:ext cx="11254015" cy="8541875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4163" y="2007111"/>
            <a:ext cx="19122914" cy="43024446"/>
          </a:xfrm>
        </p:spPr>
        <p:txBody>
          <a:bodyPr/>
          <a:lstStyle>
            <a:lvl1pPr>
              <a:defRPr sz="16900"/>
            </a:lvl1pPr>
            <a:lvl2pPr>
              <a:defRPr sz="14800"/>
            </a:lvl2pPr>
            <a:lvl3pPr>
              <a:defRPr sz="127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10375" y="10548985"/>
            <a:ext cx="11254015" cy="34482571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4899" y="35287744"/>
            <a:ext cx="20524470" cy="4165918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04899" y="4504322"/>
            <a:ext cx="20524470" cy="30246638"/>
          </a:xfrm>
        </p:spPr>
        <p:txBody>
          <a:bodyPr/>
          <a:lstStyle>
            <a:lvl1pPr marL="0" indent="0">
              <a:buNone/>
              <a:defRPr sz="16900"/>
            </a:lvl1pPr>
            <a:lvl2pPr marL="2417574" indent="0">
              <a:buNone/>
              <a:defRPr sz="14800"/>
            </a:lvl2pPr>
            <a:lvl3pPr marL="4835150" indent="0">
              <a:buNone/>
              <a:defRPr sz="12700"/>
            </a:lvl3pPr>
            <a:lvl4pPr marL="7252724" indent="0">
              <a:buNone/>
              <a:defRPr sz="10600"/>
            </a:lvl4pPr>
            <a:lvl5pPr marL="9670300" indent="0">
              <a:buNone/>
              <a:defRPr sz="10600"/>
            </a:lvl5pPr>
            <a:lvl6pPr marL="12087874" indent="0">
              <a:buNone/>
              <a:defRPr sz="10600"/>
            </a:lvl6pPr>
            <a:lvl7pPr marL="14505450" indent="0">
              <a:buNone/>
              <a:defRPr sz="10600"/>
            </a:lvl7pPr>
            <a:lvl8pPr marL="16923024" indent="0">
              <a:buNone/>
              <a:defRPr sz="10600"/>
            </a:lvl8pPr>
            <a:lvl9pPr marL="19340599" indent="0">
              <a:buNone/>
              <a:defRPr sz="106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04899" y="39453662"/>
            <a:ext cx="20524470" cy="5916294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  <a:prstGeom prst="rect">
            <a:avLst/>
          </a:prstGeom>
        </p:spPr>
        <p:txBody>
          <a:bodyPr vert="horz" lIns="483515" tIns="241757" rIns="483515" bIns="241757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762586"/>
            <a:ext cx="30786705" cy="33268971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10373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687546" y="46723591"/>
            <a:ext cx="10832359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4515340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3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17574" rtl="0" eaLnBrk="1" latinLnBrk="0" hangingPunct="1">
        <a:spcBef>
          <a:spcPct val="0"/>
        </a:spcBef>
        <a:buNone/>
        <a:defRPr sz="2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182" indent="-1813182" algn="l" defTabSz="2417574" rtl="0" eaLnBrk="1" latinLnBrk="0" hangingPunct="1">
        <a:spcBef>
          <a:spcPct val="20000"/>
        </a:spcBef>
        <a:buFont typeface="Arial"/>
        <a:buChar char="•"/>
        <a:defRPr sz="16900" kern="1200">
          <a:solidFill>
            <a:schemeClr val="tx1"/>
          </a:solidFill>
          <a:latin typeface="+mn-lt"/>
          <a:ea typeface="+mn-ea"/>
          <a:cs typeface="+mn-cs"/>
        </a:defRPr>
      </a:lvl1pPr>
      <a:lvl2pPr marL="3928559" indent="-1510985" algn="l" defTabSz="2417574" rtl="0" eaLnBrk="1" latinLnBrk="0" hangingPunct="1">
        <a:spcBef>
          <a:spcPct val="20000"/>
        </a:spcBef>
        <a:buFont typeface="Arial"/>
        <a:buChar char="–"/>
        <a:defRPr sz="14800" kern="1200">
          <a:solidFill>
            <a:schemeClr val="tx1"/>
          </a:solidFill>
          <a:latin typeface="+mn-lt"/>
          <a:ea typeface="+mn-ea"/>
          <a:cs typeface="+mn-cs"/>
        </a:defRPr>
      </a:lvl2pPr>
      <a:lvl3pPr marL="6043938" indent="-1208788" algn="l" defTabSz="2417574" rtl="0" eaLnBrk="1" latinLnBrk="0" hangingPunct="1">
        <a:spcBef>
          <a:spcPct val="20000"/>
        </a:spcBef>
        <a:buFont typeface="Arial"/>
        <a:buChar char="•"/>
        <a:defRPr sz="12700" kern="1200">
          <a:solidFill>
            <a:schemeClr val="tx1"/>
          </a:solidFill>
          <a:latin typeface="+mn-lt"/>
          <a:ea typeface="+mn-ea"/>
          <a:cs typeface="+mn-cs"/>
        </a:defRPr>
      </a:lvl3pPr>
      <a:lvl4pPr marL="8461512" indent="-1208788" algn="l" defTabSz="241757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9086" indent="-1208788" algn="l" defTabSz="2417574" rtl="0" eaLnBrk="1" latinLnBrk="0" hangingPunct="1">
        <a:spcBef>
          <a:spcPct val="20000"/>
        </a:spcBef>
        <a:buFont typeface="Arial"/>
        <a:buChar char="»"/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29666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571423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3181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4938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351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527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030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878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5054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9230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340599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10580" r="20808"/>
          <a:stretch/>
        </p:blipFill>
        <p:spPr>
          <a:xfrm>
            <a:off x="45360" y="26329038"/>
            <a:ext cx="22847588" cy="199353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19557" y="595775"/>
            <a:ext cx="26487656" cy="3622631"/>
          </a:xfrm>
          <a:solidFill>
            <a:srgbClr val="3E91D0"/>
          </a:solidFill>
        </p:spPr>
        <p:txBody>
          <a:bodyPr>
            <a:normAutofit fontScale="90000"/>
          </a:bodyPr>
          <a:lstStyle/>
          <a:p>
            <a:r>
              <a:rPr lang="fr-FR" sz="12000" b="1" dirty="0" err="1" smtClean="0">
                <a:latin typeface="Arial Hebrew"/>
                <a:cs typeface="Arial Hebrew"/>
              </a:rPr>
              <a:t>Extracting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automatically</a:t>
            </a:r>
            <a:r>
              <a:rPr lang="fr-FR" sz="12000" b="1" dirty="0" smtClean="0">
                <a:latin typeface="Arial Hebrew"/>
                <a:cs typeface="Arial Hebrew"/>
              </a:rPr>
              <a:t> social </a:t>
            </a:r>
            <a:r>
              <a:rPr lang="fr-FR" sz="12000" b="1" dirty="0" err="1" smtClean="0">
                <a:latin typeface="Arial Hebrew"/>
                <a:cs typeface="Arial Hebrew"/>
              </a:rPr>
              <a:t>signals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from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psychotherapy</a:t>
            </a:r>
            <a:r>
              <a:rPr lang="fr-FR" sz="12000" b="1" dirty="0" smtClean="0">
                <a:latin typeface="Arial Hebrew"/>
                <a:cs typeface="Arial Hebrew"/>
              </a:rPr>
              <a:t> sessions</a:t>
            </a:r>
            <a:endParaRPr lang="fr-FR" sz="12000" b="1" dirty="0">
              <a:latin typeface="Arial Hebrew"/>
              <a:cs typeface="Arial Hebr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19557" y="4250515"/>
            <a:ext cx="26487656" cy="3108544"/>
          </a:xfrm>
          <a:prstGeom prst="rect">
            <a:avLst/>
          </a:prstGeom>
          <a:solidFill>
            <a:srgbClr val="D8E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Thomas Gargot</a:t>
            </a:r>
            <a:r>
              <a:rPr lang="fr-FR" sz="5000" baseline="30000" dirty="0" smtClean="0"/>
              <a:t>1,2,*</a:t>
            </a:r>
            <a:r>
              <a:rPr lang="fr-FR" sz="5000" dirty="0" smtClean="0"/>
              <a:t>, </a:t>
            </a:r>
            <a:r>
              <a:rPr lang="fr-FR" sz="5000" dirty="0" err="1" smtClean="0"/>
              <a:t>Giovana</a:t>
            </a:r>
            <a:r>
              <a:rPr lang="fr-FR" sz="5000" dirty="0" smtClean="0"/>
              <a:t> Varni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Jonathan Aigrain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</a:t>
            </a:r>
          </a:p>
          <a:p>
            <a:pPr algn="ctr"/>
            <a:r>
              <a:rPr lang="fr-FR" sz="5000" dirty="0" smtClean="0"/>
              <a:t>Mohamed Chetouani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Michel </a:t>
            </a:r>
            <a:r>
              <a:rPr lang="fr-FR" sz="5000" dirty="0"/>
              <a:t>Spodenkiewicz</a:t>
            </a:r>
            <a:r>
              <a:rPr lang="fr-FR" sz="5000" baseline="30000" dirty="0"/>
              <a:t>1,2</a:t>
            </a:r>
            <a:r>
              <a:rPr lang="fr-FR" sz="5000" dirty="0"/>
              <a:t>, </a:t>
            </a:r>
            <a:r>
              <a:rPr lang="fr-FR" sz="5000" dirty="0" smtClean="0"/>
              <a:t>David </a:t>
            </a:r>
            <a:r>
              <a:rPr lang="fr-FR" sz="5000" dirty="0"/>
              <a:t>Cohen</a:t>
            </a:r>
            <a:r>
              <a:rPr lang="fr-FR" sz="5000" baseline="30000" dirty="0"/>
              <a:t>1,2</a:t>
            </a:r>
            <a:endParaRPr lang="fr-FR" sz="5000" baseline="30000" dirty="0" smtClean="0"/>
          </a:p>
          <a:p>
            <a:r>
              <a:rPr lang="fr-FR" sz="4800" dirty="0" smtClean="0"/>
              <a:t>1. Hôpital de la Pitié Salpêtrière, 2. Institut des Systèmes </a:t>
            </a:r>
            <a:r>
              <a:rPr lang="fr-FR" sz="4800" dirty="0"/>
              <a:t>I</a:t>
            </a:r>
            <a:r>
              <a:rPr lang="fr-FR" sz="4800" dirty="0" smtClean="0"/>
              <a:t>ntelligents et de la Robotique, Paris, France</a:t>
            </a:r>
          </a:p>
          <a:p>
            <a:pPr algn="ctr"/>
            <a:r>
              <a:rPr lang="fr-FR" sz="4800" dirty="0" smtClean="0"/>
              <a:t>* </a:t>
            </a:r>
            <a:r>
              <a:rPr lang="fr-FR" sz="4800" dirty="0" err="1" smtClean="0"/>
              <a:t>thomas_gargot@hotmail.com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27352932" y="49780121"/>
            <a:ext cx="6854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Abadi MT Condensed Extra Bold"/>
                <a:cs typeface="Abadi MT Condensed Extra Bold"/>
              </a:rPr>
              <a:t>No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potential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conflicts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of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interests</a:t>
            </a:r>
            <a:endParaRPr lang="fr-FR" sz="3500" dirty="0">
              <a:latin typeface="Abadi MT Condensed Extra Bold"/>
              <a:cs typeface="Abadi MT Condensed Extra Bold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010" y="25593361"/>
            <a:ext cx="2924564" cy="292456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768500" y="26512500"/>
            <a:ext cx="5020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smtClean="0">
                <a:latin typeface="Arial Hebrew"/>
                <a:cs typeface="Arial Hebrew"/>
              </a:rPr>
              <a:t>Project </a:t>
            </a:r>
            <a:r>
              <a:rPr lang="fr-FR" sz="5000" dirty="0" err="1" smtClean="0">
                <a:latin typeface="Arial Hebrew"/>
                <a:cs typeface="Arial Hebrew"/>
              </a:rPr>
              <a:t>website</a:t>
            </a:r>
            <a:endParaRPr lang="fr-FR" sz="5000" dirty="0" smtClean="0">
              <a:latin typeface="Arial Hebrew"/>
              <a:cs typeface="Arial Hebrew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11826" r="9177"/>
          <a:stretch/>
        </p:blipFill>
        <p:spPr>
          <a:xfrm>
            <a:off x="326512" y="3769204"/>
            <a:ext cx="3393045" cy="32482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72" y="136077"/>
            <a:ext cx="2920728" cy="36198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0534" y="716832"/>
            <a:ext cx="3039083" cy="3039083"/>
          </a:xfrm>
          <a:prstGeom prst="rect">
            <a:avLst/>
          </a:prstGeom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17653001" y="10758186"/>
            <a:ext cx="16828874" cy="7558127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>
            <a:lvl1pPr marL="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175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351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527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7030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878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5054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9230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340599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840408" y="7616223"/>
            <a:ext cx="16862335" cy="1871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5500" dirty="0" err="1">
                <a:latin typeface="Abadi MT Condensed Extra Bold"/>
                <a:cs typeface="Abadi MT Condensed Extra Bold"/>
              </a:rPr>
              <a:t>Towards</a:t>
            </a:r>
            <a:r>
              <a:rPr lang="fr-FR" sz="5500" dirty="0">
                <a:latin typeface="Abadi MT Condensed Extra Bold"/>
                <a:cs typeface="Abadi MT Condensed Extra Bold"/>
              </a:rPr>
              <a:t> an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automated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research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framework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err="1" smtClean="0"/>
              <a:t>Here</a:t>
            </a:r>
            <a:r>
              <a:rPr lang="fr-FR" sz="5000" dirty="0" smtClean="0"/>
              <a:t>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suggest</a:t>
            </a:r>
            <a:r>
              <a:rPr lang="fr-FR" sz="5000" dirty="0"/>
              <a:t> a </a:t>
            </a:r>
            <a:r>
              <a:rPr lang="fr-FR" sz="5000" dirty="0" err="1"/>
              <a:t>research</a:t>
            </a:r>
            <a:r>
              <a:rPr lang="fr-FR" sz="5000" dirty="0"/>
              <a:t> </a:t>
            </a:r>
            <a:r>
              <a:rPr lang="fr-FR" sz="5000" dirty="0" err="1" smtClean="0"/>
              <a:t>framework</a:t>
            </a:r>
            <a:r>
              <a:rPr lang="fr-FR" sz="5000" dirty="0" smtClean="0"/>
              <a:t> to </a:t>
            </a:r>
            <a:r>
              <a:rPr lang="fr-FR" sz="5000" dirty="0" err="1" smtClean="0"/>
              <a:t>extract</a:t>
            </a:r>
            <a:r>
              <a:rPr lang="fr-FR" sz="5000" dirty="0" smtClean="0"/>
              <a:t> </a:t>
            </a:r>
            <a:r>
              <a:rPr lang="fr-FR" sz="5000" dirty="0" err="1" smtClean="0"/>
              <a:t>automatically</a:t>
            </a:r>
            <a:r>
              <a:rPr lang="fr-FR" sz="5000" dirty="0" smtClean="0"/>
              <a:t> social </a:t>
            </a:r>
            <a:r>
              <a:rPr lang="fr-FR" sz="5000" dirty="0" err="1"/>
              <a:t>signals</a:t>
            </a:r>
            <a:r>
              <a:rPr lang="fr-FR" sz="5000" dirty="0"/>
              <a:t> </a:t>
            </a:r>
            <a:r>
              <a:rPr lang="fr-FR" sz="5000" dirty="0" err="1"/>
              <a:t>from</a:t>
            </a:r>
            <a:r>
              <a:rPr lang="fr-FR" sz="5000" dirty="0"/>
              <a:t>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videos</a:t>
            </a:r>
            <a:r>
              <a:rPr lang="fr-FR" sz="5000" dirty="0" smtClean="0"/>
              <a:t>. </a:t>
            </a:r>
            <a:r>
              <a:rPr lang="fr-FR" sz="5000" dirty="0" err="1" smtClean="0"/>
              <a:t>We</a:t>
            </a:r>
            <a:r>
              <a:rPr lang="fr-FR" sz="5000" dirty="0" smtClean="0"/>
              <a:t> </a:t>
            </a:r>
            <a:r>
              <a:rPr lang="fr-FR" sz="5000" dirty="0" err="1" smtClean="0"/>
              <a:t>focused</a:t>
            </a:r>
            <a:r>
              <a:rPr lang="fr-FR" sz="5000" dirty="0" smtClean="0"/>
              <a:t> on </a:t>
            </a:r>
            <a:r>
              <a:rPr lang="fr-FR" sz="5000" dirty="0" err="1"/>
              <a:t>m</a:t>
            </a:r>
            <a:r>
              <a:rPr lang="fr-FR" sz="5000" dirty="0" err="1" smtClean="0"/>
              <a:t>otor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since</a:t>
            </a:r>
            <a:r>
              <a:rPr lang="fr-FR" sz="5000" dirty="0" smtClean="0"/>
              <a:t>, </a:t>
            </a:r>
            <a:r>
              <a:rPr lang="fr-FR" sz="5000" dirty="0" err="1" smtClean="0"/>
              <a:t>it</a:t>
            </a:r>
            <a:r>
              <a:rPr lang="fr-FR" sz="5000" dirty="0" smtClean="0"/>
              <a:t> </a:t>
            </a:r>
            <a:r>
              <a:rPr lang="fr-FR" sz="5000" dirty="0" err="1" smtClean="0"/>
              <a:t>was</a:t>
            </a:r>
            <a:r>
              <a:rPr lang="fr-FR" sz="5000" dirty="0" smtClean="0"/>
              <a:t> </a:t>
            </a:r>
            <a:r>
              <a:rPr lang="fr-FR" sz="5000" dirty="0" err="1" smtClean="0"/>
              <a:t>found</a:t>
            </a:r>
            <a:r>
              <a:rPr lang="fr-FR" sz="5000" dirty="0" smtClean="0"/>
              <a:t> to </a:t>
            </a:r>
            <a:r>
              <a:rPr lang="fr-FR" sz="5000" dirty="0" err="1" smtClean="0"/>
              <a:t>be</a:t>
            </a:r>
            <a:r>
              <a:rPr lang="fr-FR" sz="5000" dirty="0" smtClean="0"/>
              <a:t> a </a:t>
            </a:r>
            <a:r>
              <a:rPr lang="fr-FR" sz="5000" dirty="0" err="1" smtClean="0"/>
              <a:t>predictor</a:t>
            </a:r>
            <a:r>
              <a:rPr lang="fr-FR" sz="5000" dirty="0" smtClean="0"/>
              <a:t>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outcome</a:t>
            </a:r>
            <a:r>
              <a:rPr lang="fr-FR" sz="5000" dirty="0" smtClean="0"/>
              <a:t> in a first </a:t>
            </a:r>
            <a:r>
              <a:rPr lang="fr-FR" sz="5000" dirty="0" err="1" smtClean="0"/>
              <a:t>study</a:t>
            </a:r>
            <a:r>
              <a:rPr lang="fr-FR" sz="5000" dirty="0" smtClean="0"/>
              <a:t> (</a:t>
            </a:r>
            <a:r>
              <a:rPr lang="fr-FR" sz="5000" dirty="0"/>
              <a:t>Ramseyer, 2011</a:t>
            </a:r>
            <a:r>
              <a:rPr lang="fr-FR" sz="5000" dirty="0" smtClean="0"/>
              <a:t>) and a relevant signal on the </a:t>
            </a:r>
            <a:r>
              <a:rPr lang="fr-FR" sz="5000" dirty="0" err="1" smtClean="0"/>
              <a:t>study</a:t>
            </a:r>
            <a:r>
              <a:rPr lang="fr-FR" sz="5000" dirty="0" smtClean="0"/>
              <a:t> of </a:t>
            </a:r>
            <a:r>
              <a:rPr lang="fr-FR" sz="5000" dirty="0" err="1" smtClean="0"/>
              <a:t>mother-child</a:t>
            </a:r>
            <a:r>
              <a:rPr lang="fr-FR" sz="5000" dirty="0" smtClean="0"/>
              <a:t> interaction. </a:t>
            </a:r>
            <a:r>
              <a:rPr lang="fr-FR" sz="5000" dirty="0" err="1"/>
              <a:t>Varni</a:t>
            </a:r>
            <a:r>
              <a:rPr lang="fr-FR" sz="5000" dirty="0"/>
              <a:t> et al. </a:t>
            </a:r>
            <a:r>
              <a:rPr lang="fr-FR" sz="5000" dirty="0" smtClean="0"/>
              <a:t>2015 </a:t>
            </a:r>
            <a:r>
              <a:rPr lang="fr-FR" sz="5000" dirty="0" err="1" smtClean="0"/>
              <a:t>developped</a:t>
            </a:r>
            <a:r>
              <a:rPr lang="fr-FR" sz="5000" dirty="0" smtClean="0"/>
              <a:t> </a:t>
            </a:r>
            <a:r>
              <a:rPr lang="fr-FR" sz="5000" dirty="0"/>
              <a:t>the </a:t>
            </a:r>
            <a:r>
              <a:rPr lang="fr-FR" sz="5000" dirty="0" err="1"/>
              <a:t>SyncPy</a:t>
            </a:r>
            <a:r>
              <a:rPr lang="fr-FR" sz="5000" dirty="0"/>
              <a:t> open source python </a:t>
            </a:r>
            <a:r>
              <a:rPr lang="fr-FR" sz="5000" dirty="0" err="1"/>
              <a:t>library</a:t>
            </a:r>
            <a:r>
              <a:rPr lang="fr-FR" sz="5000" dirty="0"/>
              <a:t> </a:t>
            </a:r>
            <a:r>
              <a:rPr lang="fr-FR" sz="5000" dirty="0" smtClean="0"/>
              <a:t>to </a:t>
            </a:r>
            <a:r>
              <a:rPr lang="fr-FR" sz="5000" dirty="0"/>
              <a:t>help </a:t>
            </a:r>
            <a:r>
              <a:rPr lang="fr-FR" sz="5000" dirty="0" err="1"/>
              <a:t>researchers</a:t>
            </a:r>
            <a:r>
              <a:rPr lang="fr-FR" sz="5000" dirty="0"/>
              <a:t> and </a:t>
            </a:r>
            <a:r>
              <a:rPr lang="fr-FR" sz="5000" dirty="0" err="1"/>
              <a:t>practitioners</a:t>
            </a:r>
            <a:r>
              <a:rPr lang="fr-FR" sz="5000" dirty="0"/>
              <a:t> to </a:t>
            </a:r>
            <a:r>
              <a:rPr lang="fr-FR" sz="5000" dirty="0" err="1"/>
              <a:t>automatically</a:t>
            </a:r>
            <a:r>
              <a:rPr lang="fr-FR" sz="5000" dirty="0"/>
              <a:t> analyse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. It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possible to </a:t>
            </a:r>
            <a:r>
              <a:rPr lang="fr-FR" sz="5000" dirty="0" err="1" smtClean="0"/>
              <a:t>measure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even</a:t>
            </a:r>
            <a:r>
              <a:rPr lang="fr-FR" sz="5000" dirty="0" smtClean="0"/>
              <a:t> in familial </a:t>
            </a:r>
            <a:r>
              <a:rPr lang="fr-FR" sz="5000" dirty="0" err="1" smtClean="0"/>
              <a:t>therapies</a:t>
            </a:r>
            <a:r>
              <a:rPr lang="fr-FR" sz="5000" dirty="0" smtClean="0"/>
              <a:t>. </a:t>
            </a:r>
            <a:r>
              <a:rPr lang="fr-FR" sz="5000" dirty="0" err="1" smtClean="0"/>
              <a:t>Other</a:t>
            </a:r>
            <a:r>
              <a:rPr lang="fr-FR" sz="5000" dirty="0" smtClean="0"/>
              <a:t> </a:t>
            </a:r>
            <a:r>
              <a:rPr lang="fr-FR" sz="5000" dirty="0" err="1" smtClean="0"/>
              <a:t>features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quite</a:t>
            </a:r>
            <a:r>
              <a:rPr lang="fr-FR" sz="5000" dirty="0" smtClean="0"/>
              <a:t> </a:t>
            </a:r>
            <a:r>
              <a:rPr lang="fr-FR" sz="5000" dirty="0" err="1" smtClean="0"/>
              <a:t>easilly</a:t>
            </a:r>
            <a:r>
              <a:rPr lang="fr-FR" sz="5000" dirty="0" smtClean="0"/>
              <a:t> </a:t>
            </a:r>
            <a:r>
              <a:rPr lang="fr-FR" sz="5000" dirty="0" err="1" smtClean="0"/>
              <a:t>extracted</a:t>
            </a:r>
            <a:r>
              <a:rPr lang="fr-FR" sz="5000" dirty="0" smtClean="0"/>
              <a:t> </a:t>
            </a:r>
            <a:r>
              <a:rPr lang="fr-FR" sz="5000" dirty="0" err="1" smtClean="0"/>
              <a:t>manually</a:t>
            </a:r>
            <a:r>
              <a:rPr lang="fr-FR" sz="5000" dirty="0" smtClean="0"/>
              <a:t> </a:t>
            </a:r>
            <a:r>
              <a:rPr lang="fr-FR" sz="5000" dirty="0" err="1" smtClean="0"/>
              <a:t>like</a:t>
            </a:r>
            <a:r>
              <a:rPr lang="fr-FR" sz="5000" dirty="0" smtClean="0"/>
              <a:t> direction of the body, gaze direction or </a:t>
            </a:r>
            <a:r>
              <a:rPr lang="fr-FR" sz="5000" dirty="0" err="1" smtClean="0"/>
              <a:t>smiles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/>
          </a:p>
          <a:p>
            <a:pPr algn="just"/>
            <a:r>
              <a:rPr lang="fr-FR" sz="5000" dirty="0" err="1"/>
              <a:t>Using</a:t>
            </a:r>
            <a:r>
              <a:rPr lang="fr-FR" sz="5000" dirty="0"/>
              <a:t> </a:t>
            </a:r>
            <a:r>
              <a:rPr lang="fr-FR" sz="5000" dirty="0" smtClean="0"/>
              <a:t>an </a:t>
            </a:r>
            <a:r>
              <a:rPr lang="fr-FR" sz="5000" dirty="0" err="1" smtClean="0"/>
              <a:t>interdiciplinary</a:t>
            </a:r>
            <a:r>
              <a:rPr lang="fr-FR" sz="5000" dirty="0" smtClean="0"/>
              <a:t> and </a:t>
            </a:r>
            <a:r>
              <a:rPr lang="fr-FR" sz="5000" dirty="0"/>
              <a:t>open science </a:t>
            </a:r>
            <a:r>
              <a:rPr lang="fr-FR" sz="5000" dirty="0" err="1" smtClean="0"/>
              <a:t>approach</a:t>
            </a:r>
            <a:r>
              <a:rPr lang="fr-FR" sz="5000" dirty="0" smtClean="0"/>
              <a:t>,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developped</a:t>
            </a:r>
            <a:r>
              <a:rPr lang="fr-FR" sz="5000" dirty="0"/>
              <a:t> </a:t>
            </a:r>
            <a:r>
              <a:rPr lang="fr-FR" sz="5000" dirty="0" err="1"/>
              <a:t>some</a:t>
            </a:r>
            <a:r>
              <a:rPr lang="fr-FR" sz="5000" dirty="0"/>
              <a:t> modules </a:t>
            </a:r>
            <a:r>
              <a:rPr lang="fr-FR" sz="5000" dirty="0" err="1"/>
              <a:t>toward</a:t>
            </a:r>
            <a:r>
              <a:rPr lang="fr-FR" sz="5000" dirty="0"/>
              <a:t> </a:t>
            </a:r>
            <a:r>
              <a:rPr lang="fr-FR" sz="5000" dirty="0" err="1"/>
              <a:t>this</a:t>
            </a:r>
            <a:r>
              <a:rPr lang="fr-FR" sz="5000" dirty="0"/>
              <a:t> goal </a:t>
            </a:r>
            <a:r>
              <a:rPr lang="fr-FR" sz="5000" dirty="0" err="1"/>
              <a:t>that</a:t>
            </a:r>
            <a:r>
              <a:rPr lang="fr-FR" sz="5000" dirty="0"/>
              <a:t> </a:t>
            </a:r>
            <a:r>
              <a:rPr lang="fr-FR" sz="5000" dirty="0" err="1"/>
              <a:t>could</a:t>
            </a:r>
            <a:r>
              <a:rPr lang="fr-FR" sz="5000" dirty="0"/>
              <a:t> </a:t>
            </a:r>
            <a:r>
              <a:rPr lang="fr-FR" sz="5000" dirty="0" err="1"/>
              <a:t>be</a:t>
            </a:r>
            <a:r>
              <a:rPr lang="fr-FR" sz="5000" dirty="0"/>
              <a:t> </a:t>
            </a:r>
            <a:r>
              <a:rPr lang="fr-FR" sz="5000" dirty="0" err="1"/>
              <a:t>freely</a:t>
            </a:r>
            <a:r>
              <a:rPr lang="fr-FR" sz="5000" dirty="0"/>
              <a:t> and </a:t>
            </a:r>
            <a:r>
              <a:rPr lang="fr-FR" sz="5000" dirty="0" err="1"/>
              <a:t>easilly</a:t>
            </a:r>
            <a:r>
              <a:rPr lang="fr-FR" sz="5000" dirty="0"/>
              <a:t> </a:t>
            </a:r>
            <a:r>
              <a:rPr lang="fr-FR" sz="5000" dirty="0" err="1"/>
              <a:t>re-used</a:t>
            </a:r>
            <a:r>
              <a:rPr lang="fr-FR" sz="5000" dirty="0"/>
              <a:t> by </a:t>
            </a:r>
            <a:r>
              <a:rPr lang="fr-FR" sz="5000" dirty="0" err="1"/>
              <a:t>other</a:t>
            </a:r>
            <a:r>
              <a:rPr lang="fr-FR" sz="5000" dirty="0"/>
              <a:t> teams in </a:t>
            </a:r>
            <a:r>
              <a:rPr lang="fr-FR" sz="5000" dirty="0" err="1"/>
              <a:t>other</a:t>
            </a:r>
            <a:r>
              <a:rPr lang="fr-FR" sz="5000" dirty="0"/>
              <a:t> </a:t>
            </a:r>
            <a:r>
              <a:rPr lang="fr-FR" sz="5000" dirty="0" err="1"/>
              <a:t>databases</a:t>
            </a:r>
            <a:r>
              <a:rPr lang="fr-FR" sz="5000" dirty="0"/>
              <a:t> or </a:t>
            </a:r>
            <a:r>
              <a:rPr lang="fr-FR" sz="5000" dirty="0" err="1"/>
              <a:t>with</a:t>
            </a:r>
            <a:r>
              <a:rPr lang="fr-FR" sz="5000" dirty="0"/>
              <a:t> </a:t>
            </a:r>
            <a:r>
              <a:rPr lang="fr-FR" sz="5000" dirty="0" err="1"/>
              <a:t>other</a:t>
            </a:r>
            <a:r>
              <a:rPr lang="fr-FR" sz="5000" dirty="0"/>
              <a:t> modules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 smtClean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500" dirty="0">
                <a:latin typeface="Abadi MT Condensed Extra Bold"/>
                <a:cs typeface="Abadi MT Condensed Extra Bold"/>
              </a:rPr>
              <a:t>Future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smtClean="0"/>
              <a:t>The </a:t>
            </a:r>
            <a:r>
              <a:rPr lang="fr-FR" sz="5000" dirty="0" err="1" smtClean="0"/>
              <a:t>next</a:t>
            </a:r>
            <a:r>
              <a:rPr lang="fr-FR" sz="5000" dirty="0" smtClean="0"/>
              <a:t> </a:t>
            </a:r>
            <a:r>
              <a:rPr lang="fr-FR" sz="5000" dirty="0" err="1" smtClean="0"/>
              <a:t>step</a:t>
            </a:r>
            <a:r>
              <a:rPr lang="fr-FR" sz="5000" dirty="0" smtClean="0"/>
              <a:t> </a:t>
            </a:r>
            <a:r>
              <a:rPr lang="fr-FR" sz="5000" dirty="0" err="1" smtClean="0"/>
              <a:t>would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to design a </a:t>
            </a:r>
            <a:r>
              <a:rPr lang="fr-FR" sz="5000" dirty="0" err="1" smtClean="0"/>
              <a:t>specific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</a:t>
            </a:r>
            <a:r>
              <a:rPr lang="fr-FR" sz="5000" dirty="0" smtClean="0"/>
              <a:t> </a:t>
            </a:r>
            <a:r>
              <a:rPr lang="fr-FR" sz="5000" dirty="0" err="1" smtClean="0"/>
              <a:t>anticipating</a:t>
            </a:r>
            <a:r>
              <a:rPr lang="fr-FR" sz="5000" dirty="0" smtClean="0"/>
              <a:t> </a:t>
            </a:r>
            <a:r>
              <a:rPr lang="fr-FR" sz="5000" dirty="0" err="1" smtClean="0"/>
              <a:t>some</a:t>
            </a:r>
            <a:r>
              <a:rPr lang="fr-FR" sz="5000" dirty="0" smtClean="0"/>
              <a:t> </a:t>
            </a:r>
            <a:r>
              <a:rPr lang="fr-FR" sz="5000" dirty="0" err="1" smtClean="0"/>
              <a:t>technicals</a:t>
            </a:r>
            <a:r>
              <a:rPr lang="fr-FR" sz="5000" dirty="0" smtClean="0"/>
              <a:t> </a:t>
            </a:r>
            <a:r>
              <a:rPr lang="fr-FR" sz="5000" dirty="0" err="1" smtClean="0"/>
              <a:t>problems</a:t>
            </a:r>
            <a:r>
              <a:rPr lang="fr-FR" sz="5000" dirty="0" smtClean="0"/>
              <a:t> (speech segmentation, </a:t>
            </a:r>
            <a:r>
              <a:rPr lang="fr-FR" sz="5000" dirty="0" err="1" smtClean="0"/>
              <a:t>overlapping</a:t>
            </a:r>
            <a:r>
              <a:rPr lang="fr-FR" sz="5000" dirty="0" smtClean="0"/>
              <a:t> of </a:t>
            </a:r>
            <a:r>
              <a:rPr lang="fr-FR" sz="5000" dirty="0" err="1" smtClean="0"/>
              <a:t>subjects</a:t>
            </a:r>
            <a:r>
              <a:rPr lang="fr-FR" sz="5000" dirty="0" smtClean="0"/>
              <a:t>, micro-</a:t>
            </a:r>
            <a:r>
              <a:rPr lang="fr-FR" sz="5000" dirty="0" err="1" smtClean="0"/>
              <a:t>movements</a:t>
            </a:r>
            <a:r>
              <a:rPr lang="fr-FR" sz="5000" dirty="0" smtClean="0"/>
              <a:t>) and </a:t>
            </a:r>
            <a:r>
              <a:rPr lang="fr-FR" sz="5000" dirty="0" err="1" smtClean="0"/>
              <a:t>define</a:t>
            </a:r>
            <a:r>
              <a:rPr lang="fr-FR" sz="5000" dirty="0" smtClean="0"/>
              <a:t> more </a:t>
            </a:r>
            <a:r>
              <a:rPr lang="fr-FR" sz="5000" dirty="0" err="1" smtClean="0"/>
              <a:t>precisely</a:t>
            </a:r>
            <a:r>
              <a:rPr lang="fr-FR" sz="5000" dirty="0" smtClean="0"/>
              <a:t> </a:t>
            </a:r>
            <a:r>
              <a:rPr lang="fr-FR" sz="5000" dirty="0" err="1" smtClean="0"/>
              <a:t>different</a:t>
            </a:r>
            <a:r>
              <a:rPr lang="fr-FR" sz="5000" dirty="0" smtClean="0"/>
              <a:t> conditions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that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contrasted</a:t>
            </a:r>
            <a:r>
              <a:rPr lang="fr-FR" sz="5000" dirty="0" smtClean="0"/>
              <a:t>.</a:t>
            </a:r>
            <a:endParaRPr lang="fr-FR" sz="5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360" y="7483923"/>
            <a:ext cx="16884000" cy="18290874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fr-FR" sz="5500" b="1" dirty="0" smtClean="0">
                <a:solidFill>
                  <a:schemeClr val="tx1"/>
                </a:solidFill>
                <a:latin typeface="Abadi MT Condensed Extra Bold"/>
                <a:cs typeface="Abadi MT Condensed Extra Bold"/>
              </a:rPr>
              <a:t>Introduction and motivation</a:t>
            </a:r>
          </a:p>
          <a:p>
            <a:pPr algn="just"/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an important part of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 of mental </a:t>
            </a:r>
            <a:r>
              <a:rPr lang="fr-FR" sz="4800" dirty="0" err="1" smtClean="0">
                <a:solidFill>
                  <a:schemeClr val="tx1"/>
                </a:solidFill>
              </a:rPr>
              <a:t>disorders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alone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complementary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with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pharmacotherapy</a:t>
            </a:r>
            <a:r>
              <a:rPr lang="fr-FR" sz="4800" dirty="0" smtClean="0">
                <a:solidFill>
                  <a:schemeClr val="tx1"/>
                </a:solidFill>
              </a:rPr>
              <a:t>. Somes techniques are </a:t>
            </a:r>
            <a:r>
              <a:rPr lang="fr-FR" sz="4800" dirty="0" err="1" smtClean="0">
                <a:solidFill>
                  <a:schemeClr val="tx1"/>
                </a:solidFill>
              </a:rPr>
              <a:t>now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widely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evidence-based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cost</a:t>
            </a:r>
            <a:r>
              <a:rPr lang="fr-FR" sz="4800" dirty="0" smtClean="0">
                <a:solidFill>
                  <a:schemeClr val="tx1"/>
                </a:solidFill>
              </a:rPr>
              <a:t> effective (</a:t>
            </a:r>
            <a:r>
              <a:rPr lang="fr-FR" sz="4800" dirty="0" err="1" smtClean="0">
                <a:solidFill>
                  <a:schemeClr val="tx1"/>
                </a:solidFill>
              </a:rPr>
              <a:t>Layard</a:t>
            </a:r>
            <a:r>
              <a:rPr lang="fr-FR" sz="4800" dirty="0" smtClean="0">
                <a:solidFill>
                  <a:schemeClr val="tx1"/>
                </a:solidFill>
              </a:rPr>
              <a:t> &amp; Clark, 2014).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Most of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indirectly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based</a:t>
            </a:r>
            <a:r>
              <a:rPr lang="fr-FR" sz="4800" dirty="0" smtClean="0">
                <a:solidFill>
                  <a:schemeClr val="tx1"/>
                </a:solidFill>
              </a:rPr>
              <a:t> on patient </a:t>
            </a:r>
            <a:r>
              <a:rPr lang="fr-FR" sz="4800" dirty="0" err="1" smtClean="0">
                <a:solidFill>
                  <a:schemeClr val="tx1"/>
                </a:solidFill>
              </a:rPr>
              <a:t>reported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outcomes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problematic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behaviors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evaluated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before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after</a:t>
            </a:r>
            <a:r>
              <a:rPr lang="fr-FR" sz="4800" dirty="0" smtClean="0">
                <a:solidFill>
                  <a:schemeClr val="tx1"/>
                </a:solidFill>
              </a:rPr>
              <a:t>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Unfortunatelly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hardly</a:t>
            </a:r>
            <a:r>
              <a:rPr lang="fr-FR" sz="4800" dirty="0" smtClean="0">
                <a:solidFill>
                  <a:schemeClr val="tx1"/>
                </a:solidFill>
              </a:rPr>
              <a:t> control </a:t>
            </a:r>
            <a:r>
              <a:rPr lang="fr-FR" sz="4800" dirty="0" err="1" smtClean="0">
                <a:solidFill>
                  <a:schemeClr val="tx1"/>
                </a:solidFill>
              </a:rPr>
              <a:t>what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directly</a:t>
            </a:r>
            <a:r>
              <a:rPr lang="fr-FR" sz="4800" dirty="0" smtClean="0">
                <a:solidFill>
                  <a:schemeClr val="tx1"/>
                </a:solidFill>
              </a:rPr>
              <a:t> happening </a:t>
            </a:r>
            <a:r>
              <a:rPr lang="fr-FR" sz="4800" dirty="0" err="1" smtClean="0">
                <a:solidFill>
                  <a:schemeClr val="tx1"/>
                </a:solidFill>
              </a:rPr>
              <a:t>during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especially</a:t>
            </a:r>
            <a:r>
              <a:rPr lang="fr-FR" sz="4800" dirty="0" smtClean="0">
                <a:solidFill>
                  <a:schemeClr val="tx1"/>
                </a:solidFill>
              </a:rPr>
              <a:t> the interaction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the patient and the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predictor</a:t>
            </a:r>
            <a:r>
              <a:rPr lang="fr-FR" sz="4800" dirty="0" smtClean="0">
                <a:solidFill>
                  <a:schemeClr val="tx1"/>
                </a:solidFill>
              </a:rPr>
              <a:t>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efficacy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Consequently</a:t>
            </a:r>
            <a:r>
              <a:rPr lang="fr-FR" sz="4800" dirty="0" smtClean="0">
                <a:solidFill>
                  <a:schemeClr val="tx1"/>
                </a:solidFill>
              </a:rPr>
              <a:t>, 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difficult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make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precise</a:t>
            </a:r>
            <a:r>
              <a:rPr lang="fr-FR" sz="4800" dirty="0" smtClean="0">
                <a:solidFill>
                  <a:schemeClr val="tx1"/>
                </a:solidFill>
              </a:rPr>
              <a:t> links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theory</a:t>
            </a:r>
            <a:r>
              <a:rPr lang="fr-FR" sz="4800" dirty="0" smtClean="0">
                <a:solidFill>
                  <a:schemeClr val="tx1"/>
                </a:solidFill>
              </a:rPr>
              <a:t> and practice, control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application and to </a:t>
            </a:r>
            <a:r>
              <a:rPr lang="fr-FR" sz="4800" dirty="0" err="1">
                <a:solidFill>
                  <a:schemeClr val="tx1"/>
                </a:solidFill>
              </a:rPr>
              <a:t>understand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err="1">
                <a:solidFill>
                  <a:schemeClr val="tx1"/>
                </a:solidFill>
              </a:rPr>
              <a:t>which</a:t>
            </a:r>
            <a:r>
              <a:rPr lang="fr-FR" sz="4800" dirty="0">
                <a:solidFill>
                  <a:schemeClr val="tx1"/>
                </a:solidFill>
              </a:rPr>
              <a:t> of </a:t>
            </a:r>
            <a:r>
              <a:rPr lang="fr-FR" sz="4800" dirty="0" err="1">
                <a:solidFill>
                  <a:schemeClr val="tx1"/>
                </a:solidFill>
              </a:rPr>
              <a:t>their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err="1">
                <a:solidFill>
                  <a:schemeClr val="tx1"/>
                </a:solidFill>
              </a:rPr>
              <a:t>ingredients</a:t>
            </a:r>
            <a:r>
              <a:rPr lang="fr-FR" sz="4800" dirty="0">
                <a:solidFill>
                  <a:schemeClr val="tx1"/>
                </a:solidFill>
              </a:rPr>
              <a:t> are the </a:t>
            </a:r>
            <a:r>
              <a:rPr lang="fr-FR" sz="4800" dirty="0" err="1">
                <a:solidFill>
                  <a:schemeClr val="tx1"/>
                </a:solidFill>
              </a:rPr>
              <a:t>most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smtClean="0">
                <a:solidFill>
                  <a:schemeClr val="tx1"/>
                </a:solidFill>
              </a:rPr>
              <a:t>importants. </a:t>
            </a:r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It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yet</a:t>
            </a:r>
            <a:r>
              <a:rPr lang="fr-FR" sz="4800" dirty="0" smtClean="0">
                <a:solidFill>
                  <a:schemeClr val="tx1"/>
                </a:solidFill>
              </a:rPr>
              <a:t> possible to </a:t>
            </a:r>
            <a:r>
              <a:rPr lang="fr-FR" sz="4800" dirty="0" err="1" smtClean="0">
                <a:solidFill>
                  <a:schemeClr val="tx1"/>
                </a:solidFill>
              </a:rPr>
              <a:t>annotate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manually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videos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However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this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task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challenging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since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can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either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repetitive</a:t>
            </a:r>
            <a:r>
              <a:rPr lang="fr-FR" sz="4800" dirty="0" smtClean="0">
                <a:solidFill>
                  <a:schemeClr val="tx1"/>
                </a:solidFill>
              </a:rPr>
              <a:t> (annotation of </a:t>
            </a:r>
            <a:r>
              <a:rPr lang="fr-FR" sz="4800" dirty="0" err="1" smtClean="0">
                <a:solidFill>
                  <a:schemeClr val="tx1"/>
                </a:solidFill>
              </a:rPr>
              <a:t>turn-taking</a:t>
            </a:r>
            <a:r>
              <a:rPr lang="fr-FR" sz="4800" dirty="0" smtClean="0">
                <a:solidFill>
                  <a:schemeClr val="tx1"/>
                </a:solidFill>
              </a:rPr>
              <a:t> or non-verbal </a:t>
            </a:r>
            <a:r>
              <a:rPr lang="fr-FR" sz="4800" dirty="0" err="1" smtClean="0">
                <a:solidFill>
                  <a:schemeClr val="tx1"/>
                </a:solidFill>
              </a:rPr>
              <a:t>behavior</a:t>
            </a:r>
            <a:r>
              <a:rPr lang="fr-FR" sz="4800" dirty="0" smtClean="0">
                <a:solidFill>
                  <a:schemeClr val="tx1"/>
                </a:solidFill>
              </a:rPr>
              <a:t>) or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technical</a:t>
            </a:r>
            <a:r>
              <a:rPr lang="fr-FR" sz="4800" dirty="0" smtClean="0">
                <a:solidFill>
                  <a:schemeClr val="tx1"/>
                </a:solidFill>
              </a:rPr>
              <a:t> (annotation of application of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specific</a:t>
            </a:r>
            <a:r>
              <a:rPr lang="fr-FR" sz="4800" dirty="0" smtClean="0">
                <a:solidFill>
                  <a:schemeClr val="tx1"/>
                </a:solidFill>
              </a:rPr>
              <a:t> techniques </a:t>
            </a:r>
            <a:r>
              <a:rPr lang="fr-FR" sz="4800" dirty="0" err="1" smtClean="0">
                <a:solidFill>
                  <a:schemeClr val="tx1"/>
                </a:solidFill>
              </a:rPr>
              <a:t>like</a:t>
            </a:r>
            <a:r>
              <a:rPr lang="fr-FR" sz="4800" dirty="0" smtClean="0">
                <a:solidFill>
                  <a:schemeClr val="tx1"/>
                </a:solidFill>
              </a:rPr>
              <a:t> in </a:t>
            </a:r>
            <a:r>
              <a:rPr lang="fr-FR" sz="4800" dirty="0" err="1" smtClean="0">
                <a:solidFill>
                  <a:schemeClr val="tx1"/>
                </a:solidFill>
              </a:rPr>
              <a:t>motivational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interviewing</a:t>
            </a:r>
            <a:r>
              <a:rPr lang="fr-FR" sz="4800" dirty="0" smtClean="0">
                <a:solidFill>
                  <a:schemeClr val="tx1"/>
                </a:solidFill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</a:rPr>
              <a:t>Moyers</a:t>
            </a:r>
            <a:r>
              <a:rPr lang="fr-FR" sz="4800" dirty="0" smtClean="0">
                <a:solidFill>
                  <a:schemeClr val="tx1"/>
                </a:solidFill>
              </a:rPr>
              <a:t> et al, 2015).  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In the future, an </a:t>
            </a:r>
            <a:r>
              <a:rPr lang="fr-FR" sz="4800" dirty="0" err="1" smtClean="0">
                <a:solidFill>
                  <a:schemeClr val="tx1"/>
                </a:solidFill>
              </a:rPr>
              <a:t>automatic</a:t>
            </a:r>
            <a:r>
              <a:rPr lang="fr-FR" sz="4800" dirty="0" smtClean="0">
                <a:solidFill>
                  <a:schemeClr val="tx1"/>
                </a:solidFill>
              </a:rPr>
              <a:t> feedback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also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even</a:t>
            </a:r>
            <a:r>
              <a:rPr lang="fr-FR" sz="4800" dirty="0" smtClean="0">
                <a:solidFill>
                  <a:schemeClr val="tx1"/>
                </a:solidFill>
              </a:rPr>
              <a:t> help a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 to guide </a:t>
            </a:r>
            <a:r>
              <a:rPr lang="fr-FR" sz="4800" dirty="0" err="1" smtClean="0">
                <a:solidFill>
                  <a:schemeClr val="tx1"/>
                </a:solidFill>
              </a:rPr>
              <a:t>them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reorganize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5000" dirty="0" smtClean="0">
              <a:solidFill>
                <a:schemeClr val="tx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90533" y="5764124"/>
            <a:ext cx="3039083" cy="10232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27808" y="45765448"/>
            <a:ext cx="33603104" cy="48013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sz="5000" dirty="0" err="1" smtClean="0">
                <a:latin typeface="Abadi MT Condensed Extra Bold"/>
                <a:cs typeface="Abadi MT Condensed Extra Bold"/>
              </a:rPr>
              <a:t>References</a:t>
            </a:r>
            <a:endParaRPr lang="fr-FR" sz="5000" dirty="0">
              <a:latin typeface="Abadi MT Condensed Extra Bold"/>
              <a:cs typeface="Abadi MT Condensed Extra Bold"/>
            </a:endParaRPr>
          </a:p>
          <a:p>
            <a:endParaRPr lang="fr-FR" sz="3200" b="1" dirty="0" smtClean="0"/>
          </a:p>
          <a:p>
            <a:r>
              <a:rPr lang="fr-FR" sz="3200" b="1" dirty="0" err="1" smtClean="0"/>
              <a:t>Layard</a:t>
            </a:r>
            <a:r>
              <a:rPr lang="fr-FR" sz="3200" dirty="0"/>
              <a:t>, R., &amp; Clark, D. M. (2014). </a:t>
            </a:r>
            <a:r>
              <a:rPr lang="fr-FR" sz="3200" i="1" dirty="0" err="1"/>
              <a:t>Thrive</a:t>
            </a:r>
            <a:r>
              <a:rPr lang="fr-FR" sz="3200" i="1" dirty="0"/>
              <a:t>: The power of </a:t>
            </a:r>
            <a:r>
              <a:rPr lang="fr-FR" sz="3200" i="1" dirty="0" err="1"/>
              <a:t>evidence-based</a:t>
            </a:r>
            <a:r>
              <a:rPr lang="fr-FR" sz="3200" i="1" dirty="0"/>
              <a:t> </a:t>
            </a:r>
            <a:r>
              <a:rPr lang="fr-FR" sz="3200" i="1" dirty="0" err="1"/>
              <a:t>psychological</a:t>
            </a:r>
            <a:r>
              <a:rPr lang="fr-FR" sz="3200" i="1" dirty="0"/>
              <a:t> </a:t>
            </a:r>
            <a:r>
              <a:rPr lang="fr-FR" sz="3200" i="1" dirty="0" err="1"/>
              <a:t>therapies</a:t>
            </a:r>
            <a:r>
              <a:rPr lang="fr-FR" sz="3200" dirty="0"/>
              <a:t>. </a:t>
            </a:r>
            <a:r>
              <a:rPr lang="fr-FR" sz="3200" dirty="0" err="1"/>
              <a:t>Penguin</a:t>
            </a:r>
            <a:r>
              <a:rPr lang="fr-FR" sz="3200" dirty="0"/>
              <a:t> UK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r>
              <a:rPr lang="fr-FR" sz="3200" b="1" dirty="0" err="1"/>
              <a:t>Moyers</a:t>
            </a:r>
            <a:r>
              <a:rPr lang="fr-FR" sz="3200" dirty="0"/>
              <a:t>, </a:t>
            </a:r>
            <a:r>
              <a:rPr lang="fr-FR" sz="3200" dirty="0" err="1"/>
              <a:t>T</a:t>
            </a:r>
            <a:r>
              <a:rPr lang="fr-FR" sz="3200" dirty="0"/>
              <a:t>. B., J. K. Manuel, and D. Ernst. "</a:t>
            </a:r>
            <a:r>
              <a:rPr lang="fr-FR" sz="3200" dirty="0" err="1"/>
              <a:t>Motivational</a:t>
            </a:r>
            <a:r>
              <a:rPr lang="fr-FR" sz="3200" dirty="0"/>
              <a:t> </a:t>
            </a:r>
            <a:r>
              <a:rPr lang="fr-FR" sz="3200" dirty="0" err="1"/>
              <a:t>Interviewing</a:t>
            </a:r>
            <a:r>
              <a:rPr lang="fr-FR" sz="3200" dirty="0"/>
              <a:t> </a:t>
            </a:r>
            <a:r>
              <a:rPr lang="fr-FR" sz="3200" dirty="0" err="1"/>
              <a:t>Treatment</a:t>
            </a:r>
            <a:r>
              <a:rPr lang="fr-FR" sz="3200" dirty="0"/>
              <a:t> </a:t>
            </a:r>
            <a:r>
              <a:rPr lang="fr-FR" sz="3200" dirty="0" err="1"/>
              <a:t>Integrity</a:t>
            </a:r>
            <a:r>
              <a:rPr lang="fr-FR" sz="3200" dirty="0"/>
              <a:t> </a:t>
            </a:r>
            <a:r>
              <a:rPr lang="fr-FR" sz="3200" dirty="0" err="1"/>
              <a:t>Coding</a:t>
            </a:r>
            <a:r>
              <a:rPr lang="fr-FR" sz="3200" dirty="0"/>
              <a:t> </a:t>
            </a:r>
            <a:r>
              <a:rPr lang="fr-FR" sz="3200" dirty="0" err="1"/>
              <a:t>Manual</a:t>
            </a:r>
            <a:r>
              <a:rPr lang="fr-FR" sz="3200" dirty="0"/>
              <a:t> 4.1</a:t>
            </a:r>
            <a:r>
              <a:rPr lang="fr-FR" sz="3200" dirty="0" smtClean="0"/>
              <a:t>."  </a:t>
            </a:r>
            <a:r>
              <a:rPr lang="fr-FR" sz="3200" dirty="0"/>
              <a:t>(2014)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 smtClean="0"/>
          </a:p>
          <a:p>
            <a:endParaRPr lang="fr-FR" sz="3200" dirty="0" smtClean="0"/>
          </a:p>
          <a:p>
            <a:r>
              <a:rPr lang="fr-FR" sz="3200" b="1" dirty="0" smtClean="0"/>
              <a:t>Ramseyer</a:t>
            </a:r>
            <a:r>
              <a:rPr lang="fr-FR" sz="3200" dirty="0"/>
              <a:t>, Fabian, et Wolfgang </a:t>
            </a:r>
            <a:r>
              <a:rPr lang="fr-FR" sz="3200" dirty="0" err="1"/>
              <a:t>Tschacher</a:t>
            </a:r>
            <a:r>
              <a:rPr lang="fr-FR" sz="3200" dirty="0"/>
              <a:t>. « </a:t>
            </a:r>
            <a:r>
              <a:rPr lang="fr-FR" sz="3200" dirty="0" err="1"/>
              <a:t>Nonverbal</a:t>
            </a:r>
            <a:r>
              <a:rPr lang="fr-FR" sz="3200" dirty="0"/>
              <a:t> </a:t>
            </a:r>
            <a:r>
              <a:rPr lang="fr-FR" sz="3200" dirty="0" err="1"/>
              <a:t>synchrony</a:t>
            </a:r>
            <a:r>
              <a:rPr lang="fr-FR" sz="3200" dirty="0"/>
              <a:t> in </a:t>
            </a:r>
            <a:r>
              <a:rPr lang="fr-FR" sz="3200" dirty="0" err="1"/>
              <a:t>psychotherapy</a:t>
            </a:r>
            <a:r>
              <a:rPr lang="fr-FR" sz="3200" dirty="0"/>
              <a:t>: </a:t>
            </a:r>
            <a:r>
              <a:rPr lang="fr-FR" sz="3200" dirty="0" err="1"/>
              <a:t>Coordinated</a:t>
            </a:r>
            <a:r>
              <a:rPr lang="fr-FR" sz="3200" dirty="0"/>
              <a:t> body </a:t>
            </a:r>
            <a:r>
              <a:rPr lang="fr-FR" sz="3200" dirty="0" err="1"/>
              <a:t>movement</a:t>
            </a:r>
            <a:r>
              <a:rPr lang="fr-FR" sz="3200" dirty="0"/>
              <a:t> </a:t>
            </a:r>
            <a:r>
              <a:rPr lang="fr-FR" sz="3200" dirty="0" err="1"/>
              <a:t>reflects</a:t>
            </a:r>
            <a:r>
              <a:rPr lang="fr-FR" sz="3200" dirty="0"/>
              <a:t> </a:t>
            </a:r>
            <a:r>
              <a:rPr lang="fr-FR" sz="3200" dirty="0" err="1"/>
              <a:t>relationship</a:t>
            </a:r>
            <a:r>
              <a:rPr lang="fr-FR" sz="3200" dirty="0"/>
              <a:t> </a:t>
            </a:r>
            <a:r>
              <a:rPr lang="fr-FR" sz="3200" dirty="0" err="1"/>
              <a:t>quality</a:t>
            </a:r>
            <a:r>
              <a:rPr lang="fr-FR" sz="3200" dirty="0"/>
              <a:t> and </a:t>
            </a:r>
            <a:r>
              <a:rPr lang="fr-FR" sz="3200" dirty="0" err="1"/>
              <a:t>outcome</a:t>
            </a:r>
            <a:r>
              <a:rPr lang="fr-FR" sz="3200" dirty="0"/>
              <a:t> ». </a:t>
            </a:r>
            <a:r>
              <a:rPr lang="fr-FR" sz="3200" i="1" dirty="0"/>
              <a:t>Journal of Consulting and </a:t>
            </a:r>
            <a:r>
              <a:rPr lang="fr-FR" sz="3200" i="1" dirty="0" err="1"/>
              <a:t>Clinical</a:t>
            </a:r>
            <a:r>
              <a:rPr lang="fr-FR" sz="3200" i="1" dirty="0"/>
              <a:t> </a:t>
            </a:r>
            <a:r>
              <a:rPr lang="fr-FR" sz="3200" i="1" dirty="0" err="1"/>
              <a:t>Psychology</a:t>
            </a:r>
            <a:r>
              <a:rPr lang="fr-FR" sz="3200" dirty="0"/>
              <a:t> 79.3 (2011): 284‑295</a:t>
            </a:r>
            <a:r>
              <a:rPr lang="fr-FR" sz="3200" dirty="0" smtClean="0"/>
              <a:t>.</a:t>
            </a:r>
            <a:endParaRPr lang="fr-FR" sz="3200" dirty="0"/>
          </a:p>
          <a:p>
            <a:endParaRPr lang="fr-FR" sz="3200" dirty="0" smtClean="0"/>
          </a:p>
          <a:p>
            <a:r>
              <a:rPr lang="fr-FR" sz="3200" b="1" dirty="0" err="1"/>
              <a:t>Varni</a:t>
            </a:r>
            <a:r>
              <a:rPr lang="fr-FR" sz="3200" dirty="0"/>
              <a:t>, G., et al. "</a:t>
            </a:r>
            <a:r>
              <a:rPr lang="fr-FR" sz="3200" dirty="0" err="1"/>
              <a:t>SyncPy</a:t>
            </a:r>
            <a:r>
              <a:rPr lang="fr-FR" sz="3200" dirty="0"/>
              <a:t>: a </a:t>
            </a:r>
            <a:r>
              <a:rPr lang="fr-FR" sz="3200" dirty="0" err="1"/>
              <a:t>Unified</a:t>
            </a:r>
            <a:r>
              <a:rPr lang="fr-FR" sz="3200" dirty="0"/>
              <a:t> Open-source </a:t>
            </a:r>
            <a:r>
              <a:rPr lang="fr-FR" sz="3200" dirty="0" err="1"/>
              <a:t>Analytic</a:t>
            </a:r>
            <a:r>
              <a:rPr lang="fr-FR" sz="3200" dirty="0"/>
              <a:t> Library for </a:t>
            </a:r>
            <a:r>
              <a:rPr lang="fr-FR" sz="3200" dirty="0" err="1"/>
              <a:t>Synchrony</a:t>
            </a:r>
            <a:r>
              <a:rPr lang="fr-FR" sz="3200" dirty="0"/>
              <a:t>." </a:t>
            </a:r>
            <a:r>
              <a:rPr lang="fr-FR" sz="3200" i="1" dirty="0" err="1"/>
              <a:t>Proceedings</a:t>
            </a:r>
            <a:r>
              <a:rPr lang="fr-FR" sz="3200" i="1" dirty="0"/>
              <a:t> of the 1st Workshop on </a:t>
            </a:r>
            <a:r>
              <a:rPr lang="fr-FR" sz="3200" i="1" dirty="0" err="1"/>
              <a:t>Modeling</a:t>
            </a:r>
            <a:r>
              <a:rPr lang="fr-FR" sz="3200" i="1" dirty="0"/>
              <a:t> </a:t>
            </a:r>
            <a:r>
              <a:rPr lang="fr-FR" sz="3200" i="1" dirty="0" err="1"/>
              <a:t>INTERPERsonal</a:t>
            </a:r>
            <a:r>
              <a:rPr lang="fr-FR" sz="3200" i="1" dirty="0"/>
              <a:t> </a:t>
            </a:r>
            <a:r>
              <a:rPr lang="fr-FR" sz="3200" i="1" dirty="0" err="1"/>
              <a:t>SynchrONy</a:t>
            </a:r>
            <a:r>
              <a:rPr lang="fr-FR" sz="3200" i="1" dirty="0"/>
              <a:t> And </a:t>
            </a:r>
            <a:r>
              <a:rPr lang="fr-FR" sz="3200" i="1" dirty="0" err="1"/>
              <a:t>infLuence</a:t>
            </a:r>
            <a:r>
              <a:rPr lang="fr-FR" sz="3200" dirty="0"/>
              <a:t>. ACM, 2015.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650964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522</Words>
  <Application>Microsoft Macintosh PowerPoint</Application>
  <PresentationFormat>Personnalisé</PresentationFormat>
  <Paragraphs>35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Extracting automatically social signals from psychotherapy sessions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automatically social signal of psychotherapy sessions</dc:title>
  <dc:creator>Thomas Gargot</dc:creator>
  <cp:lastModifiedBy>Thomas Gargot</cp:lastModifiedBy>
  <cp:revision>26</cp:revision>
  <dcterms:created xsi:type="dcterms:W3CDTF">2016-05-09T19:49:57Z</dcterms:created>
  <dcterms:modified xsi:type="dcterms:W3CDTF">2016-05-11T17:40:00Z</dcterms:modified>
</cp:coreProperties>
</file>