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typeof 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typeof array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typeof NaN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truthy &amp; falsy values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Strictly 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 str = “Seahawks should have run the ball”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!str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/ 0 = Infinity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0.1 + 0.2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languages/javascrip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eveloper.mozilla.org/en/docs/Web/JavaScript/Reference/Classe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facebook.github.io/react/" TargetMode="External"/><Relationship Id="rId4" Type="http://schemas.openxmlformats.org/officeDocument/2006/relationships/hyperlink" Target="https://facebook.github.io/react/blog/2013/06/05/why-react.html" TargetMode="External"/><Relationship Id="rId5" Type="http://schemas.openxmlformats.org/officeDocument/2006/relationships/hyperlink" Target="https://facebook.github.io/react/docs/introducing-jsx.html" TargetMode="External"/><Relationship Id="rId6" Type="http://schemas.openxmlformats.org/officeDocument/2006/relationships/hyperlink" Target="https://facebook.github.io/react/docs/jsx-in-depth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9/20/2017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CS498RK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Awesome Libraries and Preprocessors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568600"/>
            <a:ext cx="6324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750" y="3148425"/>
            <a:ext cx="19050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625" y="3266325"/>
            <a:ext cx="2506749" cy="1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760" y="1015799"/>
            <a:ext cx="5558475" cy="324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04850" y="4426850"/>
            <a:ext cx="8334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https://javascript30.com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474425" y="344100"/>
            <a:ext cx="4397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If you want to really learn the power of ES6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Still</a:t>
            </a:r>
            <a:r>
              <a:rPr lang="en"/>
              <a:t> </a:t>
            </a:r>
            <a:r>
              <a:rPr lang="en"/>
              <a:t>Plain CSS &amp; Javascript still aren’t enough...</a:t>
            </a:r>
          </a:p>
        </p:txBody>
      </p:sp>
      <p:pic>
        <p:nvPicPr>
          <p:cNvPr descr="Image result for meme face really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92650"/>
            <a:ext cx="1889550" cy="1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49" y="1152475"/>
            <a:ext cx="5585456" cy="37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Less overhead &amp; simpler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Fast, small, rich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Everything is invoked with a “$”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“$” is the name of the function. Seriously.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Widely-used library for DOM Manipulation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1833562"/>
            <a:ext cx="42100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Downsides of jQuery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Still possible to write “spaghetti code”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jQuery versioning has become painful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jQuery doesn’t offer a structure, it’s just an API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Growing file size of jQuery can be big overhead on browser load-times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ES6 has faster native functions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jQuery hides a lot of “ugly” parts of Javascript, making learning Javascript much more difficult in the long run (http://youmightnotneedjquery.com/)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has still moved the web forward!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Modern Frameworks &amp; Libraries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999" y="58200"/>
            <a:ext cx="4290000" cy="4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50550" y="4336875"/>
            <a:ext cx="90429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/>
              <a:t>https://hackernoon.com/how-it-feels-to-learn-javascript-in-2016-d3a717dd577f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boilerplate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Access to native functions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Quick DOM Manipulation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Enforced Guidelines &amp; Structure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Build Powerful Web Applications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want?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MP1 &amp; Takeaways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CSS is a mess (but SCSS / Sass helps)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Javascript is a mess (but ES6 helps)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Javascript is way too forgiving for its own good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Backed by Google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Popularized Single-Page Web Applications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Dynamic Web Application Views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Services, Factories, Controllers allowed for more modularity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Directives let you invent your own HTML syntax!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50" y="445025"/>
            <a:ext cx="40957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 Concepts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/>
              <a:t>Model-View-Controller Paradigm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Model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data model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Controller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logic handler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View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Renders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400" y="1463675"/>
            <a:ext cx="2540000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Angular Concepts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Two Way Data-binding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Automatic </a:t>
            </a:r>
            <a:r>
              <a:rPr lang="en"/>
              <a:t>synchronization</a:t>
            </a:r>
            <a:r>
              <a:rPr lang="en"/>
              <a:t> between the model and the view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Checks for changes in the model or view and does “dirty-checking”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$apply calls $digest in Angular, which keeps checking to see if the value has changed!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MVC in Angular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5496"/>
            <a:ext cx="8520600" cy="28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MVC in Angular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{{ }} allows for automatic databinding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94" y="2383905"/>
            <a:ext cx="3788424" cy="1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Why’d we switch?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Angular 2.0 was completely different from Angular 1.0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MVC doesn’t scale, according to Facebook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You end up with a lot of controllers and views to maintain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React has better performance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Angular uses digest cycles &amp; dirty checking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React leaned more towards ES6 functions rather than custom “directives”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Angular introduced ng-*, which was useful, but specific to Angular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Industry shift towards React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Unidirectional data flow &gt; two-way data binding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Backed by Facebook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Library, not Framework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For the bigger architecture, look into Flux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Unidirectional data flow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Declarative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Every component has a state with data injected into it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Component-based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Each module manages its data and views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Extendability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Used with React Native, Electron, etc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000" y="1494637"/>
            <a:ext cx="2872300" cy="21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90250" y="450150"/>
            <a:ext cx="84516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3600">
                <a:solidFill>
                  <a:srgbClr val="484848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React is a library for building composable user interfaces. It encourages the creation of reusable UI components which present data that changes over time.”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73350" y="4540950"/>
            <a:ext cx="8885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https://facebook.github.io/react/blog/2013/06/05/why-react.html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Unidirectional Flow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46600" y="4568875"/>
            <a:ext cx="7985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https://www.youtube.com/watch?v=nYkdrAPrdcw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75" y="1210187"/>
            <a:ext cx="5184447" cy="330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MVC is too complicated</a:t>
            </a:r>
          </a:p>
        </p:txBody>
      </p:sp>
      <p:pic>
        <p:nvPicPr>
          <p:cNvPr descr="Image result for reactjs unidirectional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150" y="1429700"/>
            <a:ext cx="6391700" cy="28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311700" y="4568875"/>
            <a:ext cx="824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https://medium.com/@cabot_solutions/flux-the-react-js-application-architecture-a-comprehensive-study-fd2585d06483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did Facebook think of this?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182000" y="1558800"/>
            <a:ext cx="13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 </a:t>
            </a:r>
            <a:r>
              <a:rPr lang="en"/>
              <a:t>Notifications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373712" y="1558800"/>
            <a:ext cx="13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  <a:r>
              <a:rPr lang="en"/>
              <a:t> Notification</a:t>
            </a:r>
          </a:p>
        </p:txBody>
      </p:sp>
      <p:pic>
        <p:nvPicPr>
          <p:cNvPr descr="Image result for one notification fb messenger icon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052" y="2071927"/>
            <a:ext cx="999650" cy="9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323" y="2055801"/>
            <a:ext cx="999650" cy="1031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>
            <a:off x="3869075" y="2548550"/>
            <a:ext cx="11697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2" name="Shape 252"/>
          <p:cNvSpPr txBox="1"/>
          <p:nvPr/>
        </p:nvSpPr>
        <p:spPr>
          <a:xfrm>
            <a:off x="1732125" y="3594550"/>
            <a:ext cx="58824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Our data has been changed!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React has noticed this data change and will update the view to reflect this change in data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How can we display this change without re-rendering the entire page?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Background on Painting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5638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DOM tree is converted into pixels that are laid out onto the page to create the render tree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“Painting”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Reflows cause the DOM Tree to be </a:t>
            </a:r>
            <a:r>
              <a:rPr lang="en"/>
              <a:t>repainted</a:t>
            </a:r>
            <a:r>
              <a:rPr lang="en"/>
              <a:t> into a newly updated render tree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Reflow occur due to changes in the DOM tree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Updating a DOM Node, adding a DOM node, etc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Behind-the-scenes computation creates new visual representations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can be expensive and slow for our webpage!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If only there was a better way!</a:t>
            </a:r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6095375" y="4606575"/>
            <a:ext cx="2893800" cy="4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Joy of (DOM) Painting</a:t>
            </a:r>
          </a:p>
        </p:txBody>
      </p:sp>
      <p:pic>
        <p:nvPicPr>
          <p:cNvPr descr="Image result for bob ross"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249" y="1152475"/>
            <a:ext cx="2580049" cy="33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DOM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337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In-memory, lightweight clone of the DOM, represented as a single JS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Repaint the DOM with the less amount of changes possibles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First, React notices that the data has changed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React will execute the change within the lightweight Virtual DOM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React compares the Virtual DOM with the real DOM by using “diff”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React immediately patches </a:t>
            </a:r>
            <a:r>
              <a:rPr lang="en"/>
              <a:t>changes</a:t>
            </a:r>
            <a:r>
              <a:rPr lang="en"/>
              <a:t> from the Virtual DOM to the real DOM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avoids expensive traversing of the DOM tree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Makes React very fast with DOM changes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Thinking in React</a:t>
            </a:r>
          </a:p>
        </p:txBody>
      </p:sp>
      <p:pic>
        <p:nvPicPr>
          <p:cNvPr descr="Mockup"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125" y="1132640"/>
            <a:ext cx="2755749" cy="33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360000" y="4595550"/>
            <a:ext cx="8784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https://facebook.github.io/react/docs/thinking-in-react.html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Thinking in React</a:t>
            </a:r>
          </a:p>
        </p:txBody>
      </p:sp>
      <p:pic>
        <p:nvPicPr>
          <p:cNvPr descr="Mockup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99" y="1132628"/>
            <a:ext cx="2755749" cy="33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360000" y="4595550"/>
            <a:ext cx="8784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https://facebook.github.io/react/docs/thinking-in-react.html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149" y="2013150"/>
            <a:ext cx="5134349" cy="129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4653575" y="1597900"/>
            <a:ext cx="311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Our Data!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Thinking in React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60000" y="4595550"/>
            <a:ext cx="8784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https://facebook.github.io/react/docs/thinking-in-react.html</a:t>
            </a:r>
          </a:p>
        </p:txBody>
      </p:sp>
      <p:pic>
        <p:nvPicPr>
          <p:cNvPr descr="Component diagram"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0" y="1343625"/>
            <a:ext cx="2803400" cy="32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3824100" y="1525050"/>
            <a:ext cx="49488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889000" rtl="0">
              <a:lnSpc>
                <a:spcPct val="136363"/>
              </a:lnSpc>
              <a:spcBef>
                <a:spcPts val="0"/>
              </a:spcBef>
              <a:spcAft>
                <a:spcPts val="800"/>
              </a:spcAft>
              <a:buClr>
                <a:srgbClr val="484848"/>
              </a:buClr>
              <a:buFont typeface="Roboto"/>
              <a:buAutoNum type="arabicPeriod"/>
            </a:pPr>
            <a:r>
              <a:rPr b="1" lang="en">
                <a:solidFill>
                  <a:srgbClr val="555555"/>
                </a:solidFill>
                <a:highlight>
                  <a:srgbClr val="F9F9F9"/>
                </a:highlight>
              </a:rPr>
              <a:t>FilterableProductTable</a:t>
            </a:r>
            <a:r>
              <a:rPr b="1" lang="en">
                <a:solidFill>
                  <a:srgbClr val="484848"/>
                </a:solidFill>
                <a:highlight>
                  <a:srgbClr val="F9F9F9"/>
                </a:highlight>
              </a:rPr>
              <a:t> (orange):</a:t>
            </a:r>
            <a:r>
              <a:rPr lang="en">
                <a:solidFill>
                  <a:srgbClr val="484848"/>
                </a:solidFill>
                <a:highlight>
                  <a:srgbClr val="F9F9F9"/>
                </a:highlight>
              </a:rPr>
              <a:t> contains the entirety of the example</a:t>
            </a:r>
          </a:p>
          <a:p>
            <a:pPr indent="-317500" lvl="0" marL="889000" rtl="0">
              <a:lnSpc>
                <a:spcPct val="136363"/>
              </a:lnSpc>
              <a:spcBef>
                <a:spcPts val="800"/>
              </a:spcBef>
              <a:spcAft>
                <a:spcPts val="800"/>
              </a:spcAft>
              <a:buClr>
                <a:srgbClr val="484848"/>
              </a:buClr>
              <a:buFont typeface="Roboto"/>
              <a:buAutoNum type="arabicPeriod"/>
            </a:pPr>
            <a:r>
              <a:rPr b="1" lang="en">
                <a:solidFill>
                  <a:srgbClr val="555555"/>
                </a:solidFill>
                <a:highlight>
                  <a:srgbClr val="F9F9F9"/>
                </a:highlight>
              </a:rPr>
              <a:t>SearchBar</a:t>
            </a:r>
            <a:r>
              <a:rPr b="1" lang="en">
                <a:solidFill>
                  <a:srgbClr val="484848"/>
                </a:solidFill>
                <a:highlight>
                  <a:srgbClr val="F9F9F9"/>
                </a:highlight>
              </a:rPr>
              <a:t> (blue):</a:t>
            </a:r>
            <a:r>
              <a:rPr lang="en">
                <a:solidFill>
                  <a:srgbClr val="484848"/>
                </a:solidFill>
                <a:highlight>
                  <a:srgbClr val="F9F9F9"/>
                </a:highlight>
              </a:rPr>
              <a:t> receives all </a:t>
            </a:r>
            <a:r>
              <a:rPr i="1" lang="en">
                <a:solidFill>
                  <a:srgbClr val="484848"/>
                </a:solidFill>
                <a:highlight>
                  <a:srgbClr val="F9F9F9"/>
                </a:highlight>
              </a:rPr>
              <a:t>user input</a:t>
            </a:r>
          </a:p>
          <a:p>
            <a:pPr indent="-317500" lvl="0" marL="889000" rtl="0">
              <a:lnSpc>
                <a:spcPct val="136363"/>
              </a:lnSpc>
              <a:spcBef>
                <a:spcPts val="800"/>
              </a:spcBef>
              <a:spcAft>
                <a:spcPts val="800"/>
              </a:spcAft>
              <a:buClr>
                <a:srgbClr val="484848"/>
              </a:buClr>
              <a:buFont typeface="Roboto"/>
              <a:buAutoNum type="arabicPeriod"/>
            </a:pPr>
            <a:r>
              <a:rPr b="1" lang="en">
                <a:solidFill>
                  <a:srgbClr val="555555"/>
                </a:solidFill>
                <a:highlight>
                  <a:srgbClr val="F9F9F9"/>
                </a:highlight>
              </a:rPr>
              <a:t>ProductTable</a:t>
            </a:r>
            <a:r>
              <a:rPr b="1" lang="en">
                <a:solidFill>
                  <a:srgbClr val="484848"/>
                </a:solidFill>
                <a:highlight>
                  <a:srgbClr val="F9F9F9"/>
                </a:highlight>
              </a:rPr>
              <a:t> (green):</a:t>
            </a:r>
            <a:r>
              <a:rPr lang="en">
                <a:solidFill>
                  <a:srgbClr val="484848"/>
                </a:solidFill>
                <a:highlight>
                  <a:srgbClr val="F9F9F9"/>
                </a:highlight>
              </a:rPr>
              <a:t> displays and filters the </a:t>
            </a:r>
            <a:r>
              <a:rPr i="1" lang="en">
                <a:solidFill>
                  <a:srgbClr val="484848"/>
                </a:solidFill>
                <a:highlight>
                  <a:srgbClr val="F9F9F9"/>
                </a:highlight>
              </a:rPr>
              <a:t>data collection</a:t>
            </a:r>
            <a:r>
              <a:rPr lang="en">
                <a:solidFill>
                  <a:srgbClr val="484848"/>
                </a:solidFill>
                <a:highlight>
                  <a:srgbClr val="F9F9F9"/>
                </a:highlight>
              </a:rPr>
              <a:t> based on </a:t>
            </a:r>
            <a:r>
              <a:rPr i="1" lang="en">
                <a:solidFill>
                  <a:srgbClr val="484848"/>
                </a:solidFill>
                <a:highlight>
                  <a:srgbClr val="F9F9F9"/>
                </a:highlight>
              </a:rPr>
              <a:t>user input</a:t>
            </a:r>
          </a:p>
          <a:p>
            <a:pPr indent="-317500" lvl="0" marL="889000" rtl="0">
              <a:lnSpc>
                <a:spcPct val="136363"/>
              </a:lnSpc>
              <a:spcBef>
                <a:spcPts val="800"/>
              </a:spcBef>
              <a:spcAft>
                <a:spcPts val="800"/>
              </a:spcAft>
              <a:buClr>
                <a:srgbClr val="484848"/>
              </a:buClr>
              <a:buFont typeface="Roboto"/>
              <a:buAutoNum type="arabicPeriod"/>
            </a:pPr>
            <a:r>
              <a:rPr b="1" lang="en">
                <a:solidFill>
                  <a:srgbClr val="555555"/>
                </a:solidFill>
                <a:highlight>
                  <a:srgbClr val="F9F9F9"/>
                </a:highlight>
              </a:rPr>
              <a:t>ProductCategoryRow</a:t>
            </a:r>
            <a:r>
              <a:rPr b="1" lang="en">
                <a:solidFill>
                  <a:srgbClr val="484848"/>
                </a:solidFill>
                <a:highlight>
                  <a:srgbClr val="F9F9F9"/>
                </a:highlight>
              </a:rPr>
              <a:t> (turquoise):</a:t>
            </a:r>
            <a:r>
              <a:rPr lang="en">
                <a:solidFill>
                  <a:srgbClr val="484848"/>
                </a:solidFill>
                <a:highlight>
                  <a:srgbClr val="F9F9F9"/>
                </a:highlight>
              </a:rPr>
              <a:t> displays a heading for each </a:t>
            </a:r>
            <a:r>
              <a:rPr i="1" lang="en">
                <a:solidFill>
                  <a:srgbClr val="484848"/>
                </a:solidFill>
                <a:highlight>
                  <a:srgbClr val="F9F9F9"/>
                </a:highlight>
              </a:rPr>
              <a:t>category</a:t>
            </a:r>
          </a:p>
          <a:p>
            <a:pPr indent="-317500" lvl="0" marL="889000" rtl="0">
              <a:lnSpc>
                <a:spcPct val="136363"/>
              </a:lnSpc>
              <a:spcBef>
                <a:spcPts val="800"/>
              </a:spcBef>
              <a:spcAft>
                <a:spcPts val="800"/>
              </a:spcAft>
              <a:buClr>
                <a:srgbClr val="484848"/>
              </a:buClr>
              <a:buFont typeface="Roboto"/>
              <a:buAutoNum type="arabicPeriod"/>
            </a:pPr>
            <a:r>
              <a:rPr b="1" lang="en">
                <a:solidFill>
                  <a:srgbClr val="555555"/>
                </a:solidFill>
                <a:highlight>
                  <a:srgbClr val="F9F9F9"/>
                </a:highlight>
              </a:rPr>
              <a:t>ProductRow</a:t>
            </a:r>
            <a:r>
              <a:rPr b="1" lang="en">
                <a:solidFill>
                  <a:srgbClr val="484848"/>
                </a:solidFill>
                <a:highlight>
                  <a:srgbClr val="F9F9F9"/>
                </a:highlight>
              </a:rPr>
              <a:t> (red):</a:t>
            </a:r>
            <a:r>
              <a:rPr lang="en">
                <a:solidFill>
                  <a:srgbClr val="484848"/>
                </a:solidFill>
                <a:highlight>
                  <a:srgbClr val="F9F9F9"/>
                </a:highlight>
              </a:rPr>
              <a:t> displays a row for each </a:t>
            </a:r>
            <a:r>
              <a:rPr i="1" lang="en">
                <a:solidFill>
                  <a:srgbClr val="484848"/>
                </a:solidFill>
                <a:highlight>
                  <a:srgbClr val="F9F9F9"/>
                </a:highlight>
              </a:rPr>
              <a:t>product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453900" y="3425825"/>
            <a:ext cx="8236200" cy="124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React Component needs a render method!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Render returns JSX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“this.props” is referring to the passed in “props” of the component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0" y="1152474"/>
            <a:ext cx="7662000" cy="19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JSX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449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React’s fancy syntax extension to Javascript that looks a lot like HTML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Creates React “Elements” which allows for injection of Javascript variables and expressions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Some differences with HTML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E.g. “className” vs “class-name”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50" y="2786350"/>
            <a:ext cx="42672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62" y="2781587"/>
            <a:ext cx="3286125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>
            <a:stCxn id="305" idx="3"/>
            <a:endCxn id="304" idx="1"/>
          </p:cNvCxnSpPr>
          <p:nvPr/>
        </p:nvCxnSpPr>
        <p:spPr>
          <a:xfrm>
            <a:off x="3712587" y="3448337"/>
            <a:ext cx="98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/>
              <a:t>All valid React components accept a single “props” object with data and returns a React element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800" y="1598550"/>
            <a:ext cx="53149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180" y="3731500"/>
            <a:ext cx="4853625" cy="65032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2013300" y="3279700"/>
            <a:ext cx="5117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Props are passed into the React Component &amp; are read-only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76650" y="4568875"/>
            <a:ext cx="839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https://codepen.io/gaearon/pen/VKQwEo?editors=0010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152475"/>
            <a:ext cx="3894900" cy="3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component’s state, or internal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the example, name is added to the state. State is an object.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IMPORTANT</a:t>
            </a:r>
            <a:r>
              <a:rPr lang="en"/>
              <a:t>: State cannot be reassigned, it can only be changed using “this.setState(...)”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this.setState triggers the render function to run again!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026600" y="4703625"/>
            <a:ext cx="7805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http://codepen.io/gaearon/pen/dpdoYR?editors=0010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849" y="652750"/>
            <a:ext cx="4402455" cy="40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Truthy values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(true)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({})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([])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(42)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("foo")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(new Date())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(-42)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(3.14)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(-3.14)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(Infinity)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(-Infinity)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863550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Falsy values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(false)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(null)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(undefined)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(0)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(NaN)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('')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("")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(document.all) [1]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Lifecycle methods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017725"/>
            <a:ext cx="8168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componentWillMount()</a:t>
            </a:r>
            <a:r>
              <a:rPr lang="en"/>
              <a:t> - called before the DOM tree has been rendered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componentWillReceiveProps()</a:t>
            </a:r>
            <a:r>
              <a:rPr lang="en"/>
              <a:t> - called when new props are passed into the component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componentDidMount()</a:t>
            </a:r>
            <a:r>
              <a:rPr lang="en"/>
              <a:t> - code that will be executed after the component output has been rendered to the DOM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componentWillUnmount()</a:t>
            </a:r>
            <a:r>
              <a:rPr lang="en"/>
              <a:t> - code that will be run before the webpage is destroyed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 Composable Views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211" y="1249100"/>
            <a:ext cx="3901499" cy="2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Rendering Multiple Items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regular ES5 </a:t>
            </a:r>
            <a:r>
              <a:rPr lang="en"/>
              <a:t>and</a:t>
            </a:r>
            <a:r>
              <a:rPr lang="en"/>
              <a:t> ES6 functions to render JSX or Javascript objects!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JSX elements are just Javascript objects so you can store them in arrays too!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2" y="1990750"/>
            <a:ext cx="8832274" cy="206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24807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Demo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Side Note: Use Classes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236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The web is littered with examples of React in ES5. Use Classes!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You can convert a functional component to a class in five steps: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an </a:t>
            </a:r>
            <a:r>
              <a:rPr lang="en" u="sng">
                <a:solidFill>
                  <a:schemeClr val="hlink"/>
                </a:solidFill>
                <a:hlinkClick r:id="rId3"/>
              </a:rPr>
              <a:t>ES6 class</a:t>
            </a:r>
            <a:r>
              <a:rPr lang="en"/>
              <a:t> with the same name that extends React.Component.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 a single empty method to it called render().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Move the body of the function into the render() method.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Replace props with this.props in the render() body.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Delete the remaining empty function declaration.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0" y="44855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https://facebook.github.io/react/docs/state-and-lifecycle.html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Further Readings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https://facebook.github.io/react/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https://facebook.github.io/react/blog/2013/06/05/why-react.html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https://facebook.github.io/react/docs/introducing-jsx.html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https://facebook.github.io/react/docs/jsx-in-depth.html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when you write messy Javascript?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875"/>
            <a:ext cx="5715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6264725" y="1769625"/>
            <a:ext cx="26994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“Spaghetti code”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Messy, disorganized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not write spaghetti code?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Modularizing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383450" y="1626275"/>
            <a:ext cx="18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ES5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989750" y="1502925"/>
            <a:ext cx="18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ES6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37" y="3378450"/>
            <a:ext cx="3640724" cy="16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687" y="2075612"/>
            <a:ext cx="36290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00" y="2052637"/>
            <a:ext cx="32289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2587" y="4169137"/>
            <a:ext cx="23812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not write spaghetti code?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strict mode!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 at the top of your file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Catch code bloopers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Throws errors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Disables deprecated features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325" y="1658312"/>
            <a:ext cx="4517974" cy="24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240500" y="4460600"/>
            <a:ext cx="7591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/>
              <a:t>https://developer.mozilla.org/en-US/docs/Web/JavaScript/Reference/Strict_mode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not write spaghetti code?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a linter!</a:t>
            </a:r>
          </a:p>
        </p:txBody>
      </p:sp>
      <p:pic>
        <p:nvPicPr>
          <p:cNvPr descr="Image result for lint roller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25" y="1666275"/>
            <a:ext cx="1383400" cy="13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150" y="2215462"/>
            <a:ext cx="5522399" cy="235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365150" y="1152475"/>
            <a:ext cx="55224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ESLint, JSLint, JSHint check your code for poor practices!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Built-in Editor Support!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Plain CSS &amp; Javascript still aren’t enough...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