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Override1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71" r:id="rId14"/>
    <p:sldId id="267" r:id="rId15"/>
    <p:sldId id="269" r:id="rId16"/>
    <p:sldId id="272" r:id="rId17"/>
    <p:sldId id="273" r:id="rId18"/>
    <p:sldId id="270" r:id="rId19"/>
    <p:sldId id="274" r:id="rId20"/>
    <p:sldId id="275" r:id="rId21"/>
    <p:sldId id="279" r:id="rId22"/>
    <p:sldId id="281" r:id="rId23"/>
    <p:sldId id="280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433070" y="533400"/>
            <a:ext cx="1114425" cy="7810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zh-CN"/>
              <a:t>Old OMX</a:t>
            </a:r>
            <a:endParaRPr lang="x-none" altLang="zh-CN"/>
          </a:p>
        </p:txBody>
      </p:sp>
      <p:sp>
        <p:nvSpPr>
          <p:cNvPr id="5" name="矩形 4"/>
          <p:cNvSpPr/>
          <p:nvPr/>
        </p:nvSpPr>
        <p:spPr>
          <a:xfrm>
            <a:off x="250825" y="2726055"/>
            <a:ext cx="2545080" cy="17576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l"/>
            <a:r>
              <a:rPr lang="x-none" altLang="zh-CN" sz="1600">
                <a:solidFill>
                  <a:schemeClr val="bg1"/>
                </a:solidFill>
              </a:rPr>
              <a:t>allocateNode(...,</a:t>
            </a:r>
            <a:endParaRPr lang="x-none" altLang="zh-CN" sz="1600">
              <a:solidFill>
                <a:schemeClr val="bg1"/>
              </a:solidFill>
            </a:endParaRPr>
          </a:p>
          <a:p>
            <a:pPr algn="l"/>
            <a:r>
              <a:rPr lang="x-none" altLang="zh-CN" sz="1600">
                <a:solidFill>
                  <a:schemeClr val="bg1"/>
                </a:solidFill>
              </a:rPr>
              <a:t>node_id *node)</a:t>
            </a:r>
            <a:endParaRPr lang="x-none" altLang="zh-CN" sz="1600">
              <a:solidFill>
                <a:schemeClr val="bg1"/>
              </a:solidFill>
            </a:endParaRPr>
          </a:p>
          <a:p>
            <a:pPr algn="l"/>
            <a:endParaRPr lang="x-none" altLang="zh-CN" sz="1600">
              <a:solidFill>
                <a:schemeClr val="bg1"/>
              </a:solidFill>
            </a:endParaRPr>
          </a:p>
          <a:p>
            <a:pPr algn="l"/>
            <a:r>
              <a:rPr lang="x-none" altLang="zh-CN" sz="1600">
                <a:solidFill>
                  <a:schemeClr val="bg1"/>
                </a:solidFill>
              </a:rPr>
              <a:t>setParameter()</a:t>
            </a:r>
            <a:endParaRPr lang="x-none" altLang="zh-CN" sz="1600">
              <a:solidFill>
                <a:schemeClr val="bg1"/>
              </a:solidFill>
            </a:endParaRPr>
          </a:p>
          <a:p>
            <a:pPr algn="l"/>
            <a:r>
              <a:rPr lang="x-none" altLang="zh-CN" sz="1600">
                <a:solidFill>
                  <a:schemeClr val="bg1"/>
                </a:solidFill>
              </a:rPr>
              <a:t>fillBuffer()</a:t>
            </a:r>
            <a:endParaRPr lang="x-none" altLang="zh-CN" sz="1600">
              <a:solidFill>
                <a:schemeClr val="bg1"/>
              </a:solidFill>
            </a:endParaRPr>
          </a:p>
          <a:p>
            <a:pPr algn="l"/>
            <a:r>
              <a:rPr lang="x-none" altLang="zh-CN" sz="1600">
                <a:solidFill>
                  <a:schemeClr val="bg1"/>
                </a:solidFill>
              </a:rPr>
              <a:t>...</a:t>
            </a:r>
            <a:endParaRPr lang="x-none" altLang="zh-CN" sz="1600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18770" y="2331720"/>
            <a:ext cx="589280" cy="3352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dist"/>
            <a:r>
              <a:rPr lang="x-none" altLang="zh-CN" sz="1600">
                <a:solidFill>
                  <a:schemeClr val="accent1"/>
                </a:solidFill>
                <a:sym typeface="+mn-ea"/>
              </a:rPr>
              <a:t>IOMX</a:t>
            </a:r>
            <a:endParaRPr lang="x-none" altLang="zh-CN" sz="1600">
              <a:solidFill>
                <a:schemeClr val="accent1"/>
              </a:solidFill>
              <a:sym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352800" y="3058160"/>
            <a:ext cx="2486025" cy="117221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l"/>
            <a:r>
              <a:rPr lang="x-none" altLang="zh-CN" sz="1600">
                <a:solidFill>
                  <a:schemeClr val="bg1"/>
                </a:solidFill>
              </a:rPr>
              <a:t>find OMXNodeInstance</a:t>
            </a:r>
            <a:endParaRPr lang="x-none" altLang="zh-CN" sz="1600">
              <a:solidFill>
                <a:schemeClr val="bg1"/>
              </a:solidFill>
            </a:endParaRPr>
          </a:p>
          <a:p>
            <a:pPr algn="l"/>
            <a:r>
              <a:rPr lang="x-none" altLang="zh-CN" sz="1600">
                <a:solidFill>
                  <a:schemeClr val="bg1"/>
                </a:solidFill>
              </a:rPr>
              <a:t>by node_id</a:t>
            </a:r>
            <a:endParaRPr lang="x-none" altLang="zh-CN" sz="1600">
              <a:solidFill>
                <a:schemeClr val="bg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391535" y="2627630"/>
            <a:ext cx="1808480" cy="3352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dist"/>
            <a:r>
              <a:rPr lang="x-none" altLang="zh-CN" sz="1600">
                <a:solidFill>
                  <a:schemeClr val="accent1"/>
                </a:solidFill>
                <a:sym typeface="+mn-ea"/>
              </a:rPr>
              <a:t>OMX:public BnOMX</a:t>
            </a:r>
            <a:endParaRPr lang="x-none" altLang="zh-CN" sz="1600">
              <a:solidFill>
                <a:schemeClr val="accent1"/>
              </a:solidFill>
              <a:sym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393180" y="3058160"/>
            <a:ext cx="2486025" cy="110045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l"/>
            <a:r>
              <a:rPr lang="x-none" altLang="zh-CN" sz="1600">
                <a:solidFill>
                  <a:schemeClr val="bg1"/>
                </a:solidFill>
              </a:rPr>
              <a:t>OMX_HANDLETYPE mHandle</a:t>
            </a:r>
            <a:endParaRPr lang="x-none" altLang="zh-CN" sz="1600">
              <a:solidFill>
                <a:schemeClr val="bg1"/>
              </a:solidFill>
            </a:endParaRPr>
          </a:p>
          <a:p>
            <a:pPr algn="l"/>
            <a:endParaRPr lang="x-none" altLang="zh-CN" sz="1600">
              <a:solidFill>
                <a:schemeClr val="bg1"/>
              </a:solidFill>
            </a:endParaRPr>
          </a:p>
          <a:p>
            <a:pPr algn="l"/>
            <a:endParaRPr lang="x-none" altLang="zh-CN" sz="1600">
              <a:solidFill>
                <a:schemeClr val="bg1"/>
              </a:solidFill>
            </a:endParaRPr>
          </a:p>
          <a:p>
            <a:pPr algn="l"/>
            <a:endParaRPr lang="x-none" altLang="zh-CN" sz="1600">
              <a:solidFill>
                <a:schemeClr val="bg1"/>
              </a:solidFill>
            </a:endParaRPr>
          </a:p>
          <a:p>
            <a:pPr algn="l"/>
            <a:endParaRPr lang="x-none" altLang="zh-CN" sz="1600">
              <a:solidFill>
                <a:schemeClr val="bg1"/>
              </a:solidFill>
            </a:endParaRPr>
          </a:p>
          <a:p>
            <a:pPr algn="l"/>
            <a:endParaRPr lang="x-none" altLang="zh-CN" sz="1600">
              <a:solidFill>
                <a:schemeClr val="bg1"/>
              </a:solidFill>
            </a:endParaRPr>
          </a:p>
          <a:p>
            <a:pPr algn="l"/>
            <a:endParaRPr lang="x-none" altLang="zh-CN" sz="1600">
              <a:solidFill>
                <a:schemeClr val="bg1"/>
              </a:solidFill>
            </a:endParaRPr>
          </a:p>
          <a:p>
            <a:pPr algn="l"/>
            <a:endParaRPr lang="x-none" altLang="zh-CN" sz="1600">
              <a:solidFill>
                <a:schemeClr val="bg1"/>
              </a:solidFill>
            </a:endParaRPr>
          </a:p>
          <a:p>
            <a:pPr algn="l"/>
            <a:endParaRPr lang="x-none" altLang="zh-CN" sz="1600">
              <a:solidFill>
                <a:schemeClr val="bg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334125" y="2627630"/>
            <a:ext cx="1706880" cy="3352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dist"/>
            <a:r>
              <a:rPr lang="x-none" altLang="zh-CN" sz="1600">
                <a:solidFill>
                  <a:schemeClr val="accent1"/>
                </a:solidFill>
                <a:sym typeface="+mn-ea"/>
              </a:rPr>
              <a:t>OMXNodeInstance</a:t>
            </a:r>
            <a:endParaRPr lang="x-none" altLang="zh-CN" sz="1600">
              <a:solidFill>
                <a:schemeClr val="accent1"/>
              </a:solidFill>
              <a:sym typeface="+mn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9359900" y="3058160"/>
            <a:ext cx="2486025" cy="101346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l"/>
            <a:r>
              <a:rPr lang="x-none" altLang="zh-CN" sz="1600">
                <a:solidFill>
                  <a:schemeClr val="bg1"/>
                </a:solidFill>
              </a:rPr>
              <a:t>libstagefrighthw.so</a:t>
            </a:r>
            <a:endParaRPr lang="x-none" altLang="zh-CN" sz="1600">
              <a:solidFill>
                <a:schemeClr val="bg1"/>
              </a:solidFill>
            </a:endParaRPr>
          </a:p>
          <a:p>
            <a:pPr algn="l"/>
            <a:endParaRPr lang="x-none" altLang="zh-CN" sz="1600">
              <a:solidFill>
                <a:schemeClr val="bg1"/>
              </a:solidFill>
            </a:endParaRPr>
          </a:p>
          <a:p>
            <a:pPr algn="l"/>
            <a:r>
              <a:rPr lang="x-none" altLang="zh-CN" sz="1600">
                <a:solidFill>
                  <a:schemeClr val="bg1"/>
                </a:solidFill>
              </a:rPr>
              <a:t>SoftOMXPlugin</a:t>
            </a:r>
            <a:endParaRPr lang="x-none" altLang="zh-CN">
              <a:solidFill>
                <a:schemeClr val="bg1"/>
              </a:solidFill>
            </a:endParaRPr>
          </a:p>
          <a:p>
            <a:pPr algn="l"/>
            <a:endParaRPr lang="x-none" altLang="zh-CN">
              <a:solidFill>
                <a:schemeClr val="bg1"/>
              </a:solidFill>
            </a:endParaRPr>
          </a:p>
          <a:p>
            <a:pPr algn="l"/>
            <a:endParaRPr lang="x-none" altLang="zh-CN">
              <a:solidFill>
                <a:schemeClr val="bg1"/>
              </a:solidFill>
            </a:endParaRPr>
          </a:p>
          <a:p>
            <a:pPr algn="l"/>
            <a:endParaRPr lang="x-none" altLang="zh-CN">
              <a:solidFill>
                <a:schemeClr val="bg1"/>
              </a:solidFill>
            </a:endParaRPr>
          </a:p>
          <a:p>
            <a:pPr algn="l"/>
            <a:endParaRPr lang="x-none" altLang="zh-CN">
              <a:solidFill>
                <a:schemeClr val="bg1"/>
              </a:solidFill>
            </a:endParaRPr>
          </a:p>
          <a:p>
            <a:pPr algn="l"/>
            <a:endParaRPr lang="x-none" altLang="zh-CN">
              <a:solidFill>
                <a:schemeClr val="bg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9329420" y="2627630"/>
            <a:ext cx="1097280" cy="3352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x-none" altLang="zh-CN" sz="1600">
                <a:solidFill>
                  <a:schemeClr val="accent1"/>
                </a:solidFill>
                <a:sym typeface="+mn-ea"/>
              </a:rPr>
              <a:t>OMXMaster</a:t>
            </a:r>
            <a:endParaRPr lang="x-none" altLang="zh-CN" sz="1600">
              <a:solidFill>
                <a:schemeClr val="accent1"/>
              </a:solidFill>
              <a:sym typeface="+mn-ea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3056890" y="1697355"/>
            <a:ext cx="0" cy="40843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5781675" y="1760855"/>
            <a:ext cx="2554605" cy="3378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t">
            <a:spAutoFit/>
          </a:bodyPr>
          <a:p>
            <a:r>
              <a:rPr lang="zh-CN" altLang="en-US" sz="1600">
                <a:sym typeface="+mn-ea"/>
              </a:rPr>
              <a:t>media.codec </a:t>
            </a:r>
            <a:r>
              <a:rPr lang="x-none" altLang="zh-CN" sz="1600">
                <a:sym typeface="+mn-ea"/>
              </a:rPr>
              <a:t>/ </a:t>
            </a:r>
            <a:r>
              <a:rPr lang="zh-CN" altLang="en-US" sz="1600">
                <a:sym typeface="+mn-ea"/>
              </a:rPr>
              <a:t>mediaserver</a:t>
            </a:r>
            <a:endParaRPr lang="x-none" altLang="zh-CN" sz="1600">
              <a:sym typeface="+mn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" name="矩形 11"/>
          <p:cNvSpPr/>
          <p:nvPr/>
        </p:nvSpPr>
        <p:spPr>
          <a:xfrm>
            <a:off x="285750" y="199390"/>
            <a:ext cx="1367155" cy="7810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zh-CN"/>
              <a:t>1.composer</a:t>
            </a:r>
            <a:endParaRPr lang="x-none" altLang="zh-CN"/>
          </a:p>
          <a:p>
            <a:pPr algn="ctr"/>
            <a:r>
              <a:rPr lang="x-none" altLang="zh-CN"/>
              <a:t>old</a:t>
            </a:r>
            <a:endParaRPr lang="x-none" altLang="zh-CN"/>
          </a:p>
        </p:txBody>
      </p:sp>
      <p:sp>
        <p:nvSpPr>
          <p:cNvPr id="11" name="文本框 10"/>
          <p:cNvSpPr txBox="1"/>
          <p:nvPr/>
        </p:nvSpPr>
        <p:spPr>
          <a:xfrm>
            <a:off x="8636635" y="2356485"/>
            <a:ext cx="2524125" cy="3352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altLang="zh-CN" sz="1600">
                <a:solidFill>
                  <a:schemeClr val="accent1"/>
                </a:solidFill>
              </a:rPr>
              <a:t>hwc_composer_device_1_t</a:t>
            </a:r>
            <a:endParaRPr lang="x-none" altLang="zh-CN" sz="1600">
              <a:solidFill>
                <a:schemeClr val="accent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871585" y="2762250"/>
            <a:ext cx="2232025" cy="92265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l" fontAlgn="t"/>
            <a:r>
              <a:rPr lang="x-none" altLang="zh-CN" sz="1600">
                <a:solidFill>
                  <a:schemeClr val="bg1"/>
                </a:solidFill>
              </a:rPr>
              <a:t>prepare()</a:t>
            </a:r>
            <a:endParaRPr lang="x-none" altLang="zh-CN" sz="1600">
              <a:solidFill>
                <a:schemeClr val="bg1"/>
              </a:solidFill>
            </a:endParaRPr>
          </a:p>
          <a:p>
            <a:pPr algn="l" fontAlgn="t"/>
            <a:r>
              <a:rPr lang="x-none" altLang="zh-CN" sz="1600">
                <a:solidFill>
                  <a:schemeClr val="bg1"/>
                </a:solidFill>
              </a:rPr>
              <a:t>set()</a:t>
            </a:r>
            <a:endParaRPr lang="x-none" altLang="zh-CN" sz="1600">
              <a:solidFill>
                <a:schemeClr val="bg1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8877300" y="4695190"/>
            <a:ext cx="1609725" cy="3352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altLang="zh-CN" sz="1600">
                <a:solidFill>
                  <a:schemeClr val="accent1"/>
                </a:solidFill>
              </a:rPr>
              <a:t>hwc2_device_t</a:t>
            </a:r>
            <a:endParaRPr lang="x-none" altLang="zh-CN" sz="1600">
              <a:solidFill>
                <a:schemeClr val="accent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8871585" y="5136515"/>
            <a:ext cx="2232025" cy="92265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l" fontAlgn="t"/>
            <a:r>
              <a:rPr lang="x-none" altLang="zh-CN" sz="1600">
                <a:solidFill>
                  <a:schemeClr val="bg1"/>
                </a:solidFill>
              </a:rPr>
              <a:t>getCapabilities()</a:t>
            </a:r>
            <a:endParaRPr lang="x-none" altLang="zh-CN" sz="1600">
              <a:solidFill>
                <a:schemeClr val="bg1"/>
              </a:solidFill>
            </a:endParaRPr>
          </a:p>
          <a:p>
            <a:pPr algn="l" fontAlgn="t"/>
            <a:r>
              <a:rPr lang="x-none" altLang="zh-CN" sz="1600">
                <a:solidFill>
                  <a:schemeClr val="bg1"/>
                </a:solidFill>
              </a:rPr>
              <a:t>getFunction()</a:t>
            </a:r>
            <a:endParaRPr lang="x-none" altLang="zh-CN" sz="1600">
              <a:solidFill>
                <a:schemeClr val="bg1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379980" y="263525"/>
            <a:ext cx="5929630" cy="15544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t">
            <a:spAutoFit/>
          </a:bodyPr>
          <a:p>
            <a:r>
              <a:rPr lang="x-none" altLang="zh-CN" sz="1600"/>
              <a:t>hwc2 provide function by a single API getFunction() that</a:t>
            </a:r>
            <a:endParaRPr lang="x-none" altLang="zh-CN" sz="1600"/>
          </a:p>
          <a:p>
            <a:r>
              <a:rPr lang="x-none" altLang="zh-CN" sz="1600"/>
              <a:t>receive hwc2_function_descriptor_t enum and return func</a:t>
            </a:r>
            <a:endParaRPr lang="x-none" altLang="zh-CN" sz="1600"/>
          </a:p>
          <a:p>
            <a:r>
              <a:rPr lang="x-none" altLang="zh-CN" sz="1600"/>
              <a:t>pointer:</a:t>
            </a:r>
            <a:endParaRPr lang="x-none" altLang="zh-CN" sz="1600"/>
          </a:p>
          <a:p>
            <a:r>
              <a:rPr lang="x-none" altLang="zh-CN" sz="1600"/>
              <a:t>HWC2_FUNCTION_SET_LAYER_Z_ORDE</a:t>
            </a:r>
            <a:endParaRPr lang="x-none" altLang="zh-CN" sz="1600"/>
          </a:p>
          <a:p>
            <a:r>
              <a:rPr lang="x-none" altLang="zh-CN" sz="1600"/>
              <a:t>HWC2_FUNCTION_SET_LAYER_BUFFER</a:t>
            </a:r>
            <a:endParaRPr lang="x-none" altLang="zh-CN" sz="1600"/>
          </a:p>
          <a:p>
            <a:r>
              <a:rPr lang="x-none" altLang="zh-CN" sz="1600"/>
              <a:t>...</a:t>
            </a:r>
            <a:endParaRPr lang="x-none" altLang="zh-CN" sz="1600"/>
          </a:p>
        </p:txBody>
      </p:sp>
      <p:sp>
        <p:nvSpPr>
          <p:cNvPr id="17" name="文本框 16"/>
          <p:cNvSpPr txBox="1"/>
          <p:nvPr/>
        </p:nvSpPr>
        <p:spPr>
          <a:xfrm>
            <a:off x="4316730" y="1929765"/>
            <a:ext cx="2045970" cy="5791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altLang="zh-CN" sz="1600">
                <a:solidFill>
                  <a:schemeClr val="accent1"/>
                </a:solidFill>
              </a:rPr>
              <a:t>HWComposer/</a:t>
            </a:r>
            <a:endParaRPr lang="x-none" altLang="zh-CN" sz="1600">
              <a:solidFill>
                <a:schemeClr val="accent1"/>
              </a:solidFill>
            </a:endParaRPr>
          </a:p>
          <a:p>
            <a:r>
              <a:rPr lang="x-none" altLang="zh-CN" sz="1600">
                <a:solidFill>
                  <a:schemeClr val="accent1"/>
                </a:solidFill>
              </a:rPr>
              <a:t>HWComposer_hwc1.h</a:t>
            </a:r>
            <a:endParaRPr lang="x-none" altLang="zh-CN" sz="1600">
              <a:solidFill>
                <a:schemeClr val="accent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459605" y="2616200"/>
            <a:ext cx="2571115" cy="138493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l" fontAlgn="t"/>
            <a:r>
              <a:rPr lang="x-none" altLang="zh-CN" sz="1600">
                <a:solidFill>
                  <a:schemeClr val="bg1"/>
                </a:solidFill>
              </a:rPr>
              <a:t>hwc_composer_device_1* mHwc</a:t>
            </a:r>
            <a:endParaRPr lang="x-none" altLang="zh-CN" sz="1600">
              <a:solidFill>
                <a:schemeClr val="bg1"/>
              </a:solidFill>
            </a:endParaRPr>
          </a:p>
          <a:p>
            <a:pPr algn="l" fontAlgn="t"/>
            <a:endParaRPr lang="x-none" altLang="zh-CN" sz="1600">
              <a:solidFill>
                <a:schemeClr val="bg1"/>
              </a:solidFill>
            </a:endParaRPr>
          </a:p>
          <a:p>
            <a:pPr algn="l" fontAlgn="t"/>
            <a:r>
              <a:rPr lang="x-none" altLang="zh-CN" sz="1600">
                <a:solidFill>
                  <a:schemeClr val="bg1"/>
                </a:solidFill>
              </a:rPr>
              <a:t>prepare()</a:t>
            </a:r>
            <a:endParaRPr lang="x-none" altLang="zh-CN" sz="1600">
              <a:solidFill>
                <a:schemeClr val="bg1"/>
              </a:solidFill>
            </a:endParaRPr>
          </a:p>
          <a:p>
            <a:pPr algn="l" fontAlgn="t"/>
            <a:r>
              <a:rPr lang="x-none" altLang="zh-CN" sz="1600">
                <a:solidFill>
                  <a:schemeClr val="bg1"/>
                </a:solidFill>
              </a:rPr>
              <a:t>commit()</a:t>
            </a:r>
            <a:endParaRPr lang="x-none" altLang="zh-CN" sz="1600">
              <a:solidFill>
                <a:schemeClr val="bg1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4391660" y="4077970"/>
            <a:ext cx="1696720" cy="5791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altLang="zh-CN" sz="1600">
                <a:solidFill>
                  <a:schemeClr val="accent1"/>
                </a:solidFill>
              </a:rPr>
              <a:t>HWComposer/</a:t>
            </a:r>
            <a:endParaRPr lang="x-none" altLang="zh-CN" sz="1600">
              <a:solidFill>
                <a:schemeClr val="accent1"/>
              </a:solidFill>
            </a:endParaRPr>
          </a:p>
          <a:p>
            <a:r>
              <a:rPr lang="x-none" altLang="zh-CN" sz="1600">
                <a:solidFill>
                  <a:schemeClr val="accent1"/>
                </a:solidFill>
              </a:rPr>
              <a:t>HWComposer.h</a:t>
            </a:r>
            <a:endParaRPr lang="x-none" altLang="zh-CN" sz="1600">
              <a:solidFill>
                <a:schemeClr val="accent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459605" y="4693285"/>
            <a:ext cx="3344545" cy="184531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l" fontAlgn="t"/>
            <a:r>
              <a:rPr lang="x-none" altLang="zh-CN" sz="1600">
                <a:solidFill>
                  <a:schemeClr val="bg1"/>
                </a:solidFill>
              </a:rPr>
              <a:t>std::unique_ptr&lt;HWC2On1Adapter&gt; mAdapter</a:t>
            </a:r>
            <a:endParaRPr lang="x-none" altLang="zh-CN" sz="1600">
              <a:solidFill>
                <a:schemeClr val="bg1"/>
              </a:solidFill>
            </a:endParaRPr>
          </a:p>
          <a:p>
            <a:pPr algn="l" fontAlgn="t"/>
            <a:r>
              <a:rPr lang="x-none" altLang="zh-CN" sz="1600">
                <a:solidFill>
                  <a:schemeClr val="bg1"/>
                </a:solidFill>
              </a:rPr>
              <a:t>std::unique_ptr&lt;HWC2::Device&gt;   mHwcDevice</a:t>
            </a:r>
            <a:endParaRPr lang="x-none" altLang="zh-CN" sz="1600">
              <a:solidFill>
                <a:schemeClr val="bg1"/>
              </a:solidFill>
            </a:endParaRPr>
          </a:p>
          <a:p>
            <a:pPr algn="l" fontAlgn="t"/>
            <a:endParaRPr lang="x-none" altLang="zh-CN" sz="1600">
              <a:solidFill>
                <a:schemeClr val="bg1"/>
              </a:solidFill>
            </a:endParaRPr>
          </a:p>
          <a:p>
            <a:pPr algn="l" fontAlgn="t"/>
            <a:r>
              <a:rPr lang="x-none" altLang="zh-CN" sz="1600">
                <a:solidFill>
                  <a:schemeClr val="bg1"/>
                </a:solidFill>
              </a:rPr>
              <a:t>prepare()</a:t>
            </a:r>
            <a:endParaRPr lang="x-none" altLang="zh-CN" sz="1600">
              <a:solidFill>
                <a:schemeClr val="bg1"/>
              </a:solidFill>
            </a:endParaRPr>
          </a:p>
          <a:p>
            <a:pPr algn="l" fontAlgn="t"/>
            <a:r>
              <a:rPr lang="x-none" altLang="zh-CN" sz="1600">
                <a:solidFill>
                  <a:schemeClr val="bg1"/>
                </a:solidFill>
              </a:rPr>
              <a:t>commit()</a:t>
            </a:r>
            <a:endParaRPr lang="x-none" altLang="zh-CN" sz="1600">
              <a:solidFill>
                <a:schemeClr val="bg1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1539240" y="5396865"/>
            <a:ext cx="1663700" cy="5791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altLang="zh-CN" sz="1600">
                <a:solidFill>
                  <a:schemeClr val="accent1"/>
                </a:solidFill>
              </a:rPr>
              <a:t>SurfaceFlinger.</a:t>
            </a:r>
            <a:endParaRPr lang="x-none" altLang="zh-CN" sz="1600">
              <a:solidFill>
                <a:schemeClr val="accent1"/>
              </a:solidFill>
            </a:endParaRPr>
          </a:p>
          <a:p>
            <a:r>
              <a:rPr lang="x-none" altLang="zh-CN" sz="1600">
                <a:solidFill>
                  <a:schemeClr val="accent1"/>
                </a:solidFill>
              </a:rPr>
              <a:t>cpp</a:t>
            </a:r>
            <a:endParaRPr lang="x-none" altLang="zh-CN" sz="1600">
              <a:solidFill>
                <a:schemeClr val="accent1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1539240" y="3070860"/>
            <a:ext cx="2202815" cy="5791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altLang="zh-CN" sz="1600">
                <a:solidFill>
                  <a:schemeClr val="accent1"/>
                </a:solidFill>
              </a:rPr>
              <a:t>SurfaceFlinger_hwc1.</a:t>
            </a:r>
            <a:endParaRPr lang="x-none" altLang="zh-CN" sz="1600">
              <a:solidFill>
                <a:schemeClr val="accent1"/>
              </a:solidFill>
            </a:endParaRPr>
          </a:p>
          <a:p>
            <a:r>
              <a:rPr lang="x-none" altLang="zh-CN" sz="1600">
                <a:solidFill>
                  <a:schemeClr val="accent1"/>
                </a:solidFill>
              </a:rPr>
              <a:t>cpp</a:t>
            </a:r>
            <a:endParaRPr lang="x-none" altLang="zh-CN" sz="16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" name="矩形 11"/>
          <p:cNvSpPr/>
          <p:nvPr/>
        </p:nvSpPr>
        <p:spPr>
          <a:xfrm>
            <a:off x="285750" y="199390"/>
            <a:ext cx="1367155" cy="7810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zh-CN"/>
              <a:t>2.composer</a:t>
            </a:r>
            <a:endParaRPr lang="x-none" altLang="zh-CN"/>
          </a:p>
          <a:p>
            <a:pPr algn="ctr"/>
            <a:r>
              <a:rPr lang="x-none" altLang="zh-CN"/>
              <a:t>old</a:t>
            </a:r>
            <a:endParaRPr lang="x-none" altLang="zh-CN"/>
          </a:p>
        </p:txBody>
      </p:sp>
      <p:sp>
        <p:nvSpPr>
          <p:cNvPr id="11" name="文本框 10"/>
          <p:cNvSpPr txBox="1"/>
          <p:nvPr/>
        </p:nvSpPr>
        <p:spPr>
          <a:xfrm>
            <a:off x="7644765" y="1216025"/>
            <a:ext cx="1514475" cy="3352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altLang="zh-CN" sz="1600">
                <a:solidFill>
                  <a:schemeClr val="accent1"/>
                </a:solidFill>
              </a:rPr>
              <a:t>HWC2::Device</a:t>
            </a:r>
            <a:endParaRPr lang="x-none" altLang="zh-CN" sz="1600">
              <a:solidFill>
                <a:schemeClr val="accent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709535" y="1605280"/>
            <a:ext cx="3510915" cy="160972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l" fontAlgn="t"/>
            <a:r>
              <a:rPr lang="x-none" altLang="zh-CN" sz="1600">
                <a:solidFill>
                  <a:schemeClr val="bg1"/>
                </a:solidFill>
              </a:rPr>
              <a:t>hwc2_device_t* mHwcDevice</a:t>
            </a:r>
            <a:endParaRPr lang="x-none" altLang="zh-CN" sz="1600">
              <a:solidFill>
                <a:schemeClr val="bg1"/>
              </a:solidFill>
            </a:endParaRPr>
          </a:p>
          <a:p>
            <a:pPr algn="l" fontAlgn="t"/>
            <a:endParaRPr lang="x-none" altLang="zh-CN" sz="1600">
              <a:solidFill>
                <a:schemeClr val="bg1"/>
              </a:solidFill>
            </a:endParaRPr>
          </a:p>
          <a:p>
            <a:pPr algn="l" fontAlgn="t"/>
            <a:r>
              <a:rPr lang="x-none" altLang="zh-CN" sz="1600">
                <a:solidFill>
                  <a:schemeClr val="bg1"/>
                </a:solidFill>
              </a:rPr>
              <a:t>HWC2_PFN_SET_LAYER_BUFFER mSetLayerBuffer</a:t>
            </a:r>
            <a:endParaRPr lang="x-none" altLang="zh-CN" sz="1600">
              <a:solidFill>
                <a:schemeClr val="bg1"/>
              </a:solidFill>
            </a:endParaRPr>
          </a:p>
          <a:p>
            <a:pPr algn="l" fontAlgn="t"/>
            <a:r>
              <a:rPr lang="x-none" altLang="zh-CN" sz="1600">
                <a:solidFill>
                  <a:schemeClr val="bg1"/>
                </a:solidFill>
              </a:rPr>
              <a:t>HWC2_PFN_SET_LAYER_DISPLAY_FRAME mSetLayerDisplayFrame</a:t>
            </a:r>
            <a:endParaRPr lang="x-none" altLang="zh-CN" sz="160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205605" y="3297555"/>
            <a:ext cx="2332990" cy="5791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altLang="zh-CN" sz="1600">
                <a:solidFill>
                  <a:schemeClr val="accent1"/>
                </a:solidFill>
              </a:rPr>
              <a:t>HWC2On1Adapter:</a:t>
            </a:r>
            <a:r>
              <a:rPr lang="x-none" altLang="zh-CN" sz="1600">
                <a:solidFill>
                  <a:schemeClr val="accent1"/>
                </a:solidFill>
                <a:sym typeface="+mn-ea"/>
              </a:rPr>
              <a:t>public </a:t>
            </a:r>
            <a:r>
              <a:rPr lang="x-none" altLang="zh-CN" sz="1600">
                <a:solidFill>
                  <a:schemeClr val="accent1"/>
                </a:solidFill>
              </a:rPr>
              <a:t> hwc2_device_t</a:t>
            </a:r>
            <a:endParaRPr lang="x-none" altLang="zh-CN" sz="1600">
              <a:solidFill>
                <a:schemeClr val="accent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4172585" y="3990975"/>
            <a:ext cx="2545080" cy="92265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l" fontAlgn="t"/>
            <a:r>
              <a:rPr lang="x-none" altLang="zh-CN" sz="1600">
                <a:solidFill>
                  <a:schemeClr val="bg1"/>
                </a:solidFill>
              </a:rPr>
              <a:t>hwc_composer_device_1* const mHwc1Device</a:t>
            </a:r>
            <a:endParaRPr lang="x-none" altLang="zh-CN" sz="1600">
              <a:solidFill>
                <a:schemeClr val="bg1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86690" y="1186815"/>
            <a:ext cx="6170930" cy="17983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t">
            <a:spAutoFit/>
          </a:bodyPr>
          <a:p>
            <a:r>
              <a:rPr lang="x-none" altLang="zh-CN" sz="1600">
                <a:sym typeface="+mn-ea"/>
              </a:rPr>
              <a:t>HWComposer.mHwcDevice is a instance of HWC2::Device that</a:t>
            </a:r>
            <a:endParaRPr lang="x-none" altLang="zh-CN" sz="1600">
              <a:sym typeface="+mn-ea"/>
            </a:endParaRPr>
          </a:p>
          <a:p>
            <a:r>
              <a:rPr lang="x-none" altLang="zh-CN" sz="1600">
                <a:sym typeface="+mn-ea"/>
              </a:rPr>
              <a:t>hold hwc2_device_t, all method get from hwc2 getFunction</a:t>
            </a:r>
            <a:endParaRPr lang="x-none" altLang="zh-CN" sz="1600">
              <a:sym typeface="+mn-ea"/>
            </a:endParaRPr>
          </a:p>
          <a:p>
            <a:r>
              <a:rPr lang="x-none" altLang="zh-CN" sz="1600">
                <a:sym typeface="+mn-ea"/>
              </a:rPr>
              <a:t>is saved in Device; all the method will be invoke through</a:t>
            </a:r>
            <a:endParaRPr lang="x-none" altLang="zh-CN" sz="1600">
              <a:sym typeface="+mn-ea"/>
            </a:endParaRPr>
          </a:p>
          <a:p>
            <a:r>
              <a:rPr lang="x-none" altLang="zh-CN" sz="1600">
                <a:sym typeface="+mn-ea"/>
              </a:rPr>
              <a:t>Display, Layer;</a:t>
            </a:r>
            <a:endParaRPr lang="x-none" altLang="zh-CN" sz="1600">
              <a:sym typeface="+mn-ea"/>
            </a:endParaRPr>
          </a:p>
          <a:p>
            <a:endParaRPr lang="x-none" altLang="zh-CN" sz="1600">
              <a:sym typeface="+mn-ea"/>
            </a:endParaRPr>
          </a:p>
          <a:p>
            <a:r>
              <a:rPr lang="x-none" altLang="zh-CN" sz="1600">
                <a:sym typeface="+mn-ea"/>
              </a:rPr>
              <a:t>When current HAL is still implements with hwc1, adapter</a:t>
            </a:r>
            <a:endParaRPr lang="x-none" altLang="zh-CN" sz="1600">
              <a:sym typeface="+mn-ea"/>
            </a:endParaRPr>
          </a:p>
          <a:p>
            <a:r>
              <a:rPr lang="x-none" altLang="zh-CN" sz="1600">
                <a:sym typeface="+mn-ea"/>
              </a:rPr>
              <a:t>HWC2On1Adapter will handle adapter from hwc2 to hwc1</a:t>
            </a:r>
            <a:endParaRPr lang="x-none" altLang="zh-CN" sz="1600"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644130" y="3288030"/>
            <a:ext cx="1514475" cy="3352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altLang="zh-CN" sz="1600">
                <a:solidFill>
                  <a:schemeClr val="accent1"/>
                </a:solidFill>
              </a:rPr>
              <a:t>HWC2::Display</a:t>
            </a:r>
            <a:endParaRPr lang="x-none" altLang="zh-CN" sz="1600">
              <a:solidFill>
                <a:schemeClr val="accent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662545" y="4742815"/>
            <a:ext cx="1514475" cy="3352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altLang="zh-CN" sz="1600">
                <a:solidFill>
                  <a:schemeClr val="accent1"/>
                </a:solidFill>
              </a:rPr>
              <a:t>HWC2::Layer</a:t>
            </a:r>
            <a:endParaRPr lang="x-none" altLang="zh-CN" sz="1600">
              <a:solidFill>
                <a:schemeClr val="accen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7709535" y="5132705"/>
            <a:ext cx="2545080" cy="92265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l" fontAlgn="t"/>
            <a:r>
              <a:rPr lang="x-none" altLang="zh-CN" sz="1600">
                <a:solidFill>
                  <a:schemeClr val="bg1"/>
                </a:solidFill>
              </a:rPr>
              <a:t>Device&amp; mDevice</a:t>
            </a:r>
            <a:endParaRPr lang="x-none" altLang="zh-CN" sz="1600">
              <a:solidFill>
                <a:schemeClr val="bg1"/>
              </a:solidFill>
            </a:endParaRPr>
          </a:p>
          <a:p>
            <a:pPr algn="l" fontAlgn="t"/>
            <a:endParaRPr lang="x-none" altLang="zh-CN" sz="1600">
              <a:solidFill>
                <a:schemeClr val="bg1"/>
              </a:solidFill>
            </a:endParaRPr>
          </a:p>
          <a:p>
            <a:pPr algn="l" fontAlgn="t"/>
            <a:r>
              <a:rPr lang="x-none" altLang="zh-CN" sz="1600">
                <a:solidFill>
                  <a:schemeClr val="bg1"/>
                </a:solidFill>
              </a:rPr>
              <a:t>setDisplayFrame()</a:t>
            </a:r>
            <a:endParaRPr lang="x-none" altLang="zh-CN" sz="1600">
              <a:solidFill>
                <a:schemeClr val="bg1"/>
              </a:solidFill>
            </a:endParaRPr>
          </a:p>
          <a:p>
            <a:pPr algn="l" fontAlgn="t"/>
            <a:endParaRPr lang="x-none" altLang="zh-CN" sz="1600">
              <a:solidFill>
                <a:schemeClr val="bg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7709535" y="3686810"/>
            <a:ext cx="2545080" cy="92265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l" fontAlgn="t"/>
            <a:r>
              <a:rPr lang="x-none" altLang="zh-CN" sz="1600">
                <a:solidFill>
                  <a:schemeClr val="bg1"/>
                </a:solidFill>
              </a:rPr>
              <a:t>Device&amp; mDevice</a:t>
            </a:r>
            <a:endParaRPr lang="x-none" altLang="zh-CN" sz="1600">
              <a:solidFill>
                <a:schemeClr val="bg1"/>
              </a:solidFill>
            </a:endParaRPr>
          </a:p>
          <a:p>
            <a:pPr algn="l" fontAlgn="t"/>
            <a:endParaRPr lang="x-none" altLang="zh-CN" sz="1600">
              <a:solidFill>
                <a:schemeClr val="bg1"/>
              </a:solidFill>
            </a:endParaRPr>
          </a:p>
          <a:p>
            <a:pPr algn="l" fontAlgn="t"/>
            <a:r>
              <a:rPr lang="x-none" altLang="zh-CN" sz="1600">
                <a:solidFill>
                  <a:schemeClr val="bg1"/>
                </a:solidFill>
              </a:rPr>
              <a:t>createLayer()</a:t>
            </a:r>
            <a:endParaRPr lang="x-none" altLang="zh-CN" sz="1600">
              <a:solidFill>
                <a:schemeClr val="bg1"/>
              </a:solidFill>
            </a:endParaRPr>
          </a:p>
          <a:p>
            <a:pPr algn="l" fontAlgn="t"/>
            <a:endParaRPr lang="x-none" altLang="zh-CN" sz="16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" name="矩形 11"/>
          <p:cNvSpPr/>
          <p:nvPr/>
        </p:nvSpPr>
        <p:spPr>
          <a:xfrm>
            <a:off x="285750" y="199390"/>
            <a:ext cx="1367155" cy="7810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zh-CN"/>
              <a:t>3.composer</a:t>
            </a:r>
            <a:endParaRPr lang="x-none" altLang="zh-CN"/>
          </a:p>
          <a:p>
            <a:pPr algn="ctr"/>
            <a:r>
              <a:rPr lang="x-none" altLang="zh-CN">
                <a:sym typeface="+mn-ea"/>
              </a:rPr>
              <a:t>treble</a:t>
            </a:r>
            <a:endParaRPr lang="x-none" altLang="zh-CN"/>
          </a:p>
        </p:txBody>
      </p:sp>
      <p:sp>
        <p:nvSpPr>
          <p:cNvPr id="28" name="文本框 27"/>
          <p:cNvSpPr txBox="1"/>
          <p:nvPr/>
        </p:nvSpPr>
        <p:spPr>
          <a:xfrm>
            <a:off x="6146165" y="4064000"/>
            <a:ext cx="1756410" cy="3352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altLang="zh-CN" sz="1600">
                <a:solidFill>
                  <a:schemeClr val="accent1"/>
                </a:solidFill>
              </a:rPr>
              <a:t>IComposerClient</a:t>
            </a:r>
            <a:endParaRPr lang="x-none" altLang="zh-CN" sz="1600">
              <a:solidFill>
                <a:schemeClr val="accent1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134100" y="4445000"/>
            <a:ext cx="3215005" cy="140081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l" fontAlgn="t"/>
            <a:r>
              <a:rPr lang="x-none" altLang="zh-CN" sz="1600">
                <a:solidFill>
                  <a:schemeClr val="bg1"/>
                </a:solidFill>
              </a:rPr>
              <a:t>createLayer()</a:t>
            </a:r>
            <a:endParaRPr lang="x-none" altLang="zh-CN" sz="1600">
              <a:solidFill>
                <a:schemeClr val="bg1"/>
              </a:solidFill>
            </a:endParaRPr>
          </a:p>
          <a:p>
            <a:pPr algn="l" fontAlgn="t"/>
            <a:r>
              <a:rPr lang="x-none" altLang="zh-CN" sz="1600">
                <a:solidFill>
                  <a:schemeClr val="bg1"/>
                </a:solidFill>
              </a:rPr>
              <a:t>setPowerMode()</a:t>
            </a:r>
            <a:endParaRPr lang="x-none" altLang="zh-CN" sz="1600">
              <a:solidFill>
                <a:schemeClr val="bg1"/>
              </a:solidFill>
            </a:endParaRPr>
          </a:p>
          <a:p>
            <a:pPr algn="l" fontAlgn="t"/>
            <a:r>
              <a:rPr lang="x-none" altLang="zh-CN" sz="1600">
                <a:solidFill>
                  <a:schemeClr val="bg1"/>
                </a:solidFill>
              </a:rPr>
              <a:t>setInputCommandQueue()</a:t>
            </a:r>
            <a:endParaRPr lang="x-none" altLang="zh-CN" sz="1600">
              <a:solidFill>
                <a:schemeClr val="bg1"/>
              </a:solidFill>
            </a:endParaRPr>
          </a:p>
          <a:p>
            <a:pPr algn="l" fontAlgn="t"/>
            <a:r>
              <a:rPr lang="x-none" altLang="zh-CN" sz="1600">
                <a:solidFill>
                  <a:schemeClr val="bg1"/>
                </a:solidFill>
              </a:rPr>
              <a:t>getOutputCommandQueue()</a:t>
            </a:r>
            <a:endParaRPr lang="x-none" altLang="zh-CN" sz="1600">
              <a:solidFill>
                <a:schemeClr val="bg1"/>
              </a:solidFill>
            </a:endParaRPr>
          </a:p>
          <a:p>
            <a:pPr algn="l" fontAlgn="t"/>
            <a:r>
              <a:rPr lang="x-none" altLang="zh-CN" sz="1600">
                <a:solidFill>
                  <a:schemeClr val="bg1"/>
                </a:solidFill>
              </a:rPr>
              <a:t>executeCommands()</a:t>
            </a:r>
            <a:endParaRPr lang="x-none" altLang="zh-CN" sz="1600">
              <a:solidFill>
                <a:schemeClr val="bg1"/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2482850" y="4316730"/>
            <a:ext cx="1372870" cy="3352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altLang="zh-CN" sz="1600">
                <a:solidFill>
                  <a:schemeClr val="accent1"/>
                </a:solidFill>
              </a:rPr>
              <a:t>IComposer</a:t>
            </a:r>
            <a:endParaRPr lang="x-none" altLang="zh-CN" sz="1600">
              <a:solidFill>
                <a:schemeClr val="accent1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2481580" y="4765675"/>
            <a:ext cx="2632075" cy="66992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l" fontAlgn="t"/>
            <a:r>
              <a:rPr lang="x-none" altLang="zh-CN" sz="1600">
                <a:solidFill>
                  <a:schemeClr val="bg1"/>
                </a:solidFill>
              </a:rPr>
              <a:t>getCapabilities()</a:t>
            </a:r>
            <a:endParaRPr lang="x-none" altLang="zh-CN" sz="1600">
              <a:solidFill>
                <a:schemeClr val="bg1"/>
              </a:solidFill>
            </a:endParaRPr>
          </a:p>
          <a:p>
            <a:pPr algn="l" fontAlgn="t"/>
            <a:r>
              <a:rPr lang="x-none" altLang="zh-CN" sz="1600">
                <a:solidFill>
                  <a:schemeClr val="bg1"/>
                </a:solidFill>
              </a:rPr>
              <a:t>createClient()</a:t>
            </a:r>
            <a:endParaRPr lang="x-none" altLang="zh-CN" sz="1600">
              <a:solidFill>
                <a:schemeClr val="bg1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617470" y="551180"/>
            <a:ext cx="6092190" cy="30175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t">
            <a:spAutoFit/>
          </a:bodyPr>
          <a:p>
            <a:r>
              <a:rPr lang="x-none" altLang="zh-CN" sz="1600">
                <a:sym typeface="+mn-ea"/>
              </a:rPr>
              <a:t>The composer treble api are defined in two classes:</a:t>
            </a:r>
            <a:endParaRPr lang="x-none" altLang="zh-CN" sz="1600">
              <a:sym typeface="+mn-ea"/>
            </a:endParaRPr>
          </a:p>
          <a:p>
            <a:r>
              <a:rPr lang="x-none" altLang="zh-CN" sz="1600">
                <a:sym typeface="+mn-ea"/>
              </a:rPr>
              <a:t>1. IComposer provide api to get capability and api to create another api instance; </a:t>
            </a:r>
            <a:endParaRPr lang="x-none" altLang="zh-CN" sz="1600">
              <a:sym typeface="+mn-ea"/>
            </a:endParaRPr>
          </a:p>
          <a:p>
            <a:r>
              <a:rPr lang="x-none" altLang="zh-CN" sz="1600">
                <a:sym typeface="+mn-ea"/>
              </a:rPr>
              <a:t>2. IComposerClient provide serveral isolate api to </a:t>
            </a:r>
            <a:endParaRPr lang="x-none" altLang="zh-CN" sz="1600">
              <a:sym typeface="+mn-ea"/>
            </a:endParaRPr>
          </a:p>
          <a:p>
            <a:r>
              <a:rPr lang="x-none" altLang="zh-CN" sz="1600">
                <a:sym typeface="+mn-ea"/>
              </a:rPr>
              <a:t>create layer, get display state, etc; others function</a:t>
            </a:r>
            <a:endParaRPr lang="x-none" altLang="zh-CN" sz="1600">
              <a:sym typeface="+mn-ea"/>
            </a:endParaRPr>
          </a:p>
          <a:p>
            <a:r>
              <a:rPr lang="x-none" altLang="zh-CN" sz="1600">
                <a:sym typeface="+mn-ea"/>
              </a:rPr>
              <a:t>are encapsulate in three apis in a way of command queue:</a:t>
            </a:r>
            <a:endParaRPr lang="x-none" altLang="zh-CN" sz="1600">
              <a:sym typeface="+mn-ea"/>
            </a:endParaRPr>
          </a:p>
          <a:p>
            <a:r>
              <a:rPr lang="x-none" altLang="zh-CN" sz="1600">
                <a:sym typeface="+mn-ea"/>
              </a:rPr>
              <a:t>  setInputCommandQueue() provide vendor the command queue descriptor that allow vendor to parse;</a:t>
            </a:r>
            <a:endParaRPr lang="x-none" altLang="zh-CN" sz="1600">
              <a:sym typeface="+mn-ea"/>
            </a:endParaRPr>
          </a:p>
          <a:p>
            <a:r>
              <a:rPr lang="x-none" altLang="zh-CN" sz="1600">
                <a:sym typeface="+mn-ea"/>
              </a:rPr>
              <a:t>  executeCommands() explicit trigger vendor to run the</a:t>
            </a:r>
            <a:endParaRPr lang="x-none" altLang="zh-CN" sz="1600">
              <a:sym typeface="+mn-ea"/>
            </a:endParaRPr>
          </a:p>
          <a:p>
            <a:r>
              <a:rPr lang="x-none" altLang="zh-CN" sz="1600">
                <a:sym typeface="+mn-ea"/>
              </a:rPr>
              <a:t>commands that in input queue, the running result will </a:t>
            </a:r>
            <a:endParaRPr lang="x-none" altLang="zh-CN" sz="1600">
              <a:sym typeface="+mn-ea"/>
            </a:endParaRPr>
          </a:p>
          <a:p>
            <a:r>
              <a:rPr lang="x-none" altLang="zh-CN" sz="1600">
                <a:sym typeface="+mn-ea"/>
              </a:rPr>
              <a:t>be put in another command queue;</a:t>
            </a:r>
            <a:endParaRPr lang="x-none" altLang="zh-CN" sz="1600">
              <a:sym typeface="+mn-ea"/>
            </a:endParaRPr>
          </a:p>
          <a:p>
            <a:r>
              <a:rPr lang="x-none" altLang="zh-CN" sz="1600">
                <a:sym typeface="+mn-ea"/>
              </a:rPr>
              <a:t>  caller can get running result in getOutputCommandQeueue()</a:t>
            </a:r>
            <a:endParaRPr lang="x-none" altLang="zh-CN" sz="1600">
              <a:sym typeface="+mn-e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" name="矩形 11"/>
          <p:cNvSpPr/>
          <p:nvPr/>
        </p:nvSpPr>
        <p:spPr>
          <a:xfrm>
            <a:off x="285750" y="199390"/>
            <a:ext cx="1367155" cy="7810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zh-CN"/>
              <a:t>4.composer</a:t>
            </a:r>
            <a:endParaRPr lang="x-none" altLang="zh-CN"/>
          </a:p>
          <a:p>
            <a:pPr algn="ctr"/>
            <a:r>
              <a:rPr lang="x-none" altLang="zh-CN">
                <a:sym typeface="+mn-ea"/>
              </a:rPr>
              <a:t>treble</a:t>
            </a:r>
            <a:endParaRPr lang="x-none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4037330" y="3062605"/>
            <a:ext cx="1644650" cy="5791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altLang="zh-CN" sz="1600">
                <a:solidFill>
                  <a:schemeClr val="accent1"/>
                </a:solidFill>
              </a:rPr>
              <a:t>Composer/</a:t>
            </a:r>
            <a:endParaRPr lang="x-none" altLang="zh-CN" sz="1600">
              <a:solidFill>
                <a:schemeClr val="accent1"/>
              </a:solidFill>
            </a:endParaRPr>
          </a:p>
          <a:p>
            <a:r>
              <a:rPr lang="x-none" altLang="zh-CN" sz="1600">
                <a:solidFill>
                  <a:schemeClr val="accent1"/>
                </a:solidFill>
              </a:rPr>
              <a:t>ComposerHal.h</a:t>
            </a:r>
            <a:endParaRPr lang="x-none" altLang="zh-CN" sz="1600">
              <a:solidFill>
                <a:schemeClr val="accen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057650" y="3755390"/>
            <a:ext cx="2632075" cy="92265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l" fontAlgn="t"/>
            <a:r>
              <a:rPr lang="x-none" altLang="zh-CN" sz="1600">
                <a:solidFill>
                  <a:schemeClr val="bg1"/>
                </a:solidFill>
              </a:rPr>
              <a:t>sp&lt;IComposer&gt; mComposer</a:t>
            </a:r>
            <a:endParaRPr lang="x-none" altLang="zh-CN" sz="1600">
              <a:solidFill>
                <a:schemeClr val="bg1"/>
              </a:solidFill>
            </a:endParaRPr>
          </a:p>
          <a:p>
            <a:pPr algn="l" fontAlgn="t"/>
            <a:r>
              <a:rPr lang="x-none" altLang="zh-CN" sz="1600">
                <a:solidFill>
                  <a:schemeClr val="bg1"/>
                </a:solidFill>
              </a:rPr>
              <a:t>sp&lt;IComposerClient&gt; mClient</a:t>
            </a:r>
            <a:endParaRPr lang="x-none" altLang="zh-CN" sz="1600">
              <a:solidFill>
                <a:schemeClr val="bg1"/>
              </a:solidFill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3976370" y="226060"/>
            <a:ext cx="5602605" cy="25298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t">
            <a:spAutoFit/>
          </a:bodyPr>
          <a:p>
            <a:r>
              <a:rPr lang="x-none" altLang="zh-CN" sz="1600">
                <a:sym typeface="+mn-ea"/>
              </a:rPr>
              <a:t>To cooperate with treble api, surfaceflinger made change mainly in HWC2::Device/Display/Layer, the all</a:t>
            </a:r>
            <a:endParaRPr lang="x-none" altLang="zh-CN" sz="1600">
              <a:sym typeface="+mn-ea"/>
            </a:endParaRPr>
          </a:p>
          <a:p>
            <a:r>
              <a:rPr lang="x-none" altLang="zh-CN" sz="1600">
                <a:sym typeface="+mn-ea"/>
              </a:rPr>
              <a:t>hold instance of newly class Composer that responbile</a:t>
            </a:r>
            <a:endParaRPr lang="x-none" altLang="zh-CN" sz="1600">
              <a:sym typeface="+mn-ea"/>
            </a:endParaRPr>
          </a:p>
          <a:p>
            <a:r>
              <a:rPr lang="x-none" altLang="zh-CN" sz="1600">
                <a:sym typeface="+mn-ea"/>
              </a:rPr>
              <a:t>to deal with composer treble apis;</a:t>
            </a:r>
            <a:endParaRPr lang="x-none" altLang="zh-CN" sz="1600">
              <a:sym typeface="+mn-ea"/>
            </a:endParaRPr>
          </a:p>
          <a:p>
            <a:endParaRPr lang="x-none" altLang="zh-CN" sz="1600">
              <a:sym typeface="+mn-ea"/>
            </a:endParaRPr>
          </a:p>
          <a:p>
            <a:r>
              <a:rPr lang="x-none" altLang="zh-CN" sz="1600">
                <a:sym typeface="+mn-ea"/>
              </a:rPr>
              <a:t>Treble api implements in HwcHal and ComposerClient and runs in:</a:t>
            </a:r>
            <a:endParaRPr lang="x-none" altLang="zh-CN" sz="1600">
              <a:sym typeface="+mn-ea"/>
            </a:endParaRPr>
          </a:p>
          <a:p>
            <a:r>
              <a:rPr lang="x-none" altLang="zh-CN" sz="1600">
                <a:sym typeface="+mn-ea"/>
              </a:rPr>
              <a:t>  android.hardware.graphics.composer@2.1-service</a:t>
            </a:r>
            <a:endParaRPr lang="x-none" altLang="zh-CN" sz="1600">
              <a:sym typeface="+mn-ea"/>
            </a:endParaRPr>
          </a:p>
          <a:p>
            <a:r>
              <a:rPr lang="x-none" altLang="zh-CN" sz="1600"/>
              <a:t>currently, treble implements still wrapper around hal</a:t>
            </a:r>
            <a:endParaRPr lang="x-none" altLang="zh-CN" sz="1600"/>
          </a:p>
          <a:p>
            <a:r>
              <a:rPr lang="x-none" altLang="zh-CN" sz="1600"/>
              <a:t>apis of hw2c_device_t;</a:t>
            </a:r>
            <a:endParaRPr lang="x-none" altLang="zh-CN" sz="1600"/>
          </a:p>
        </p:txBody>
      </p:sp>
      <p:sp>
        <p:nvSpPr>
          <p:cNvPr id="17" name="文本框 16"/>
          <p:cNvSpPr txBox="1"/>
          <p:nvPr/>
        </p:nvSpPr>
        <p:spPr>
          <a:xfrm>
            <a:off x="416560" y="2035810"/>
            <a:ext cx="1514475" cy="3352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altLang="zh-CN" sz="1600">
                <a:solidFill>
                  <a:schemeClr val="accent1"/>
                </a:solidFill>
              </a:rPr>
              <a:t>HWC2::Device</a:t>
            </a:r>
            <a:endParaRPr lang="x-none" altLang="zh-CN" sz="1600">
              <a:solidFill>
                <a:schemeClr val="accent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21005" y="2435225"/>
            <a:ext cx="3180080" cy="79946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l" fontAlgn="t"/>
            <a:r>
              <a:rPr lang="x-none" altLang="zh-CN" sz="1600">
                <a:solidFill>
                  <a:schemeClr val="bg1"/>
                </a:solidFill>
              </a:rPr>
              <a:t>td::unique_ptr&lt;android::Hwc2::</a:t>
            </a:r>
            <a:endParaRPr lang="x-none" altLang="zh-CN" sz="1600">
              <a:solidFill>
                <a:schemeClr val="bg1"/>
              </a:solidFill>
            </a:endParaRPr>
          </a:p>
          <a:p>
            <a:pPr algn="l" fontAlgn="t"/>
            <a:r>
              <a:rPr lang="x-none" altLang="zh-CN" sz="1600">
                <a:solidFill>
                  <a:schemeClr val="bg1"/>
                </a:solidFill>
              </a:rPr>
              <a:t>Composer&gt; mComposer</a:t>
            </a:r>
            <a:endParaRPr lang="x-none" altLang="zh-CN" sz="1600">
              <a:solidFill>
                <a:schemeClr val="bg1"/>
              </a:solidFill>
            </a:endParaRPr>
          </a:p>
          <a:p>
            <a:pPr algn="l" fontAlgn="t"/>
            <a:endParaRPr lang="x-none" altLang="zh-CN" sz="1600">
              <a:solidFill>
                <a:schemeClr val="bg1"/>
              </a:solidFill>
            </a:endParaRPr>
          </a:p>
          <a:p>
            <a:pPr algn="l" fontAlgn="t"/>
            <a:endParaRPr lang="x-none" altLang="zh-CN" sz="1600">
              <a:solidFill>
                <a:schemeClr val="bg1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398780" y="3349625"/>
            <a:ext cx="1514475" cy="3352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altLang="zh-CN" sz="1600">
                <a:solidFill>
                  <a:schemeClr val="accent1"/>
                </a:solidFill>
              </a:rPr>
              <a:t>HWC2::Display</a:t>
            </a:r>
            <a:endParaRPr lang="x-none" altLang="zh-CN" sz="1600">
              <a:solidFill>
                <a:schemeClr val="accent1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347345" y="5005070"/>
            <a:ext cx="1514475" cy="3352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altLang="zh-CN" sz="1600">
                <a:solidFill>
                  <a:schemeClr val="accent1"/>
                </a:solidFill>
              </a:rPr>
              <a:t>HWC2::Layer</a:t>
            </a:r>
            <a:endParaRPr lang="x-none" altLang="zh-CN" sz="1600">
              <a:solidFill>
                <a:schemeClr val="accent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94335" y="5394960"/>
            <a:ext cx="2545080" cy="11049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l" fontAlgn="t"/>
            <a:r>
              <a:rPr lang="x-none" altLang="zh-CN" sz="1600">
                <a:solidFill>
                  <a:schemeClr val="bg1"/>
                </a:solidFill>
              </a:rPr>
              <a:t>android::Hwc2::Composer&amp; mComposer;</a:t>
            </a:r>
            <a:endParaRPr lang="x-none" altLang="zh-CN" sz="1600">
              <a:solidFill>
                <a:schemeClr val="bg1"/>
              </a:solidFill>
            </a:endParaRPr>
          </a:p>
          <a:p>
            <a:pPr algn="l" fontAlgn="t"/>
            <a:endParaRPr lang="x-none" altLang="zh-CN" sz="1600">
              <a:solidFill>
                <a:schemeClr val="bg1"/>
              </a:solidFill>
            </a:endParaRPr>
          </a:p>
          <a:p>
            <a:pPr algn="l" fontAlgn="t"/>
            <a:r>
              <a:rPr lang="x-none" altLang="zh-CN" sz="1600">
                <a:solidFill>
                  <a:schemeClr val="bg1"/>
                </a:solidFill>
              </a:rPr>
              <a:t>setDisplayFrame()</a:t>
            </a:r>
            <a:endParaRPr lang="x-none" altLang="zh-CN" sz="1600">
              <a:solidFill>
                <a:schemeClr val="bg1"/>
              </a:solidFill>
            </a:endParaRPr>
          </a:p>
          <a:p>
            <a:pPr algn="l" fontAlgn="t"/>
            <a:endParaRPr lang="x-none" altLang="zh-CN" sz="1600">
              <a:solidFill>
                <a:schemeClr val="bg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93700" y="3749040"/>
            <a:ext cx="2545080" cy="107886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l" fontAlgn="t"/>
            <a:r>
              <a:rPr lang="x-none" altLang="zh-CN" sz="1600">
                <a:solidFill>
                  <a:schemeClr val="bg1"/>
                </a:solidFill>
              </a:rPr>
              <a:t>android::Hwc2::Composer&amp; mComposer</a:t>
            </a:r>
            <a:endParaRPr lang="x-none" altLang="zh-CN" sz="1600">
              <a:solidFill>
                <a:schemeClr val="bg1"/>
              </a:solidFill>
            </a:endParaRPr>
          </a:p>
          <a:p>
            <a:pPr algn="l" fontAlgn="t"/>
            <a:endParaRPr lang="x-none" altLang="zh-CN" sz="1600">
              <a:solidFill>
                <a:schemeClr val="bg1"/>
              </a:solidFill>
            </a:endParaRPr>
          </a:p>
          <a:p>
            <a:pPr algn="l" fontAlgn="t"/>
            <a:r>
              <a:rPr lang="x-none" altLang="zh-CN" sz="1600">
                <a:solidFill>
                  <a:schemeClr val="bg1"/>
                </a:solidFill>
              </a:rPr>
              <a:t>createLayer()</a:t>
            </a:r>
            <a:endParaRPr lang="x-none" altLang="zh-CN" sz="1600">
              <a:solidFill>
                <a:schemeClr val="bg1"/>
              </a:solidFill>
            </a:endParaRPr>
          </a:p>
          <a:p>
            <a:pPr algn="l" fontAlgn="t"/>
            <a:endParaRPr lang="x-none" altLang="zh-CN" sz="1600">
              <a:solidFill>
                <a:schemeClr val="bg1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8105775" y="2931795"/>
            <a:ext cx="2470150" cy="5791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altLang="zh-CN" sz="1600">
                <a:solidFill>
                  <a:schemeClr val="accent1"/>
                </a:solidFill>
              </a:rPr>
              <a:t>ComposerClient :public IComposerClient</a:t>
            </a:r>
            <a:endParaRPr lang="x-none" altLang="zh-CN" sz="1600">
              <a:solidFill>
                <a:schemeClr val="accent1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8055610" y="3538855"/>
            <a:ext cx="3248660" cy="11049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l" fontAlgn="t"/>
            <a:r>
              <a:rPr lang="x-none" altLang="zh-CN" sz="1600">
                <a:solidFill>
                  <a:schemeClr val="bg1"/>
                </a:solidFill>
              </a:rPr>
              <a:t>ComposerBase&amp; mHal</a:t>
            </a:r>
            <a:endParaRPr lang="x-none" altLang="zh-CN" sz="1600">
              <a:solidFill>
                <a:schemeClr val="bg1"/>
              </a:solidFill>
            </a:endParaRPr>
          </a:p>
          <a:p>
            <a:pPr algn="l" fontAlgn="t"/>
            <a:r>
              <a:rPr lang="x-none" altLang="zh-CN" sz="1600">
                <a:solidFill>
                  <a:schemeClr val="bg1"/>
                </a:solidFill>
              </a:rPr>
              <a:t>std::unique_ptr&lt;CommandReader&gt; mReader</a:t>
            </a:r>
            <a:endParaRPr lang="x-none" altLang="zh-CN" sz="1600">
              <a:solidFill>
                <a:schemeClr val="bg1"/>
              </a:solidFill>
            </a:endParaRPr>
          </a:p>
          <a:p>
            <a:pPr algn="l" fontAlgn="t"/>
            <a:r>
              <a:rPr lang="x-none" altLang="zh-CN" sz="1600">
                <a:solidFill>
                  <a:schemeClr val="bg1"/>
                </a:solidFill>
              </a:rPr>
              <a:t>CommandWriterBase mWriter</a:t>
            </a:r>
            <a:endParaRPr lang="x-none" altLang="zh-CN" sz="1600">
              <a:solidFill>
                <a:schemeClr val="bg1"/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8056245" y="4752340"/>
            <a:ext cx="2661285" cy="5791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altLang="zh-CN" sz="1600">
                <a:solidFill>
                  <a:schemeClr val="accent1"/>
                </a:solidFill>
              </a:rPr>
              <a:t>HwcHal: public IComposer,</a:t>
            </a:r>
            <a:endParaRPr lang="x-none" altLang="zh-CN" sz="1600">
              <a:solidFill>
                <a:schemeClr val="accent1"/>
              </a:solidFill>
            </a:endParaRPr>
          </a:p>
          <a:p>
            <a:r>
              <a:rPr lang="x-none" altLang="zh-CN" sz="1600">
                <a:solidFill>
                  <a:schemeClr val="accent1"/>
                </a:solidFill>
              </a:rPr>
              <a:t>public ComposerBase</a:t>
            </a:r>
            <a:endParaRPr lang="x-none" altLang="zh-CN" sz="1600">
              <a:solidFill>
                <a:schemeClr val="accent1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8089900" y="5444490"/>
            <a:ext cx="2632075" cy="92265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l" fontAlgn="t"/>
            <a:r>
              <a:rPr lang="x-none" altLang="zh-CN" sz="1600">
                <a:solidFill>
                  <a:schemeClr val="bg1"/>
                </a:solidFill>
              </a:rPr>
              <a:t>hwc2_device_t* mDevice</a:t>
            </a:r>
            <a:endParaRPr lang="x-none" altLang="zh-CN" sz="16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" name="矩形 11"/>
          <p:cNvSpPr/>
          <p:nvPr/>
        </p:nvSpPr>
        <p:spPr>
          <a:xfrm>
            <a:off x="354965" y="199390"/>
            <a:ext cx="1228090" cy="7810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zh-CN"/>
              <a:t>1.audio</a:t>
            </a:r>
            <a:endParaRPr lang="x-none" altLang="zh-CN"/>
          </a:p>
          <a:p>
            <a:pPr algn="ctr"/>
            <a:r>
              <a:rPr lang="x-none" altLang="zh-CN"/>
              <a:t>treble</a:t>
            </a:r>
            <a:endParaRPr lang="x-none" altLang="zh-CN"/>
          </a:p>
        </p:txBody>
      </p:sp>
      <p:sp>
        <p:nvSpPr>
          <p:cNvPr id="30" name="文本框 29"/>
          <p:cNvSpPr txBox="1"/>
          <p:nvPr/>
        </p:nvSpPr>
        <p:spPr>
          <a:xfrm>
            <a:off x="751205" y="3559175"/>
            <a:ext cx="1729740" cy="3352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altLang="zh-CN" sz="1600">
                <a:solidFill>
                  <a:schemeClr val="accent1"/>
                </a:solidFill>
              </a:rPr>
              <a:t>IDevicesFactory</a:t>
            </a:r>
            <a:endParaRPr lang="x-none" altLang="zh-CN" sz="1600">
              <a:solidFill>
                <a:schemeClr val="accent1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766445" y="3981450"/>
            <a:ext cx="2023110" cy="67945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l" fontAlgn="t"/>
            <a:r>
              <a:rPr lang="x-none" altLang="zh-CN" sz="1600">
                <a:solidFill>
                  <a:schemeClr val="bg1"/>
                </a:solidFill>
              </a:rPr>
              <a:t>openDevice()</a:t>
            </a:r>
            <a:endParaRPr lang="x-none" altLang="zh-CN" sz="160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153410" y="3349625"/>
            <a:ext cx="1729740" cy="5791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altLang="zh-CN" sz="1600">
                <a:solidFill>
                  <a:schemeClr val="accent1"/>
                </a:solidFill>
              </a:rPr>
              <a:t>IPrimaryDevice: public IDevice</a:t>
            </a:r>
            <a:endParaRPr lang="x-none" altLang="zh-CN" sz="1600">
              <a:solidFill>
                <a:schemeClr val="accen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3162300" y="4008120"/>
            <a:ext cx="2145030" cy="83566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l" fontAlgn="t"/>
            <a:r>
              <a:rPr lang="x-none" altLang="zh-CN" sz="1600">
                <a:solidFill>
                  <a:schemeClr val="bg1"/>
                </a:solidFill>
              </a:rPr>
              <a:t>setMasterVolume()</a:t>
            </a:r>
            <a:endParaRPr lang="x-none" altLang="zh-CN" sz="1600">
              <a:solidFill>
                <a:schemeClr val="bg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197225" y="4952365"/>
            <a:ext cx="1729740" cy="3352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altLang="zh-CN" sz="1600">
                <a:solidFill>
                  <a:schemeClr val="accent1"/>
                </a:solidFill>
              </a:rPr>
              <a:t>IDevice</a:t>
            </a:r>
            <a:endParaRPr lang="x-none" altLang="zh-CN" sz="1600">
              <a:solidFill>
                <a:schemeClr val="accent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215005" y="5358130"/>
            <a:ext cx="2145030" cy="83566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l" fontAlgn="t"/>
            <a:r>
              <a:rPr lang="x-none" altLang="zh-CN" sz="1600">
                <a:solidFill>
                  <a:schemeClr val="bg1"/>
                </a:solidFill>
              </a:rPr>
              <a:t>openOutputStream()</a:t>
            </a:r>
            <a:endParaRPr lang="x-none" altLang="zh-CN" sz="1600">
              <a:solidFill>
                <a:schemeClr val="bg1"/>
              </a:solidFill>
            </a:endParaRPr>
          </a:p>
          <a:p>
            <a:pPr algn="l" fontAlgn="t"/>
            <a:r>
              <a:rPr lang="x-none" altLang="zh-CN" sz="1600">
                <a:solidFill>
                  <a:schemeClr val="bg1"/>
                </a:solidFill>
              </a:rPr>
              <a:t>openInputStream()</a:t>
            </a:r>
            <a:endParaRPr lang="x-none" altLang="zh-CN" sz="1600">
              <a:solidFill>
                <a:schemeClr val="bg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940425" y="3350260"/>
            <a:ext cx="1921510" cy="5791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altLang="zh-CN" sz="1600">
                <a:solidFill>
                  <a:schemeClr val="accent1"/>
                </a:solidFill>
              </a:rPr>
              <a:t>IStreamOut</a:t>
            </a:r>
            <a:endParaRPr lang="x-none" altLang="zh-CN" sz="1600">
              <a:solidFill>
                <a:schemeClr val="accent1"/>
              </a:solidFill>
            </a:endParaRPr>
          </a:p>
          <a:p>
            <a:r>
              <a:rPr lang="x-none" altLang="zh-CN" sz="1600">
                <a:solidFill>
                  <a:schemeClr val="accent1"/>
                </a:solidFill>
              </a:rPr>
              <a:t>:public IStream</a:t>
            </a:r>
            <a:endParaRPr lang="x-none" altLang="zh-CN" sz="1600">
              <a:solidFill>
                <a:schemeClr val="accent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973445" y="3982720"/>
            <a:ext cx="2166620" cy="83566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l" fontAlgn="t"/>
            <a:r>
              <a:rPr lang="x-none" altLang="zh-CN" sz="1600">
                <a:solidFill>
                  <a:schemeClr val="bg1"/>
                </a:solidFill>
              </a:rPr>
              <a:t>prepareForWriting()</a:t>
            </a:r>
            <a:endParaRPr lang="x-none" altLang="zh-CN" sz="1600">
              <a:solidFill>
                <a:schemeClr val="bg1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8910320" y="3411220"/>
            <a:ext cx="1903730" cy="5791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altLang="zh-CN" sz="1600">
                <a:solidFill>
                  <a:schemeClr val="accent1"/>
                </a:solidFill>
              </a:rPr>
              <a:t>IStreamIn</a:t>
            </a:r>
            <a:endParaRPr lang="x-none" altLang="zh-CN" sz="1600">
              <a:solidFill>
                <a:schemeClr val="accent1"/>
              </a:solidFill>
            </a:endParaRPr>
          </a:p>
          <a:p>
            <a:r>
              <a:rPr lang="x-none" altLang="zh-CN" sz="1600">
                <a:solidFill>
                  <a:schemeClr val="accent1"/>
                </a:solidFill>
              </a:rPr>
              <a:t>:public IStream</a:t>
            </a:r>
            <a:endParaRPr lang="x-none" altLang="zh-CN" sz="1600">
              <a:solidFill>
                <a:schemeClr val="accent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8943340" y="4034155"/>
            <a:ext cx="2166620" cy="83566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l" fontAlgn="t"/>
            <a:r>
              <a:rPr lang="x-none" altLang="zh-CN" sz="1600">
                <a:solidFill>
                  <a:schemeClr val="bg1"/>
                </a:solidFill>
              </a:rPr>
              <a:t>prepareForReading()</a:t>
            </a:r>
            <a:endParaRPr lang="x-none" altLang="zh-CN" sz="1600">
              <a:solidFill>
                <a:schemeClr val="bg1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7926070" y="4882515"/>
            <a:ext cx="1111885" cy="3352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altLang="zh-CN" sz="1600">
                <a:solidFill>
                  <a:schemeClr val="accent1"/>
                </a:solidFill>
              </a:rPr>
              <a:t>IStream</a:t>
            </a:r>
            <a:endParaRPr lang="x-none" altLang="zh-CN" sz="1600">
              <a:solidFill>
                <a:schemeClr val="accent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7984490" y="5322570"/>
            <a:ext cx="2166620" cy="128905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l" fontAlgn="t"/>
            <a:r>
              <a:rPr lang="x-none" altLang="zh-CN" sz="1600">
                <a:solidFill>
                  <a:schemeClr val="bg1"/>
                </a:solidFill>
              </a:rPr>
              <a:t>setSampleRate()</a:t>
            </a:r>
            <a:endParaRPr lang="x-none" altLang="zh-CN" sz="1600">
              <a:solidFill>
                <a:schemeClr val="bg1"/>
              </a:solidFill>
            </a:endParaRPr>
          </a:p>
          <a:p>
            <a:pPr algn="l" fontAlgn="t"/>
            <a:r>
              <a:rPr lang="x-none" altLang="zh-CN" sz="1600">
                <a:solidFill>
                  <a:schemeClr val="bg1"/>
                </a:solidFill>
              </a:rPr>
              <a:t>getParameters()</a:t>
            </a:r>
            <a:endParaRPr lang="x-none" altLang="zh-CN" sz="1600">
              <a:solidFill>
                <a:schemeClr val="bg1"/>
              </a:solidFill>
            </a:endParaRPr>
          </a:p>
          <a:p>
            <a:pPr algn="l" fontAlgn="t"/>
            <a:r>
              <a:rPr lang="x-none" altLang="zh-CN" sz="1600">
                <a:solidFill>
                  <a:schemeClr val="bg1"/>
                </a:solidFill>
              </a:rPr>
              <a:t>setParameters()</a:t>
            </a:r>
            <a:endParaRPr lang="x-none" altLang="zh-CN" sz="1600">
              <a:solidFill>
                <a:schemeClr val="bg1"/>
              </a:solidFill>
            </a:endParaRPr>
          </a:p>
          <a:p>
            <a:pPr algn="l" fontAlgn="t"/>
            <a:r>
              <a:rPr lang="x-none" altLang="zh-CN" sz="1600">
                <a:solidFill>
                  <a:schemeClr val="bg1"/>
                </a:solidFill>
              </a:rPr>
              <a:t>start()</a:t>
            </a:r>
            <a:endParaRPr lang="x-none" altLang="zh-CN" sz="1600">
              <a:solidFill>
                <a:schemeClr val="bg1"/>
              </a:solidFill>
            </a:endParaRPr>
          </a:p>
          <a:p>
            <a:pPr algn="l" fontAlgn="t"/>
            <a:r>
              <a:rPr lang="x-none" altLang="zh-CN" sz="1600">
                <a:solidFill>
                  <a:schemeClr val="bg1"/>
                </a:solidFill>
              </a:rPr>
              <a:t>stop()</a:t>
            </a:r>
            <a:endParaRPr lang="x-none" altLang="zh-CN" sz="1600">
              <a:solidFill>
                <a:schemeClr val="bg1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2424430" y="593725"/>
            <a:ext cx="6826885" cy="25298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t">
            <a:spAutoFit/>
          </a:bodyPr>
          <a:p>
            <a:r>
              <a:rPr lang="x-none" altLang="zh-CN" sz="1600"/>
              <a:t>Treble audio redefined device api as follow:</a:t>
            </a:r>
            <a:endParaRPr lang="x-none" altLang="zh-CN" sz="1600"/>
          </a:p>
          <a:p>
            <a:r>
              <a:rPr lang="x-none" altLang="zh-CN" sz="1600"/>
              <a:t>1. IDeviceFactory provide openDevice() to return IDevice</a:t>
            </a:r>
            <a:endParaRPr lang="x-none" altLang="zh-CN" sz="1600"/>
          </a:p>
          <a:p>
            <a:r>
              <a:rPr lang="x-none" altLang="zh-CN" sz="1600"/>
              <a:t>instance;</a:t>
            </a:r>
            <a:endParaRPr lang="x-none" altLang="zh-CN" sz="1600"/>
          </a:p>
          <a:p>
            <a:r>
              <a:rPr lang="x-none" altLang="zh-CN" sz="1600"/>
              <a:t>2. IDevice/IPrimaryDevice provide api to control device</a:t>
            </a:r>
            <a:endParaRPr lang="x-none" altLang="zh-CN" sz="1600"/>
          </a:p>
          <a:p>
            <a:r>
              <a:rPr lang="x-none" altLang="zh-CN" sz="1600"/>
              <a:t>and open input/output stream;</a:t>
            </a:r>
            <a:endParaRPr lang="x-none" altLang="zh-CN" sz="1600"/>
          </a:p>
          <a:p>
            <a:r>
              <a:rPr lang="x-none" altLang="zh-CN" sz="1600"/>
              <a:t>3. IStreamOut/IStreamIn provide apis to control playback</a:t>
            </a:r>
            <a:endParaRPr lang="x-none" altLang="zh-CN" sz="1600"/>
          </a:p>
          <a:p>
            <a:r>
              <a:rPr lang="x-none" altLang="zh-CN" sz="1600"/>
              <a:t>and record;</a:t>
            </a:r>
            <a:endParaRPr lang="x-none" altLang="zh-CN" sz="1600"/>
          </a:p>
          <a:p>
            <a:endParaRPr lang="x-none" altLang="zh-CN" sz="1600"/>
          </a:p>
          <a:p>
            <a:r>
              <a:rPr lang="x-none" altLang="zh-CN" sz="1600"/>
              <a:t>there is also IEffectsFactory, ISoundTriggerHw, IBluetoothAudio</a:t>
            </a:r>
            <a:endParaRPr lang="x-none" altLang="zh-CN" sz="1600"/>
          </a:p>
          <a:p>
            <a:r>
              <a:rPr lang="x-none" altLang="zh-CN" sz="1600"/>
              <a:t>api for differrent audio feature;</a:t>
            </a:r>
            <a:endParaRPr lang="x-none" altLang="zh-CN" sz="1600"/>
          </a:p>
        </p:txBody>
      </p:sp>
      <p:sp>
        <p:nvSpPr>
          <p:cNvPr id="20" name="文本框 19"/>
          <p:cNvSpPr txBox="1"/>
          <p:nvPr/>
        </p:nvSpPr>
        <p:spPr>
          <a:xfrm>
            <a:off x="751205" y="4856480"/>
            <a:ext cx="1729740" cy="3352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altLang="zh-CN" sz="1600">
                <a:solidFill>
                  <a:schemeClr val="accent1"/>
                </a:solidFill>
              </a:rPr>
              <a:t>IEffectsFactory</a:t>
            </a:r>
            <a:endParaRPr lang="x-none" altLang="zh-CN" sz="1600">
              <a:solidFill>
                <a:schemeClr val="accent1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51205" y="5378450"/>
            <a:ext cx="1860550" cy="3352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altLang="zh-CN" sz="1600">
                <a:solidFill>
                  <a:schemeClr val="accent1"/>
                </a:solidFill>
              </a:rPr>
              <a:t>ISoundTriggerHw</a:t>
            </a:r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751205" y="6031230"/>
            <a:ext cx="1739265" cy="3352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altLang="zh-CN" sz="1600">
                <a:solidFill>
                  <a:schemeClr val="accent1"/>
                </a:solidFill>
              </a:rPr>
              <a:t>IBluetoothAudio</a:t>
            </a:r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354965" y="199390"/>
            <a:ext cx="1228090" cy="7810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zh-CN"/>
              <a:t>2.audio</a:t>
            </a:r>
            <a:endParaRPr lang="x-none" altLang="zh-CN"/>
          </a:p>
          <a:p>
            <a:pPr algn="ctr"/>
            <a:r>
              <a:rPr lang="x-none" altLang="zh-CN"/>
              <a:t>treble</a:t>
            </a:r>
            <a:endParaRPr lang="x-none" altLang="zh-CN"/>
          </a:p>
        </p:txBody>
      </p:sp>
      <p:sp>
        <p:nvSpPr>
          <p:cNvPr id="18" name="文本框 17"/>
          <p:cNvSpPr txBox="1"/>
          <p:nvPr/>
        </p:nvSpPr>
        <p:spPr>
          <a:xfrm>
            <a:off x="1870075" y="437515"/>
            <a:ext cx="7576185" cy="15544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t">
            <a:spAutoFit/>
          </a:bodyPr>
          <a:p>
            <a:r>
              <a:rPr lang="x-none" altLang="zh-CN" sz="1600"/>
              <a:t>Treble audio api implements runs in:</a:t>
            </a:r>
            <a:endParaRPr lang="x-none" altLang="zh-CN" sz="1600"/>
          </a:p>
          <a:p>
            <a:r>
              <a:rPr lang="x-none" altLang="zh-CN" sz="1600">
                <a:sym typeface="+mn-ea"/>
              </a:rPr>
              <a:t>  android.hardware.audio@2.0-service</a:t>
            </a:r>
            <a:endParaRPr lang="x-none" altLang="zh-CN" sz="1600">
              <a:sym typeface="+mn-ea"/>
            </a:endParaRPr>
          </a:p>
          <a:p>
            <a:endParaRPr lang="x-none" altLang="zh-CN" sz="1600">
              <a:sym typeface="+mn-ea"/>
            </a:endParaRPr>
          </a:p>
          <a:p>
            <a:r>
              <a:rPr lang="x-none" altLang="zh-CN" sz="1600">
                <a:sym typeface="+mn-ea"/>
              </a:rPr>
              <a:t>the implements class are list below, the big difference is when</a:t>
            </a:r>
            <a:endParaRPr lang="x-none" altLang="zh-CN" sz="1600">
              <a:sym typeface="+mn-ea"/>
            </a:endParaRPr>
          </a:p>
          <a:p>
            <a:r>
              <a:rPr lang="x-none" altLang="zh-CN" sz="1600">
                <a:sym typeface="+mn-ea"/>
              </a:rPr>
              <a:t>read/write data from/to device, need to invoke MessageQueue&lt;&gt;'s</a:t>
            </a:r>
            <a:endParaRPr lang="x-none" altLang="zh-CN" sz="1600">
              <a:sym typeface="+mn-ea"/>
            </a:endParaRPr>
          </a:p>
          <a:p>
            <a:r>
              <a:rPr lang="x-none" altLang="zh-CN" sz="1600">
                <a:sym typeface="+mn-ea"/>
              </a:rPr>
              <a:t>read()/write()</a:t>
            </a:r>
            <a:endParaRPr lang="x-none" altLang="zh-CN" sz="1600"/>
          </a:p>
        </p:txBody>
      </p:sp>
      <p:sp>
        <p:nvSpPr>
          <p:cNvPr id="30" name="文本框 29"/>
          <p:cNvSpPr txBox="1"/>
          <p:nvPr/>
        </p:nvSpPr>
        <p:spPr>
          <a:xfrm>
            <a:off x="5794375" y="2331720"/>
            <a:ext cx="2078355" cy="5791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altLang="zh-CN" sz="1600">
                <a:solidFill>
                  <a:schemeClr val="accent1"/>
                </a:solidFill>
              </a:rPr>
              <a:t>StreamIn : public IStreamIn</a:t>
            </a:r>
            <a:endParaRPr lang="x-none" altLang="zh-CN" sz="1600">
              <a:solidFill>
                <a:schemeClr val="accent1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5810250" y="2962910"/>
            <a:ext cx="2944495" cy="189865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l" fontAlgn="t"/>
            <a:r>
              <a:rPr lang="x-none" altLang="zh-CN" sz="1600">
                <a:solidFill>
                  <a:schemeClr val="bg1"/>
                </a:solidFill>
              </a:rPr>
              <a:t>audio_stream_in_t *mStream</a:t>
            </a:r>
            <a:endParaRPr lang="x-none" altLang="zh-CN" sz="1600">
              <a:solidFill>
                <a:schemeClr val="bg1"/>
              </a:solidFill>
            </a:endParaRPr>
          </a:p>
          <a:p>
            <a:pPr algn="l" fontAlgn="t"/>
            <a:r>
              <a:rPr lang="x-none" altLang="zh-CN" sz="1600">
                <a:solidFill>
                  <a:schemeClr val="bg1"/>
                </a:solidFill>
              </a:rPr>
              <a:t>std::unique_ptr&lt;CommandMQ&gt; mCommandMQ</a:t>
            </a:r>
            <a:endParaRPr lang="x-none" altLang="zh-CN" sz="1600">
              <a:solidFill>
                <a:schemeClr val="bg1"/>
              </a:solidFill>
            </a:endParaRPr>
          </a:p>
          <a:p>
            <a:pPr algn="l" fontAlgn="t"/>
            <a:r>
              <a:rPr lang="x-none" altLang="zh-CN" sz="1600">
                <a:solidFill>
                  <a:schemeClr val="bg1"/>
                </a:solidFill>
              </a:rPr>
              <a:t>std::unique_ptr&lt;DataMQ&gt; mDataMQ</a:t>
            </a:r>
            <a:endParaRPr lang="x-none" altLang="zh-CN" sz="1600">
              <a:solidFill>
                <a:schemeClr val="bg1"/>
              </a:solidFill>
            </a:endParaRPr>
          </a:p>
          <a:p>
            <a:pPr algn="l" fontAlgn="t"/>
            <a:r>
              <a:rPr lang="x-none" altLang="zh-CN" sz="1600">
                <a:solidFill>
                  <a:schemeClr val="bg1"/>
                </a:solidFill>
              </a:rPr>
              <a:t>std::unique_ptr&lt;StatusMQ&gt; mStatusMQ</a:t>
            </a:r>
            <a:endParaRPr lang="x-none" altLang="zh-CN" sz="1600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904605" y="2331720"/>
            <a:ext cx="2078355" cy="5791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altLang="zh-CN" sz="1600">
                <a:solidFill>
                  <a:schemeClr val="accent1"/>
                </a:solidFill>
              </a:rPr>
              <a:t>StreamOut : public IStreamOut</a:t>
            </a:r>
            <a:endParaRPr lang="x-none" altLang="zh-CN" sz="1600">
              <a:solidFill>
                <a:schemeClr val="accen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8952865" y="2982595"/>
            <a:ext cx="3093720" cy="192468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l" fontAlgn="t"/>
            <a:r>
              <a:rPr lang="x-none" altLang="zh-CN" sz="1600">
                <a:solidFill>
                  <a:schemeClr val="bg1"/>
                </a:solidFill>
              </a:rPr>
              <a:t>audio_stream_out_t *mStream</a:t>
            </a:r>
            <a:endParaRPr lang="x-none" altLang="zh-CN" sz="1600">
              <a:solidFill>
                <a:schemeClr val="bg1"/>
              </a:solidFill>
            </a:endParaRPr>
          </a:p>
          <a:p>
            <a:pPr algn="l" fontAlgn="t"/>
            <a:r>
              <a:rPr lang="x-none" altLang="zh-CN" sz="1600">
                <a:solidFill>
                  <a:schemeClr val="bg1"/>
                </a:solidFill>
              </a:rPr>
              <a:t>std::unique_ptr&lt;CommandMQ&gt; mCommandMQ</a:t>
            </a:r>
            <a:endParaRPr lang="x-none" altLang="zh-CN" sz="1600">
              <a:solidFill>
                <a:schemeClr val="bg1"/>
              </a:solidFill>
            </a:endParaRPr>
          </a:p>
          <a:p>
            <a:pPr algn="l" fontAlgn="t"/>
            <a:r>
              <a:rPr lang="x-none" altLang="zh-CN" sz="1600">
                <a:solidFill>
                  <a:schemeClr val="bg1"/>
                </a:solidFill>
              </a:rPr>
              <a:t>std::unique_ptr&lt;DataMQ&gt; mDataMQ</a:t>
            </a:r>
            <a:endParaRPr lang="x-none" altLang="zh-CN" sz="1600">
              <a:solidFill>
                <a:schemeClr val="bg1"/>
              </a:solidFill>
            </a:endParaRPr>
          </a:p>
          <a:p>
            <a:pPr algn="l" fontAlgn="t"/>
            <a:r>
              <a:rPr lang="x-none" altLang="zh-CN" sz="1600">
                <a:solidFill>
                  <a:schemeClr val="bg1"/>
                </a:solidFill>
              </a:rPr>
              <a:t>std::unique_ptr&lt;StatusMQ&gt; mStatusMQ</a:t>
            </a:r>
            <a:endParaRPr lang="x-none" altLang="zh-CN" sz="1600">
              <a:solidFill>
                <a:schemeClr val="bg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50495" y="2793365"/>
            <a:ext cx="2321560" cy="5791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altLang="zh-CN" sz="1600">
                <a:solidFill>
                  <a:schemeClr val="accent1"/>
                </a:solidFill>
              </a:rPr>
              <a:t>EffectsFactory:</a:t>
            </a:r>
            <a:r>
              <a:rPr lang="x-none" altLang="zh-CN" sz="1600">
                <a:solidFill>
                  <a:schemeClr val="accent1"/>
                </a:solidFill>
                <a:sym typeface="+mn-ea"/>
              </a:rPr>
              <a:t>public </a:t>
            </a:r>
            <a:r>
              <a:rPr lang="x-none" altLang="zh-CN" sz="1600">
                <a:solidFill>
                  <a:schemeClr val="accent1"/>
                </a:solidFill>
              </a:rPr>
              <a:t> IEffectsFactory</a:t>
            </a:r>
            <a:endParaRPr lang="x-none" altLang="zh-CN" sz="1600">
              <a:solidFill>
                <a:schemeClr val="accent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51130" y="2062480"/>
            <a:ext cx="2468880" cy="5791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altLang="zh-CN" sz="1600">
                <a:solidFill>
                  <a:schemeClr val="accent1"/>
                </a:solidFill>
              </a:rPr>
              <a:t>DevicesFactory:</a:t>
            </a:r>
            <a:r>
              <a:rPr lang="x-none" altLang="zh-CN" sz="1600">
                <a:solidFill>
                  <a:schemeClr val="accent1"/>
                </a:solidFill>
                <a:sym typeface="+mn-ea"/>
              </a:rPr>
              <a:t>public</a:t>
            </a:r>
            <a:r>
              <a:rPr lang="x-none" altLang="zh-CN" sz="1600">
                <a:solidFill>
                  <a:schemeClr val="accent1"/>
                </a:solidFill>
              </a:rPr>
              <a:t> IDevicesFactory</a:t>
            </a:r>
            <a:endParaRPr lang="x-none" altLang="zh-CN" sz="1600">
              <a:solidFill>
                <a:schemeClr val="accent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16205" y="3542030"/>
            <a:ext cx="2460625" cy="5791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altLang="zh-CN" sz="1600">
                <a:solidFill>
                  <a:schemeClr val="accent1"/>
                </a:solidFill>
              </a:rPr>
              <a:t>SoundTriggerHalImpl: </a:t>
            </a:r>
            <a:r>
              <a:rPr lang="x-none" altLang="zh-CN" sz="1600">
                <a:solidFill>
                  <a:schemeClr val="accent1"/>
                </a:solidFill>
                <a:sym typeface="+mn-ea"/>
              </a:rPr>
              <a:t>public </a:t>
            </a:r>
            <a:r>
              <a:rPr lang="x-none" altLang="zh-CN" sz="1600">
                <a:solidFill>
                  <a:schemeClr val="accent1"/>
                </a:solidFill>
              </a:rPr>
              <a:t>ISoundTriggerHw</a:t>
            </a:r>
            <a:endParaRPr lang="x-none" altLang="zh-CN" sz="1600">
              <a:solidFill>
                <a:schemeClr val="accent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33985" y="4342765"/>
            <a:ext cx="2382520" cy="5791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altLang="zh-CN" sz="1600">
                <a:solidFill>
                  <a:schemeClr val="accent1"/>
                </a:solidFill>
              </a:rPr>
              <a:t>BluetoothAudio:public IBluetoothAudio</a:t>
            </a:r>
            <a:endParaRPr lang="x-none" altLang="zh-CN" sz="1600">
              <a:solidFill>
                <a:schemeClr val="accent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336915" y="5161280"/>
            <a:ext cx="1721485" cy="5791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altLang="zh-CN" sz="1600">
                <a:solidFill>
                  <a:schemeClr val="accent1"/>
                </a:solidFill>
              </a:rPr>
              <a:t>Stream : public IStream</a:t>
            </a:r>
            <a:endParaRPr lang="x-none" altLang="zh-CN" sz="1600">
              <a:solidFill>
                <a:schemeClr val="accent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8345170" y="5803265"/>
            <a:ext cx="2614295" cy="62801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l" fontAlgn="t"/>
            <a:r>
              <a:rPr lang="x-none" altLang="zh-CN" sz="1600">
                <a:solidFill>
                  <a:schemeClr val="bg1"/>
                </a:solidFill>
              </a:rPr>
              <a:t>audio_stream_t *mStream</a:t>
            </a:r>
            <a:endParaRPr lang="x-none" altLang="zh-CN" sz="1600">
              <a:solidFill>
                <a:schemeClr val="bg1"/>
              </a:solidFill>
            </a:endParaRPr>
          </a:p>
          <a:p>
            <a:pPr algn="l" fontAlgn="t"/>
            <a:endParaRPr lang="x-none" altLang="zh-CN" sz="1600">
              <a:solidFill>
                <a:schemeClr val="bg1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131820" y="3542030"/>
            <a:ext cx="1782445" cy="5791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altLang="zh-CN" sz="1600">
                <a:solidFill>
                  <a:schemeClr val="accent1"/>
                </a:solidFill>
              </a:rPr>
              <a:t>Device :public IDevice</a:t>
            </a:r>
            <a:endParaRPr lang="x-none" altLang="zh-CN" sz="1600">
              <a:solidFill>
                <a:schemeClr val="accent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224530" y="4158615"/>
            <a:ext cx="1953260" cy="62801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l" fontAlgn="t"/>
            <a:r>
              <a:rPr lang="x-none" altLang="zh-CN" sz="1600">
                <a:solidFill>
                  <a:schemeClr val="bg1"/>
                </a:solidFill>
              </a:rPr>
              <a:t>audio_hw_device_t *mDevice</a:t>
            </a:r>
            <a:endParaRPr lang="x-none" altLang="zh-CN" sz="1600">
              <a:solidFill>
                <a:schemeClr val="bg1"/>
              </a:solidFill>
            </a:endParaRPr>
          </a:p>
          <a:p>
            <a:pPr algn="l" fontAlgn="t"/>
            <a:endParaRPr lang="x-none" altLang="zh-CN" sz="1600">
              <a:solidFill>
                <a:schemeClr val="bg1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3124200" y="2374265"/>
            <a:ext cx="2252345" cy="5791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altLang="zh-CN" sz="1600">
                <a:solidFill>
                  <a:schemeClr val="accent1"/>
                </a:solidFill>
              </a:rPr>
              <a:t>PrimaryDevice:</a:t>
            </a:r>
            <a:r>
              <a:rPr lang="x-none" altLang="zh-CN" sz="1600">
                <a:solidFill>
                  <a:schemeClr val="accent1"/>
                </a:solidFill>
                <a:sym typeface="+mn-ea"/>
              </a:rPr>
              <a:t>public </a:t>
            </a:r>
            <a:r>
              <a:rPr lang="x-none" altLang="zh-CN" sz="1600">
                <a:solidFill>
                  <a:schemeClr val="accent1"/>
                </a:solidFill>
              </a:rPr>
              <a:t> IPrimaryDevice</a:t>
            </a:r>
            <a:endParaRPr lang="x-none" altLang="zh-CN" sz="1600">
              <a:solidFill>
                <a:schemeClr val="accent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129280" y="2983865"/>
            <a:ext cx="2039620" cy="4622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l" fontAlgn="t"/>
            <a:r>
              <a:rPr lang="x-none" altLang="zh-CN" sz="1600">
                <a:solidFill>
                  <a:schemeClr val="bg1"/>
                </a:solidFill>
              </a:rPr>
              <a:t>sp&lt;Device&gt; mDevice</a:t>
            </a:r>
            <a:endParaRPr lang="x-none" altLang="zh-CN" sz="16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354965" y="199390"/>
            <a:ext cx="1228090" cy="7810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zh-CN"/>
              <a:t>3.audio</a:t>
            </a:r>
            <a:endParaRPr lang="x-none" altLang="zh-CN"/>
          </a:p>
          <a:p>
            <a:pPr algn="ctr"/>
            <a:r>
              <a:rPr lang="x-none" altLang="zh-CN"/>
              <a:t>treble</a:t>
            </a:r>
            <a:endParaRPr lang="x-none" altLang="zh-CN"/>
          </a:p>
        </p:txBody>
      </p:sp>
      <p:sp>
        <p:nvSpPr>
          <p:cNvPr id="18" name="文本框 17"/>
          <p:cNvSpPr txBox="1"/>
          <p:nvPr/>
        </p:nvSpPr>
        <p:spPr>
          <a:xfrm>
            <a:off x="163830" y="1290955"/>
            <a:ext cx="6330950" cy="13106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t">
            <a:spAutoFit/>
          </a:bodyPr>
          <a:p>
            <a:r>
              <a:rPr lang="x-none" altLang="zh-CN" sz="1600"/>
              <a:t>To work with new treble audio apis, newly libaudiohal play</a:t>
            </a:r>
            <a:endParaRPr lang="x-none" altLang="zh-CN" sz="1600"/>
          </a:p>
          <a:p>
            <a:r>
              <a:rPr lang="x-none" altLang="zh-CN" sz="1600"/>
              <a:t>a adapter between audioflinger and audio treble; class about device control is below, there are also class that use to adapter effect treble apis;</a:t>
            </a:r>
            <a:endParaRPr lang="x-none" altLang="zh-CN" sz="1600"/>
          </a:p>
          <a:p>
            <a:r>
              <a:rPr lang="x-none" altLang="zh-CN" sz="1600"/>
              <a:t>audioflinger will get these abstract class and do audio r/w</a:t>
            </a:r>
            <a:endParaRPr lang="x-none" altLang="zh-CN" sz="1600"/>
          </a:p>
        </p:txBody>
      </p:sp>
      <p:sp>
        <p:nvSpPr>
          <p:cNvPr id="17" name="文本框 16"/>
          <p:cNvSpPr txBox="1"/>
          <p:nvPr/>
        </p:nvSpPr>
        <p:spPr>
          <a:xfrm>
            <a:off x="382905" y="2740025"/>
            <a:ext cx="3193415" cy="5791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altLang="zh-CN" sz="1600">
                <a:solidFill>
                  <a:schemeClr val="accent1"/>
                </a:solidFill>
              </a:rPr>
              <a:t>DevicesFactoryHalLocal:public DevicesFactoryHalInterface</a:t>
            </a:r>
            <a:endParaRPr lang="x-none" altLang="zh-CN" sz="1600">
              <a:solidFill>
                <a:schemeClr val="accent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00380" y="3384550"/>
            <a:ext cx="2492375" cy="4622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l" fontAlgn="t"/>
            <a:r>
              <a:rPr lang="x-none" altLang="zh-CN" sz="1600">
                <a:solidFill>
                  <a:schemeClr val="bg1"/>
                </a:solidFill>
              </a:rPr>
              <a:t>load_audio_interface()</a:t>
            </a:r>
            <a:endParaRPr lang="x-none" altLang="zh-CN" sz="1600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31800" y="4210050"/>
            <a:ext cx="3193415" cy="5791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altLang="zh-CN" sz="1600">
                <a:solidFill>
                  <a:schemeClr val="accent1"/>
                </a:solidFill>
              </a:rPr>
              <a:t>DevicesFactoryHalHidl:</a:t>
            </a:r>
            <a:r>
              <a:rPr lang="x-none" altLang="zh-CN" sz="1600">
                <a:solidFill>
                  <a:schemeClr val="accent1"/>
                </a:solidFill>
                <a:sym typeface="+mn-ea"/>
              </a:rPr>
              <a:t>public </a:t>
            </a:r>
            <a:r>
              <a:rPr lang="x-none" altLang="zh-CN" sz="1600">
                <a:solidFill>
                  <a:schemeClr val="accent1"/>
                </a:solidFill>
              </a:rPr>
              <a:t>DevicesFactoryHalInterface</a:t>
            </a:r>
            <a:endParaRPr lang="x-none" altLang="zh-CN" sz="1600">
              <a:solidFill>
                <a:schemeClr val="accent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480695" y="4845685"/>
            <a:ext cx="2492375" cy="69723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l" fontAlgn="t"/>
            <a:r>
              <a:rPr lang="x-none" altLang="zh-CN" sz="1600">
                <a:solidFill>
                  <a:schemeClr val="bg1"/>
                </a:solidFill>
              </a:rPr>
              <a:t>sp&lt;IDevicesFactory&gt; mDevicesFactory</a:t>
            </a:r>
            <a:endParaRPr lang="x-none" altLang="zh-CN" sz="160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057650" y="2722880"/>
            <a:ext cx="2627630" cy="5791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altLang="zh-CN" sz="1600">
                <a:solidFill>
                  <a:schemeClr val="accent1"/>
                </a:solidFill>
              </a:rPr>
              <a:t>DeviceHalLocal:public DeviceHalInterface</a:t>
            </a:r>
            <a:endParaRPr lang="x-none" altLang="zh-CN" sz="1600">
              <a:solidFill>
                <a:schemeClr val="accen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176395" y="3368675"/>
            <a:ext cx="2126615" cy="61023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l" fontAlgn="t"/>
            <a:r>
              <a:rPr lang="x-none" altLang="zh-CN" sz="1600">
                <a:solidFill>
                  <a:schemeClr val="bg1"/>
                </a:solidFill>
              </a:rPr>
              <a:t>audio_hw_device_t *mDev</a:t>
            </a:r>
            <a:endParaRPr lang="x-none" altLang="zh-CN" sz="1600">
              <a:solidFill>
                <a:schemeClr val="bg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953510" y="4237990"/>
            <a:ext cx="2627630" cy="5791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altLang="zh-CN" sz="1600">
                <a:solidFill>
                  <a:schemeClr val="accent1"/>
                </a:solidFill>
              </a:rPr>
              <a:t>DeviceHalHidl:public DeviceHalInterface</a:t>
            </a:r>
            <a:endParaRPr lang="x-none" altLang="zh-CN" sz="1600">
              <a:solidFill>
                <a:schemeClr val="accent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072890" y="4884420"/>
            <a:ext cx="2126615" cy="81978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l" fontAlgn="t"/>
            <a:r>
              <a:rPr lang="x-none" altLang="zh-CN" sz="1600">
                <a:solidFill>
                  <a:schemeClr val="bg1"/>
                </a:solidFill>
              </a:rPr>
              <a:t>sp&lt;IDevice&gt; mDevice</a:t>
            </a:r>
            <a:endParaRPr lang="x-none" altLang="zh-CN" sz="1600">
              <a:solidFill>
                <a:schemeClr val="bg1"/>
              </a:solidFill>
            </a:endParaRPr>
          </a:p>
          <a:p>
            <a:pPr algn="l" fontAlgn="t"/>
            <a:r>
              <a:rPr lang="x-none" altLang="zh-CN" sz="1600">
                <a:solidFill>
                  <a:schemeClr val="bg1"/>
                </a:solidFill>
              </a:rPr>
              <a:t>sp&lt;IPrimaryDevice&gt; mPrimaryDevice</a:t>
            </a:r>
            <a:endParaRPr lang="x-none" altLang="zh-CN" sz="1600">
              <a:solidFill>
                <a:schemeClr val="bg1"/>
              </a:solidFill>
            </a:endParaRPr>
          </a:p>
          <a:p>
            <a:pPr algn="l" fontAlgn="t"/>
            <a:endParaRPr lang="x-none" altLang="zh-CN" sz="1600">
              <a:solidFill>
                <a:schemeClr val="bg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809865" y="2844165"/>
            <a:ext cx="2557780" cy="5791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altLang="zh-CN" sz="1600">
                <a:solidFill>
                  <a:schemeClr val="accent1"/>
                </a:solidFill>
              </a:rPr>
              <a:t>StreamHalLocal : public StreamHalInterface</a:t>
            </a:r>
            <a:endParaRPr lang="x-none" altLang="zh-CN" sz="1600">
              <a:solidFill>
                <a:schemeClr val="accent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893685" y="3411855"/>
            <a:ext cx="2126615" cy="61023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l" fontAlgn="t"/>
            <a:r>
              <a:rPr lang="x-none" altLang="zh-CN" sz="1600">
                <a:solidFill>
                  <a:schemeClr val="bg1"/>
                </a:solidFill>
              </a:rPr>
              <a:t>audio_stream_in_t *mStream</a:t>
            </a:r>
            <a:endParaRPr lang="x-none" altLang="zh-CN" sz="1600">
              <a:solidFill>
                <a:schemeClr val="bg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9298940" y="1407795"/>
            <a:ext cx="2697480" cy="8229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altLang="zh-CN" sz="1600">
                <a:solidFill>
                  <a:schemeClr val="accent1"/>
                </a:solidFill>
              </a:rPr>
              <a:t>StreamOutHalLocal:</a:t>
            </a:r>
            <a:r>
              <a:rPr lang="x-none" altLang="zh-CN" sz="1600">
                <a:solidFill>
                  <a:schemeClr val="accent1"/>
                </a:solidFill>
                <a:sym typeface="+mn-ea"/>
              </a:rPr>
              <a:t>public </a:t>
            </a:r>
            <a:r>
              <a:rPr lang="x-none" altLang="zh-CN" sz="1600">
                <a:solidFill>
                  <a:schemeClr val="accent1"/>
                </a:solidFill>
              </a:rPr>
              <a:t> StreamOutHalInterface, public StreamHalLocal</a:t>
            </a:r>
            <a:endParaRPr lang="x-none" altLang="zh-CN" sz="1600">
              <a:solidFill>
                <a:schemeClr val="accent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9426575" y="2262505"/>
            <a:ext cx="2126615" cy="61023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l" fontAlgn="t"/>
            <a:r>
              <a:rPr lang="x-none" altLang="zh-CN" sz="1600">
                <a:solidFill>
                  <a:schemeClr val="bg1"/>
                </a:solidFill>
              </a:rPr>
              <a:t>audio_stream_out_t *mStream</a:t>
            </a:r>
            <a:endParaRPr lang="x-none" altLang="zh-CN" sz="1600">
              <a:solidFill>
                <a:schemeClr val="bg1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696075" y="1442085"/>
            <a:ext cx="2697480" cy="8229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altLang="zh-CN" sz="1600">
                <a:solidFill>
                  <a:schemeClr val="accent1"/>
                </a:solidFill>
              </a:rPr>
              <a:t>StreamInHalLocal:</a:t>
            </a:r>
            <a:r>
              <a:rPr lang="x-none" altLang="zh-CN" sz="1600">
                <a:solidFill>
                  <a:schemeClr val="accent1"/>
                </a:solidFill>
                <a:sym typeface="+mn-ea"/>
              </a:rPr>
              <a:t>public </a:t>
            </a:r>
            <a:r>
              <a:rPr lang="x-none" altLang="zh-CN" sz="1600">
                <a:solidFill>
                  <a:schemeClr val="accent1"/>
                </a:solidFill>
              </a:rPr>
              <a:t> StreamInHalInterface, public StreamHalLocal</a:t>
            </a:r>
            <a:endParaRPr lang="x-none" altLang="zh-CN" sz="1600">
              <a:solidFill>
                <a:schemeClr val="accent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718935" y="2262505"/>
            <a:ext cx="2126615" cy="61023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l" fontAlgn="t"/>
            <a:r>
              <a:rPr lang="x-none" altLang="zh-CN" sz="1600">
                <a:solidFill>
                  <a:schemeClr val="bg1"/>
                </a:solidFill>
              </a:rPr>
              <a:t>audio_stream_in_t *mStream</a:t>
            </a:r>
            <a:endParaRPr lang="x-none" altLang="zh-CN" sz="1600">
              <a:solidFill>
                <a:schemeClr val="bg1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8011795" y="5735320"/>
            <a:ext cx="2557780" cy="5791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altLang="zh-CN" sz="1600">
                <a:solidFill>
                  <a:schemeClr val="accent1"/>
                </a:solidFill>
              </a:rPr>
              <a:t>StreamHalHidl : public StreamHalInterface</a:t>
            </a:r>
            <a:endParaRPr lang="x-none" altLang="zh-CN" sz="1600">
              <a:solidFill>
                <a:schemeClr val="accent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8095615" y="6329045"/>
            <a:ext cx="2126615" cy="48895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l" fontAlgn="t"/>
            <a:r>
              <a:rPr lang="x-none" altLang="zh-CN" sz="1600">
                <a:solidFill>
                  <a:schemeClr val="bg1"/>
                </a:solidFill>
              </a:rPr>
              <a:t>IStream *mStream</a:t>
            </a:r>
            <a:endParaRPr lang="x-none" altLang="zh-CN" sz="1600">
              <a:solidFill>
                <a:schemeClr val="bg1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6566535" y="4194175"/>
            <a:ext cx="2697480" cy="8229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altLang="zh-CN" sz="1600">
                <a:solidFill>
                  <a:schemeClr val="accent1"/>
                </a:solidFill>
              </a:rPr>
              <a:t>StreamOutHalHidl:</a:t>
            </a:r>
            <a:r>
              <a:rPr lang="x-none" altLang="zh-CN" sz="1600">
                <a:solidFill>
                  <a:schemeClr val="accent1"/>
                </a:solidFill>
                <a:sym typeface="+mn-ea"/>
              </a:rPr>
              <a:t>public </a:t>
            </a:r>
            <a:r>
              <a:rPr lang="x-none" altLang="zh-CN" sz="1600">
                <a:solidFill>
                  <a:schemeClr val="accent1"/>
                </a:solidFill>
              </a:rPr>
              <a:t> StreamOutHalInterface, public StreamHalHidl</a:t>
            </a:r>
            <a:endParaRPr lang="x-none" altLang="zh-CN" sz="1600">
              <a:solidFill>
                <a:schemeClr val="accent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6607175" y="5058410"/>
            <a:ext cx="2126615" cy="61023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l" fontAlgn="t"/>
            <a:r>
              <a:rPr lang="x-none" altLang="zh-CN" sz="1600">
                <a:solidFill>
                  <a:schemeClr val="bg1"/>
                </a:solidFill>
              </a:rPr>
              <a:t>sp&lt;IStreamOut&gt; mStream</a:t>
            </a:r>
            <a:endParaRPr lang="x-none" altLang="zh-CN" sz="1600">
              <a:solidFill>
                <a:schemeClr val="bg1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9528175" y="4185285"/>
            <a:ext cx="2645410" cy="8229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altLang="zh-CN" sz="1600">
                <a:solidFill>
                  <a:schemeClr val="accent1"/>
                </a:solidFill>
              </a:rPr>
              <a:t>StreamInHalHidl : public StreamInHalInterface, public StreamHalHidl</a:t>
            </a:r>
            <a:endParaRPr lang="x-none" altLang="zh-CN" sz="1600">
              <a:solidFill>
                <a:schemeClr val="accent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9690100" y="5049520"/>
            <a:ext cx="2126615" cy="61023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l" fontAlgn="t"/>
            <a:r>
              <a:rPr lang="x-none" altLang="zh-CN" sz="1600">
                <a:solidFill>
                  <a:schemeClr val="bg1"/>
                </a:solidFill>
              </a:rPr>
              <a:t>sp&lt;IStreamIn&gt; mStream</a:t>
            </a:r>
            <a:endParaRPr lang="x-none" altLang="zh-CN" sz="1600">
              <a:solidFill>
                <a:schemeClr val="bg1"/>
              </a:solidFill>
            </a:endParaRPr>
          </a:p>
        </p:txBody>
      </p:sp>
      <p:cxnSp>
        <p:nvCxnSpPr>
          <p:cNvPr id="2" name="直接连接符 1"/>
          <p:cNvCxnSpPr/>
          <p:nvPr/>
        </p:nvCxnSpPr>
        <p:spPr>
          <a:xfrm flipV="1">
            <a:off x="445135" y="4148455"/>
            <a:ext cx="11508740" cy="698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207010" y="339090"/>
            <a:ext cx="1228090" cy="7810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zh-CN"/>
              <a:t>1.sensor</a:t>
            </a:r>
            <a:endParaRPr lang="x-none" altLang="zh-CN"/>
          </a:p>
          <a:p>
            <a:pPr algn="ctr"/>
            <a:r>
              <a:rPr lang="x-none" altLang="zh-CN"/>
              <a:t>treble</a:t>
            </a:r>
            <a:endParaRPr lang="x-none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5680710" y="1558290"/>
            <a:ext cx="3941445" cy="3352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t">
            <a:spAutoFit/>
          </a:bodyPr>
          <a:p>
            <a:r>
              <a:rPr lang="x-none" altLang="zh-CN" sz="1600"/>
              <a:t>android.hardware.sensors@1.0-service</a:t>
            </a:r>
            <a:endParaRPr lang="x-none" altLang="zh-CN" sz="1600"/>
          </a:p>
        </p:txBody>
      </p:sp>
      <p:sp>
        <p:nvSpPr>
          <p:cNvPr id="7" name="文本框 6"/>
          <p:cNvSpPr txBox="1"/>
          <p:nvPr/>
        </p:nvSpPr>
        <p:spPr>
          <a:xfrm>
            <a:off x="5148580" y="2643505"/>
            <a:ext cx="1809115" cy="5791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altLang="zh-CN" sz="1600"/>
              <a:t>Sensors :public ISensors</a:t>
            </a:r>
            <a:endParaRPr lang="x-none" altLang="zh-CN" sz="1600"/>
          </a:p>
        </p:txBody>
      </p:sp>
      <p:sp>
        <p:nvSpPr>
          <p:cNvPr id="8" name="矩形 7"/>
          <p:cNvSpPr/>
          <p:nvPr/>
        </p:nvSpPr>
        <p:spPr>
          <a:xfrm>
            <a:off x="5154930" y="3239135"/>
            <a:ext cx="3041650" cy="111569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l" fontAlgn="t"/>
            <a:r>
              <a:rPr lang="x-none" altLang="zh-CN" sz="1600">
                <a:solidFill>
                  <a:schemeClr val="bg1"/>
                </a:solidFill>
              </a:rPr>
              <a:t>sensors_module_t *mSensorModule</a:t>
            </a:r>
            <a:endParaRPr lang="x-none" altLang="zh-CN" sz="1600">
              <a:solidFill>
                <a:schemeClr val="bg1"/>
              </a:solidFill>
            </a:endParaRPr>
          </a:p>
          <a:p>
            <a:pPr algn="l" fontAlgn="t"/>
            <a:r>
              <a:rPr lang="x-none" altLang="zh-CN" sz="1600">
                <a:solidFill>
                  <a:schemeClr val="bg1"/>
                </a:solidFill>
              </a:rPr>
              <a:t>sensors_poll_device_1_t *mSensorDevice</a:t>
            </a:r>
            <a:endParaRPr lang="x-none" altLang="zh-CN" sz="1600">
              <a:solidFill>
                <a:schemeClr val="bg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397875" y="2861310"/>
            <a:ext cx="1129665" cy="3352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altLang="zh-CN" sz="1600"/>
              <a:t>ISensors</a:t>
            </a:r>
            <a:endParaRPr lang="x-none" altLang="zh-CN" sz="1600"/>
          </a:p>
        </p:txBody>
      </p:sp>
      <p:sp>
        <p:nvSpPr>
          <p:cNvPr id="10" name="矩形 9"/>
          <p:cNvSpPr/>
          <p:nvPr/>
        </p:nvSpPr>
        <p:spPr>
          <a:xfrm>
            <a:off x="8403590" y="3265170"/>
            <a:ext cx="3041650" cy="111569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l" fontAlgn="t"/>
            <a:r>
              <a:rPr lang="x-none" altLang="zh-CN" sz="1600">
                <a:solidFill>
                  <a:schemeClr val="bg1"/>
                </a:solidFill>
              </a:rPr>
              <a:t>getSensorsList()</a:t>
            </a:r>
            <a:endParaRPr lang="x-none" altLang="zh-CN" sz="1600">
              <a:solidFill>
                <a:schemeClr val="bg1"/>
              </a:solidFill>
            </a:endParaRPr>
          </a:p>
          <a:p>
            <a:pPr algn="l" fontAlgn="t"/>
            <a:r>
              <a:rPr lang="x-none" altLang="zh-CN" sz="1600">
                <a:solidFill>
                  <a:schemeClr val="bg1"/>
                </a:solidFill>
              </a:rPr>
              <a:t>activate()</a:t>
            </a:r>
            <a:endParaRPr lang="x-none" altLang="zh-CN" sz="1600">
              <a:solidFill>
                <a:schemeClr val="bg1"/>
              </a:solidFill>
            </a:endParaRPr>
          </a:p>
          <a:p>
            <a:pPr algn="l" fontAlgn="t"/>
            <a:r>
              <a:rPr lang="x-none" altLang="zh-CN" sz="1600">
                <a:solidFill>
                  <a:schemeClr val="bg1"/>
                </a:solidFill>
              </a:rPr>
              <a:t>poll()</a:t>
            </a:r>
            <a:endParaRPr lang="x-none" altLang="zh-CN" sz="1600">
              <a:solidFill>
                <a:schemeClr val="bg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38175" y="2730500"/>
            <a:ext cx="1574165" cy="3352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altLang="zh-CN" sz="1600"/>
              <a:t>SensorDevice</a:t>
            </a:r>
            <a:endParaRPr lang="x-none" altLang="zh-CN" sz="1600"/>
          </a:p>
        </p:txBody>
      </p:sp>
      <p:sp>
        <p:nvSpPr>
          <p:cNvPr id="12" name="矩形 11"/>
          <p:cNvSpPr/>
          <p:nvPr/>
        </p:nvSpPr>
        <p:spPr>
          <a:xfrm>
            <a:off x="644525" y="3127375"/>
            <a:ext cx="2772410" cy="146367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l" fontAlgn="t"/>
            <a:r>
              <a:rPr lang="x-none" altLang="zh-CN" sz="1600">
                <a:solidFill>
                  <a:schemeClr val="bg1"/>
                </a:solidFill>
              </a:rPr>
              <a:t>sp&lt;ISensors&gt; mSensors</a:t>
            </a:r>
            <a:endParaRPr lang="x-none" altLang="zh-CN" sz="1600">
              <a:solidFill>
                <a:schemeClr val="bg1"/>
              </a:solidFill>
            </a:endParaRPr>
          </a:p>
          <a:p>
            <a:pPr algn="l" fontAlgn="t"/>
            <a:endParaRPr lang="x-none" altLang="zh-CN" sz="1600">
              <a:solidFill>
                <a:schemeClr val="bg1"/>
              </a:solidFill>
            </a:endParaRPr>
          </a:p>
          <a:p>
            <a:pPr algn="l" fontAlgn="t"/>
            <a:r>
              <a:rPr lang="x-none" altLang="zh-CN" sz="1600">
                <a:solidFill>
                  <a:schemeClr val="bg1"/>
                </a:solidFill>
              </a:rPr>
              <a:t>getSensorList()</a:t>
            </a:r>
            <a:endParaRPr lang="x-none" altLang="zh-CN" sz="1600">
              <a:solidFill>
                <a:schemeClr val="bg1"/>
              </a:solidFill>
            </a:endParaRPr>
          </a:p>
          <a:p>
            <a:pPr algn="l" fontAlgn="t"/>
            <a:r>
              <a:rPr lang="x-none" altLang="zh-CN" sz="1600">
                <a:solidFill>
                  <a:schemeClr val="bg1"/>
                </a:solidFill>
              </a:rPr>
              <a:t>activate()</a:t>
            </a:r>
            <a:endParaRPr lang="x-none" altLang="zh-CN" sz="1600">
              <a:solidFill>
                <a:schemeClr val="bg1"/>
              </a:solidFill>
            </a:endParaRPr>
          </a:p>
          <a:p>
            <a:pPr algn="l" fontAlgn="t"/>
            <a:r>
              <a:rPr lang="x-none" altLang="zh-CN" sz="1600">
                <a:solidFill>
                  <a:schemeClr val="bg1"/>
                </a:solidFill>
              </a:rPr>
              <a:t>poll()</a:t>
            </a:r>
            <a:endParaRPr lang="x-none" altLang="zh-CN" sz="1600">
              <a:solidFill>
                <a:schemeClr val="bg1"/>
              </a:solidFill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4371340" y="1299210"/>
            <a:ext cx="0" cy="40843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743585" y="1558290"/>
            <a:ext cx="1773555" cy="3352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t">
            <a:spAutoFit/>
          </a:bodyPr>
          <a:p>
            <a:r>
              <a:rPr lang="x-none" altLang="zh-CN" sz="1600"/>
              <a:t>system_server</a:t>
            </a:r>
            <a:endParaRPr lang="x-none" altLang="zh-CN" sz="16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556260" y="451485"/>
            <a:ext cx="1228090" cy="7810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zh-CN"/>
              <a:t>1.gralloc</a:t>
            </a:r>
            <a:endParaRPr lang="x-none" altLang="zh-CN"/>
          </a:p>
          <a:p>
            <a:pPr algn="ctr"/>
            <a:r>
              <a:rPr lang="x-none" altLang="zh-CN"/>
              <a:t>old</a:t>
            </a:r>
            <a:endParaRPr lang="x-none" altLang="zh-CN"/>
          </a:p>
        </p:txBody>
      </p:sp>
      <p:sp>
        <p:nvSpPr>
          <p:cNvPr id="11" name="文本框 10"/>
          <p:cNvSpPr txBox="1"/>
          <p:nvPr/>
        </p:nvSpPr>
        <p:spPr>
          <a:xfrm>
            <a:off x="5429250" y="2634615"/>
            <a:ext cx="1843405" cy="3352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altLang="zh-CN" sz="1600"/>
              <a:t>gralloc_module_t</a:t>
            </a:r>
            <a:endParaRPr lang="x-none" altLang="zh-CN" sz="1600"/>
          </a:p>
        </p:txBody>
      </p:sp>
      <p:sp>
        <p:nvSpPr>
          <p:cNvPr id="12" name="矩形 11"/>
          <p:cNvSpPr/>
          <p:nvPr/>
        </p:nvSpPr>
        <p:spPr>
          <a:xfrm>
            <a:off x="5434330" y="3032760"/>
            <a:ext cx="2085340" cy="92392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l" fontAlgn="t"/>
            <a:r>
              <a:rPr lang="x-none" altLang="zh-CN" sz="1600">
                <a:solidFill>
                  <a:schemeClr val="bg1"/>
                </a:solidFill>
              </a:rPr>
              <a:t>registerBuffer()</a:t>
            </a:r>
            <a:endParaRPr lang="x-none" altLang="zh-CN" sz="1600">
              <a:solidFill>
                <a:schemeClr val="bg1"/>
              </a:solidFill>
            </a:endParaRPr>
          </a:p>
          <a:p>
            <a:pPr algn="l" fontAlgn="t"/>
            <a:r>
              <a:rPr lang="x-none" altLang="zh-CN" sz="1600">
                <a:solidFill>
                  <a:schemeClr val="bg1"/>
                </a:solidFill>
              </a:rPr>
              <a:t>lock()</a:t>
            </a:r>
            <a:endParaRPr lang="x-none" altLang="zh-CN" sz="1600">
              <a:solidFill>
                <a:schemeClr val="bg1"/>
              </a:solidFill>
            </a:endParaRPr>
          </a:p>
          <a:p>
            <a:pPr algn="l" fontAlgn="t"/>
            <a:r>
              <a:rPr lang="x-none" altLang="zh-CN" sz="1600">
                <a:solidFill>
                  <a:schemeClr val="bg1"/>
                </a:solidFill>
              </a:rPr>
              <a:t>lock_ycbcr()</a:t>
            </a:r>
            <a:endParaRPr lang="x-none" altLang="zh-CN" sz="160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753985" y="2721610"/>
            <a:ext cx="1843405" cy="3352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altLang="zh-CN" sz="1600"/>
              <a:t>alloc_device_t</a:t>
            </a:r>
            <a:endParaRPr lang="x-none" altLang="zh-CN" sz="1600"/>
          </a:p>
        </p:txBody>
      </p:sp>
      <p:sp>
        <p:nvSpPr>
          <p:cNvPr id="6" name="矩形 5"/>
          <p:cNvSpPr/>
          <p:nvPr/>
        </p:nvSpPr>
        <p:spPr>
          <a:xfrm>
            <a:off x="7759700" y="3120390"/>
            <a:ext cx="1536065" cy="68008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l" fontAlgn="t"/>
            <a:r>
              <a:rPr lang="x-none" altLang="zh-CN" sz="1600">
                <a:solidFill>
                  <a:schemeClr val="bg1"/>
                </a:solidFill>
              </a:rPr>
              <a:t>alloc()</a:t>
            </a:r>
            <a:endParaRPr lang="x-none" altLang="zh-CN" sz="1600">
              <a:solidFill>
                <a:schemeClr val="bg1"/>
              </a:solidFill>
            </a:endParaRPr>
          </a:p>
          <a:p>
            <a:pPr algn="l" fontAlgn="t"/>
            <a:r>
              <a:rPr lang="x-none" altLang="zh-CN" sz="1600">
                <a:solidFill>
                  <a:schemeClr val="bg1"/>
                </a:solidFill>
              </a:rPr>
              <a:t>free()</a:t>
            </a:r>
            <a:endParaRPr lang="x-none" altLang="zh-CN" sz="160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640830" y="4924425"/>
            <a:ext cx="2042795" cy="3352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altLang="zh-CN" sz="1600"/>
              <a:t>gralloc1_device_t</a:t>
            </a:r>
            <a:endParaRPr lang="x-none" altLang="zh-CN" sz="1600"/>
          </a:p>
        </p:txBody>
      </p:sp>
      <p:sp>
        <p:nvSpPr>
          <p:cNvPr id="8" name="矩形 7"/>
          <p:cNvSpPr/>
          <p:nvPr/>
        </p:nvSpPr>
        <p:spPr>
          <a:xfrm>
            <a:off x="6618605" y="5323205"/>
            <a:ext cx="2085340" cy="92392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l" fontAlgn="t"/>
            <a:r>
              <a:rPr lang="x-none" altLang="zh-CN" sz="1600">
                <a:solidFill>
                  <a:schemeClr val="bg1"/>
                </a:solidFill>
              </a:rPr>
              <a:t>getCapabilities()</a:t>
            </a:r>
            <a:endParaRPr lang="x-none" altLang="zh-CN" sz="1600">
              <a:solidFill>
                <a:schemeClr val="bg1"/>
              </a:solidFill>
            </a:endParaRPr>
          </a:p>
          <a:p>
            <a:pPr algn="l" fontAlgn="t"/>
            <a:r>
              <a:rPr lang="x-none" altLang="zh-CN" sz="1600">
                <a:solidFill>
                  <a:schemeClr val="bg1"/>
                </a:solidFill>
              </a:rPr>
              <a:t>getFunction()</a:t>
            </a:r>
            <a:endParaRPr lang="x-none" altLang="zh-CN" sz="1600">
              <a:solidFill>
                <a:schemeClr val="bg1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230620" y="6356350"/>
            <a:ext cx="3356610" cy="3352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t">
            <a:spAutoFit/>
          </a:bodyPr>
          <a:p>
            <a:r>
              <a:rPr lang="x-none" altLang="zh-CN" sz="1600"/>
              <a:t>gralloc1_function_descriptor_t</a:t>
            </a:r>
            <a:endParaRPr lang="x-none" altLang="zh-CN" sz="1600"/>
          </a:p>
        </p:txBody>
      </p:sp>
      <p:sp>
        <p:nvSpPr>
          <p:cNvPr id="10" name="文本框 9"/>
          <p:cNvSpPr txBox="1"/>
          <p:nvPr/>
        </p:nvSpPr>
        <p:spPr>
          <a:xfrm>
            <a:off x="9782175" y="3138805"/>
            <a:ext cx="1632585" cy="5791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t">
            <a:spAutoFit/>
          </a:bodyPr>
          <a:p>
            <a:r>
              <a:rPr lang="x-none" altLang="zh-CN" sz="1600"/>
              <a:t>libgralloc/</a:t>
            </a:r>
            <a:endParaRPr lang="x-none" altLang="zh-CN" sz="1600"/>
          </a:p>
          <a:p>
            <a:r>
              <a:rPr lang="x-none" altLang="zh-CN" sz="1600"/>
              <a:t>gralloc.cpp</a:t>
            </a:r>
            <a:endParaRPr lang="x-none" altLang="zh-CN" sz="1600"/>
          </a:p>
        </p:txBody>
      </p:sp>
      <p:sp>
        <p:nvSpPr>
          <p:cNvPr id="13" name="文本框 12"/>
          <p:cNvSpPr txBox="1"/>
          <p:nvPr/>
        </p:nvSpPr>
        <p:spPr>
          <a:xfrm>
            <a:off x="9782175" y="5447665"/>
            <a:ext cx="1789430" cy="8229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t">
            <a:spAutoFit/>
          </a:bodyPr>
          <a:p>
            <a:r>
              <a:rPr lang="x-none" altLang="zh-CN" sz="1600"/>
              <a:t>libgralloc1/</a:t>
            </a:r>
            <a:endParaRPr lang="x-none" altLang="zh-CN" sz="1600"/>
          </a:p>
          <a:p>
            <a:r>
              <a:rPr lang="x-none" altLang="zh-CN" sz="1600"/>
              <a:t>gr_device_impl.cpp</a:t>
            </a:r>
            <a:endParaRPr lang="x-none" altLang="zh-CN" sz="1600"/>
          </a:p>
        </p:txBody>
      </p:sp>
      <p:sp>
        <p:nvSpPr>
          <p:cNvPr id="16" name="文本框 15"/>
          <p:cNvSpPr txBox="1"/>
          <p:nvPr/>
        </p:nvSpPr>
        <p:spPr>
          <a:xfrm>
            <a:off x="1971675" y="4960620"/>
            <a:ext cx="1843405" cy="3352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altLang="zh-CN" sz="1600"/>
              <a:t>Gralloc1::Device</a:t>
            </a:r>
            <a:endParaRPr lang="x-none" altLang="zh-CN" sz="1600"/>
          </a:p>
        </p:txBody>
      </p:sp>
      <p:sp>
        <p:nvSpPr>
          <p:cNvPr id="17" name="矩形 16"/>
          <p:cNvSpPr/>
          <p:nvPr/>
        </p:nvSpPr>
        <p:spPr>
          <a:xfrm>
            <a:off x="1977390" y="5360035"/>
            <a:ext cx="2198370" cy="112395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l" fontAlgn="t"/>
            <a:r>
              <a:rPr lang="x-none" altLang="zh-CN" sz="1600">
                <a:solidFill>
                  <a:schemeClr val="bg1"/>
                </a:solidFill>
              </a:rPr>
              <a:t>gralloc1_device_t* const mDevice</a:t>
            </a:r>
            <a:endParaRPr lang="x-none" altLang="zh-CN" sz="1600">
              <a:solidFill>
                <a:schemeClr val="bg1"/>
              </a:solidFill>
            </a:endParaRPr>
          </a:p>
          <a:p>
            <a:pPr algn="l" fontAlgn="t"/>
            <a:r>
              <a:rPr lang="x-none" altLang="zh-CN" sz="1600">
                <a:solidFill>
                  <a:schemeClr val="bg1"/>
                </a:solidFill>
              </a:rPr>
              <a:t>allocate()</a:t>
            </a:r>
            <a:endParaRPr lang="x-none" altLang="zh-CN" sz="1600">
              <a:solidFill>
                <a:schemeClr val="bg1"/>
              </a:solidFill>
            </a:endParaRPr>
          </a:p>
          <a:p>
            <a:pPr algn="l" fontAlgn="t"/>
            <a:r>
              <a:rPr lang="x-none" altLang="zh-CN" sz="1600">
                <a:solidFill>
                  <a:schemeClr val="bg1"/>
                </a:solidFill>
              </a:rPr>
              <a:t>lockYCbCr()</a:t>
            </a:r>
            <a:endParaRPr lang="x-none" altLang="zh-CN" sz="1600">
              <a:solidFill>
                <a:schemeClr val="bg1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938655" y="2347595"/>
            <a:ext cx="2731770" cy="5791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altLang="zh-CN" sz="1600"/>
              <a:t>Gralloc1On0Adapter:</a:t>
            </a:r>
            <a:r>
              <a:rPr lang="x-none" altLang="zh-CN" sz="1600">
                <a:sym typeface="+mn-ea"/>
              </a:rPr>
              <a:t>public </a:t>
            </a:r>
            <a:r>
              <a:rPr lang="x-none" altLang="zh-CN" sz="1600"/>
              <a:t> gralloc1_device_t</a:t>
            </a:r>
            <a:endParaRPr lang="x-none" altLang="zh-CN" sz="1600"/>
          </a:p>
        </p:txBody>
      </p:sp>
      <p:sp>
        <p:nvSpPr>
          <p:cNvPr id="19" name="矩形 18"/>
          <p:cNvSpPr/>
          <p:nvPr/>
        </p:nvSpPr>
        <p:spPr>
          <a:xfrm>
            <a:off x="1934845" y="2975610"/>
            <a:ext cx="2329180" cy="104584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l" fontAlgn="t"/>
            <a:r>
              <a:rPr lang="x-none" altLang="zh-CN" sz="1600">
                <a:solidFill>
                  <a:schemeClr val="bg1"/>
                </a:solidFill>
              </a:rPr>
              <a:t>gralloc_module_t* mModule</a:t>
            </a:r>
            <a:endParaRPr lang="x-none" altLang="zh-CN" sz="1600">
              <a:solidFill>
                <a:schemeClr val="bg1"/>
              </a:solidFill>
            </a:endParaRPr>
          </a:p>
          <a:p>
            <a:pPr algn="l" fontAlgn="t"/>
            <a:r>
              <a:rPr lang="x-none" altLang="zh-CN" sz="1600">
                <a:solidFill>
                  <a:schemeClr val="bg1"/>
                </a:solidFill>
              </a:rPr>
              <a:t>alloc_device_t* mDevice</a:t>
            </a:r>
            <a:endParaRPr lang="x-none" altLang="zh-CN" sz="1600">
              <a:solidFill>
                <a:schemeClr val="bg1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2907030" y="376555"/>
            <a:ext cx="7715885" cy="8229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t">
            <a:spAutoFit/>
          </a:bodyPr>
          <a:p>
            <a:r>
              <a:rPr lang="x-none" altLang="zh-CN" sz="1600"/>
              <a:t>Old gralloc have two hal versions, in libui users invoke Gra11oc1::Deivce apis, Gralloc1::Loader will decide directly use gralloc1_open() or use adapter </a:t>
            </a:r>
            <a:r>
              <a:rPr lang="x-none" altLang="zh-CN" sz="1600">
                <a:sym typeface="+mn-ea"/>
              </a:rPr>
              <a:t>Gralloc1On0Adapter</a:t>
            </a:r>
            <a:endParaRPr lang="x-none" altLang="zh-CN" sz="1600"/>
          </a:p>
        </p:txBody>
      </p:sp>
      <p:sp>
        <p:nvSpPr>
          <p:cNvPr id="21" name="文本框 20"/>
          <p:cNvSpPr txBox="1"/>
          <p:nvPr/>
        </p:nvSpPr>
        <p:spPr>
          <a:xfrm>
            <a:off x="2162175" y="1849755"/>
            <a:ext cx="1005205" cy="3352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t">
            <a:spAutoFit/>
          </a:bodyPr>
          <a:p>
            <a:r>
              <a:rPr lang="x-none" altLang="zh-CN" sz="1600"/>
              <a:t>libgui</a:t>
            </a:r>
            <a:endParaRPr lang="x-none" altLang="zh-CN" sz="1600"/>
          </a:p>
        </p:txBody>
      </p:sp>
      <p:cxnSp>
        <p:nvCxnSpPr>
          <p:cNvPr id="22" name="直接连接符 21"/>
          <p:cNvCxnSpPr/>
          <p:nvPr/>
        </p:nvCxnSpPr>
        <p:spPr>
          <a:xfrm>
            <a:off x="5059680" y="2631440"/>
            <a:ext cx="0" cy="377063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556260" y="451485"/>
            <a:ext cx="1228090" cy="7810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zh-CN"/>
              <a:t>2.gralloc</a:t>
            </a:r>
            <a:endParaRPr lang="x-none" altLang="zh-CN"/>
          </a:p>
          <a:p>
            <a:pPr algn="ctr"/>
            <a:r>
              <a:rPr lang="x-none" altLang="zh-CN"/>
              <a:t>treble</a:t>
            </a:r>
            <a:endParaRPr lang="x-none" altLang="zh-CN"/>
          </a:p>
        </p:txBody>
      </p:sp>
      <p:sp>
        <p:nvSpPr>
          <p:cNvPr id="11" name="文本框 10"/>
          <p:cNvSpPr txBox="1"/>
          <p:nvPr/>
        </p:nvSpPr>
        <p:spPr>
          <a:xfrm>
            <a:off x="9077960" y="2050415"/>
            <a:ext cx="1573530" cy="3352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altLang="zh-CN" sz="1600"/>
              <a:t>V2_0::IMapper</a:t>
            </a:r>
            <a:endParaRPr lang="x-none" altLang="zh-CN" sz="1600"/>
          </a:p>
        </p:txBody>
      </p:sp>
      <p:sp>
        <p:nvSpPr>
          <p:cNvPr id="12" name="矩形 11"/>
          <p:cNvSpPr/>
          <p:nvPr/>
        </p:nvSpPr>
        <p:spPr>
          <a:xfrm>
            <a:off x="9109075" y="2492375"/>
            <a:ext cx="2085340" cy="92392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l" fontAlgn="t"/>
            <a:r>
              <a:rPr lang="x-none" altLang="zh-CN" sz="1600">
                <a:solidFill>
                  <a:schemeClr val="bg1"/>
                </a:solidFill>
              </a:rPr>
              <a:t>registerBuffer()</a:t>
            </a:r>
            <a:endParaRPr lang="x-none" altLang="zh-CN" sz="1600">
              <a:solidFill>
                <a:schemeClr val="bg1"/>
              </a:solidFill>
            </a:endParaRPr>
          </a:p>
          <a:p>
            <a:pPr algn="l" fontAlgn="t"/>
            <a:r>
              <a:rPr lang="x-none" altLang="zh-CN" sz="1600">
                <a:solidFill>
                  <a:schemeClr val="bg1"/>
                </a:solidFill>
              </a:rPr>
              <a:t>lock()</a:t>
            </a:r>
            <a:endParaRPr lang="x-none" altLang="zh-CN" sz="1600">
              <a:solidFill>
                <a:schemeClr val="bg1"/>
              </a:solidFill>
            </a:endParaRPr>
          </a:p>
          <a:p>
            <a:pPr algn="l" fontAlgn="t"/>
            <a:r>
              <a:rPr lang="x-none" altLang="zh-CN" sz="1600">
                <a:solidFill>
                  <a:schemeClr val="bg1"/>
                </a:solidFill>
              </a:rPr>
              <a:t>lock_ycbcr()</a:t>
            </a:r>
            <a:endParaRPr lang="x-none" altLang="zh-CN" sz="1600">
              <a:solidFill>
                <a:schemeClr val="bg1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750310" y="5076190"/>
            <a:ext cx="5254625" cy="5791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t">
            <a:spAutoFit/>
          </a:bodyPr>
          <a:p>
            <a:r>
              <a:rPr lang="x-none" altLang="zh-CN" sz="1600"/>
              <a:t>IAllocator runs in differrent process:</a:t>
            </a:r>
            <a:endParaRPr lang="x-none" altLang="zh-CN" sz="1600"/>
          </a:p>
          <a:p>
            <a:r>
              <a:rPr lang="x-none" altLang="zh-CN" sz="1600"/>
              <a:t>  android.hardware.graphics.allocator@2.0-service</a:t>
            </a:r>
            <a:endParaRPr lang="x-none" altLang="zh-CN" sz="1600"/>
          </a:p>
        </p:txBody>
      </p:sp>
      <p:sp>
        <p:nvSpPr>
          <p:cNvPr id="6" name="文本框 5"/>
          <p:cNvSpPr txBox="1"/>
          <p:nvPr/>
        </p:nvSpPr>
        <p:spPr>
          <a:xfrm>
            <a:off x="9096375" y="3827145"/>
            <a:ext cx="1885950" cy="3352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altLang="zh-CN" sz="1600"/>
              <a:t>V2_0::IAllocator</a:t>
            </a:r>
            <a:endParaRPr lang="x-none" altLang="zh-CN" sz="1600"/>
          </a:p>
        </p:txBody>
      </p:sp>
      <p:sp>
        <p:nvSpPr>
          <p:cNvPr id="7" name="矩形 6"/>
          <p:cNvSpPr/>
          <p:nvPr/>
        </p:nvSpPr>
        <p:spPr>
          <a:xfrm>
            <a:off x="9100820" y="4252595"/>
            <a:ext cx="2085340" cy="54927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l" fontAlgn="t"/>
            <a:r>
              <a:rPr lang="x-none" altLang="zh-CN" sz="1600">
                <a:solidFill>
                  <a:schemeClr val="bg1"/>
                </a:solidFill>
              </a:rPr>
              <a:t>allocate()</a:t>
            </a:r>
            <a:endParaRPr lang="x-none" altLang="zh-CN" sz="1600">
              <a:solidFill>
                <a:schemeClr val="bg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045710" y="2825115"/>
            <a:ext cx="1851025" cy="5791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altLang="zh-CN" sz="1600"/>
              <a:t>GrallocMapper: public IMapper</a:t>
            </a:r>
            <a:endParaRPr lang="x-none" altLang="zh-CN" sz="1600"/>
          </a:p>
        </p:txBody>
      </p:sp>
      <p:sp>
        <p:nvSpPr>
          <p:cNvPr id="15" name="文本框 14"/>
          <p:cNvSpPr txBox="1"/>
          <p:nvPr/>
        </p:nvSpPr>
        <p:spPr>
          <a:xfrm>
            <a:off x="3864610" y="1510665"/>
            <a:ext cx="2425065" cy="5791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altLang="zh-CN" sz="1600"/>
              <a:t>Gralloc0Mapper:</a:t>
            </a:r>
            <a:r>
              <a:rPr lang="x-none" altLang="zh-CN" sz="1600">
                <a:sym typeface="+mn-ea"/>
              </a:rPr>
              <a:t>public </a:t>
            </a:r>
            <a:r>
              <a:rPr lang="x-none" altLang="zh-CN" sz="1600"/>
              <a:t> GrallocMapper</a:t>
            </a:r>
            <a:endParaRPr lang="x-none" altLang="zh-CN" sz="1600"/>
          </a:p>
        </p:txBody>
      </p:sp>
      <p:sp>
        <p:nvSpPr>
          <p:cNvPr id="16" name="矩形 15"/>
          <p:cNvSpPr/>
          <p:nvPr/>
        </p:nvSpPr>
        <p:spPr>
          <a:xfrm>
            <a:off x="3902075" y="2162175"/>
            <a:ext cx="2085340" cy="54927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l" fontAlgn="t"/>
            <a:r>
              <a:rPr lang="x-none" altLang="zh-CN" sz="1600">
                <a:solidFill>
                  <a:schemeClr val="bg1"/>
                </a:solidFill>
              </a:rPr>
              <a:t>gralloc_module_t* mModule</a:t>
            </a:r>
            <a:endParaRPr lang="x-none" altLang="zh-CN" sz="1600">
              <a:solidFill>
                <a:schemeClr val="bg1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260465" y="1518920"/>
            <a:ext cx="2425065" cy="5791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altLang="zh-CN" sz="1600"/>
              <a:t>Gralloc1Mapper:</a:t>
            </a:r>
            <a:r>
              <a:rPr lang="x-none" altLang="zh-CN" sz="1600">
                <a:sym typeface="+mn-ea"/>
              </a:rPr>
              <a:t>public </a:t>
            </a:r>
            <a:r>
              <a:rPr lang="x-none" altLang="zh-CN" sz="1600"/>
              <a:t> GrallocMapper</a:t>
            </a:r>
            <a:endParaRPr lang="x-none" altLang="zh-CN" sz="1600"/>
          </a:p>
        </p:txBody>
      </p:sp>
      <p:sp>
        <p:nvSpPr>
          <p:cNvPr id="18" name="矩形 17"/>
          <p:cNvSpPr/>
          <p:nvPr/>
        </p:nvSpPr>
        <p:spPr>
          <a:xfrm>
            <a:off x="6280150" y="2162175"/>
            <a:ext cx="2085340" cy="54927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l" fontAlgn="t"/>
            <a:r>
              <a:rPr lang="x-none" altLang="zh-CN" sz="1600">
                <a:solidFill>
                  <a:schemeClr val="bg1"/>
                </a:solidFill>
              </a:rPr>
              <a:t>gralloc1_device_t* mDevice</a:t>
            </a:r>
            <a:endParaRPr lang="x-none" altLang="zh-CN" sz="1600">
              <a:solidFill>
                <a:schemeClr val="bg1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3897630" y="782955"/>
            <a:ext cx="4454525" cy="5791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t">
            <a:spAutoFit/>
          </a:bodyPr>
          <a:p>
            <a:r>
              <a:rPr lang="x-none" altLang="zh-CN" sz="1600"/>
              <a:t>IMapper will be register in zygote through</a:t>
            </a:r>
            <a:endParaRPr lang="x-none" altLang="zh-CN" sz="1600"/>
          </a:p>
          <a:p>
            <a:r>
              <a:rPr lang="x-none" altLang="zh-CN" sz="1600"/>
              <a:t>android::GraphicBufferMapper::preloadHal()</a:t>
            </a:r>
            <a:endParaRPr lang="x-none" altLang="zh-CN" sz="1600"/>
          </a:p>
        </p:txBody>
      </p:sp>
      <p:sp>
        <p:nvSpPr>
          <p:cNvPr id="20" name="文本框 19"/>
          <p:cNvSpPr txBox="1"/>
          <p:nvPr/>
        </p:nvSpPr>
        <p:spPr>
          <a:xfrm>
            <a:off x="3681730" y="3775075"/>
            <a:ext cx="2006600" cy="5791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altLang="zh-CN" sz="1600"/>
              <a:t>Gralloc0Allocator: public IAllocator</a:t>
            </a:r>
            <a:endParaRPr lang="x-none" altLang="zh-CN" sz="1600"/>
          </a:p>
        </p:txBody>
      </p:sp>
      <p:sp>
        <p:nvSpPr>
          <p:cNvPr id="21" name="矩形 20"/>
          <p:cNvSpPr/>
          <p:nvPr/>
        </p:nvSpPr>
        <p:spPr>
          <a:xfrm>
            <a:off x="3719195" y="4426585"/>
            <a:ext cx="2085340" cy="54927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l" fontAlgn="t"/>
            <a:r>
              <a:rPr lang="x-none" altLang="zh-CN" sz="1600">
                <a:solidFill>
                  <a:schemeClr val="bg1"/>
                </a:solidFill>
              </a:rPr>
              <a:t>alloc_device_t* mDevice</a:t>
            </a:r>
            <a:endParaRPr lang="x-none" altLang="zh-CN" sz="1600">
              <a:solidFill>
                <a:schemeClr val="bg1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6129020" y="3783965"/>
            <a:ext cx="2006600" cy="5791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altLang="zh-CN" sz="1600"/>
              <a:t>Gralloc1Allocator: public IAllocator</a:t>
            </a:r>
            <a:endParaRPr lang="x-none" altLang="zh-CN" sz="1600"/>
          </a:p>
        </p:txBody>
      </p:sp>
      <p:sp>
        <p:nvSpPr>
          <p:cNvPr id="23" name="矩形 22"/>
          <p:cNvSpPr/>
          <p:nvPr/>
        </p:nvSpPr>
        <p:spPr>
          <a:xfrm>
            <a:off x="6175375" y="4417695"/>
            <a:ext cx="2085340" cy="54927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l" fontAlgn="t"/>
            <a:r>
              <a:rPr lang="x-none" altLang="zh-CN" sz="1600">
                <a:solidFill>
                  <a:schemeClr val="bg1"/>
                </a:solidFill>
              </a:rPr>
              <a:t>gralloc1_device_t* mDevice</a:t>
            </a:r>
            <a:endParaRPr lang="x-none" altLang="zh-CN" sz="1600">
              <a:solidFill>
                <a:schemeClr val="bg1"/>
              </a:solidFill>
            </a:endParaRPr>
          </a:p>
        </p:txBody>
      </p:sp>
      <p:cxnSp>
        <p:nvCxnSpPr>
          <p:cNvPr id="24" name="直接连接符 23"/>
          <p:cNvCxnSpPr/>
          <p:nvPr/>
        </p:nvCxnSpPr>
        <p:spPr>
          <a:xfrm>
            <a:off x="3021965" y="1237615"/>
            <a:ext cx="0" cy="40843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345440" y="2590165"/>
            <a:ext cx="2241550" cy="3352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altLang="zh-CN" sz="1600"/>
              <a:t>Gralloc2::Allocator</a:t>
            </a:r>
            <a:endParaRPr lang="x-none" altLang="zh-CN" sz="1600"/>
          </a:p>
        </p:txBody>
      </p:sp>
      <p:sp>
        <p:nvSpPr>
          <p:cNvPr id="26" name="矩形 25"/>
          <p:cNvSpPr/>
          <p:nvPr/>
        </p:nvSpPr>
        <p:spPr>
          <a:xfrm>
            <a:off x="352425" y="3016250"/>
            <a:ext cx="2092325" cy="10439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l" fontAlgn="t"/>
            <a:r>
              <a:rPr lang="x-none" altLang="zh-CN" sz="1600">
                <a:solidFill>
                  <a:schemeClr val="bg1"/>
                </a:solidFill>
              </a:rPr>
              <a:t>Mapper&amp; mMapper</a:t>
            </a:r>
            <a:endParaRPr lang="x-none" altLang="zh-CN" sz="1600">
              <a:solidFill>
                <a:schemeClr val="bg1"/>
              </a:solidFill>
            </a:endParaRPr>
          </a:p>
          <a:p>
            <a:pPr algn="l" fontAlgn="t"/>
            <a:r>
              <a:rPr lang="x-none" altLang="zh-CN" sz="1600">
                <a:solidFill>
                  <a:schemeClr val="bg1"/>
                </a:solidFill>
              </a:rPr>
              <a:t>sp&lt;IAllocator&gt; mAllocator</a:t>
            </a:r>
            <a:endParaRPr lang="x-none" altLang="zh-CN" sz="1600">
              <a:solidFill>
                <a:schemeClr val="bg1"/>
              </a:solidFill>
            </a:endParaRPr>
          </a:p>
          <a:p>
            <a:pPr algn="l" fontAlgn="t"/>
            <a:endParaRPr lang="x-none" altLang="zh-CN" sz="1600">
              <a:solidFill>
                <a:schemeClr val="bg1"/>
              </a:solidFill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309880" y="4200525"/>
            <a:ext cx="2241550" cy="3352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altLang="zh-CN" sz="1600"/>
              <a:t>Gralloc2::Mapper</a:t>
            </a:r>
            <a:endParaRPr lang="x-none" altLang="zh-CN" sz="1600"/>
          </a:p>
        </p:txBody>
      </p:sp>
      <p:sp>
        <p:nvSpPr>
          <p:cNvPr id="29" name="矩形 28"/>
          <p:cNvSpPr/>
          <p:nvPr/>
        </p:nvSpPr>
        <p:spPr>
          <a:xfrm>
            <a:off x="335915" y="4584065"/>
            <a:ext cx="2343785" cy="57467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l" fontAlgn="t"/>
            <a:r>
              <a:rPr lang="x-none" altLang="zh-CN" sz="1600">
                <a:solidFill>
                  <a:schemeClr val="bg1"/>
                </a:solidFill>
              </a:rPr>
              <a:t>sp&lt;IMapper&gt; mMapper</a:t>
            </a:r>
            <a:endParaRPr lang="x-none" altLang="zh-CN" sz="1600">
              <a:solidFill>
                <a:schemeClr val="bg1"/>
              </a:solidFill>
            </a:endParaRPr>
          </a:p>
          <a:p>
            <a:pPr algn="l" fontAlgn="t"/>
            <a:endParaRPr lang="x-none" altLang="zh-CN" sz="1600">
              <a:solidFill>
                <a:schemeClr val="bg1"/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204470" y="1503045"/>
            <a:ext cx="2738755" cy="10668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t">
            <a:spAutoFit/>
          </a:bodyPr>
          <a:p>
            <a:r>
              <a:rPr lang="x-none" altLang="zh-CN" sz="1600"/>
              <a:t>Treble separate allocator and mappder into two api class: IAllocator and IMapper</a:t>
            </a:r>
            <a:endParaRPr lang="x-none" altLang="zh-CN" sz="1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433070" y="533400"/>
            <a:ext cx="1357630" cy="7810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zh-CN"/>
              <a:t>1.new OMX</a:t>
            </a:r>
            <a:endParaRPr lang="x-none" altLang="zh-CN"/>
          </a:p>
          <a:p>
            <a:pPr algn="ctr"/>
            <a:r>
              <a:rPr lang="x-none" altLang="zh-CN"/>
              <a:t>API</a:t>
            </a:r>
            <a:endParaRPr lang="x-none" altLang="zh-CN"/>
          </a:p>
        </p:txBody>
      </p:sp>
      <p:sp>
        <p:nvSpPr>
          <p:cNvPr id="6" name="矩形 5"/>
          <p:cNvSpPr/>
          <p:nvPr/>
        </p:nvSpPr>
        <p:spPr>
          <a:xfrm>
            <a:off x="3307715" y="1990725"/>
            <a:ext cx="3331210" cy="117602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l"/>
            <a:endParaRPr lang="x-none" altLang="zh-CN" sz="1600">
              <a:solidFill>
                <a:schemeClr val="bg1"/>
              </a:solidFill>
            </a:endParaRPr>
          </a:p>
          <a:p>
            <a:pPr algn="l"/>
            <a:r>
              <a:rPr lang="x-none" altLang="zh-CN" sz="1600">
                <a:solidFill>
                  <a:schemeClr val="bg1"/>
                </a:solidFill>
                <a:sym typeface="+mn-ea"/>
              </a:rPr>
              <a:t>allocateNode(...,</a:t>
            </a:r>
            <a:endParaRPr lang="x-none" altLang="zh-CN" sz="1600">
              <a:solidFill>
                <a:schemeClr val="bg1"/>
              </a:solidFill>
            </a:endParaRPr>
          </a:p>
          <a:p>
            <a:pPr algn="l"/>
            <a:r>
              <a:rPr lang="x-none" altLang="zh-CN" sz="1600">
                <a:solidFill>
                  <a:schemeClr val="bg1"/>
                </a:solidFill>
                <a:sym typeface="+mn-ea"/>
              </a:rPr>
              <a:t>sp&lt;IOMXNode&gt;*omxNode)</a:t>
            </a:r>
            <a:endParaRPr lang="x-none" altLang="zh-CN" sz="1600">
              <a:solidFill>
                <a:schemeClr val="bg1"/>
              </a:solidFill>
            </a:endParaRPr>
          </a:p>
          <a:p>
            <a:pPr algn="l"/>
            <a:r>
              <a:rPr lang="x-none" altLang="zh-CN" sz="1600">
                <a:solidFill>
                  <a:schemeClr val="bg1"/>
                </a:solidFill>
              </a:rPr>
              <a:t>...</a:t>
            </a:r>
            <a:endParaRPr lang="x-none" altLang="zh-CN" sz="1600">
              <a:solidFill>
                <a:schemeClr val="bg1"/>
              </a:solidFill>
            </a:endParaRPr>
          </a:p>
          <a:p>
            <a:pPr algn="l"/>
            <a:endParaRPr lang="x-none" altLang="zh-CN" sz="1600">
              <a:solidFill>
                <a:schemeClr val="bg1"/>
              </a:solidFill>
            </a:endParaRPr>
          </a:p>
          <a:p>
            <a:pPr algn="l"/>
            <a:endParaRPr lang="x-none" altLang="zh-CN" sz="160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314065" y="1604645"/>
            <a:ext cx="589280" cy="3352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x-none" altLang="zh-CN" sz="1600">
                <a:solidFill>
                  <a:schemeClr val="accent1"/>
                </a:solidFill>
                <a:sym typeface="+mn-ea"/>
              </a:rPr>
              <a:t>IOMX</a:t>
            </a:r>
            <a:endParaRPr lang="x-none" altLang="zh-CN" sz="1600">
              <a:solidFill>
                <a:schemeClr val="accent1"/>
              </a:solidFill>
              <a:sym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380740" y="3878580"/>
            <a:ext cx="3304540" cy="10820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l"/>
            <a:r>
              <a:rPr lang="x-none" altLang="zh-CN" sz="1600">
                <a:solidFill>
                  <a:schemeClr val="bg1"/>
                </a:solidFill>
              </a:rPr>
              <a:t>setParameter()</a:t>
            </a:r>
            <a:endParaRPr lang="x-none" altLang="zh-CN" sz="1600">
              <a:solidFill>
                <a:schemeClr val="bg1"/>
              </a:solidFill>
            </a:endParaRPr>
          </a:p>
          <a:p>
            <a:pPr algn="l"/>
            <a:r>
              <a:rPr lang="x-none" altLang="zh-CN" sz="1600">
                <a:solidFill>
                  <a:schemeClr val="bg1"/>
                </a:solidFill>
              </a:rPr>
              <a:t>fillBuffer()</a:t>
            </a:r>
            <a:endParaRPr lang="x-none" altLang="zh-CN" sz="1600">
              <a:solidFill>
                <a:schemeClr val="bg1"/>
              </a:solidFill>
            </a:endParaRPr>
          </a:p>
          <a:p>
            <a:pPr algn="l"/>
            <a:r>
              <a:rPr lang="x-none" altLang="zh-CN" sz="1600">
                <a:solidFill>
                  <a:schemeClr val="bg1"/>
                </a:solidFill>
              </a:rPr>
              <a:t>...</a:t>
            </a:r>
            <a:endParaRPr lang="x-none" altLang="zh-CN" sz="1600">
              <a:solidFill>
                <a:schemeClr val="bg1"/>
              </a:solidFill>
            </a:endParaRPr>
          </a:p>
          <a:p>
            <a:pPr algn="l"/>
            <a:endParaRPr lang="x-none" altLang="zh-CN" sz="1600">
              <a:solidFill>
                <a:schemeClr val="bg1"/>
              </a:solidFill>
            </a:endParaRPr>
          </a:p>
          <a:p>
            <a:pPr algn="l"/>
            <a:endParaRPr lang="x-none" altLang="zh-CN" sz="1600">
              <a:solidFill>
                <a:schemeClr val="bg1"/>
              </a:solidFill>
            </a:endParaRPr>
          </a:p>
          <a:p>
            <a:pPr algn="l"/>
            <a:endParaRPr lang="x-none" altLang="zh-CN" sz="1600">
              <a:solidFill>
                <a:schemeClr val="bg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381375" y="3450590"/>
            <a:ext cx="995680" cy="3352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x-none" altLang="zh-CN" sz="1600">
                <a:solidFill>
                  <a:schemeClr val="accent1"/>
                </a:solidFill>
                <a:sym typeface="+mn-ea"/>
              </a:rPr>
              <a:t>IOMXNode</a:t>
            </a:r>
            <a:endParaRPr lang="x-none" altLang="zh-CN" sz="1600">
              <a:solidFill>
                <a:schemeClr val="accent1"/>
              </a:solidFill>
              <a:sym typeface="+mn-ea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3218180" y="628015"/>
            <a:ext cx="5154930" cy="5791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t">
            <a:spAutoFit/>
          </a:bodyPr>
          <a:p>
            <a:r>
              <a:rPr lang="x-none" altLang="zh-CN" sz="1600"/>
              <a:t>Since sdk27, omx API separate to two class:</a:t>
            </a:r>
            <a:endParaRPr lang="x-none" altLang="zh-CN" sz="1600"/>
          </a:p>
          <a:p>
            <a:r>
              <a:rPr lang="x-none" altLang="zh-CN" sz="1600"/>
              <a:t>IOMX and IOMXNode;</a:t>
            </a:r>
            <a:endParaRPr lang="x-none" altLang="zh-CN" sz="16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428625" y="194945"/>
            <a:ext cx="1318895" cy="7810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zh-CN"/>
              <a:t>1.Oreo linker</a:t>
            </a:r>
            <a:endParaRPr lang="x-none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1875155" y="983615"/>
            <a:ext cx="9725660" cy="5699760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 anchor="t">
            <a:spAutoFit/>
          </a:bodyPr>
          <a:p>
            <a:r>
              <a:rPr lang="x-none" altLang="zh-CN" sz="1600"/>
              <a:t>Oreo linker add new conf file ld.config.txt, which like:  </a:t>
            </a:r>
            <a:endParaRPr lang="x-none" altLang="zh-CN" sz="1600"/>
          </a:p>
          <a:p>
            <a:endParaRPr lang="zh-CN" altLang="en-US" sz="1600"/>
          </a:p>
          <a:p>
            <a:r>
              <a:rPr lang="x-none" altLang="zh-CN" sz="1600"/>
              <a:t>dir.system = /system/bin/</a:t>
            </a:r>
            <a:endParaRPr lang="x-none" altLang="zh-CN" sz="1600"/>
          </a:p>
          <a:p>
            <a:r>
              <a:rPr lang="x-none" altLang="zh-CN" sz="1600"/>
              <a:t>dir.system = /system/xbin/</a:t>
            </a:r>
            <a:endParaRPr lang="x-none" altLang="zh-CN" sz="1600"/>
          </a:p>
          <a:p>
            <a:r>
              <a:rPr lang="x-none" altLang="zh-CN" sz="1600"/>
              <a:t>dir.vendor = /vendor/bin/</a:t>
            </a:r>
            <a:endParaRPr lang="x-none" altLang="zh-CN" sz="1600"/>
          </a:p>
          <a:p>
            <a:r>
              <a:rPr lang="x-none" altLang="zh-CN" sz="1600"/>
              <a:t>...</a:t>
            </a:r>
            <a:endParaRPr lang="x-none" altLang="zh-CN" sz="1600"/>
          </a:p>
          <a:p>
            <a:endParaRPr lang="x-none" altLang="zh-CN" sz="1600"/>
          </a:p>
          <a:p>
            <a:r>
              <a:rPr lang="x-none" altLang="zh-CN" sz="1600"/>
              <a:t>[system]</a:t>
            </a:r>
            <a:endParaRPr lang="x-none" altLang="zh-CN" sz="1600"/>
          </a:p>
          <a:p>
            <a:r>
              <a:rPr lang="x-none" altLang="zh-CN" sz="1600"/>
              <a:t>additional.namespaces = sphal,vndk,rs</a:t>
            </a:r>
            <a:endParaRPr lang="x-none" altLang="zh-CN" sz="1600"/>
          </a:p>
          <a:p>
            <a:r>
              <a:rPr lang="x-none" altLang="zh-CN" sz="1600"/>
              <a:t>...</a:t>
            </a:r>
            <a:endParaRPr lang="x-none" altLang="zh-CN" sz="1600"/>
          </a:p>
          <a:p>
            <a:r>
              <a:rPr lang="x-none" altLang="zh-CN" sz="1600"/>
              <a:t>namespace.default.isolated = false</a:t>
            </a:r>
            <a:endParaRPr lang="x-none" altLang="zh-CN" sz="1600"/>
          </a:p>
          <a:p>
            <a:r>
              <a:rPr lang="x-none" altLang="zh-CN" sz="1600"/>
              <a:t>namespace.default.search.paths = /system/${LIB}:/vendor/${LIB}</a:t>
            </a:r>
            <a:endParaRPr lang="x-none" altLang="zh-CN" sz="1600"/>
          </a:p>
          <a:p>
            <a:r>
              <a:rPr lang="x-none" altLang="zh-CN" sz="1600"/>
              <a:t>namespace.default.permitted.paths =</a:t>
            </a:r>
            <a:endParaRPr lang="x-none" altLang="zh-CN" sz="1600"/>
          </a:p>
          <a:p>
            <a:endParaRPr lang="x-none" altLang="zh-CN" sz="1600"/>
          </a:p>
          <a:p>
            <a:r>
              <a:rPr lang="x-none" altLang="zh-CN" sz="1600"/>
              <a:t>namespace.sphal.isolated = true</a:t>
            </a:r>
            <a:endParaRPr lang="x-none" altLang="zh-CN" sz="1600"/>
          </a:p>
          <a:p>
            <a:r>
              <a:rPr lang="x-none" altLang="zh-CN" sz="1600"/>
              <a:t>namespace.sphal.visible = true</a:t>
            </a:r>
            <a:endParaRPr lang="x-none" altLang="zh-CN" sz="1600"/>
          </a:p>
          <a:p>
            <a:r>
              <a:rPr lang="x-none" altLang="zh-CN" sz="1600"/>
              <a:t>namespace.sphal.search.paths = /vendor/${LIB}/egl:/vendor/${LIB}/hw:/vendor/${LIB}</a:t>
            </a:r>
            <a:endParaRPr lang="x-none" altLang="zh-CN" sz="1600"/>
          </a:p>
          <a:p>
            <a:r>
              <a:rPr lang="x-none" altLang="zh-CN" sz="1600"/>
              <a:t>namespace.sphal.permitted.paths = /vendor/${LIB}:/system/${LIB}/vndk-sp/hw</a:t>
            </a:r>
            <a:endParaRPr lang="x-none" altLang="zh-CN" sz="1600"/>
          </a:p>
          <a:p>
            <a:endParaRPr lang="x-none" altLang="zh-CN" sz="1600"/>
          </a:p>
          <a:p>
            <a:r>
              <a:rPr lang="x-none" altLang="zh-CN" sz="1600"/>
              <a:t>namespace.sphal.links = default,vndk,rs</a:t>
            </a:r>
            <a:endParaRPr lang="x-none" altLang="zh-CN" sz="1600"/>
          </a:p>
          <a:p>
            <a:r>
              <a:rPr lang="x-none" altLang="zh-CN" sz="1600"/>
              <a:t>namespace.sphal.link.default.shared_libs = libc.so:libstdc++.so:liblog.so:libnativewindow.so</a:t>
            </a:r>
            <a:endParaRPr lang="x-none" altLang="zh-CN" sz="1600"/>
          </a:p>
          <a:p>
            <a:r>
              <a:rPr lang="x-none" altLang="zh-CN" sz="1600"/>
              <a:t>[vendor]</a:t>
            </a:r>
            <a:endParaRPr lang="x-none" altLang="zh-CN" sz="1600"/>
          </a:p>
          <a:p>
            <a:r>
              <a:rPr lang="x-none" altLang="zh-CN" sz="1600"/>
              <a:t>...</a:t>
            </a:r>
            <a:endParaRPr lang="x-none" altLang="zh-CN" sz="160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428625" y="194945"/>
            <a:ext cx="1318895" cy="7810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zh-CN"/>
              <a:t>2.Oreo linker</a:t>
            </a:r>
            <a:endParaRPr lang="x-none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7214235" y="76200"/>
            <a:ext cx="3314700" cy="916940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 anchor="t">
            <a:spAutoFit/>
          </a:bodyPr>
          <a:p>
            <a:r>
              <a:rPr lang="zh-CN" altLang="en-US"/>
              <a:t>g_exported_namespaces </a:t>
            </a:r>
            <a:endParaRPr lang="zh-CN" altLang="en-US"/>
          </a:p>
          <a:p>
            <a:r>
              <a:rPr lang="zh-CN" altLang="en-US"/>
              <a:t>g_default_namespace  </a:t>
            </a:r>
            <a:endParaRPr lang="zh-CN" altLang="en-US"/>
          </a:p>
          <a:p>
            <a:r>
              <a:rPr lang="zh-CN" altLang="en-US"/>
              <a:t>g_anonymous_namespace 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982345" y="1234440"/>
            <a:ext cx="7503160" cy="4236720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 anchor="t">
            <a:spAutoFit/>
          </a:bodyPr>
          <a:p>
            <a:r>
              <a:rPr lang="x-none" altLang="zh-CN" sz="1600"/>
              <a:t>The newly ld.config.txt file separate into different sections:</a:t>
            </a:r>
            <a:endParaRPr lang="x-none" altLang="zh-CN" sz="1600"/>
          </a:p>
          <a:p>
            <a:r>
              <a:rPr lang="x-none" altLang="zh-CN" sz="1600" b="1"/>
              <a:t>system </a:t>
            </a:r>
            <a:r>
              <a:rPr lang="x-none" altLang="zh-CN" sz="1600"/>
              <a:t>and </a:t>
            </a:r>
            <a:r>
              <a:rPr lang="x-none" altLang="zh-CN" sz="1600" b="1"/>
              <a:t>vendor</a:t>
            </a:r>
            <a:r>
              <a:rPr lang="x-none" altLang="zh-CN" sz="1600"/>
              <a:t>;</a:t>
            </a:r>
            <a:endParaRPr lang="x-none" altLang="zh-CN" sz="1600"/>
          </a:p>
          <a:p>
            <a:r>
              <a:rPr lang="x-none" altLang="zh-CN" sz="1600"/>
              <a:t>linker will choose right section base on the executable file's path;</a:t>
            </a:r>
            <a:endParaRPr lang="x-none" altLang="zh-CN" sz="1600"/>
          </a:p>
          <a:p>
            <a:endParaRPr lang="x-none" altLang="zh-CN" sz="1600"/>
          </a:p>
          <a:p>
            <a:r>
              <a:rPr lang="x-none" altLang="zh-CN" sz="1600"/>
              <a:t>another hierarchy in conf file is namespace, every section always have a</a:t>
            </a:r>
            <a:endParaRPr lang="x-none" altLang="zh-CN" sz="1600"/>
          </a:p>
          <a:p>
            <a:r>
              <a:rPr lang="x-none" altLang="zh-CN" sz="1600" b="1"/>
              <a:t>default </a:t>
            </a:r>
            <a:r>
              <a:rPr lang="x-none" altLang="zh-CN" sz="1600"/>
              <a:t>namespace and other additional namespace, additional ns should list like below:</a:t>
            </a:r>
            <a:endParaRPr lang="x-none" altLang="zh-CN" sz="1600"/>
          </a:p>
          <a:p>
            <a:r>
              <a:rPr lang="x-none" altLang="zh-CN" sz="1600">
                <a:sym typeface="+mn-ea"/>
              </a:rPr>
              <a:t>additional.namespaces = sphal,vndk,rs</a:t>
            </a:r>
            <a:endParaRPr lang="x-none" altLang="zh-CN" sz="1600"/>
          </a:p>
          <a:p>
            <a:endParaRPr lang="x-none" altLang="zh-CN" sz="1600"/>
          </a:p>
          <a:p>
            <a:r>
              <a:rPr lang="x-none" altLang="zh-CN" sz="1600"/>
              <a:t>at last, linker parse every properties in ns, the important property contains:</a:t>
            </a:r>
            <a:endParaRPr lang="x-none" altLang="zh-CN" sz="1600"/>
          </a:p>
          <a:p>
            <a:r>
              <a:rPr lang="x-none" altLang="zh-CN" sz="1600">
                <a:sym typeface="+mn-ea"/>
              </a:rPr>
              <a:t>namespace.xxx.isolated</a:t>
            </a:r>
            <a:endParaRPr lang="x-none" altLang="zh-CN" sz="1600"/>
          </a:p>
          <a:p>
            <a:r>
              <a:rPr lang="x-none" altLang="zh-CN" sz="1600">
                <a:sym typeface="+mn-ea"/>
              </a:rPr>
              <a:t>namespace.xxx.visible</a:t>
            </a:r>
            <a:endParaRPr lang="x-none" altLang="zh-CN" sz="1600"/>
          </a:p>
          <a:p>
            <a:r>
              <a:rPr lang="x-none" altLang="zh-CN" sz="1600">
                <a:sym typeface="+mn-ea"/>
              </a:rPr>
              <a:t>namespace.xxx.search.paths     -- ns serach path   </a:t>
            </a:r>
            <a:endParaRPr lang="x-none" altLang="zh-CN" sz="1600"/>
          </a:p>
          <a:p>
            <a:r>
              <a:rPr lang="x-none" altLang="zh-CN" sz="1600">
                <a:sym typeface="+mn-ea"/>
              </a:rPr>
              <a:t>namespace.xxx.permitted.paths  -- no use</a:t>
            </a:r>
            <a:endParaRPr lang="x-none" altLang="zh-CN" sz="1600"/>
          </a:p>
          <a:p>
            <a:r>
              <a:rPr lang="x-none" altLang="zh-CN" sz="1600">
                <a:sym typeface="+mn-ea"/>
              </a:rPr>
              <a:t>namespace.xxx.links            -- ns link other ns list</a:t>
            </a:r>
            <a:endParaRPr lang="x-none" altLang="zh-CN" sz="1600">
              <a:sym typeface="+mn-ea"/>
            </a:endParaRPr>
          </a:p>
          <a:p>
            <a:r>
              <a:rPr lang="x-none" altLang="zh-CN" sz="1600">
                <a:sym typeface="+mn-ea"/>
              </a:rPr>
              <a:t>namespace.xxx.link.xlns.shared_libs -- ns link xlns's avaiable so</a:t>
            </a:r>
            <a:endParaRPr lang="x-none" altLang="zh-CN" sz="16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556260" y="451485"/>
            <a:ext cx="1228090" cy="7810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zh-CN"/>
              <a:t>Oreo HIDL</a:t>
            </a:r>
            <a:endParaRPr lang="x-none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433705" y="533400"/>
            <a:ext cx="1322705" cy="7810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zh-CN"/>
              <a:t>2.new OMX</a:t>
            </a:r>
            <a:endParaRPr lang="x-none" altLang="zh-CN"/>
          </a:p>
          <a:p>
            <a:pPr algn="ctr"/>
            <a:r>
              <a:rPr lang="x-none" altLang="zh-CN"/>
              <a:t>Legacy</a:t>
            </a:r>
            <a:endParaRPr lang="x-none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242570" y="1685925"/>
            <a:ext cx="4995545" cy="1188720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r>
              <a:rPr lang="x-none" altLang="zh-CN"/>
              <a:t>1. main_codecservice.cpp, according to persist.media.treble_omx decide use legacy mode, which will run:</a:t>
            </a:r>
            <a:endParaRPr lang="x-none" altLang="zh-CN"/>
          </a:p>
          <a:p>
            <a:r>
              <a:rPr lang="x-none" altLang="zh-CN"/>
              <a:t>MediaCodecService::instantiate();</a:t>
            </a:r>
            <a:endParaRPr lang="x-none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242570" y="3308350"/>
            <a:ext cx="4995545" cy="640080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r>
              <a:rPr lang="x-none" altLang="zh-CN"/>
              <a:t>2. OMXClient::connectLegacy() will get IOMX from servicemanager;</a:t>
            </a:r>
            <a:endParaRPr lang="x-none" altLang="zh-CN"/>
          </a:p>
        </p:txBody>
      </p:sp>
      <p:sp>
        <p:nvSpPr>
          <p:cNvPr id="8" name="矩形 7"/>
          <p:cNvSpPr/>
          <p:nvPr/>
        </p:nvSpPr>
        <p:spPr>
          <a:xfrm>
            <a:off x="3061335" y="4802505"/>
            <a:ext cx="2486025" cy="129730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endParaRPr lang="x-none" altLang="zh-CN">
              <a:solidFill>
                <a:schemeClr val="bg1"/>
              </a:solidFill>
            </a:endParaRPr>
          </a:p>
          <a:p>
            <a:pPr algn="l"/>
            <a:r>
              <a:rPr lang="x-none" altLang="zh-CN">
                <a:solidFill>
                  <a:schemeClr val="bg1"/>
                </a:solidFill>
              </a:rPr>
              <a:t>allocateNode()</a:t>
            </a:r>
            <a:endParaRPr lang="x-none" altLang="zh-CN">
              <a:solidFill>
                <a:schemeClr val="bg1"/>
              </a:solidFill>
            </a:endParaRPr>
          </a:p>
          <a:p>
            <a:pPr algn="l"/>
            <a:endParaRPr lang="x-none" altLang="zh-CN">
              <a:solidFill>
                <a:schemeClr val="bg1"/>
              </a:solidFill>
            </a:endParaRPr>
          </a:p>
          <a:p>
            <a:pPr algn="l"/>
            <a:endParaRPr lang="x-none" altLang="zh-CN">
              <a:solidFill>
                <a:schemeClr val="bg1"/>
              </a:solidFill>
            </a:endParaRPr>
          </a:p>
          <a:p>
            <a:pPr algn="l"/>
            <a:endParaRPr lang="x-none" altLang="zh-CN">
              <a:solidFill>
                <a:schemeClr val="bg1"/>
              </a:solidFill>
            </a:endParaRPr>
          </a:p>
          <a:p>
            <a:pPr algn="l"/>
            <a:endParaRPr lang="x-none" altLang="zh-CN">
              <a:solidFill>
                <a:schemeClr val="bg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014980" y="4407535"/>
            <a:ext cx="2011680" cy="3657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x-none" altLang="zh-CN">
                <a:solidFill>
                  <a:schemeClr val="accent1"/>
                </a:solidFill>
                <a:sym typeface="+mn-ea"/>
              </a:rPr>
              <a:t>OMX:public BnOMX</a:t>
            </a:r>
            <a:endParaRPr lang="x-none" altLang="zh-CN">
              <a:solidFill>
                <a:schemeClr val="accent1"/>
              </a:solidFill>
              <a:sym typeface="+mn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318885" y="4802505"/>
            <a:ext cx="2486025" cy="132524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x-none" altLang="zh-CN">
                <a:solidFill>
                  <a:schemeClr val="bg1"/>
                </a:solidFill>
              </a:rPr>
              <a:t>OMX_HANDLETYPE mHandle</a:t>
            </a:r>
            <a:endParaRPr lang="x-none" altLang="zh-CN">
              <a:solidFill>
                <a:schemeClr val="bg1"/>
              </a:solidFill>
            </a:endParaRPr>
          </a:p>
          <a:p>
            <a:pPr algn="l"/>
            <a:endParaRPr lang="x-none" altLang="zh-CN">
              <a:solidFill>
                <a:schemeClr val="bg1"/>
              </a:solidFill>
            </a:endParaRPr>
          </a:p>
          <a:p>
            <a:pPr algn="l"/>
            <a:endParaRPr lang="x-none" altLang="zh-CN">
              <a:solidFill>
                <a:schemeClr val="bg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690360" y="4055745"/>
            <a:ext cx="2125980" cy="6400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x-none" altLang="zh-CN">
                <a:solidFill>
                  <a:schemeClr val="accent1"/>
                </a:solidFill>
                <a:sym typeface="+mn-ea"/>
              </a:rPr>
              <a:t>OMXNodeInstance :</a:t>
            </a:r>
            <a:endParaRPr lang="x-none" altLang="zh-CN">
              <a:solidFill>
                <a:schemeClr val="accent1"/>
              </a:solidFill>
              <a:sym typeface="+mn-ea"/>
            </a:endParaRPr>
          </a:p>
          <a:p>
            <a:pPr algn="l"/>
            <a:r>
              <a:rPr lang="x-none" altLang="zh-CN">
                <a:solidFill>
                  <a:schemeClr val="accent1"/>
                </a:solidFill>
                <a:sym typeface="+mn-ea"/>
              </a:rPr>
              <a:t>public BnOMXNode</a:t>
            </a:r>
            <a:endParaRPr lang="x-none" altLang="zh-CN">
              <a:solidFill>
                <a:schemeClr val="accent1"/>
              </a:solidFill>
              <a:sym typeface="+mn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9335135" y="4802505"/>
            <a:ext cx="2486025" cy="130619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x-none" altLang="zh-CN">
              <a:solidFill>
                <a:schemeClr val="bg1"/>
              </a:solidFill>
            </a:endParaRPr>
          </a:p>
          <a:p>
            <a:pPr algn="ctr"/>
            <a:endParaRPr lang="x-none" altLang="zh-CN">
              <a:solidFill>
                <a:schemeClr val="bg1"/>
              </a:solidFill>
            </a:endParaRPr>
          </a:p>
          <a:p>
            <a:pPr algn="l"/>
            <a:endParaRPr lang="x-none" altLang="zh-CN">
              <a:solidFill>
                <a:schemeClr val="bg1"/>
              </a:solidFill>
            </a:endParaRPr>
          </a:p>
          <a:p>
            <a:pPr algn="l"/>
            <a:endParaRPr lang="x-none" altLang="zh-CN">
              <a:solidFill>
                <a:schemeClr val="bg1"/>
              </a:solidFill>
            </a:endParaRPr>
          </a:p>
          <a:p>
            <a:pPr algn="l"/>
            <a:endParaRPr lang="x-none" altLang="zh-CN">
              <a:solidFill>
                <a:schemeClr val="bg1"/>
              </a:solidFill>
            </a:endParaRPr>
          </a:p>
          <a:p>
            <a:pPr algn="l"/>
            <a:endParaRPr lang="x-none" altLang="zh-CN">
              <a:solidFill>
                <a:schemeClr val="bg1"/>
              </a:solidFill>
            </a:endParaRPr>
          </a:p>
          <a:p>
            <a:pPr algn="l"/>
            <a:endParaRPr lang="x-none" altLang="zh-CN">
              <a:solidFill>
                <a:schemeClr val="bg1"/>
              </a:solidFill>
            </a:endParaRPr>
          </a:p>
          <a:p>
            <a:pPr algn="l"/>
            <a:r>
              <a:rPr lang="x-none" altLang="zh-CN">
                <a:solidFill>
                  <a:schemeClr val="bg1"/>
                </a:solidFill>
              </a:rPr>
              <a:t>libstagefrighthw.so</a:t>
            </a:r>
            <a:endParaRPr lang="x-none" altLang="zh-CN">
              <a:solidFill>
                <a:schemeClr val="bg1"/>
              </a:solidFill>
            </a:endParaRPr>
          </a:p>
          <a:p>
            <a:pPr algn="l"/>
            <a:endParaRPr lang="x-none" altLang="zh-CN">
              <a:solidFill>
                <a:schemeClr val="bg1"/>
              </a:solidFill>
            </a:endParaRPr>
          </a:p>
          <a:p>
            <a:pPr algn="l"/>
            <a:r>
              <a:rPr lang="x-none" altLang="zh-CN">
                <a:solidFill>
                  <a:schemeClr val="bg1"/>
                </a:solidFill>
              </a:rPr>
              <a:t>SoftOMXPlugin</a:t>
            </a:r>
            <a:endParaRPr lang="x-none" altLang="zh-CN">
              <a:solidFill>
                <a:schemeClr val="bg1"/>
              </a:solidFill>
            </a:endParaRPr>
          </a:p>
          <a:p>
            <a:pPr algn="l"/>
            <a:endParaRPr lang="x-none" altLang="zh-CN">
              <a:solidFill>
                <a:schemeClr val="bg1"/>
              </a:solidFill>
            </a:endParaRPr>
          </a:p>
          <a:p>
            <a:pPr algn="l"/>
            <a:endParaRPr lang="x-none" altLang="zh-CN">
              <a:solidFill>
                <a:schemeClr val="bg1"/>
              </a:solidFill>
            </a:endParaRPr>
          </a:p>
          <a:p>
            <a:pPr algn="l"/>
            <a:endParaRPr lang="x-none" altLang="zh-CN">
              <a:solidFill>
                <a:schemeClr val="bg1"/>
              </a:solidFill>
            </a:endParaRPr>
          </a:p>
          <a:p>
            <a:pPr algn="l"/>
            <a:endParaRPr lang="x-none" altLang="zh-CN">
              <a:solidFill>
                <a:schemeClr val="bg1"/>
              </a:solidFill>
            </a:endParaRPr>
          </a:p>
          <a:p>
            <a:pPr algn="l"/>
            <a:endParaRPr lang="x-none" altLang="zh-CN">
              <a:solidFill>
                <a:schemeClr val="bg1"/>
              </a:solidFill>
            </a:endParaRPr>
          </a:p>
          <a:p>
            <a:pPr algn="l"/>
            <a:endParaRPr lang="x-none" altLang="zh-CN">
              <a:solidFill>
                <a:schemeClr val="bg1"/>
              </a:solidFill>
            </a:endParaRPr>
          </a:p>
          <a:p>
            <a:pPr algn="l"/>
            <a:endParaRPr lang="x-none" altLang="zh-CN">
              <a:solidFill>
                <a:schemeClr val="bg1"/>
              </a:solidFill>
            </a:endParaRPr>
          </a:p>
          <a:p>
            <a:pPr algn="l"/>
            <a:endParaRPr lang="x-none" altLang="zh-CN">
              <a:solidFill>
                <a:schemeClr val="bg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9339580" y="4407535"/>
            <a:ext cx="121158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x-none" altLang="zh-CN">
                <a:solidFill>
                  <a:schemeClr val="accent1"/>
                </a:solidFill>
                <a:sym typeface="+mn-ea"/>
              </a:rPr>
              <a:t>OMXMaster</a:t>
            </a:r>
            <a:endParaRPr lang="x-none" altLang="zh-CN">
              <a:solidFill>
                <a:schemeClr val="accent1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矩形 7"/>
          <p:cNvSpPr/>
          <p:nvPr/>
        </p:nvSpPr>
        <p:spPr>
          <a:xfrm>
            <a:off x="1082675" y="3246120"/>
            <a:ext cx="1677035" cy="102171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endParaRPr lang="x-none" altLang="zh-CN">
              <a:solidFill>
                <a:schemeClr val="bg1"/>
              </a:solidFill>
            </a:endParaRPr>
          </a:p>
          <a:p>
            <a:pPr algn="l"/>
            <a:endParaRPr lang="x-none" altLang="zh-CN">
              <a:solidFill>
                <a:schemeClr val="bg1"/>
              </a:solidFill>
            </a:endParaRPr>
          </a:p>
          <a:p>
            <a:pPr algn="l"/>
            <a:r>
              <a:rPr lang="x-none" altLang="zh-CN" sz="1600">
                <a:solidFill>
                  <a:schemeClr val="bg1"/>
                </a:solidFill>
              </a:rPr>
              <a:t>sp&lt;IOmx&gt; mBase</a:t>
            </a:r>
            <a:endParaRPr lang="x-none" altLang="zh-CN" sz="1600">
              <a:solidFill>
                <a:schemeClr val="bg1"/>
              </a:solidFill>
            </a:endParaRPr>
          </a:p>
          <a:p>
            <a:pPr algn="l"/>
            <a:endParaRPr lang="x-none" altLang="zh-CN" sz="1600">
              <a:solidFill>
                <a:schemeClr val="bg1"/>
              </a:solidFill>
            </a:endParaRPr>
          </a:p>
          <a:p>
            <a:pPr algn="l"/>
            <a:endParaRPr lang="x-none" altLang="zh-CN">
              <a:solidFill>
                <a:schemeClr val="bg1"/>
              </a:solidFill>
            </a:endParaRPr>
          </a:p>
          <a:p>
            <a:pPr algn="l"/>
            <a:endParaRPr lang="x-none" altLang="zh-CN">
              <a:solidFill>
                <a:schemeClr val="bg1"/>
              </a:solidFill>
            </a:endParaRPr>
          </a:p>
          <a:p>
            <a:pPr algn="l"/>
            <a:endParaRPr lang="x-none" altLang="zh-CN">
              <a:solidFill>
                <a:schemeClr val="bg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03910" y="2839720"/>
            <a:ext cx="2113280" cy="3352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x-none" altLang="zh-CN" sz="1600">
                <a:solidFill>
                  <a:schemeClr val="accent1"/>
                </a:solidFill>
                <a:sym typeface="+mn-ea"/>
              </a:rPr>
              <a:t>LWOmx :public BnOMX</a:t>
            </a:r>
            <a:endParaRPr lang="x-none" altLang="zh-CN" sz="1600">
              <a:solidFill>
                <a:schemeClr val="accent1"/>
              </a:solidFill>
              <a:sym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330825" y="3474720"/>
            <a:ext cx="1685925" cy="87820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endParaRPr lang="x-none" altLang="zh-CN">
              <a:solidFill>
                <a:schemeClr val="bg1"/>
              </a:solidFill>
            </a:endParaRPr>
          </a:p>
          <a:p>
            <a:pPr algn="l"/>
            <a:endParaRPr lang="x-none" altLang="zh-CN">
              <a:solidFill>
                <a:schemeClr val="bg1"/>
              </a:solidFill>
            </a:endParaRPr>
          </a:p>
          <a:p>
            <a:pPr algn="l"/>
            <a:r>
              <a:rPr lang="x-none" altLang="zh-CN" sz="1600">
                <a:solidFill>
                  <a:schemeClr val="bg1"/>
                </a:solidFill>
              </a:rPr>
              <a:t>allocateNode()</a:t>
            </a:r>
            <a:endParaRPr lang="x-none" altLang="zh-CN" sz="1600">
              <a:solidFill>
                <a:schemeClr val="bg1"/>
              </a:solidFill>
            </a:endParaRPr>
          </a:p>
          <a:p>
            <a:pPr algn="l"/>
            <a:endParaRPr lang="x-none" altLang="zh-CN" sz="1600">
              <a:solidFill>
                <a:schemeClr val="bg1"/>
              </a:solidFill>
            </a:endParaRPr>
          </a:p>
          <a:p>
            <a:pPr algn="l"/>
            <a:endParaRPr lang="x-none" altLang="zh-CN">
              <a:solidFill>
                <a:schemeClr val="bg1"/>
              </a:solidFill>
            </a:endParaRPr>
          </a:p>
          <a:p>
            <a:pPr algn="l"/>
            <a:endParaRPr lang="x-none" altLang="zh-CN">
              <a:solidFill>
                <a:schemeClr val="bg1"/>
              </a:solidFill>
            </a:endParaRPr>
          </a:p>
          <a:p>
            <a:pPr algn="l"/>
            <a:endParaRPr lang="x-none" altLang="zh-CN">
              <a:solidFill>
                <a:schemeClr val="bg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261610" y="3030220"/>
            <a:ext cx="1808480" cy="3352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x-none" altLang="zh-CN" sz="1600">
                <a:solidFill>
                  <a:schemeClr val="accent1"/>
                </a:solidFill>
                <a:sym typeface="+mn-ea"/>
              </a:rPr>
              <a:t>Omx :public IOmx</a:t>
            </a:r>
            <a:endParaRPr lang="x-none" altLang="zh-CN" sz="1600">
              <a:solidFill>
                <a:schemeClr val="accent1"/>
              </a:solidFill>
              <a:sym typeface="+mn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698740" y="3435985"/>
            <a:ext cx="1819910" cy="132461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endParaRPr lang="x-none" altLang="zh-CN">
              <a:solidFill>
                <a:schemeClr val="bg1"/>
              </a:solidFill>
            </a:endParaRPr>
          </a:p>
          <a:p>
            <a:pPr algn="l"/>
            <a:endParaRPr lang="x-none" altLang="zh-CN" sz="1600">
              <a:solidFill>
                <a:schemeClr val="bg1"/>
              </a:solidFill>
            </a:endParaRPr>
          </a:p>
          <a:p>
            <a:pPr algn="l"/>
            <a:endParaRPr lang="x-none" altLang="zh-CN" sz="1600">
              <a:solidFill>
                <a:schemeClr val="bg1"/>
              </a:solidFill>
            </a:endParaRPr>
          </a:p>
          <a:p>
            <a:pPr algn="l"/>
            <a:r>
              <a:rPr lang="x-none" altLang="zh-CN" sz="1600">
                <a:solidFill>
                  <a:schemeClr val="bg1"/>
                </a:solidFill>
              </a:rPr>
              <a:t>OMX_HANDLETYPE </a:t>
            </a:r>
            <a:endParaRPr lang="x-none" altLang="zh-CN" sz="1600">
              <a:solidFill>
                <a:schemeClr val="bg1"/>
              </a:solidFill>
            </a:endParaRPr>
          </a:p>
          <a:p>
            <a:pPr algn="l"/>
            <a:r>
              <a:rPr lang="x-none" altLang="zh-CN" sz="1600">
                <a:solidFill>
                  <a:schemeClr val="bg1"/>
                </a:solidFill>
              </a:rPr>
              <a:t>mHandle</a:t>
            </a:r>
            <a:endParaRPr lang="x-none" altLang="zh-CN" sz="1600">
              <a:solidFill>
                <a:schemeClr val="bg1"/>
              </a:solidFill>
            </a:endParaRPr>
          </a:p>
          <a:p>
            <a:pPr algn="l"/>
            <a:endParaRPr lang="x-none" altLang="zh-CN" sz="1600">
              <a:solidFill>
                <a:schemeClr val="bg1"/>
              </a:solidFill>
            </a:endParaRPr>
          </a:p>
          <a:p>
            <a:pPr algn="l"/>
            <a:r>
              <a:rPr lang="x-none" altLang="zh-CN" sz="1600">
                <a:solidFill>
                  <a:schemeClr val="bg1"/>
                </a:solidFill>
              </a:rPr>
              <a:t>sp&lt;IOMXObserver&gt; mObserver</a:t>
            </a:r>
            <a:endParaRPr lang="x-none" altLang="zh-CN" sz="1600">
              <a:solidFill>
                <a:schemeClr val="bg1"/>
              </a:solidFill>
            </a:endParaRPr>
          </a:p>
          <a:p>
            <a:pPr algn="l"/>
            <a:r>
              <a:rPr lang="x-none" altLang="zh-CN" sz="1600">
                <a:solidFill>
                  <a:schemeClr val="bg1"/>
                </a:solidFill>
              </a:rPr>
              <a:t>erver</a:t>
            </a:r>
            <a:endParaRPr lang="x-none" altLang="zh-CN" sz="1600">
              <a:solidFill>
                <a:schemeClr val="bg1"/>
              </a:solidFill>
            </a:endParaRPr>
          </a:p>
          <a:p>
            <a:pPr algn="l"/>
            <a:endParaRPr lang="x-none" altLang="zh-CN">
              <a:solidFill>
                <a:schemeClr val="bg1"/>
              </a:solidFill>
            </a:endParaRPr>
          </a:p>
          <a:p>
            <a:pPr algn="l"/>
            <a:endParaRPr lang="x-none" altLang="zh-CN">
              <a:solidFill>
                <a:schemeClr val="bg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642860" y="2763520"/>
            <a:ext cx="1910080" cy="5791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x-none" altLang="zh-CN" sz="1600">
                <a:solidFill>
                  <a:schemeClr val="accent1"/>
                </a:solidFill>
                <a:sym typeface="+mn-ea"/>
              </a:rPr>
              <a:t>OMXNodeInstance :</a:t>
            </a:r>
            <a:endParaRPr lang="x-none" altLang="zh-CN" sz="1600">
              <a:solidFill>
                <a:schemeClr val="accent1"/>
              </a:solidFill>
              <a:sym typeface="+mn-ea"/>
            </a:endParaRPr>
          </a:p>
          <a:p>
            <a:pPr algn="l"/>
            <a:r>
              <a:rPr lang="x-none" altLang="zh-CN" sz="1600">
                <a:solidFill>
                  <a:schemeClr val="accent1"/>
                </a:solidFill>
                <a:sym typeface="+mn-ea"/>
              </a:rPr>
              <a:t>public BnOMXNode</a:t>
            </a:r>
            <a:endParaRPr lang="x-none" altLang="zh-CN" sz="1600">
              <a:solidFill>
                <a:schemeClr val="accent1"/>
              </a:solidFill>
              <a:sym typeface="+mn-ea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9953625" y="3531235"/>
            <a:ext cx="2143125" cy="115443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x-none" altLang="zh-CN" sz="1600">
              <a:solidFill>
                <a:schemeClr val="bg1"/>
              </a:solidFill>
            </a:endParaRPr>
          </a:p>
          <a:p>
            <a:pPr algn="ctr"/>
            <a:endParaRPr lang="x-none" altLang="zh-CN" sz="1600">
              <a:solidFill>
                <a:schemeClr val="bg1"/>
              </a:solidFill>
            </a:endParaRPr>
          </a:p>
          <a:p>
            <a:pPr algn="l"/>
            <a:endParaRPr lang="x-none" altLang="zh-CN" sz="1600">
              <a:solidFill>
                <a:schemeClr val="bg1"/>
              </a:solidFill>
            </a:endParaRPr>
          </a:p>
          <a:p>
            <a:pPr algn="l"/>
            <a:endParaRPr lang="x-none" altLang="zh-CN" sz="1600">
              <a:solidFill>
                <a:schemeClr val="bg1"/>
              </a:solidFill>
            </a:endParaRPr>
          </a:p>
          <a:p>
            <a:pPr algn="l"/>
            <a:endParaRPr lang="x-none" altLang="zh-CN" sz="1600">
              <a:solidFill>
                <a:schemeClr val="bg1"/>
              </a:solidFill>
            </a:endParaRPr>
          </a:p>
          <a:p>
            <a:pPr algn="l"/>
            <a:endParaRPr lang="x-none" altLang="zh-CN" sz="1600">
              <a:solidFill>
                <a:schemeClr val="bg1"/>
              </a:solidFill>
            </a:endParaRPr>
          </a:p>
          <a:p>
            <a:pPr algn="l"/>
            <a:endParaRPr lang="x-none" altLang="zh-CN" sz="1600">
              <a:solidFill>
                <a:schemeClr val="bg1"/>
              </a:solidFill>
            </a:endParaRPr>
          </a:p>
          <a:p>
            <a:pPr algn="l"/>
            <a:r>
              <a:rPr lang="x-none" altLang="zh-CN" sz="1600">
                <a:solidFill>
                  <a:schemeClr val="bg1"/>
                </a:solidFill>
              </a:rPr>
              <a:t>libstagefrighthw.so</a:t>
            </a:r>
            <a:endParaRPr lang="x-none" altLang="zh-CN" sz="1600">
              <a:solidFill>
                <a:schemeClr val="bg1"/>
              </a:solidFill>
            </a:endParaRPr>
          </a:p>
          <a:p>
            <a:pPr algn="l"/>
            <a:endParaRPr lang="x-none" altLang="zh-CN" sz="1600">
              <a:solidFill>
                <a:schemeClr val="bg1"/>
              </a:solidFill>
            </a:endParaRPr>
          </a:p>
          <a:p>
            <a:pPr algn="l"/>
            <a:r>
              <a:rPr lang="x-none" altLang="zh-CN" sz="1600">
                <a:solidFill>
                  <a:schemeClr val="bg1"/>
                </a:solidFill>
              </a:rPr>
              <a:t>SoftOMXPlugin</a:t>
            </a:r>
            <a:endParaRPr lang="x-none" altLang="zh-CN" sz="1600">
              <a:solidFill>
                <a:schemeClr val="bg1"/>
              </a:solidFill>
            </a:endParaRPr>
          </a:p>
          <a:p>
            <a:pPr algn="l"/>
            <a:endParaRPr lang="x-none" altLang="zh-CN" sz="1600">
              <a:solidFill>
                <a:schemeClr val="bg1"/>
              </a:solidFill>
            </a:endParaRPr>
          </a:p>
          <a:p>
            <a:pPr algn="l"/>
            <a:endParaRPr lang="x-none" altLang="zh-CN" sz="1600">
              <a:solidFill>
                <a:schemeClr val="bg1"/>
              </a:solidFill>
            </a:endParaRPr>
          </a:p>
          <a:p>
            <a:pPr algn="l"/>
            <a:endParaRPr lang="x-none" altLang="zh-CN" sz="1600">
              <a:solidFill>
                <a:schemeClr val="bg1"/>
              </a:solidFill>
            </a:endParaRPr>
          </a:p>
          <a:p>
            <a:pPr algn="l"/>
            <a:endParaRPr lang="x-none" altLang="zh-CN" sz="1600">
              <a:solidFill>
                <a:schemeClr val="bg1"/>
              </a:solidFill>
            </a:endParaRPr>
          </a:p>
          <a:p>
            <a:pPr algn="l"/>
            <a:endParaRPr lang="x-none" altLang="zh-CN" sz="1600">
              <a:solidFill>
                <a:schemeClr val="bg1"/>
              </a:solidFill>
            </a:endParaRPr>
          </a:p>
          <a:p>
            <a:pPr algn="l"/>
            <a:endParaRPr lang="x-none" altLang="zh-CN" sz="1600">
              <a:solidFill>
                <a:schemeClr val="bg1"/>
              </a:solidFill>
            </a:endParaRPr>
          </a:p>
          <a:p>
            <a:pPr algn="l"/>
            <a:endParaRPr lang="x-none" altLang="zh-CN" sz="1600">
              <a:solidFill>
                <a:schemeClr val="bg1"/>
              </a:solidFill>
            </a:endParaRPr>
          </a:p>
          <a:p>
            <a:pPr algn="l"/>
            <a:endParaRPr lang="x-none" altLang="zh-CN" sz="1600">
              <a:solidFill>
                <a:schemeClr val="bg1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9909810" y="3020695"/>
            <a:ext cx="1211580" cy="3352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x-none" altLang="zh-CN" sz="1600">
                <a:solidFill>
                  <a:schemeClr val="accent1"/>
                </a:solidFill>
                <a:sym typeface="+mn-ea"/>
              </a:rPr>
              <a:t>OMXMaster</a:t>
            </a:r>
            <a:endParaRPr lang="x-none" altLang="zh-CN" sz="1600">
              <a:solidFill>
                <a:schemeClr val="accent1"/>
              </a:solidFill>
              <a:sym typeface="+mn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299460" y="4097020"/>
            <a:ext cx="1706880" cy="5791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x-none" altLang="zh-CN" sz="1600">
                <a:solidFill>
                  <a:schemeClr val="accent1"/>
                </a:solidFill>
                <a:sym typeface="+mn-ea"/>
              </a:rPr>
              <a:t>TWOmxNode:</a:t>
            </a:r>
            <a:endParaRPr lang="x-none" altLang="zh-CN" sz="1600">
              <a:solidFill>
                <a:schemeClr val="accent1"/>
              </a:solidFill>
              <a:sym typeface="+mn-ea"/>
            </a:endParaRPr>
          </a:p>
          <a:p>
            <a:pPr algn="l"/>
            <a:r>
              <a:rPr lang="x-none" altLang="zh-CN" sz="1600">
                <a:solidFill>
                  <a:schemeClr val="accent1"/>
                </a:solidFill>
                <a:sym typeface="+mn-ea"/>
              </a:rPr>
              <a:t>public IOmxNode</a:t>
            </a:r>
            <a:endParaRPr lang="x-none" altLang="zh-CN" sz="1600">
              <a:solidFill>
                <a:schemeClr val="accent1"/>
              </a:solidFill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1275" y="4782820"/>
            <a:ext cx="2519680" cy="8229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x-none" altLang="zh-CN" sz="1600">
                <a:solidFill>
                  <a:schemeClr val="accent1"/>
                </a:solidFill>
                <a:sym typeface="+mn-ea"/>
              </a:rPr>
              <a:t>LWOmxNode :public</a:t>
            </a:r>
            <a:endParaRPr lang="x-none" altLang="zh-CN" sz="1600">
              <a:solidFill>
                <a:schemeClr val="accent1"/>
              </a:solidFill>
              <a:sym typeface="+mn-ea"/>
            </a:endParaRPr>
          </a:p>
          <a:p>
            <a:pPr algn="l"/>
            <a:r>
              <a:rPr lang="x-none" altLang="zh-CN" sz="1600">
                <a:solidFill>
                  <a:schemeClr val="accent1"/>
                </a:solidFill>
                <a:sym typeface="+mn-ea"/>
              </a:rPr>
              <a:t>H2BConverter&lt;IOmxNode, </a:t>
            </a:r>
            <a:endParaRPr lang="x-none" altLang="zh-CN" sz="1600">
              <a:solidFill>
                <a:schemeClr val="accent1"/>
              </a:solidFill>
              <a:sym typeface="+mn-ea"/>
            </a:endParaRPr>
          </a:p>
          <a:p>
            <a:pPr algn="l"/>
            <a:r>
              <a:rPr lang="x-none" altLang="zh-CN" sz="1600">
                <a:solidFill>
                  <a:schemeClr val="accent1"/>
                </a:solidFill>
                <a:sym typeface="+mn-ea"/>
              </a:rPr>
              <a:t>   OMXNode, BnOMXNode&gt;</a:t>
            </a:r>
            <a:endParaRPr lang="x-none" altLang="zh-CN" sz="1600">
              <a:solidFill>
                <a:schemeClr val="accent1"/>
              </a:solidFill>
              <a:sym typeface="+mn-ea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4005580" y="2871470"/>
            <a:ext cx="0" cy="342455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347980" y="271780"/>
            <a:ext cx="1331595" cy="7810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zh-CN"/>
              <a:t>3.new OMX</a:t>
            </a:r>
            <a:endParaRPr lang="x-none" altLang="zh-CN"/>
          </a:p>
          <a:p>
            <a:pPr algn="ctr"/>
            <a:r>
              <a:rPr lang="x-none" altLang="zh-CN"/>
              <a:t>Treble</a:t>
            </a:r>
            <a:endParaRPr lang="x-none" altLang="zh-CN"/>
          </a:p>
        </p:txBody>
      </p:sp>
      <p:cxnSp>
        <p:nvCxnSpPr>
          <p:cNvPr id="20" name="直接箭头连接符 19"/>
          <p:cNvCxnSpPr/>
          <p:nvPr/>
        </p:nvCxnSpPr>
        <p:spPr>
          <a:xfrm>
            <a:off x="3171825" y="3831590"/>
            <a:ext cx="1866900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2985135" y="3182620"/>
            <a:ext cx="2113280" cy="5791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x-none" altLang="zh-CN" sz="1600">
                <a:solidFill>
                  <a:schemeClr val="accent1"/>
                </a:solidFill>
                <a:sym typeface="+mn-ea"/>
              </a:rPr>
              <a:t>TWOmxObserver :</a:t>
            </a:r>
            <a:endParaRPr lang="x-none" altLang="zh-CN" sz="1600">
              <a:solidFill>
                <a:schemeClr val="accent1"/>
              </a:solidFill>
              <a:sym typeface="+mn-ea"/>
            </a:endParaRPr>
          </a:p>
          <a:p>
            <a:pPr algn="l"/>
            <a:r>
              <a:rPr lang="x-none" altLang="zh-CN" sz="1600">
                <a:solidFill>
                  <a:schemeClr val="accent1"/>
                </a:solidFill>
                <a:sym typeface="+mn-ea"/>
              </a:rPr>
              <a:t>public IOmxObserver</a:t>
            </a:r>
            <a:endParaRPr lang="x-none" altLang="zh-CN" sz="1600">
              <a:solidFill>
                <a:schemeClr val="accent1"/>
              </a:solidFill>
              <a:sym typeface="+mn-ea"/>
            </a:endParaRPr>
          </a:p>
        </p:txBody>
      </p:sp>
      <p:cxnSp>
        <p:nvCxnSpPr>
          <p:cNvPr id="23" name="曲线连接符 22"/>
          <p:cNvCxnSpPr/>
          <p:nvPr/>
        </p:nvCxnSpPr>
        <p:spPr>
          <a:xfrm>
            <a:off x="6257925" y="4508500"/>
            <a:ext cx="1600200" cy="495300"/>
          </a:xfrm>
          <a:prstGeom prst="curvedConnector3">
            <a:avLst>
              <a:gd name="adj1" fmla="val 5004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6645910" y="5082540"/>
            <a:ext cx="2416175" cy="5791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altLang="zh-CN" sz="1600">
                <a:solidFill>
                  <a:schemeClr val="accent1"/>
                </a:solidFill>
              </a:rPr>
              <a:t>LWOmxObserver :public BnOMXObserver</a:t>
            </a:r>
            <a:endParaRPr lang="x-none" altLang="zh-CN" sz="1600">
              <a:solidFill>
                <a:schemeClr val="accent1"/>
              </a:solidFill>
            </a:endParaRPr>
          </a:p>
        </p:txBody>
      </p:sp>
      <p:cxnSp>
        <p:nvCxnSpPr>
          <p:cNvPr id="26" name="曲线连接符 25"/>
          <p:cNvCxnSpPr/>
          <p:nvPr/>
        </p:nvCxnSpPr>
        <p:spPr>
          <a:xfrm rot="10800000" flipV="1">
            <a:off x="1247140" y="4441190"/>
            <a:ext cx="1209675" cy="238125"/>
          </a:xfrm>
          <a:prstGeom prst="curvedConnector3">
            <a:avLst>
              <a:gd name="adj1" fmla="val 4997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 flipH="1">
            <a:off x="3143250" y="4098925"/>
            <a:ext cx="1905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2147570" y="526415"/>
            <a:ext cx="5998845" cy="2011680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r>
              <a:rPr lang="x-none" altLang="zh-CN"/>
              <a:t>1. main_codecservice.cpp, according to persist.media.treble_omx decide use treble mode, which will run:</a:t>
            </a:r>
            <a:endParaRPr lang="x-none" altLang="zh-CN"/>
          </a:p>
          <a:p>
            <a:r>
              <a:rPr lang="x-none" altLang="zh-CN"/>
              <a:t>Omx::registerAsService();</a:t>
            </a:r>
            <a:endParaRPr lang="x-none" altLang="zh-CN"/>
          </a:p>
          <a:p>
            <a:r>
              <a:rPr lang="x-none" altLang="zh-CN">
                <a:sym typeface="+mn-ea"/>
              </a:rPr>
              <a:t>2. OMXClient::connectTreble() will get IOmx from hwservicemanager by IOmx::getService(), and wrappered in utils::LWOmx;</a:t>
            </a:r>
            <a:endParaRPr lang="x-none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" name="矩形 18"/>
          <p:cNvSpPr/>
          <p:nvPr/>
        </p:nvSpPr>
        <p:spPr>
          <a:xfrm>
            <a:off x="328295" y="417195"/>
            <a:ext cx="1296670" cy="7810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zh-CN"/>
              <a:t>4.new OMX</a:t>
            </a:r>
            <a:endParaRPr lang="x-none" altLang="zh-CN"/>
          </a:p>
          <a:p>
            <a:pPr algn="ctr"/>
            <a:r>
              <a:rPr lang="x-none" altLang="zh-CN"/>
              <a:t>Treble</a:t>
            </a:r>
            <a:endParaRPr lang="x-none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2379345" y="560070"/>
            <a:ext cx="5929630" cy="2286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t">
            <a:spAutoFit/>
          </a:bodyPr>
          <a:p>
            <a:r>
              <a:rPr lang="x-none" altLang="zh-CN" sz="1600">
                <a:sym typeface="+mn-ea"/>
              </a:rPr>
              <a:t>New IOmxNode unify old useBuffer(),useGraphicBuffer(),</a:t>
            </a:r>
            <a:endParaRPr lang="x-none" altLang="zh-CN" sz="1600">
              <a:sym typeface="+mn-ea"/>
            </a:endParaRPr>
          </a:p>
          <a:p>
            <a:r>
              <a:rPr lang="x-none" altLang="zh-CN" sz="1600">
                <a:sym typeface="+mn-ea"/>
              </a:rPr>
              <a:t>allocateBufferWithBackup(), to:</a:t>
            </a:r>
            <a:endParaRPr lang="x-none" altLang="zh-CN" sz="1600">
              <a:sym typeface="+mn-ea"/>
            </a:endParaRPr>
          </a:p>
          <a:p>
            <a:endParaRPr lang="x-none" altLang="zh-CN" sz="1600"/>
          </a:p>
          <a:p>
            <a:r>
              <a:rPr lang="x-none" altLang="zh-CN" sz="1600">
                <a:sym typeface="+mn-ea"/>
              </a:rPr>
              <a:t>  Return&lt;void&gt; useBuffer(</a:t>
            </a:r>
            <a:endParaRPr lang="x-none" altLang="zh-CN" sz="1600"/>
          </a:p>
          <a:p>
            <a:r>
              <a:rPr lang="x-none" altLang="zh-CN" sz="1600">
                <a:sym typeface="+mn-ea"/>
              </a:rPr>
              <a:t>     uint32_t portIndex, CodecBuffer const&amp; codecBuffer,</a:t>
            </a:r>
            <a:endParaRPr lang="x-none" altLang="zh-CN" sz="1600"/>
          </a:p>
          <a:p>
            <a:r>
              <a:rPr lang="x-none" altLang="zh-CN" sz="1600">
                <a:sym typeface="+mn-ea"/>
              </a:rPr>
              <a:t>     useBuffer_cb _hidl_cb);</a:t>
            </a:r>
            <a:endParaRPr lang="x-none" altLang="zh-CN" sz="1600">
              <a:sym typeface="+mn-ea"/>
            </a:endParaRPr>
          </a:p>
          <a:p>
            <a:endParaRPr lang="zh-CN" altLang="en-US" sz="1600"/>
          </a:p>
          <a:p>
            <a:r>
              <a:rPr lang="x-none" altLang="zh-CN" sz="1600"/>
              <a:t>difference is decide by CodecBuffer.mBufferType;</a:t>
            </a:r>
            <a:endParaRPr lang="x-none" altLang="zh-CN" sz="1600"/>
          </a:p>
          <a:p>
            <a:endParaRPr lang="x-none" altLang="zh-CN" sz="1600"/>
          </a:p>
        </p:txBody>
      </p:sp>
      <p:sp>
        <p:nvSpPr>
          <p:cNvPr id="7" name="文本框 6"/>
          <p:cNvSpPr txBox="1"/>
          <p:nvPr/>
        </p:nvSpPr>
        <p:spPr>
          <a:xfrm>
            <a:off x="4189095" y="3644900"/>
            <a:ext cx="2740660" cy="5791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t">
            <a:spAutoFit/>
          </a:bodyPr>
          <a:p>
            <a:r>
              <a:rPr lang="x-none" altLang="zh-CN" sz="1600">
                <a:solidFill>
                  <a:schemeClr val="accent1"/>
                </a:solidFill>
              </a:rPr>
              <a:t>useBuffer(</a:t>
            </a:r>
            <a:r>
              <a:rPr lang="x-none" altLang="zh-CN" sz="1600">
                <a:solidFill>
                  <a:schemeClr val="accent1"/>
                </a:solidFill>
                <a:sym typeface="+mn-ea"/>
              </a:rPr>
              <a:t>...</a:t>
            </a:r>
            <a:r>
              <a:rPr lang="x-none" altLang="zh-CN" sz="1600">
                <a:solidFill>
                  <a:schemeClr val="accent1"/>
                </a:solidFill>
              </a:rPr>
              <a:t>                                                                                                           </a:t>
            </a:r>
            <a:endParaRPr lang="x-none" altLang="zh-CN" sz="1600">
              <a:solidFill>
                <a:schemeClr val="accent1"/>
              </a:solidFill>
            </a:endParaRPr>
          </a:p>
          <a:p>
            <a:r>
              <a:rPr lang="x-none" altLang="zh-CN" sz="1600">
                <a:solidFill>
                  <a:schemeClr val="accent1"/>
                </a:solidFill>
              </a:rPr>
              <a:t> const OMXBuffer &amp;omxBuf) </a:t>
            </a:r>
            <a:endParaRPr lang="x-none" altLang="zh-CN" sz="1600">
              <a:solidFill>
                <a:schemeClr val="accent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417050" y="3580130"/>
            <a:ext cx="2330450" cy="8229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t">
            <a:spAutoFit/>
          </a:bodyPr>
          <a:p>
            <a:r>
              <a:rPr lang="x-none" altLang="zh-CN" sz="1600">
                <a:solidFill>
                  <a:schemeClr val="accent1"/>
                </a:solidFill>
                <a:sym typeface="+mn-ea"/>
              </a:rPr>
              <a:t>useBuffer(...</a:t>
            </a:r>
            <a:endParaRPr lang="x-none" altLang="zh-CN" sz="1600">
              <a:solidFill>
                <a:schemeClr val="accent1"/>
              </a:solidFill>
            </a:endParaRPr>
          </a:p>
          <a:p>
            <a:r>
              <a:rPr lang="x-none" altLang="zh-CN" sz="1600">
                <a:solidFill>
                  <a:schemeClr val="accent1"/>
                </a:solidFill>
                <a:sym typeface="+mn-ea"/>
              </a:rPr>
              <a:t>  CodecBuffer const&amp; codecBuffer)</a:t>
            </a:r>
            <a:endParaRPr lang="x-none" altLang="zh-CN" sz="1600">
              <a:solidFill>
                <a:schemeClr val="accent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903095" y="3480435"/>
            <a:ext cx="1235710" cy="8534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t">
            <a:spAutoFit/>
          </a:bodyPr>
          <a:p>
            <a:endParaRPr lang="x-none" altLang="zh-CN" sz="1600">
              <a:solidFill>
                <a:schemeClr val="accent1"/>
              </a:solidFill>
            </a:endParaRPr>
          </a:p>
          <a:p>
            <a:r>
              <a:rPr lang="x-none" altLang="zh-CN" sz="1600">
                <a:solidFill>
                  <a:schemeClr val="accent1"/>
                </a:solidFill>
              </a:rPr>
              <a:t>OMXBuffer</a:t>
            </a:r>
            <a:endParaRPr lang="x-none" altLang="zh-CN" sz="1600">
              <a:solidFill>
                <a:schemeClr val="accent1"/>
              </a:solidFill>
            </a:endParaRPr>
          </a:p>
          <a:p>
            <a:endParaRPr lang="zh-CN" altLang="en-US"/>
          </a:p>
        </p:txBody>
      </p:sp>
      <p:cxnSp>
        <p:nvCxnSpPr>
          <p:cNvPr id="10" name="直接箭头连接符 9"/>
          <p:cNvCxnSpPr/>
          <p:nvPr/>
        </p:nvCxnSpPr>
        <p:spPr>
          <a:xfrm>
            <a:off x="796925" y="3557270"/>
            <a:ext cx="8953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777875" y="4252595"/>
            <a:ext cx="8953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759460" y="3168650"/>
            <a:ext cx="949325" cy="3352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altLang="zh-CN" sz="1600">
                <a:solidFill>
                  <a:schemeClr val="accent1"/>
                </a:solidFill>
              </a:rPr>
              <a:t>IMemory</a:t>
            </a:r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455930" y="4313555"/>
            <a:ext cx="1368425" cy="3352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altLang="zh-CN" sz="1600">
                <a:solidFill>
                  <a:schemeClr val="accent1"/>
                </a:solidFill>
              </a:rPr>
              <a:t>hidl_memory</a:t>
            </a:r>
            <a:endParaRPr lang="x-none" altLang="zh-CN" sz="1600">
              <a:solidFill>
                <a:schemeClr val="accent1"/>
              </a:solidFill>
            </a:endParaRPr>
          </a:p>
        </p:txBody>
      </p:sp>
      <p:cxnSp>
        <p:nvCxnSpPr>
          <p:cNvPr id="14" name="直接箭头连接符 13"/>
          <p:cNvCxnSpPr/>
          <p:nvPr/>
        </p:nvCxnSpPr>
        <p:spPr>
          <a:xfrm>
            <a:off x="3257550" y="3914775"/>
            <a:ext cx="84772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7029450" y="3952875"/>
            <a:ext cx="23050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7103110" y="3250565"/>
            <a:ext cx="2388235" cy="5791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altLang="zh-CN" sz="1600">
                <a:solidFill>
                  <a:schemeClr val="accent1"/>
                </a:solidFill>
              </a:rPr>
              <a:t>wrapAs(CodecBuffer* t, OMXBuffer const&amp; l)</a:t>
            </a:r>
            <a:endParaRPr lang="x-none" altLang="zh-CN" sz="1600">
              <a:solidFill>
                <a:schemeClr val="accent1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557530" y="4788535"/>
            <a:ext cx="3766820" cy="10668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t">
            <a:spAutoFit/>
          </a:bodyPr>
          <a:p>
            <a:r>
              <a:rPr lang="x-none" altLang="zh-CN" sz="1600"/>
              <a:t>hidl_memory need to allocate from IAllocator. which is in </a:t>
            </a:r>
            <a:r>
              <a:rPr lang="x-none" altLang="zh-CN" sz="1600">
                <a:sym typeface="+mn-ea"/>
              </a:rPr>
              <a:t>android.hidl.allocator@1.0-service</a:t>
            </a:r>
            <a:endParaRPr lang="x-none" altLang="zh-CN" sz="1600"/>
          </a:p>
          <a:p>
            <a:endParaRPr lang="x-none" altLang="zh-CN"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294005" y="321310"/>
            <a:ext cx="1176020" cy="7810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zh-CN"/>
              <a:t>1.Cam</a:t>
            </a:r>
            <a:endParaRPr lang="x-none" altLang="zh-CN"/>
          </a:p>
          <a:p>
            <a:pPr algn="ctr"/>
            <a:r>
              <a:rPr lang="x-none" altLang="zh-CN">
                <a:sym typeface="+mn-ea"/>
              </a:rPr>
              <a:t>Treble</a:t>
            </a:r>
            <a:endParaRPr lang="x-none" altLang="zh-CN"/>
          </a:p>
        </p:txBody>
      </p:sp>
      <p:sp>
        <p:nvSpPr>
          <p:cNvPr id="39" name="文本框 38"/>
          <p:cNvSpPr txBox="1"/>
          <p:nvPr/>
        </p:nvSpPr>
        <p:spPr>
          <a:xfrm>
            <a:off x="979805" y="3529965"/>
            <a:ext cx="1783080" cy="3352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altLang="zh-CN" sz="1600">
                <a:solidFill>
                  <a:schemeClr val="accent1"/>
                </a:solidFill>
              </a:rPr>
              <a:t>ICameraProvider</a:t>
            </a:r>
            <a:endParaRPr lang="x-none" altLang="zh-CN" sz="1600">
              <a:solidFill>
                <a:schemeClr val="accent1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982980" y="3974465"/>
            <a:ext cx="2486025" cy="171386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x-none" altLang="zh-CN" sz="1600">
                <a:solidFill>
                  <a:schemeClr val="bg1"/>
                </a:solidFill>
              </a:rPr>
              <a:t>getCameraDeviceInterface_V1_x()</a:t>
            </a:r>
            <a:endParaRPr lang="x-none" altLang="zh-CN" sz="1600">
              <a:solidFill>
                <a:schemeClr val="bg1"/>
              </a:solidFill>
            </a:endParaRPr>
          </a:p>
          <a:p>
            <a:pPr algn="l"/>
            <a:endParaRPr lang="x-none" altLang="zh-CN" sz="1600">
              <a:solidFill>
                <a:schemeClr val="bg1"/>
              </a:solidFill>
            </a:endParaRPr>
          </a:p>
          <a:p>
            <a:pPr algn="l"/>
            <a:r>
              <a:rPr lang="x-none" altLang="zh-CN" sz="1600">
                <a:solidFill>
                  <a:schemeClr val="bg1"/>
                </a:solidFill>
              </a:rPr>
              <a:t>getCameraDeviceInterface_V3_x()</a:t>
            </a:r>
            <a:endParaRPr lang="x-none" altLang="zh-CN" sz="1600">
              <a:solidFill>
                <a:schemeClr val="bg1"/>
              </a:solidFill>
            </a:endParaRPr>
          </a:p>
          <a:p>
            <a:pPr algn="l"/>
            <a:endParaRPr lang="x-none" altLang="zh-CN">
              <a:solidFill>
                <a:schemeClr val="bg1"/>
              </a:solidFill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4791075" y="3045460"/>
            <a:ext cx="2131695" cy="3352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altLang="zh-CN" sz="1600">
                <a:solidFill>
                  <a:schemeClr val="accent1"/>
                </a:solidFill>
              </a:rPr>
              <a:t>V3_2::ICameraDevice</a:t>
            </a:r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>
            <a:off x="4768215" y="3491865"/>
            <a:ext cx="2486025" cy="135763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x-none" altLang="zh-CN" sz="1600">
                <a:solidFill>
                  <a:schemeClr val="bg1"/>
                </a:solidFill>
              </a:rPr>
              <a:t>open()</a:t>
            </a:r>
            <a:endParaRPr lang="x-none" altLang="zh-CN" sz="1600">
              <a:solidFill>
                <a:schemeClr val="bg1"/>
              </a:solidFill>
            </a:endParaRPr>
          </a:p>
          <a:p>
            <a:pPr algn="l"/>
            <a:endParaRPr lang="x-none" altLang="zh-CN" sz="1600">
              <a:solidFill>
                <a:schemeClr val="bg1"/>
              </a:solidFill>
            </a:endParaRPr>
          </a:p>
          <a:p>
            <a:pPr algn="l"/>
            <a:r>
              <a:rPr lang="x-none" altLang="zh-CN" sz="1600">
                <a:solidFill>
                  <a:schemeClr val="bg1"/>
                </a:solidFill>
              </a:rPr>
              <a:t>getCameraCharacteristics()</a:t>
            </a:r>
            <a:endParaRPr lang="x-none" altLang="zh-CN" sz="1600">
              <a:solidFill>
                <a:schemeClr val="bg1"/>
              </a:solidFill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7919085" y="3068320"/>
            <a:ext cx="2356485" cy="3352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altLang="zh-CN" sz="1600">
                <a:solidFill>
                  <a:schemeClr val="accent1"/>
                </a:solidFill>
              </a:rPr>
              <a:t>ICameraDeviceSession</a:t>
            </a:r>
            <a:endParaRPr lang="x-none" altLang="zh-CN" sz="1600">
              <a:solidFill>
                <a:schemeClr val="accent1"/>
              </a:solidFill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7915910" y="3491865"/>
            <a:ext cx="2728595" cy="13131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x-none" altLang="zh-CN" sz="1600">
                <a:solidFill>
                  <a:schemeClr val="bg1"/>
                </a:solidFill>
              </a:rPr>
              <a:t>configureStreams()</a:t>
            </a:r>
            <a:endParaRPr lang="x-none" altLang="zh-CN" sz="1600">
              <a:solidFill>
                <a:schemeClr val="bg1"/>
              </a:solidFill>
            </a:endParaRPr>
          </a:p>
          <a:p>
            <a:pPr algn="l"/>
            <a:endParaRPr lang="x-none" altLang="zh-CN" sz="1600">
              <a:solidFill>
                <a:schemeClr val="bg1"/>
              </a:solidFill>
            </a:endParaRPr>
          </a:p>
          <a:p>
            <a:pPr algn="l"/>
            <a:r>
              <a:rPr lang="x-none" altLang="zh-CN" sz="1600">
                <a:solidFill>
                  <a:schemeClr val="bg1"/>
                </a:solidFill>
              </a:rPr>
              <a:t>processCaptureRequest()</a:t>
            </a:r>
            <a:endParaRPr lang="x-none" altLang="zh-CN" sz="1600">
              <a:solidFill>
                <a:schemeClr val="bg1"/>
              </a:solidFill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4709160" y="4870450"/>
            <a:ext cx="2131695" cy="3352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altLang="zh-CN" sz="1600">
                <a:solidFill>
                  <a:schemeClr val="accent1"/>
                </a:solidFill>
              </a:rPr>
              <a:t>V1_0::ICameraDevice</a:t>
            </a:r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4756785" y="5222240"/>
            <a:ext cx="2486025" cy="135763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x-none" altLang="zh-CN" sz="1600">
                <a:solidFill>
                  <a:schemeClr val="bg1"/>
                </a:solidFill>
              </a:rPr>
              <a:t>open()</a:t>
            </a:r>
            <a:endParaRPr lang="x-none" altLang="zh-CN" sz="1600">
              <a:solidFill>
                <a:schemeClr val="bg1"/>
              </a:solidFill>
            </a:endParaRPr>
          </a:p>
          <a:p>
            <a:pPr algn="l"/>
            <a:endParaRPr lang="x-none" altLang="zh-CN" sz="1600">
              <a:solidFill>
                <a:schemeClr val="bg1"/>
              </a:solidFill>
            </a:endParaRPr>
          </a:p>
          <a:p>
            <a:pPr algn="l"/>
            <a:r>
              <a:rPr lang="x-none" altLang="zh-CN" sz="1600">
                <a:solidFill>
                  <a:schemeClr val="bg1"/>
                </a:solidFill>
              </a:rPr>
              <a:t>startPreview()</a:t>
            </a:r>
            <a:endParaRPr lang="x-none" altLang="zh-CN" sz="1600">
              <a:solidFill>
                <a:schemeClr val="bg1"/>
              </a:solidFill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2573655" y="350520"/>
            <a:ext cx="6042660" cy="25298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t">
            <a:spAutoFit/>
          </a:bodyPr>
          <a:p>
            <a:r>
              <a:rPr lang="x-none" altLang="zh-CN" sz="1600"/>
              <a:t>New camera API defined by HIDL have three api class in</a:t>
            </a:r>
            <a:endParaRPr lang="x-none" altLang="zh-CN" sz="1600"/>
          </a:p>
          <a:p>
            <a:r>
              <a:rPr lang="x-none" altLang="zh-CN" sz="1600"/>
              <a:t>general:</a:t>
            </a:r>
            <a:endParaRPr lang="x-none" altLang="zh-CN" sz="1600"/>
          </a:p>
          <a:p>
            <a:r>
              <a:rPr lang="x-none" altLang="zh-CN" sz="1600"/>
              <a:t>1. ICameraProvider provide the api that can obtain</a:t>
            </a:r>
            <a:endParaRPr lang="x-none" altLang="zh-CN" sz="1600"/>
          </a:p>
          <a:p>
            <a:r>
              <a:rPr lang="x-none" altLang="zh-CN" sz="1600"/>
              <a:t>two different cameradevice api; these two kinds api actually are reimplementation of HAL camera_device_ops</a:t>
            </a:r>
            <a:endParaRPr lang="x-none" altLang="zh-CN" sz="1600"/>
          </a:p>
          <a:p>
            <a:r>
              <a:rPr lang="x-none" altLang="zh-CN" sz="1600"/>
              <a:t>and HAL3 camera3_device_ops;</a:t>
            </a:r>
            <a:endParaRPr lang="x-none" altLang="zh-CN" sz="1600"/>
          </a:p>
          <a:p>
            <a:r>
              <a:rPr lang="x-none" altLang="zh-CN" sz="1600"/>
              <a:t>2. </a:t>
            </a:r>
            <a:r>
              <a:rPr lang="x-none" altLang="zh-CN" sz="1600">
                <a:sym typeface="+mn-ea"/>
              </a:rPr>
              <a:t>V1_0::ICameraDevice corresponding to camera_device_ops; V3_2::ICameraDevice play a role like HAL open that will</a:t>
            </a:r>
            <a:endParaRPr lang="x-none" altLang="zh-CN" sz="1600">
              <a:sym typeface="+mn-ea"/>
            </a:endParaRPr>
          </a:p>
          <a:p>
            <a:r>
              <a:rPr lang="x-none" altLang="zh-CN" sz="1600">
                <a:sym typeface="+mn-ea"/>
              </a:rPr>
              <a:t>return a ICameraDeviceSession after call it's open(),</a:t>
            </a:r>
            <a:endParaRPr lang="x-none" altLang="zh-CN" sz="1600">
              <a:sym typeface="+mn-ea"/>
            </a:endParaRPr>
          </a:p>
          <a:p>
            <a:r>
              <a:rPr lang="x-none" altLang="zh-CN" sz="1600">
                <a:sym typeface="+mn-ea"/>
              </a:rPr>
              <a:t>ICameraDeviceSession corresponding to camera3_device_ops;</a:t>
            </a:r>
            <a:endParaRPr lang="x-none" altLang="zh-CN"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矩形 5"/>
          <p:cNvSpPr/>
          <p:nvPr/>
        </p:nvSpPr>
        <p:spPr>
          <a:xfrm>
            <a:off x="294005" y="321310"/>
            <a:ext cx="1176020" cy="7810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zh-CN"/>
              <a:t>2.Cam</a:t>
            </a:r>
            <a:endParaRPr lang="x-none" altLang="zh-CN"/>
          </a:p>
          <a:p>
            <a:pPr algn="ctr"/>
            <a:r>
              <a:rPr lang="x-none" altLang="zh-CN">
                <a:sym typeface="+mn-ea"/>
              </a:rPr>
              <a:t>Treble</a:t>
            </a:r>
            <a:endParaRPr lang="x-none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2165350" y="466090"/>
            <a:ext cx="6974840" cy="2286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t">
            <a:spAutoFit/>
          </a:bodyPr>
          <a:p>
            <a:r>
              <a:rPr lang="x-none" altLang="zh-CN" sz="1600"/>
              <a:t>ICameraProvider is register to hwservicemanager in:</a:t>
            </a:r>
            <a:endParaRPr lang="x-none" altLang="zh-CN" sz="1600"/>
          </a:p>
          <a:p>
            <a:r>
              <a:rPr lang="x-none" altLang="zh-CN" sz="1600"/>
              <a:t>  android.hardware.camera.provider@2.4-service</a:t>
            </a:r>
            <a:endParaRPr lang="x-none" altLang="zh-CN" sz="1600"/>
          </a:p>
          <a:p>
            <a:endParaRPr lang="x-none" altLang="zh-CN" sz="1600"/>
          </a:p>
          <a:p>
            <a:r>
              <a:rPr lang="x-none" altLang="zh-CN" sz="1600"/>
              <a:t>ICameraProvider's implements is in CameraProvider.cpp, V3_2::ICameraDevice's implements is in CameraDevice.cpp;</a:t>
            </a:r>
            <a:endParaRPr lang="x-none" altLang="zh-CN" sz="1600"/>
          </a:p>
          <a:p>
            <a:r>
              <a:rPr lang="x-none" altLang="zh-CN" sz="1600"/>
              <a:t>V3_2::ICameraDeviceSession's implements is CameraDeviceSession.cpp;</a:t>
            </a:r>
            <a:endParaRPr lang="x-none" altLang="zh-CN" sz="1600"/>
          </a:p>
          <a:p>
            <a:endParaRPr lang="x-none" altLang="zh-CN" sz="1600"/>
          </a:p>
          <a:p>
            <a:r>
              <a:rPr lang="x-none" altLang="zh-CN" sz="1600"/>
              <a:t>currently, CameraDeviceSession &amp; CameraDeivice is still just wrapper around old camera3_device_t;</a:t>
            </a:r>
            <a:endParaRPr lang="x-none" altLang="zh-CN" sz="1600"/>
          </a:p>
        </p:txBody>
      </p:sp>
      <p:sp>
        <p:nvSpPr>
          <p:cNvPr id="50" name="矩形 49"/>
          <p:cNvSpPr/>
          <p:nvPr/>
        </p:nvSpPr>
        <p:spPr>
          <a:xfrm>
            <a:off x="574040" y="3730625"/>
            <a:ext cx="2625090" cy="106108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endParaRPr lang="x-none" altLang="zh-CN" sz="1600">
              <a:solidFill>
                <a:schemeClr val="bg1"/>
              </a:solidFill>
            </a:endParaRPr>
          </a:p>
          <a:p>
            <a:pPr algn="l"/>
            <a:endParaRPr lang="x-none" altLang="zh-CN" sz="1600">
              <a:solidFill>
                <a:schemeClr val="bg1"/>
              </a:solidFill>
            </a:endParaRPr>
          </a:p>
          <a:p>
            <a:pPr algn="l"/>
            <a:r>
              <a:rPr lang="x-none" altLang="zh-CN" sz="1600">
                <a:solidFill>
                  <a:schemeClr val="bg1"/>
                </a:solidFill>
              </a:rPr>
              <a:t>sp&lt;CameraModule&gt; mModule</a:t>
            </a:r>
            <a:endParaRPr lang="x-none" altLang="zh-CN" sz="1600">
              <a:solidFill>
                <a:schemeClr val="bg1"/>
              </a:solidFill>
            </a:endParaRPr>
          </a:p>
          <a:p>
            <a:pPr algn="l"/>
            <a:endParaRPr lang="x-none" altLang="zh-CN" sz="1600">
              <a:solidFill>
                <a:schemeClr val="bg1"/>
              </a:solidFill>
            </a:endParaRPr>
          </a:p>
          <a:p>
            <a:pPr algn="l"/>
            <a:r>
              <a:rPr lang="x-none" altLang="zh-CN" sz="1600">
                <a:solidFill>
                  <a:schemeClr val="bg1"/>
                </a:solidFill>
                <a:sym typeface="+mn-ea"/>
              </a:rPr>
              <a:t>getCameraDeviceInterface_V3_x()</a:t>
            </a:r>
            <a:endParaRPr lang="x-none" altLang="zh-CN" sz="1600">
              <a:solidFill>
                <a:schemeClr val="bg1"/>
              </a:solidFill>
            </a:endParaRPr>
          </a:p>
          <a:p>
            <a:pPr algn="l"/>
            <a:endParaRPr lang="x-none" altLang="zh-CN" sz="1600">
              <a:solidFill>
                <a:schemeClr val="bg1"/>
              </a:solidFill>
            </a:endParaRPr>
          </a:p>
          <a:p>
            <a:pPr algn="l"/>
            <a:endParaRPr lang="x-none" altLang="zh-CN" sz="1600">
              <a:solidFill>
                <a:schemeClr val="bg1"/>
              </a:solidFill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558165" y="3079115"/>
            <a:ext cx="2340610" cy="5791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altLang="zh-CN" sz="1600">
                <a:solidFill>
                  <a:schemeClr val="accent1"/>
                </a:solidFill>
              </a:rPr>
              <a:t>CameraProvider:public ICameraProvider</a:t>
            </a:r>
            <a:endParaRPr lang="x-none" altLang="zh-CN" sz="1600">
              <a:solidFill>
                <a:schemeClr val="accent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588010" y="5233035"/>
            <a:ext cx="2625090" cy="80073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endParaRPr lang="x-none" altLang="zh-CN" sz="1600">
              <a:solidFill>
                <a:schemeClr val="bg1"/>
              </a:solidFill>
            </a:endParaRPr>
          </a:p>
          <a:p>
            <a:pPr algn="l"/>
            <a:r>
              <a:rPr lang="x-none" altLang="zh-CN" sz="1600">
                <a:solidFill>
                  <a:schemeClr val="bg1"/>
                </a:solidFill>
              </a:rPr>
              <a:t>camera_module_t *mModule</a:t>
            </a:r>
            <a:endParaRPr lang="x-none" altLang="zh-CN" sz="1600">
              <a:solidFill>
                <a:schemeClr val="bg1"/>
              </a:solidFill>
            </a:endParaRPr>
          </a:p>
          <a:p>
            <a:pPr algn="l"/>
            <a:endParaRPr lang="x-none" altLang="zh-CN" sz="1600">
              <a:solidFill>
                <a:schemeClr val="bg1"/>
              </a:solidFill>
            </a:endParaRPr>
          </a:p>
          <a:p>
            <a:pPr algn="l"/>
            <a:endParaRPr lang="x-none" altLang="zh-CN" sz="1600">
              <a:solidFill>
                <a:schemeClr val="bg1"/>
              </a:solidFill>
            </a:endParaRPr>
          </a:p>
          <a:p>
            <a:pPr algn="l"/>
            <a:endParaRPr lang="x-none" altLang="zh-CN" sz="1600">
              <a:solidFill>
                <a:schemeClr val="bg1"/>
              </a:solidFill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579755" y="4878070"/>
            <a:ext cx="1783080" cy="3352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altLang="zh-CN" sz="1600">
                <a:solidFill>
                  <a:schemeClr val="accent1"/>
                </a:solidFill>
              </a:rPr>
              <a:t>CameraModule</a:t>
            </a:r>
            <a:endParaRPr lang="x-none" altLang="zh-CN" sz="1600">
              <a:solidFill>
                <a:schemeClr val="accent1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591820" y="6066790"/>
            <a:ext cx="1668145" cy="3352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t">
            <a:spAutoFit/>
          </a:bodyPr>
          <a:p>
            <a:r>
              <a:rPr lang="x-none" altLang="zh-CN" sz="1600"/>
              <a:t>camera.qcom.so</a:t>
            </a:r>
            <a:endParaRPr lang="x-none" altLang="zh-CN" sz="1600"/>
          </a:p>
        </p:txBody>
      </p:sp>
      <p:sp>
        <p:nvSpPr>
          <p:cNvPr id="29" name="矩形 28"/>
          <p:cNvSpPr/>
          <p:nvPr/>
        </p:nvSpPr>
        <p:spPr>
          <a:xfrm>
            <a:off x="3842385" y="3679190"/>
            <a:ext cx="2668905" cy="167005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endParaRPr lang="x-none" altLang="zh-CN" sz="1600">
              <a:solidFill>
                <a:schemeClr val="bg1"/>
              </a:solidFill>
            </a:endParaRPr>
          </a:p>
          <a:p>
            <a:pPr algn="l"/>
            <a:endParaRPr lang="x-none" altLang="zh-CN" sz="1600">
              <a:solidFill>
                <a:schemeClr val="bg1"/>
              </a:solidFill>
            </a:endParaRPr>
          </a:p>
          <a:p>
            <a:pPr algn="l"/>
            <a:endParaRPr lang="x-none" altLang="zh-CN" sz="1600">
              <a:solidFill>
                <a:schemeClr val="bg1"/>
              </a:solidFill>
            </a:endParaRPr>
          </a:p>
          <a:p>
            <a:pPr algn="l"/>
            <a:r>
              <a:rPr lang="x-none" altLang="zh-CN" sz="1600">
                <a:solidFill>
                  <a:schemeClr val="bg1"/>
                </a:solidFill>
              </a:rPr>
              <a:t>sp&lt;CameraModule&gt; mModule</a:t>
            </a:r>
            <a:endParaRPr lang="x-none" altLang="zh-CN" sz="1600">
              <a:solidFill>
                <a:schemeClr val="bg1"/>
              </a:solidFill>
            </a:endParaRPr>
          </a:p>
          <a:p>
            <a:pPr algn="l"/>
            <a:r>
              <a:rPr lang="x-none" altLang="zh-CN" sz="1600">
                <a:solidFill>
                  <a:schemeClr val="bg1"/>
                </a:solidFill>
              </a:rPr>
              <a:t>wp&lt;CameraDeviceSession&gt; mSession</a:t>
            </a:r>
            <a:endParaRPr lang="x-none" altLang="zh-CN" sz="1600">
              <a:solidFill>
                <a:schemeClr val="bg1"/>
              </a:solidFill>
            </a:endParaRPr>
          </a:p>
          <a:p>
            <a:pPr algn="l"/>
            <a:endParaRPr lang="x-none" altLang="zh-CN" sz="1600">
              <a:solidFill>
                <a:schemeClr val="bg1"/>
              </a:solidFill>
            </a:endParaRPr>
          </a:p>
          <a:p>
            <a:pPr algn="l"/>
            <a:r>
              <a:rPr lang="x-none" altLang="zh-CN" sz="1600">
                <a:solidFill>
                  <a:schemeClr val="bg1"/>
                </a:solidFill>
              </a:rPr>
              <a:t>open(... open_cb)</a:t>
            </a:r>
            <a:endParaRPr lang="x-none" altLang="zh-CN" sz="1600">
              <a:solidFill>
                <a:schemeClr val="bg1"/>
              </a:solidFill>
            </a:endParaRPr>
          </a:p>
          <a:p>
            <a:pPr algn="l"/>
            <a:r>
              <a:rPr lang="x-none" altLang="zh-CN" sz="1600">
                <a:solidFill>
                  <a:schemeClr val="bg1"/>
                </a:solidFill>
              </a:rPr>
              <a:t>createSession()</a:t>
            </a:r>
            <a:endParaRPr lang="x-none" altLang="zh-CN" sz="1600">
              <a:solidFill>
                <a:schemeClr val="bg1"/>
              </a:solidFill>
            </a:endParaRPr>
          </a:p>
          <a:p>
            <a:pPr algn="l"/>
            <a:endParaRPr lang="x-none" altLang="zh-CN" sz="1600">
              <a:solidFill>
                <a:schemeClr val="bg1"/>
              </a:solidFill>
            </a:endParaRPr>
          </a:p>
          <a:p>
            <a:pPr algn="l"/>
            <a:endParaRPr lang="x-none" altLang="zh-CN" sz="1600">
              <a:solidFill>
                <a:schemeClr val="bg1"/>
              </a:solidFill>
            </a:endParaRPr>
          </a:p>
          <a:p>
            <a:pPr algn="l"/>
            <a:endParaRPr lang="x-none" altLang="zh-CN" sz="1600">
              <a:solidFill>
                <a:schemeClr val="bg1"/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3840480" y="3035935"/>
            <a:ext cx="2139315" cy="5791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altLang="zh-CN" sz="1600">
                <a:solidFill>
                  <a:schemeClr val="accent1"/>
                </a:solidFill>
              </a:rPr>
              <a:t>CameraDevice:public </a:t>
            </a:r>
            <a:endParaRPr lang="x-none" altLang="zh-CN" sz="1600">
              <a:solidFill>
                <a:schemeClr val="accent1"/>
              </a:solidFill>
            </a:endParaRPr>
          </a:p>
          <a:p>
            <a:r>
              <a:rPr lang="x-none" altLang="zh-CN" sz="1600">
                <a:solidFill>
                  <a:schemeClr val="accent1"/>
                </a:solidFill>
              </a:rPr>
              <a:t>ICameraDevice</a:t>
            </a:r>
            <a:endParaRPr lang="x-none" altLang="zh-CN" sz="1600">
              <a:solidFill>
                <a:schemeClr val="accent1"/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6969125" y="2975610"/>
            <a:ext cx="2894965" cy="5791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altLang="zh-CN" sz="1600">
                <a:solidFill>
                  <a:schemeClr val="accent1"/>
                </a:solidFill>
              </a:rPr>
              <a:t>CameraDeviceSession:public </a:t>
            </a:r>
            <a:endParaRPr lang="x-none" altLang="zh-CN" sz="1600">
              <a:solidFill>
                <a:schemeClr val="accent1"/>
              </a:solidFill>
            </a:endParaRPr>
          </a:p>
          <a:p>
            <a:r>
              <a:rPr lang="x-none" altLang="zh-CN" sz="1600">
                <a:solidFill>
                  <a:schemeClr val="accent1"/>
                </a:solidFill>
              </a:rPr>
              <a:t>camera3_callback_ops</a:t>
            </a:r>
            <a:endParaRPr lang="x-none" altLang="zh-CN" sz="1600">
              <a:solidFill>
                <a:schemeClr val="accent1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6925945" y="3757295"/>
            <a:ext cx="2851785" cy="136652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endParaRPr lang="x-none" altLang="zh-CN" sz="1600">
              <a:solidFill>
                <a:schemeClr val="bg1"/>
              </a:solidFill>
            </a:endParaRPr>
          </a:p>
          <a:p>
            <a:pPr algn="l"/>
            <a:endParaRPr lang="x-none" altLang="zh-CN" sz="1600">
              <a:solidFill>
                <a:schemeClr val="bg1"/>
              </a:solidFill>
            </a:endParaRPr>
          </a:p>
          <a:p>
            <a:pPr algn="l"/>
            <a:r>
              <a:rPr lang="x-none" altLang="zh-CN" sz="1600">
                <a:solidFill>
                  <a:schemeClr val="bg1"/>
                </a:solidFill>
              </a:rPr>
              <a:t>camera3_device_t* mDevice</a:t>
            </a:r>
            <a:endParaRPr lang="x-none" altLang="zh-CN" sz="1600">
              <a:solidFill>
                <a:schemeClr val="bg1"/>
              </a:solidFill>
            </a:endParaRPr>
          </a:p>
          <a:p>
            <a:pPr algn="l"/>
            <a:endParaRPr lang="x-none" altLang="zh-CN" sz="1600">
              <a:solidFill>
                <a:schemeClr val="bg1"/>
              </a:solidFill>
            </a:endParaRPr>
          </a:p>
          <a:p>
            <a:pPr algn="l"/>
            <a:r>
              <a:rPr lang="x-none" altLang="zh-CN" sz="1600">
                <a:solidFill>
                  <a:schemeClr val="bg1"/>
                </a:solidFill>
              </a:rPr>
              <a:t>sp&lt;ICameraDeviceSession&gt; getInterface()</a:t>
            </a:r>
            <a:endParaRPr lang="x-none" altLang="zh-CN" sz="1600">
              <a:solidFill>
                <a:schemeClr val="bg1"/>
              </a:solidFill>
            </a:endParaRPr>
          </a:p>
          <a:p>
            <a:pPr algn="l"/>
            <a:endParaRPr lang="x-none" altLang="zh-CN" sz="1600">
              <a:solidFill>
                <a:schemeClr val="bg1"/>
              </a:solidFill>
            </a:endParaRPr>
          </a:p>
          <a:p>
            <a:pPr algn="l"/>
            <a:endParaRPr lang="x-none" altLang="zh-CN" sz="1600">
              <a:solidFill>
                <a:schemeClr val="bg1"/>
              </a:solidFill>
            </a:endParaRPr>
          </a:p>
          <a:p>
            <a:pPr algn="l"/>
            <a:endParaRPr lang="x-none" altLang="zh-CN" sz="1600">
              <a:solidFill>
                <a:schemeClr val="bg1"/>
              </a:solidFill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6881495" y="5213350"/>
            <a:ext cx="3477260" cy="10668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t">
            <a:spAutoFit/>
          </a:bodyPr>
          <a:p>
            <a:r>
              <a:rPr lang="x-none" altLang="zh-CN" sz="1600"/>
              <a:t>getInterface() will return a wrapper classs:</a:t>
            </a:r>
            <a:endParaRPr lang="x-none" altLang="zh-CN" sz="1600"/>
          </a:p>
          <a:p>
            <a:r>
              <a:rPr lang="x-none" altLang="zh-CN" sz="1600"/>
              <a:t>TrampolineSessionInterface_3_2 : public ICameraDeviceSession</a:t>
            </a:r>
            <a:endParaRPr lang="x-none" altLang="zh-CN" sz="1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" name="矩形 11"/>
          <p:cNvSpPr/>
          <p:nvPr/>
        </p:nvSpPr>
        <p:spPr>
          <a:xfrm>
            <a:off x="294005" y="321310"/>
            <a:ext cx="1176020" cy="7810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zh-CN"/>
              <a:t>3.Cam</a:t>
            </a:r>
            <a:endParaRPr lang="x-none" altLang="zh-CN"/>
          </a:p>
          <a:p>
            <a:pPr algn="ctr"/>
            <a:r>
              <a:rPr lang="x-none" altLang="zh-CN">
                <a:sym typeface="+mn-ea"/>
              </a:rPr>
              <a:t>Treble</a:t>
            </a:r>
            <a:endParaRPr lang="x-none" altLang="zh-CN"/>
          </a:p>
        </p:txBody>
      </p:sp>
      <p:sp>
        <p:nvSpPr>
          <p:cNvPr id="33" name="文本框 32"/>
          <p:cNvSpPr txBox="1"/>
          <p:nvPr/>
        </p:nvSpPr>
        <p:spPr>
          <a:xfrm>
            <a:off x="335915" y="1192530"/>
            <a:ext cx="5019040" cy="15544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t">
            <a:spAutoFit/>
          </a:bodyPr>
          <a:p>
            <a:r>
              <a:rPr lang="x-none" altLang="zh-CN" sz="1600"/>
              <a:t>CameraProviderManager deal with ICameraProvider,</a:t>
            </a:r>
            <a:endParaRPr lang="x-none" altLang="zh-CN" sz="1600"/>
          </a:p>
          <a:p>
            <a:r>
              <a:rPr lang="x-none" altLang="zh-CN" sz="1600"/>
              <a:t>it try to get provider when initialize() or get</a:t>
            </a:r>
            <a:endParaRPr lang="x-none" altLang="zh-CN" sz="1600"/>
          </a:p>
          <a:p>
            <a:r>
              <a:rPr lang="x-none" altLang="zh-CN" sz="1600"/>
              <a:t>in onRegistration() callback;</a:t>
            </a:r>
            <a:endParaRPr lang="x-none" altLang="zh-CN" sz="1600"/>
          </a:p>
          <a:p>
            <a:endParaRPr lang="x-none" altLang="zh-CN" sz="1600"/>
          </a:p>
          <a:p>
            <a:r>
              <a:rPr lang="x-none" altLang="zh-CN" sz="1600"/>
              <a:t>ICameraProvider and the get interface api are pack in inner class ProviderInfo;</a:t>
            </a:r>
            <a:endParaRPr lang="x-none" altLang="zh-CN" sz="1600"/>
          </a:p>
        </p:txBody>
      </p:sp>
      <p:sp>
        <p:nvSpPr>
          <p:cNvPr id="50" name="矩形 49"/>
          <p:cNvSpPr/>
          <p:nvPr/>
        </p:nvSpPr>
        <p:spPr>
          <a:xfrm>
            <a:off x="5273675" y="3310255"/>
            <a:ext cx="3380105" cy="89598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l" fontAlgn="t"/>
            <a:r>
              <a:rPr lang="x-none" altLang="zh-CN" sz="1600">
                <a:solidFill>
                  <a:schemeClr val="bg1"/>
                </a:solidFill>
              </a:rPr>
              <a:t>std::vector&lt;sp&lt;ProviderInfo&gt;&gt; mProviders</a:t>
            </a:r>
            <a:endParaRPr lang="x-none" altLang="zh-CN" sz="1600">
              <a:solidFill>
                <a:schemeClr val="bg1"/>
              </a:solidFill>
            </a:endParaRPr>
          </a:p>
          <a:p>
            <a:pPr algn="l"/>
            <a:endParaRPr lang="x-none" altLang="zh-CN" sz="1600">
              <a:solidFill>
                <a:schemeClr val="bg1"/>
              </a:solidFill>
            </a:endParaRPr>
          </a:p>
          <a:p>
            <a:pPr algn="l"/>
            <a:endParaRPr lang="x-none" altLang="zh-CN" sz="1600">
              <a:solidFill>
                <a:schemeClr val="bg1"/>
              </a:solidFill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5271135" y="2941955"/>
            <a:ext cx="2340610" cy="3352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altLang="zh-CN" sz="1600">
                <a:solidFill>
                  <a:schemeClr val="accent1"/>
                </a:solidFill>
              </a:rPr>
              <a:t>CameraProviderManager</a:t>
            </a:r>
            <a:endParaRPr lang="x-none" altLang="zh-CN" sz="1600">
              <a:solidFill>
                <a:schemeClr val="accent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284470" y="4627245"/>
            <a:ext cx="4337685" cy="170624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l" fontAlgn="t"/>
            <a:r>
              <a:rPr lang="x-none" altLang="zh-CN" sz="1600">
                <a:solidFill>
                  <a:schemeClr val="bg1"/>
                </a:solidFill>
              </a:rPr>
              <a:t>sp&lt;hardware::camera::provider::V2_4::ICameraProvider&gt; mInterface</a:t>
            </a:r>
            <a:endParaRPr lang="x-none" altLang="zh-CN" sz="1600">
              <a:solidFill>
                <a:schemeClr val="bg1"/>
              </a:solidFill>
            </a:endParaRPr>
          </a:p>
          <a:p>
            <a:pPr algn="l"/>
            <a:endParaRPr lang="x-none" altLang="zh-CN" sz="1600">
              <a:solidFill>
                <a:schemeClr val="bg1"/>
              </a:solidFill>
            </a:endParaRPr>
          </a:p>
          <a:p>
            <a:pPr algn="l"/>
            <a:r>
              <a:rPr lang="x-none" altLang="zh-CN" sz="1600">
                <a:solidFill>
                  <a:schemeClr val="bg1"/>
                </a:solidFill>
              </a:rPr>
              <a:t>template&lt;class InterfaceT&gt;</a:t>
            </a:r>
            <a:endParaRPr lang="x-none" altLang="zh-CN" sz="1600">
              <a:solidFill>
                <a:schemeClr val="bg1"/>
              </a:solidFill>
            </a:endParaRPr>
          </a:p>
          <a:p>
            <a:pPr algn="l"/>
            <a:r>
              <a:rPr lang="x-none" altLang="zh-CN" sz="1600">
                <a:solidFill>
                  <a:schemeClr val="bg1"/>
                </a:solidFill>
              </a:rPr>
              <a:t>sp&lt;InterfaceT&gt; getDeviceInterface(const std::string &amp;name)</a:t>
            </a:r>
            <a:endParaRPr lang="x-none" altLang="zh-CN" sz="1600">
              <a:solidFill>
                <a:schemeClr val="bg1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254625" y="4212590"/>
            <a:ext cx="1748155" cy="3352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altLang="zh-CN" sz="1600">
                <a:solidFill>
                  <a:schemeClr val="accent1"/>
                </a:solidFill>
              </a:rPr>
              <a:t>ProviderInfo</a:t>
            </a:r>
            <a:endParaRPr lang="x-none" altLang="zh-CN" sz="16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" name="矩形 11"/>
          <p:cNvSpPr/>
          <p:nvPr/>
        </p:nvSpPr>
        <p:spPr>
          <a:xfrm>
            <a:off x="285115" y="199390"/>
            <a:ext cx="1176020" cy="7810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zh-CN"/>
              <a:t>4.Cam</a:t>
            </a:r>
            <a:endParaRPr lang="x-none" altLang="zh-CN"/>
          </a:p>
          <a:p>
            <a:pPr algn="ctr"/>
            <a:r>
              <a:rPr lang="x-none" altLang="zh-CN">
                <a:sym typeface="+mn-ea"/>
              </a:rPr>
              <a:t>Treble</a:t>
            </a:r>
            <a:endParaRPr lang="x-none" altLang="zh-CN"/>
          </a:p>
        </p:txBody>
      </p:sp>
      <p:sp>
        <p:nvSpPr>
          <p:cNvPr id="16" name="矩形 15"/>
          <p:cNvSpPr/>
          <p:nvPr/>
        </p:nvSpPr>
        <p:spPr>
          <a:xfrm>
            <a:off x="8147685" y="4171315"/>
            <a:ext cx="3380105" cy="89598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l" fontAlgn="t"/>
            <a:r>
              <a:rPr lang="x-none" altLang="zh-CN" sz="1600">
                <a:solidFill>
                  <a:schemeClr val="bg1"/>
                </a:solidFill>
              </a:rPr>
              <a:t>sp&lt;HalInterface&gt; mInterface</a:t>
            </a:r>
            <a:endParaRPr lang="x-none" altLang="zh-CN" sz="1600">
              <a:solidFill>
                <a:schemeClr val="bg1"/>
              </a:solidFill>
            </a:endParaRPr>
          </a:p>
          <a:p>
            <a:pPr algn="l"/>
            <a:endParaRPr lang="x-none" altLang="zh-CN" sz="1600">
              <a:solidFill>
                <a:schemeClr val="bg1"/>
              </a:solidFill>
            </a:endParaRPr>
          </a:p>
          <a:p>
            <a:pPr algn="l"/>
            <a:endParaRPr lang="x-none" altLang="zh-CN" sz="1600">
              <a:solidFill>
                <a:schemeClr val="bg1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8084820" y="3558540"/>
            <a:ext cx="2731770" cy="5791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altLang="zh-CN" sz="1600">
                <a:solidFill>
                  <a:schemeClr val="accent1"/>
                </a:solidFill>
              </a:rPr>
              <a:t>Camera3Device:</a:t>
            </a:r>
            <a:endParaRPr lang="x-none" altLang="zh-CN" sz="1600">
              <a:solidFill>
                <a:schemeClr val="accent1"/>
              </a:solidFill>
            </a:endParaRPr>
          </a:p>
          <a:p>
            <a:r>
              <a:rPr lang="x-none" altLang="zh-CN" sz="1600">
                <a:solidFill>
                  <a:schemeClr val="accent1"/>
                </a:solidFill>
              </a:rPr>
              <a:t>public CameraDeviceBase</a:t>
            </a:r>
            <a:endParaRPr lang="x-none" altLang="zh-CN" sz="1600">
              <a:solidFill>
                <a:schemeClr val="accent1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8155305" y="5248275"/>
            <a:ext cx="1530985" cy="3352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altLang="zh-CN" sz="1600">
                <a:solidFill>
                  <a:schemeClr val="accent1"/>
                </a:solidFill>
              </a:rPr>
              <a:t>HalInterface</a:t>
            </a:r>
            <a:endParaRPr lang="x-none" altLang="zh-CN" sz="1600">
              <a:solidFill>
                <a:schemeClr val="accent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200390" y="5643880"/>
            <a:ext cx="3719195" cy="89598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l" fontAlgn="t"/>
            <a:r>
              <a:rPr lang="x-none" altLang="zh-CN" sz="1600">
                <a:solidFill>
                  <a:schemeClr val="bg1"/>
                </a:solidFill>
              </a:rPr>
              <a:t>sp&lt;hardware::camera::device::V3_2::ICameraDeviceSession&gt; mHidlSession</a:t>
            </a:r>
            <a:endParaRPr lang="x-none" altLang="zh-CN" sz="1600">
              <a:solidFill>
                <a:schemeClr val="bg1"/>
              </a:solidFill>
            </a:endParaRPr>
          </a:p>
          <a:p>
            <a:pPr algn="l"/>
            <a:endParaRPr lang="x-none" altLang="zh-CN" sz="1600">
              <a:solidFill>
                <a:schemeClr val="bg1"/>
              </a:solidFill>
            </a:endParaRPr>
          </a:p>
          <a:p>
            <a:pPr algn="l"/>
            <a:endParaRPr lang="x-none" altLang="zh-CN" sz="1600">
              <a:solidFill>
                <a:schemeClr val="bg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029710" y="5095240"/>
            <a:ext cx="3423285" cy="89598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l" fontAlgn="t"/>
            <a:r>
              <a:rPr lang="x-none" altLang="zh-CN" sz="1600">
                <a:solidFill>
                  <a:schemeClr val="bg1"/>
                </a:solidFill>
              </a:rPr>
              <a:t>sp&lt;CameraDeviceBase&gt;  mDevice</a:t>
            </a:r>
            <a:endParaRPr lang="x-none" altLang="zh-CN" sz="1600">
              <a:solidFill>
                <a:schemeClr val="bg1"/>
              </a:solidFill>
            </a:endParaRPr>
          </a:p>
          <a:p>
            <a:pPr algn="l"/>
            <a:r>
              <a:rPr lang="x-none" altLang="zh-CN" sz="1600">
                <a:solidFill>
                  <a:schemeClr val="bg1"/>
                </a:solidFill>
              </a:rPr>
              <a:t>initialize(sp&lt;CameraProviderManager&gt;)</a:t>
            </a:r>
            <a:endParaRPr lang="x-none" altLang="zh-CN" sz="1600">
              <a:solidFill>
                <a:schemeClr val="bg1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4027805" y="4211955"/>
            <a:ext cx="3289300" cy="8229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altLang="zh-CN" sz="1600">
                <a:solidFill>
                  <a:schemeClr val="accent1"/>
                </a:solidFill>
              </a:rPr>
              <a:t>CameraDeviceClient:</a:t>
            </a:r>
            <a:r>
              <a:rPr lang="x-none" altLang="zh-CN" sz="1600">
                <a:solidFill>
                  <a:schemeClr val="accent1"/>
                </a:solidFill>
                <a:sym typeface="+mn-ea"/>
              </a:rPr>
              <a:t>public </a:t>
            </a:r>
            <a:endParaRPr lang="x-none" altLang="zh-CN" sz="1600">
              <a:solidFill>
                <a:schemeClr val="accent1"/>
              </a:solidFill>
            </a:endParaRPr>
          </a:p>
          <a:p>
            <a:r>
              <a:rPr lang="x-none" altLang="zh-CN" sz="1600">
                <a:solidFill>
                  <a:schemeClr val="accent1"/>
                </a:solidFill>
              </a:rPr>
              <a:t>Camera2ClientBase&lt;CameraDeviceClientBase&gt;</a:t>
            </a:r>
            <a:endParaRPr lang="x-none" altLang="zh-CN" sz="1600">
              <a:solidFill>
                <a:schemeClr val="accent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05155" y="4490720"/>
            <a:ext cx="3124835" cy="5791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altLang="zh-CN" sz="1600">
                <a:solidFill>
                  <a:schemeClr val="accent1"/>
                </a:solidFill>
              </a:rPr>
              <a:t>CameraService :</a:t>
            </a:r>
            <a:r>
              <a:rPr lang="x-none" altLang="zh-CN" sz="1600">
                <a:solidFill>
                  <a:schemeClr val="accent1"/>
                </a:solidFill>
                <a:sym typeface="+mn-ea"/>
              </a:rPr>
              <a:t>public</a:t>
            </a:r>
            <a:r>
              <a:rPr lang="x-none" altLang="zh-CN" sz="1600">
                <a:solidFill>
                  <a:schemeClr val="accent1"/>
                </a:solidFill>
              </a:rPr>
              <a:t>                                                                           BinderService&lt;CameraService&gt;</a:t>
            </a:r>
            <a:endParaRPr lang="x-none" altLang="zh-CN" sz="1600">
              <a:solidFill>
                <a:schemeClr val="accen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746125" y="5165725"/>
            <a:ext cx="1900555" cy="89598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l" fontAlgn="t"/>
            <a:r>
              <a:rPr lang="x-none" altLang="zh-CN" sz="1600">
                <a:solidFill>
                  <a:schemeClr val="bg1"/>
                </a:solidFill>
              </a:rPr>
              <a:t>makeClient()</a:t>
            </a:r>
            <a:endParaRPr lang="x-none" altLang="zh-CN" sz="1600">
              <a:solidFill>
                <a:schemeClr val="bg1"/>
              </a:solidFill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2176780" y="635000"/>
            <a:ext cx="5154930" cy="27736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t">
            <a:spAutoFit/>
          </a:bodyPr>
          <a:p>
            <a:r>
              <a:rPr lang="x-none" altLang="zh-CN" sz="1600"/>
              <a:t>CameraService make client instance for caller,</a:t>
            </a:r>
            <a:endParaRPr lang="x-none" altLang="zh-CN" sz="1600"/>
          </a:p>
          <a:p>
            <a:r>
              <a:rPr lang="x-none" altLang="zh-CN" sz="1600"/>
              <a:t>CameraDeiveClient is responbile to deal with camera api2 logic and Camera3Device is deal with HAL3 logic, these two class stay the same,</a:t>
            </a:r>
            <a:endParaRPr lang="x-none" altLang="zh-CN" sz="1600"/>
          </a:p>
          <a:p>
            <a:r>
              <a:rPr lang="x-none" altLang="zh-CN" sz="1600"/>
              <a:t>except that CameraProviderManager will pass to</a:t>
            </a:r>
            <a:endParaRPr lang="x-none" altLang="zh-CN" sz="1600"/>
          </a:p>
          <a:p>
            <a:r>
              <a:rPr lang="x-none" altLang="zh-CN" sz="1600"/>
              <a:t>Camera3Device and it's openSession() api will</a:t>
            </a:r>
            <a:endParaRPr lang="x-none" altLang="zh-CN" sz="1600"/>
          </a:p>
          <a:p>
            <a:r>
              <a:rPr lang="x-none" altLang="zh-CN" sz="1600"/>
              <a:t>return ICameraDeviceSession handle that hold</a:t>
            </a:r>
            <a:endParaRPr lang="x-none" altLang="zh-CN" sz="1600"/>
          </a:p>
          <a:p>
            <a:r>
              <a:rPr lang="x-none" altLang="zh-CN" sz="1600"/>
              <a:t>in HalInterface;</a:t>
            </a:r>
            <a:endParaRPr lang="x-none" altLang="zh-CN" sz="1600"/>
          </a:p>
          <a:p>
            <a:endParaRPr lang="x-none" altLang="zh-CN" sz="1600"/>
          </a:p>
          <a:p>
            <a:r>
              <a:rPr lang="x-none" altLang="zh-CN" sz="1600"/>
              <a:t>Camera3Device now play a adapter between old apis&amp;datas and ICameraDeviceSession;</a:t>
            </a:r>
            <a:endParaRPr lang="x-none" altLang="zh-CN"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13067</Words>
  <Application>Kingsoft Office WPP</Application>
  <PresentationFormat>宽屏</PresentationFormat>
  <Paragraphs>829</Paragraphs>
  <Slides>22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3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richardshi</dc:creator>
  <cp:lastModifiedBy>richardshi</cp:lastModifiedBy>
  <cp:revision>986</cp:revision>
  <dcterms:created xsi:type="dcterms:W3CDTF">2019-03-22T07:47:31Z</dcterms:created>
  <dcterms:modified xsi:type="dcterms:W3CDTF">2019-03-22T07:47:31Z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2052-10.1.0.5707</vt:lpwstr>
  </property>
</Properties>
</file>