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05" r:id="rId3"/>
    <p:sldId id="307" r:id="rId4"/>
    <p:sldId id="304" r:id="rId5"/>
    <p:sldId id="30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0" r:id="rId14"/>
    <p:sldId id="325" r:id="rId16"/>
    <p:sldId id="337" r:id="rId17"/>
    <p:sldId id="331" r:id="rId18"/>
    <p:sldId id="324" r:id="rId19"/>
    <p:sldId id="323" r:id="rId20"/>
    <p:sldId id="318" r:id="rId21"/>
    <p:sldId id="317" r:id="rId22"/>
    <p:sldId id="330" r:id="rId23"/>
    <p:sldId id="34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8664" autoAdjust="0"/>
  </p:normalViewPr>
  <p:slideViewPr>
    <p:cSldViewPr>
      <p:cViewPr>
        <p:scale>
          <a:sx n="66" d="100"/>
          <a:sy n="66" d="100"/>
        </p:scale>
        <p:origin x="-1464" y="-36"/>
      </p:cViewPr>
      <p:guideLst>
        <p:guide orient="horz" pos="2125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https://developer.android.com/guide/topics/graphics/hardware-accel.html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87C9B63-69F8-492B-8477-CF60768632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D12A38D6-CF78-4F27-BA67-F9210FDE58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443"/>
            <a:ext cx="8229600" cy="1143000"/>
          </a:xfrm>
        </p:spPr>
        <p:txBody>
          <a:bodyPr/>
          <a:p>
            <a:r>
              <a:rPr lang="en-US" altLang="en-US">
                <a:solidFill>
                  <a:srgbClr val="00B0F0"/>
                </a:solidFill>
              </a:rPr>
              <a:t>Binder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456498"/>
            <a:ext cx="8229600" cy="1143000"/>
          </a:xfrm>
        </p:spPr>
        <p:txBody>
          <a:bodyPr/>
          <a:p>
            <a:r>
              <a:rPr lang="en-US" altLang="en-US">
                <a:solidFill>
                  <a:srgbClr val="00B0F0"/>
                </a:solidFill>
              </a:rPr>
              <a:t>display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48435" y="598805"/>
            <a:ext cx="5405120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ViewRootImpl</a:t>
            </a:r>
            <a:endParaRPr lang="en-US" sz="1600"/>
          </a:p>
          <a:p>
            <a:r>
              <a:rPr lang="en-US" sz="1600"/>
              <a:t>  View.AttachInfo mAttachInfo.mHardwareRenderer</a:t>
            </a:r>
            <a:endParaRPr lang="en-US" sz="1600"/>
          </a:p>
          <a:p>
            <a:r>
              <a:rPr lang="en-US" sz="1600"/>
              <a:t>  enableHardwareAcceleration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2164715" y="1871345"/>
            <a:ext cx="29851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HardwareRenderer</a:t>
            </a:r>
            <a:r>
              <a:rPr lang="en-US" altLang="en-US" sz="1600"/>
              <a:t>.create()</a:t>
            </a:r>
            <a:endParaRPr lang="en-US" altLang="en-US" sz="160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14090" y="1482090"/>
            <a:ext cx="0" cy="3371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164715" y="2706370"/>
            <a:ext cx="2699385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ThreadedRenderer</a:t>
            </a:r>
            <a:endParaRPr lang="en-US" sz="1600"/>
          </a:p>
          <a:p>
            <a:r>
              <a:rPr lang="en-US" sz="1600"/>
              <a:t>  RenderNode mRootNode</a:t>
            </a:r>
            <a:endParaRPr lang="en-US" sz="1600"/>
          </a:p>
          <a:p>
            <a:r>
              <a:rPr lang="en-US" sz="1600"/>
              <a:t>  long mNativeProxy</a:t>
            </a:r>
            <a:endParaRPr lang="en-US" sz="16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32990" y="2271395"/>
            <a:ext cx="0" cy="3308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20445" y="3933825"/>
            <a:ext cx="64706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73075" y="3665220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94740" y="4921250"/>
            <a:ext cx="1790700" cy="3371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RootRenderNode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1170940" y="4095750"/>
            <a:ext cx="1790700" cy="3371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RenderNode</a:t>
            </a:r>
            <a:endParaRPr 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14525" y="4513580"/>
            <a:ext cx="0" cy="3308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100070" y="4196715"/>
            <a:ext cx="3281045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RenderProxy</a:t>
            </a:r>
            <a:endParaRPr lang="en-US" sz="1600"/>
          </a:p>
          <a:p>
            <a:r>
              <a:rPr lang="en-US" sz="1600"/>
              <a:t>  RenderThread&amp; mRenderThread</a:t>
            </a:r>
            <a:endParaRPr lang="en-US" sz="1600"/>
          </a:p>
          <a:p>
            <a:r>
              <a:rPr lang="en-US" sz="1600"/>
              <a:t>  CanvasContext* mContext</a:t>
            </a:r>
            <a:endParaRPr 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346075" y="5501005"/>
            <a:ext cx="5283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大部分函数都调用到</a:t>
            </a:r>
            <a:r>
              <a:rPr lang="en-US" sz="1600">
                <a:sym typeface="+mn-ea"/>
              </a:rPr>
              <a:t>RenderProxy</a:t>
            </a:r>
            <a:r>
              <a:rPr lang="en-US" altLang="en-US" sz="1600">
                <a:sym typeface="+mn-ea"/>
              </a:rPr>
              <a:t>, 而proxy里是把运行函数作为RenderTask去queue到</a:t>
            </a:r>
            <a:r>
              <a:rPr lang="en-US" sz="1600">
                <a:sym typeface="+mn-ea"/>
              </a:rPr>
              <a:t>RenderThread</a:t>
            </a:r>
            <a:r>
              <a:rPr lang="en-US" altLang="en-US" sz="1600">
                <a:sym typeface="+mn-ea"/>
              </a:rPr>
              <a:t>运行：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 </a:t>
            </a:r>
            <a:r>
              <a:rPr lang="en-US" sz="1600">
                <a:sym typeface="+mn-ea"/>
              </a:rPr>
              <a:t>RenderProxy</a:t>
            </a:r>
            <a:r>
              <a:rPr lang="en-US" altLang="en-US" sz="1600">
                <a:sym typeface="+mn-ea"/>
              </a:rPr>
              <a:t>.xxx()使用SETUP_TASK(xxx), 然后post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2 CREATE_BRIDGEx(xxx, ...)为后面真正会run的接口</a:t>
            </a:r>
            <a:endParaRPr lang="en-US" altLang="en-US" sz="1600"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5815" y="3758565"/>
            <a:ext cx="0" cy="3371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396615" y="359664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nCreateRootRenderNode</a:t>
            </a:r>
            <a:endParaRPr lang="en-US" sz="16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20445" y="3933825"/>
            <a:ext cx="64706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73075" y="3665220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084570" y="5747385"/>
            <a:ext cx="2944495" cy="5835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CanvasContext</a:t>
            </a:r>
            <a:endParaRPr lang="en-US" sz="1600"/>
          </a:p>
          <a:p>
            <a:r>
              <a:rPr lang="en-US" sz="1600"/>
              <a:t>  OpenGLRenderer* mCanvas</a:t>
            </a:r>
            <a:endParaRPr lang="en-US" sz="16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42255" y="5163820"/>
            <a:ext cx="1491615" cy="399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92070" y="657860"/>
            <a:ext cx="2861310" cy="5835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View</a:t>
            </a:r>
            <a:endParaRPr lang="en-US" sz="1600"/>
          </a:p>
          <a:p>
            <a:r>
              <a:rPr lang="en-US" sz="1600"/>
              <a:t>  RenderNode mRenderNode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2418080" y="1758315"/>
            <a:ext cx="3627120" cy="1076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RenderNode</a:t>
            </a:r>
            <a:endParaRPr lang="en-US" sz="1600"/>
          </a:p>
          <a:p>
            <a:r>
              <a:rPr lang="en-US" sz="1600"/>
              <a:t>  create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  DisplayListCanvas start()</a:t>
            </a:r>
            <a:endParaRPr lang="en-US" altLang="en-US" sz="1600"/>
          </a:p>
          <a:p>
            <a:r>
              <a:rPr lang="en-US" altLang="en-US" sz="1600"/>
              <a:t>  void end(DisplayListCanvas canvas)</a:t>
            </a:r>
            <a:endParaRPr lang="en-US" altLang="en-US" sz="160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26510" y="1317625"/>
            <a:ext cx="0" cy="3371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106295" y="3563620"/>
            <a:ext cx="4384040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DisplayListCanvas </a:t>
            </a:r>
            <a:endParaRPr lang="en-US" sz="1600">
              <a:sym typeface="+mn-ea"/>
            </a:endParaRPr>
          </a:p>
          <a:p>
            <a:r>
              <a:rPr lang="en-US" sz="1600"/>
              <a:t>  drawRenderNode(RenderNode renderNode)</a:t>
            </a:r>
            <a:endParaRPr lang="en-US" sz="1600"/>
          </a:p>
          <a:p>
            <a:r>
              <a:rPr lang="en-US" altLang="en-US" sz="1600"/>
              <a:t>  drawHardwareLayer(HardwareLayer layer,...)</a:t>
            </a:r>
            <a:endParaRPr lang="en-US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6219190" y="2763520"/>
            <a:ext cx="1108075" cy="3371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Canvas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90335" y="3173095"/>
            <a:ext cx="0" cy="26479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91285" y="4608830"/>
            <a:ext cx="64706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25805" y="4500880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1"/>
                </a:solidFill>
              </a:rPr>
              <a:t>JNI</a:t>
            </a:r>
            <a:endParaRPr lang="en-US" altLang="en-US" b="1">
              <a:solidFill>
                <a:schemeClr val="accent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52725" y="5434965"/>
            <a:ext cx="2540000" cy="3371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DisplayListCanvas </a:t>
            </a:r>
            <a:endParaRPr 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4806950" y="4677410"/>
            <a:ext cx="1108075" cy="3371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Canvas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292725" y="5083175"/>
            <a:ext cx="0" cy="26479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28905" y="1758315"/>
            <a:ext cx="2127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start()返回Canvas, draw完成后end()告知native</a:t>
            </a:r>
            <a:endParaRPr lang="en-US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2357755" y="129095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ThreadedRenderer</a:t>
            </a:r>
            <a:r>
              <a:rPr lang="en-US" altLang="en-US" sz="1600"/>
              <a:t>.draw()</a:t>
            </a:r>
            <a:endParaRPr lang="en-US" alt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2501265" y="38862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ViewRootImpl</a:t>
            </a:r>
            <a:r>
              <a:rPr lang="en-US" altLang="en-US" sz="1600"/>
              <a:t>.draw()</a:t>
            </a:r>
            <a:endParaRPr lang="en-US" alt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54705" y="879475"/>
            <a:ext cx="0" cy="3371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612515" y="879475"/>
            <a:ext cx="12852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View mView</a:t>
            </a:r>
            <a:endParaRPr 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2703195" y="1804670"/>
            <a:ext cx="53536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mRootNode.start</a:t>
            </a:r>
            <a:r>
              <a:rPr lang="en-US" altLang="en-US" sz="1600"/>
              <a:t>()</a:t>
            </a:r>
            <a:endParaRPr lang="en-US" altLang="en-US" sz="1600"/>
          </a:p>
          <a:p>
            <a:endParaRPr lang="en-US" altLang="en-US" sz="1600"/>
          </a:p>
          <a:p>
            <a:r>
              <a:rPr lang="en-US" sz="1600">
                <a:sym typeface="+mn-ea"/>
              </a:rPr>
              <a:t>DisplayListCanvas canvas.drawRenderNode</a:t>
            </a:r>
            <a:r>
              <a:rPr lang="en-US" altLang="en-US" sz="1600">
                <a:sym typeface="+mn-ea"/>
              </a:rPr>
              <a:t>(view.updateDisplayListIfDirty())</a:t>
            </a:r>
            <a:endParaRPr lang="en-US" altLang="en-US" sz="1600">
              <a:sym typeface="+mn-ea"/>
            </a:endParaRPr>
          </a:p>
          <a:p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mRootNode.end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5070" y="1186815"/>
            <a:ext cx="342900" cy="1280795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465070" y="3885565"/>
            <a:ext cx="30784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View</a:t>
            </a:r>
            <a:r>
              <a:rPr lang="en-US" altLang="en-US" sz="1600"/>
              <a:t>.updateDisplayListIfDirty()</a:t>
            </a:r>
            <a:endParaRPr lang="en-US" altLang="en-US" sz="1600"/>
          </a:p>
        </p:txBody>
      </p:sp>
      <p:sp>
        <p:nvSpPr>
          <p:cNvPr id="19" name="Text Box 18"/>
          <p:cNvSpPr txBox="1"/>
          <p:nvPr/>
        </p:nvSpPr>
        <p:spPr>
          <a:xfrm>
            <a:off x="2992120" y="4331335"/>
            <a:ext cx="25514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renderNode.start(</a:t>
            </a:r>
            <a:r>
              <a:rPr lang="en-US" altLang="en-US" sz="1600"/>
              <a:t>)</a:t>
            </a:r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draw(canvas)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enderNode.end(canvas)</a:t>
            </a:r>
            <a:endParaRPr lang="en-US" alt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74615" y="3116580"/>
            <a:ext cx="757555" cy="758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468620" y="4596130"/>
            <a:ext cx="2717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View.</a:t>
            </a:r>
            <a:r>
              <a:rPr lang="en-US" sz="1600"/>
              <a:t>onDraw</a:t>
            </a:r>
            <a:r>
              <a:rPr lang="en-US" altLang="en-US" sz="1600"/>
              <a:t>()</a:t>
            </a:r>
            <a:endParaRPr lang="en-US" sz="1600"/>
          </a:p>
          <a:p>
            <a:r>
              <a:rPr lang="en-US" sz="1600"/>
              <a:t>ViewGroup</a:t>
            </a:r>
            <a:r>
              <a:rPr lang="en-US" altLang="en-US" sz="1600"/>
              <a:t>.</a:t>
            </a:r>
            <a:r>
              <a:rPr lang="en-US" sz="1600"/>
              <a:t>dispatchDraw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2" name="Text Box 1"/>
          <p:cNvSpPr txBox="1"/>
          <p:nvPr/>
        </p:nvSpPr>
        <p:spPr>
          <a:xfrm>
            <a:off x="277495" y="2229485"/>
            <a:ext cx="12934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FrameLayout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82905" y="1435100"/>
            <a:ext cx="1090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ViewGroup</a:t>
            </a:r>
            <a:endParaRPr lang="en-US" sz="14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60425" y="1742440"/>
            <a:ext cx="0" cy="38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77495" y="638175"/>
            <a:ext cx="6953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View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860425" y="475615"/>
            <a:ext cx="141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ViewParent</a:t>
            </a:r>
            <a:endParaRPr lang="en-US" sz="1400"/>
          </a:p>
          <a:p>
            <a:r>
              <a:rPr lang="en-US" sz="1400">
                <a:sym typeface="+mn-ea"/>
              </a:rPr>
              <a:t>ViewManager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4840" y="1047750"/>
            <a:ext cx="0" cy="38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55700" y="1047750"/>
            <a:ext cx="0" cy="38735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6775" y="361950"/>
            <a:ext cx="0" cy="2358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71265" y="4719320"/>
            <a:ext cx="0" cy="3371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842385" y="4719320"/>
            <a:ext cx="951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ym typeface="+mn-ea"/>
              </a:rPr>
              <a:t>canvas</a:t>
            </a:r>
            <a:endParaRPr lang="en-US" altLang="en-US" sz="1600"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585585" y="5179695"/>
            <a:ext cx="0" cy="3371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5602605" y="5562600"/>
            <a:ext cx="29108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View.d</a:t>
            </a:r>
            <a:r>
              <a:rPr lang="en-US" sz="1600"/>
              <a:t>raw(Canvas canvas,</a:t>
            </a:r>
            <a:r>
              <a:rPr lang="en-US" altLang="en-US" sz="1600"/>
              <a:t>...)</a:t>
            </a:r>
            <a:endParaRPr lang="en-US" altLang="en-US" sz="16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97755" y="5179695"/>
            <a:ext cx="5219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6889750" y="5225415"/>
            <a:ext cx="1167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ym typeface="+mn-ea"/>
              </a:rPr>
              <a:t>mChildren</a:t>
            </a:r>
            <a:endParaRPr lang="en-US" altLang="en-US" sz="1600"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897755" y="5950585"/>
            <a:ext cx="4115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当drawingWithDrawingCache标志为真,</a:t>
            </a:r>
            <a:r>
              <a:rPr lang="en-US" altLang="en-US" sz="1600">
                <a:sym typeface="+mn-ea"/>
              </a:rPr>
              <a:t>则该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child也updateDisplayListIfDirty(), 然后 在传递来的canvas上调用drawRenderNode()</a:t>
            </a:r>
            <a:endParaRPr lang="en-US" altLang="en-US" sz="1600">
              <a:sym typeface="+mn-e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186940" y="3874770"/>
            <a:ext cx="0" cy="2358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294640" y="3801110"/>
            <a:ext cx="12674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>
                <a:sym typeface="+mn-ea"/>
              </a:rPr>
              <a:t>mRootNode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 Box 24"/>
          <p:cNvSpPr txBox="1"/>
          <p:nvPr/>
        </p:nvSpPr>
        <p:spPr>
          <a:xfrm>
            <a:off x="504190" y="1054100"/>
            <a:ext cx="3467735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DisplayListCanvas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ym typeface="+mn-ea"/>
              </a:rPr>
              <a:t>DisplayListData* </a:t>
            </a:r>
            <a:r>
              <a:rPr lang="en-US" sz="1600"/>
              <a:t>finishRecording()</a:t>
            </a:r>
            <a:endParaRPr lang="en-US" sz="1600"/>
          </a:p>
          <a:p>
            <a:r>
              <a:rPr lang="en-US" sz="1600"/>
              <a:t>  DisplayListData* mDisplayListData</a:t>
            </a:r>
            <a:endParaRPr lang="en-US" sz="1600"/>
          </a:p>
        </p:txBody>
      </p:sp>
      <p:sp>
        <p:nvSpPr>
          <p:cNvPr id="28" name="Text Box 27"/>
          <p:cNvSpPr txBox="1"/>
          <p:nvPr/>
        </p:nvSpPr>
        <p:spPr>
          <a:xfrm>
            <a:off x="4459605" y="947420"/>
            <a:ext cx="4124325" cy="3538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DisplayListData</a:t>
            </a:r>
            <a:endParaRPr lang="en-US" sz="1600"/>
          </a:p>
          <a:p>
            <a:r>
              <a:rPr lang="en-US" sz="1600"/>
              <a:t>  Vector&lt;DrawRenderNodeOp*&gt; mChildren</a:t>
            </a:r>
            <a:endParaRPr lang="en-US" sz="1600"/>
          </a:p>
          <a:p>
            <a:r>
              <a:rPr lang="en-US" sz="1600"/>
              <a:t>  Vector&lt;DisplayListOp*&gt; displayListOps</a:t>
            </a:r>
            <a:endParaRPr lang="en-US" sz="1600"/>
          </a:p>
          <a:p>
            <a:r>
              <a:rPr lang="en-US" sz="1600"/>
              <a:t>  Vector&lt;Chunk&gt; chunks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sp>
        <p:nvSpPr>
          <p:cNvPr id="29" name="Text Box 28"/>
          <p:cNvSpPr txBox="1"/>
          <p:nvPr/>
        </p:nvSpPr>
        <p:spPr>
          <a:xfrm>
            <a:off x="4863465" y="2055495"/>
            <a:ext cx="2844165" cy="2306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    struct Chunk {</a:t>
            </a:r>
            <a:endParaRPr lang="en-US" sz="1600"/>
          </a:p>
          <a:p>
            <a:r>
              <a:rPr lang="en-US" sz="1600"/>
              <a:t>        size_t beginOpIndex;</a:t>
            </a:r>
            <a:endParaRPr lang="en-US" sz="1600"/>
          </a:p>
          <a:p>
            <a:r>
              <a:rPr lang="en-US" sz="1600"/>
              <a:t>        size_t endOpIndex;</a:t>
            </a:r>
            <a:endParaRPr lang="en-US" sz="1600"/>
          </a:p>
          <a:p>
            <a:endParaRPr lang="en-US" sz="1600"/>
          </a:p>
          <a:p>
            <a:r>
              <a:rPr lang="en-US" sz="1600"/>
              <a:t>        size_t beginChildIndex;</a:t>
            </a:r>
            <a:endParaRPr lang="en-US" sz="1600"/>
          </a:p>
          <a:p>
            <a:r>
              <a:rPr lang="en-US" sz="1600"/>
              <a:t>        size_t endChildIndex;</a:t>
            </a:r>
            <a:endParaRPr lang="en-US" sz="1600"/>
          </a:p>
          <a:p>
            <a:endParaRPr lang="en-US" sz="1600"/>
          </a:p>
          <a:p>
            <a:r>
              <a:rPr lang="en-US" sz="1600"/>
              <a:t>        bool reorderChildren;</a:t>
            </a:r>
            <a:endParaRPr lang="en-US" sz="1600"/>
          </a:p>
          <a:p>
            <a:r>
              <a:rPr lang="en-US" sz="1600"/>
              <a:t>    };</a:t>
            </a:r>
            <a:endParaRPr lang="en-US" sz="1600"/>
          </a:p>
        </p:txBody>
      </p:sp>
      <p:sp>
        <p:nvSpPr>
          <p:cNvPr id="30" name="Text Box 29"/>
          <p:cNvSpPr txBox="1"/>
          <p:nvPr/>
        </p:nvSpPr>
        <p:spPr>
          <a:xfrm>
            <a:off x="176530" y="3782060"/>
            <a:ext cx="4147820" cy="1076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RenderNode</a:t>
            </a:r>
            <a:endParaRPr lang="en-US" sz="1600"/>
          </a:p>
          <a:p>
            <a:r>
              <a:rPr lang="en-US" sz="1600"/>
              <a:t>  setStagingDisplayList(DisplayListData* )</a:t>
            </a:r>
            <a:endParaRPr lang="en-US" sz="1600"/>
          </a:p>
          <a:p>
            <a:r>
              <a:rPr lang="en-US" sz="1600"/>
              <a:t>  DisplayListData* mStagingDisplayListData</a:t>
            </a:r>
            <a:endParaRPr lang="en-US" sz="1600"/>
          </a:p>
          <a:p>
            <a:r>
              <a:rPr lang="en-US" sz="1600"/>
              <a:t>  DisplayListData* mDisplayListData</a:t>
            </a:r>
            <a:endParaRPr lang="en-US" sz="160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89455" y="2202180"/>
            <a:ext cx="0" cy="1336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269240" y="5080635"/>
            <a:ext cx="41230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framework里当调用</a:t>
            </a:r>
            <a:r>
              <a:rPr lang="en-US" sz="1600">
                <a:sym typeface="+mn-ea"/>
              </a:rPr>
              <a:t>RenderNode</a:t>
            </a:r>
            <a:r>
              <a:rPr lang="en-US" altLang="en-US" sz="1600">
                <a:sym typeface="+mn-ea"/>
              </a:rPr>
              <a:t>.</a:t>
            </a:r>
            <a:r>
              <a:rPr lang="en-US" sz="1600">
                <a:sym typeface="+mn-ea"/>
              </a:rPr>
              <a:t>end</a:t>
            </a:r>
            <a:endParaRPr lang="en-US" altLang="en-US" sz="1600"/>
          </a:p>
          <a:p>
            <a:r>
              <a:rPr lang="en-US" sz="1600"/>
              <a:t>(DisplayListCanvas canvas)</a:t>
            </a:r>
            <a:r>
              <a:rPr lang="en-US" altLang="en-US" sz="1600"/>
              <a:t>时，就会把对应canvas的ops放到native RenderNode中</a:t>
            </a:r>
            <a:endParaRPr lang="en-US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81125" y="3565525"/>
            <a:ext cx="4577080" cy="132207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RenderState</a:t>
            </a:r>
            <a:endParaRPr lang="en-US" sz="1600"/>
          </a:p>
          <a:p>
            <a:r>
              <a:rPr lang="en-US" sz="1600"/>
              <a:t>  Caches* mCache</a:t>
            </a:r>
            <a:r>
              <a:rPr lang="en-US" altLang="en-US" sz="1600"/>
              <a:t>s</a:t>
            </a:r>
            <a:endParaRPr lang="en-US" altLang="en-US" sz="1600"/>
          </a:p>
          <a:p>
            <a:r>
              <a:rPr lang="en-US" altLang="en-US" sz="1600"/>
              <a:t>  Program* mProgram</a:t>
            </a:r>
            <a:endParaRPr lang="en-US" altLang="en-US" sz="1600"/>
          </a:p>
          <a:p>
            <a:r>
              <a:rPr lang="en-US" altLang="en-US" sz="1600"/>
              <a:t>  TextureState* mTextureState</a:t>
            </a:r>
            <a:endParaRPr lang="en-US" altLang="en-US" sz="1600"/>
          </a:p>
          <a:p>
            <a:r>
              <a:rPr lang="en-US" sz="1600"/>
              <a:t>  renderthread::RenderThread&amp; mRenderThread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1280160" y="5353685"/>
            <a:ext cx="4577080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TextureState</a:t>
            </a:r>
            <a:endParaRPr lang="en-US" sz="1600">
              <a:sym typeface="+mn-ea"/>
            </a:endParaRPr>
          </a:p>
          <a:p>
            <a:r>
              <a:rPr lang="en-US" sz="1600"/>
              <a:t>  </a:t>
            </a:r>
            <a:r>
              <a:rPr lang="en-US" altLang="en-US" sz="1600"/>
              <a:t>a</a:t>
            </a:r>
            <a:r>
              <a:rPr lang="en-US" sz="1600"/>
              <a:t>ctivateTexture(GLuint textureUnit)</a:t>
            </a:r>
            <a:endParaRPr lang="en-US" sz="1600"/>
          </a:p>
          <a:p>
            <a:r>
              <a:rPr lang="en-US" sz="1600"/>
              <a:t>  bindTexture(GLuint texture)</a:t>
            </a:r>
            <a:endParaRPr lang="en-US" sz="16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7740" y="4948555"/>
            <a:ext cx="0" cy="3371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6219190" y="5544185"/>
            <a:ext cx="2245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ym typeface="+mn-ea"/>
              </a:rPr>
              <a:t>TextureState</a:t>
            </a:r>
            <a:r>
              <a:rPr lang="en-US" altLang="en-US" sz="1600">
                <a:sym typeface="+mn-ea"/>
              </a:rPr>
              <a:t>是对gl的texture相关方法的封装</a:t>
            </a:r>
            <a:endParaRPr lang="en-US" altLang="en-US" sz="16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8190" y="1690370"/>
            <a:ext cx="37109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OpenGLRenderer::drawRenderNode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690245" y="11550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CanvasContext::draw()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77435" y="1690370"/>
            <a:ext cx="37541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 DisplayListCanvas::drawRenderNode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5365750" y="109601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nDrawRenderNode</a:t>
            </a:r>
            <a:r>
              <a:rPr lang="en-US" altLang="en-US" sz="1600"/>
              <a:t>()</a:t>
            </a:r>
            <a:endParaRPr lang="en-US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892810" y="1815465"/>
            <a:ext cx="3364230" cy="18148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GlopBuilder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setFillPaint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setFillTexturePaint()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setFillLayer()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</a:t>
            </a:r>
            <a:r>
              <a:rPr lang="en-US" sz="1600">
                <a:sym typeface="+mn-ea"/>
              </a:rPr>
              <a:t>build()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  Glop* mOutGlop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ProgramDescription mDescription </a:t>
            </a:r>
            <a:endParaRPr lang="en-US" sz="1600"/>
          </a:p>
        </p:txBody>
      </p:sp>
      <p:sp>
        <p:nvSpPr>
          <p:cNvPr id="18" name="Text Box 17"/>
          <p:cNvSpPr txBox="1"/>
          <p:nvPr/>
        </p:nvSpPr>
        <p:spPr>
          <a:xfrm>
            <a:off x="4462145" y="1593850"/>
            <a:ext cx="3364230" cy="279971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Glop</a:t>
            </a:r>
            <a:endParaRPr lang="en-US" sz="1600">
              <a:sym typeface="+mn-ea"/>
            </a:endParaRPr>
          </a:p>
          <a:p>
            <a:r>
              <a:rPr lang="en-US" sz="1600"/>
              <a:t>     struct Fill {</a:t>
            </a:r>
            <a:endParaRPr lang="en-US" sz="1600"/>
          </a:p>
          <a:p>
            <a:r>
              <a:rPr lang="en-US" sz="1600"/>
              <a:t>         Program* program;</a:t>
            </a:r>
            <a:endParaRPr lang="en-US" sz="1600"/>
          </a:p>
          <a:p>
            <a:r>
              <a:rPr lang="en-US" sz="1600"/>
              <a:t> </a:t>
            </a:r>
            <a:endParaRPr lang="en-US" sz="1600"/>
          </a:p>
          <a:p>
            <a:r>
              <a:rPr lang="en-US" sz="1600"/>
              <a:t>         struct TextureData {</a:t>
            </a:r>
            <a:endParaRPr lang="en-US" sz="1600"/>
          </a:p>
          <a:p>
            <a:r>
              <a:rPr lang="en-US" sz="1600"/>
              <a:t>             Texture* texture;</a:t>
            </a:r>
            <a:endParaRPr lang="en-US" sz="1600"/>
          </a:p>
          <a:p>
            <a:r>
              <a:rPr lang="en-US" sz="1600"/>
              <a:t>             GLenum target;</a:t>
            </a:r>
            <a:endParaRPr lang="en-US" sz="1600"/>
          </a:p>
          <a:p>
            <a:r>
              <a:rPr lang="en-US" sz="1600"/>
              <a:t>             </a:t>
            </a:r>
            <a:r>
              <a:rPr lang="en-US" altLang="en-US" sz="1600"/>
              <a:t>...</a:t>
            </a:r>
            <a:endParaRPr lang="en-US" sz="1600"/>
          </a:p>
          <a:p>
            <a:r>
              <a:rPr lang="en-US" sz="1600"/>
              <a:t>         } texture;</a:t>
            </a:r>
            <a:endParaRPr lang="en-US" sz="1600"/>
          </a:p>
          <a:p>
            <a:r>
              <a:rPr lang="en-US" sz="1600"/>
              <a:t>         </a:t>
            </a:r>
            <a:r>
              <a:rPr lang="en-US" altLang="en-US" sz="1600"/>
              <a:t>...</a:t>
            </a:r>
            <a:endParaRPr lang="en-US" sz="1600"/>
          </a:p>
          <a:p>
            <a:r>
              <a:rPr lang="en-US" sz="1600"/>
              <a:t>   } fill;</a:t>
            </a:r>
            <a:endParaRPr lang="en-US" sz="1600"/>
          </a:p>
        </p:txBody>
      </p:sp>
      <p:sp>
        <p:nvSpPr>
          <p:cNvPr id="22" name="Text Box 21"/>
          <p:cNvSpPr txBox="1"/>
          <p:nvPr/>
        </p:nvSpPr>
        <p:spPr>
          <a:xfrm>
            <a:off x="441960" y="4535805"/>
            <a:ext cx="4265930" cy="5835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ProgramCache</a:t>
            </a:r>
            <a:endParaRPr lang="en-US" sz="1600">
              <a:sym typeface="+mn-ea"/>
            </a:endParaRPr>
          </a:p>
          <a:p>
            <a:r>
              <a:rPr lang="en-US" sz="1600"/>
              <a:t>   Program* get(const ProgramDescription&amp; )</a:t>
            </a:r>
            <a:endParaRPr lang="en-US" sz="1600"/>
          </a:p>
        </p:txBody>
      </p:sp>
      <p:sp>
        <p:nvSpPr>
          <p:cNvPr id="23" name="Text Box 22"/>
          <p:cNvSpPr txBox="1"/>
          <p:nvPr/>
        </p:nvSpPr>
        <p:spPr>
          <a:xfrm>
            <a:off x="745490" y="5219700"/>
            <a:ext cx="3355340" cy="1076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Program</a:t>
            </a:r>
            <a:endParaRPr lang="en-US" sz="1600"/>
          </a:p>
          <a:p>
            <a:r>
              <a:rPr lang="en-US" sz="1600"/>
              <a:t>  GLuint mProgramId</a:t>
            </a:r>
            <a:endParaRPr lang="en-US" sz="1600"/>
          </a:p>
          <a:p>
            <a:r>
              <a:rPr lang="en-US" sz="1600"/>
              <a:t>  GLuint mVertexShader</a:t>
            </a:r>
            <a:endParaRPr lang="en-US" sz="1600"/>
          </a:p>
          <a:p>
            <a:r>
              <a:rPr lang="en-US" sz="1600"/>
              <a:t>  GLuint mFragmentShader</a:t>
            </a:r>
            <a:endParaRPr lang="en-US" sz="1600"/>
          </a:p>
        </p:txBody>
      </p:sp>
      <p:sp>
        <p:nvSpPr>
          <p:cNvPr id="24" name="Text Box 23"/>
          <p:cNvSpPr txBox="1"/>
          <p:nvPr/>
        </p:nvSpPr>
        <p:spPr>
          <a:xfrm>
            <a:off x="4775835" y="4609465"/>
            <a:ext cx="41776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ym typeface="+mn-ea"/>
              </a:rPr>
              <a:t>get()接口向外提供d</a:t>
            </a:r>
            <a:r>
              <a:rPr lang="en-US" sz="1600">
                <a:sym typeface="+mn-ea"/>
              </a:rPr>
              <a:t>escription</a:t>
            </a:r>
            <a:r>
              <a:rPr lang="en-US" altLang="en-US" sz="1600">
                <a:sym typeface="+mn-ea"/>
              </a:rPr>
              <a:t>来描述绘图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的细节, 然后在</a:t>
            </a:r>
            <a:r>
              <a:rPr lang="en-US" sz="1600">
                <a:sym typeface="+mn-ea"/>
              </a:rPr>
              <a:t>ProgramCache</a:t>
            </a:r>
            <a:r>
              <a:rPr lang="en-US" altLang="en-US" sz="1600">
                <a:sym typeface="+mn-ea"/>
              </a:rPr>
              <a:t>构建vertext和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fragment的两个sharder string: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generateVertexShader()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generateFragmentShader()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然后再构造</a:t>
            </a:r>
            <a:r>
              <a:rPr lang="en-US" sz="1600">
                <a:sym typeface="+mn-ea"/>
              </a:rPr>
              <a:t>Program</a:t>
            </a:r>
            <a:r>
              <a:rPr lang="en-US" altLang="en-US" sz="1600">
                <a:sym typeface="+mn-ea"/>
              </a:rPr>
              <a:t>对象, </a:t>
            </a:r>
            <a:r>
              <a:rPr lang="en-US" sz="1600">
                <a:sym typeface="+mn-ea"/>
              </a:rPr>
              <a:t>Program</a:t>
            </a:r>
            <a:r>
              <a:rPr lang="en-US" altLang="en-US" sz="1600">
                <a:sym typeface="+mn-ea"/>
              </a:rPr>
              <a:t>中通过标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准gl函数glAttachShader, etc来完成</a:t>
            </a:r>
            <a:endParaRPr lang="en-US" altLang="en-US" sz="1600">
              <a:sym typeface="+mn-ea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04110" y="3769995"/>
            <a:ext cx="0" cy="6235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836930" y="713740"/>
            <a:ext cx="3870960" cy="5835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TextureCache</a:t>
            </a:r>
            <a:endParaRPr lang="en-US" sz="1600"/>
          </a:p>
          <a:p>
            <a:r>
              <a:rPr lang="en-US" sz="1600"/>
              <a:t>  Texture* get(const SkBitmap* bitmap)</a:t>
            </a:r>
            <a:endParaRPr lang="en-US" sz="1600"/>
          </a:p>
        </p:txBody>
      </p:sp>
      <p:sp>
        <p:nvSpPr>
          <p:cNvPr id="27" name="Text Box 26"/>
          <p:cNvSpPr txBox="1"/>
          <p:nvPr/>
        </p:nvSpPr>
        <p:spPr>
          <a:xfrm>
            <a:off x="3486785" y="62865"/>
            <a:ext cx="1386205" cy="5835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Texture</a:t>
            </a:r>
            <a:endParaRPr lang="en-US" sz="1600"/>
          </a:p>
          <a:p>
            <a:r>
              <a:rPr lang="en-US" sz="1600"/>
              <a:t>  GLuint id</a:t>
            </a:r>
            <a:endParaRPr lang="en-US" sz="1600"/>
          </a:p>
        </p:txBody>
      </p:sp>
      <p:sp>
        <p:nvSpPr>
          <p:cNvPr id="28" name="Text Box 27"/>
          <p:cNvSpPr txBox="1"/>
          <p:nvPr/>
        </p:nvSpPr>
        <p:spPr>
          <a:xfrm>
            <a:off x="4872990" y="295910"/>
            <a:ext cx="4150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ym typeface="+mn-ea"/>
              </a:rPr>
              <a:t>get()接口将会把bitmap内数据传到Texture.id对应的gl纹理，</a:t>
            </a:r>
            <a:r>
              <a:rPr lang="en-US" sz="1600">
                <a:sym typeface="+mn-ea"/>
              </a:rPr>
              <a:t>generateTexture</a:t>
            </a:r>
            <a:r>
              <a:rPr lang="en-US" altLang="en-US" sz="1600">
                <a:sym typeface="+mn-ea"/>
              </a:rPr>
              <a:t>()为实现细节，调用关键接口glTexSubImage2D()</a:t>
            </a:r>
            <a:endParaRPr lang="en-US" altLang="en-US" sz="1600">
              <a:sym typeface="+mn-e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404110" y="1414780"/>
            <a:ext cx="149860" cy="260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1903730" y="1602105"/>
            <a:ext cx="3322955" cy="5835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CanvasContext</a:t>
            </a:r>
            <a:endParaRPr lang="en-US" sz="1600"/>
          </a:p>
          <a:p>
            <a:r>
              <a:rPr lang="en-US" sz="1600"/>
              <a:t>  OpenGLRenderer* mCanvas</a:t>
            </a:r>
            <a:endParaRPr 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1903730" y="2444115"/>
            <a:ext cx="2540000" cy="3371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OpenGLRenderer</a:t>
            </a:r>
            <a:endParaRPr lang="en-US" sz="1600"/>
          </a:p>
        </p:txBody>
      </p:sp>
      <p:pic>
        <p:nvPicPr>
          <p:cNvPr id="17" name="Picture 16" descr="Selection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531495"/>
            <a:ext cx="6666230" cy="55518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456498"/>
            <a:ext cx="8229600" cy="1143000"/>
          </a:xfrm>
        </p:spPr>
        <p:txBody>
          <a:bodyPr/>
          <a:p>
            <a:r>
              <a:rPr lang="en-US" altLang="en-US">
                <a:solidFill>
                  <a:srgbClr val="00B0F0"/>
                </a:solidFill>
              </a:rPr>
              <a:t>START UP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97940" y="236855"/>
            <a:ext cx="7073900" cy="18148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init.zygote64_32.rc</a:t>
            </a:r>
            <a:endParaRPr lang="en-US" sz="1600"/>
          </a:p>
          <a:p>
            <a:endParaRPr lang="en-US" sz="1600"/>
          </a:p>
          <a:p>
            <a:r>
              <a:rPr lang="en-US" sz="1600">
                <a:sym typeface="+mn-ea"/>
              </a:rPr>
              <a:t>service zygote /system/bin/app_process64 </a:t>
            </a:r>
            <a:endParaRPr lang="en-US" sz="1600"/>
          </a:p>
          <a:p>
            <a:r>
              <a:rPr lang="en-US" sz="1600">
                <a:sym typeface="+mn-ea"/>
              </a:rPr>
              <a:t>  -Xzygote /system/bin --zygote --start-system-server --socket-name=zygote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>
                <a:sym typeface="+mn-ea"/>
              </a:rPr>
              <a:t>service zygote_secondary /system/bin/app_process32 </a:t>
            </a:r>
            <a:endParaRPr lang="en-US" sz="1600"/>
          </a:p>
          <a:p>
            <a:r>
              <a:rPr lang="en-US" sz="1600">
                <a:sym typeface="+mn-ea"/>
              </a:rPr>
              <a:t>  -Xzygote /system/bin --zygote --socket-name=zygote_secondary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032125" y="2393950"/>
            <a:ext cx="1689100" cy="3371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app_main.cpp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2854960" y="3061970"/>
            <a:ext cx="44977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1 当参数有-</a:t>
            </a:r>
            <a:r>
              <a:rPr lang="en-US" sz="1600"/>
              <a:t>-zygote</a:t>
            </a:r>
            <a:r>
              <a:rPr lang="en-US" altLang="en-US" sz="1600"/>
              <a:t>， start()调用</a:t>
            </a:r>
            <a:endParaRPr lang="en-US" altLang="en-US" sz="1600"/>
          </a:p>
          <a:p>
            <a:r>
              <a:rPr lang="en-US" altLang="en-US" sz="1600"/>
              <a:t>   "com.android.internal.os.ZygoteInit"</a:t>
            </a:r>
            <a:endParaRPr lang="en-US" altLang="en-US" sz="1600"/>
          </a:p>
          <a:p>
            <a:r>
              <a:rPr lang="en-US" altLang="en-US" sz="1600"/>
              <a:t>    的main方法</a:t>
            </a:r>
            <a:endParaRPr lang="en-US" altLang="en-US" sz="1600"/>
          </a:p>
          <a:p>
            <a:r>
              <a:rPr lang="en-US" altLang="en-US" sz="1600"/>
              <a:t>2 或调用</a:t>
            </a:r>
            <a:r>
              <a:rPr lang="en-US" altLang="en-US" sz="1600">
                <a:sym typeface="+mn-ea"/>
              </a:rPr>
              <a:t>"</a:t>
            </a:r>
            <a:r>
              <a:rPr lang="en-US" altLang="en-US" sz="1600"/>
              <a:t>com.android.internal.os.RuntimeInit</a:t>
            </a:r>
            <a:r>
              <a:rPr lang="en-US" altLang="en-US" sz="1600">
                <a:sym typeface="+mn-ea"/>
              </a:rPr>
              <a:t>"</a:t>
            </a:r>
            <a:endParaRPr lang="en-US" altLang="en-US" sz="1600">
              <a:sym typeface="+mn-ea"/>
            </a:endParaRPr>
          </a:p>
          <a:p>
            <a:r>
              <a:rPr lang="en-US" altLang="en-US" sz="1600"/>
              <a:t>    </a:t>
            </a:r>
            <a:r>
              <a:rPr lang="en-US" altLang="en-US" sz="1600">
                <a:sym typeface="+mn-ea"/>
              </a:rPr>
              <a:t>的main方法</a:t>
            </a:r>
            <a:endParaRPr lang="en-US" alt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3971290" y="6092825"/>
            <a:ext cx="1512570" cy="5835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AppRuntime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ym typeface="+mn-ea"/>
              </a:rPr>
              <a:t>onStarted</a:t>
            </a:r>
            <a:r>
              <a:rPr lang="en-US" altLang="en-US" sz="1600">
                <a:sym typeface="+mn-ea"/>
              </a:rPr>
              <a:t>()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2109470" y="4641850"/>
            <a:ext cx="5236210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AndroidRuntime</a:t>
            </a:r>
            <a:endParaRPr lang="en-US" sz="1600"/>
          </a:p>
          <a:p>
            <a:r>
              <a:rPr lang="en-US" sz="1600"/>
              <a:t>  star</a:t>
            </a:r>
            <a:r>
              <a:rPr lang="en-US" altLang="en-US" sz="1600"/>
              <a:t>t(char *classname,Vector&lt;String8&gt;&amp; , bool zygote)</a:t>
            </a:r>
            <a:endParaRPr lang="en-US" altLang="en-US" sz="1600"/>
          </a:p>
          <a:p>
            <a:r>
              <a:rPr lang="en-US" altLang="en-US" sz="1600"/>
              <a:t>  startVm()</a:t>
            </a:r>
            <a:endParaRPr lang="en-US" alt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27575" y="5615305"/>
            <a:ext cx="0" cy="37084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/>
          <p:cNvSpPr txBox="1"/>
          <p:nvPr/>
        </p:nvSpPr>
        <p:spPr>
          <a:xfrm>
            <a:off x="135255" y="142240"/>
            <a:ext cx="92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zygote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63575" y="736600"/>
          <a:ext cx="6400800" cy="235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b="0">
                          <a:solidFill>
                            <a:schemeClr val="bg1"/>
                          </a:solidFill>
                          <a:sym typeface="+mn-ea"/>
                        </a:rPr>
                        <a:t>libbinder/link death  </a:t>
                      </a:r>
                      <a:endParaRPr lang="en-US" altLang="en-US" sz="1800" b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Stub/Proxy</a:t>
                      </a:r>
                      <a:endParaRPr lang="en-US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message/handler/looper</a:t>
                      </a:r>
                      <a:endParaRPr lang="en-US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hwbinder</a:t>
                      </a:r>
                      <a:endParaRPr lang="en-US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/dev/binder</a:t>
                      </a:r>
                      <a:endParaRPr lang="en-US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todo/wait list</a:t>
                      </a:r>
                      <a:endParaRPr lang="en-US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mmap memory / free ?</a:t>
                      </a:r>
                      <a:endParaRPr lang="en-US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BINDER_TYPE_HANDLE</a:t>
                      </a:r>
                      <a:endParaRPr lang="en-US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62050" y="827405"/>
            <a:ext cx="1689100" cy="5835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ZygoteInit</a:t>
            </a:r>
            <a:endParaRPr lang="en-US" sz="1600">
              <a:sym typeface="+mn-ea"/>
            </a:endParaRPr>
          </a:p>
          <a:p>
            <a:r>
              <a:rPr lang="en-US" sz="1600"/>
              <a:t>  </a:t>
            </a:r>
            <a:r>
              <a:rPr lang="en-US" altLang="en-US" sz="1600"/>
              <a:t>main()</a:t>
            </a:r>
            <a:endParaRPr lang="en-US" altLang="en-US" sz="1600"/>
          </a:p>
        </p:txBody>
      </p:sp>
      <p:cxnSp>
        <p:nvCxnSpPr>
          <p:cNvPr id="2" name="Straight Connector 1"/>
          <p:cNvCxnSpPr/>
          <p:nvPr/>
        </p:nvCxnSpPr>
        <p:spPr>
          <a:xfrm>
            <a:off x="1399540" y="1633855"/>
            <a:ext cx="0" cy="24599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600835" y="1787525"/>
            <a:ext cx="23215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registerZygoteSocket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1600835" y="2567305"/>
            <a:ext cx="20523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startSystemServer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1600835" y="3405505"/>
            <a:ext cx="17818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runSelectLoop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4186555" y="1724660"/>
            <a:ext cx="38112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创建</a:t>
            </a:r>
            <a:r>
              <a:rPr lang="en-US" sz="1600"/>
              <a:t>LocalServerSocket sServerSocket</a:t>
            </a:r>
            <a:r>
              <a:rPr lang="en-US" altLang="en-US" sz="1600"/>
              <a:t>,</a:t>
            </a:r>
            <a:endParaRPr lang="en-US" altLang="en-US" sz="1600"/>
          </a:p>
          <a:p>
            <a:r>
              <a:rPr lang="en-US" altLang="en-US" sz="1600"/>
              <a:t>将会根据socket name调用bind&amp;listen</a:t>
            </a:r>
            <a:endParaRPr lang="en-US" alt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4312285" y="2567305"/>
            <a:ext cx="3677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Zygote.forkSystemServer</a:t>
            </a:r>
            <a:r>
              <a:rPr lang="en-US" altLang="en-US" sz="1600"/>
              <a:t>()然</a:t>
            </a:r>
            <a:r>
              <a:rPr lang="en-US" altLang="en-US" sz="1600">
                <a:sym typeface="+mn-ea"/>
              </a:rPr>
              <a:t>后在</a:t>
            </a:r>
            <a:endParaRPr lang="en-US" altLang="en-US" sz="1600"/>
          </a:p>
          <a:p>
            <a:r>
              <a:rPr lang="en-US" altLang="en-US" sz="1600"/>
              <a:t>子进程handleSystemServerProcess()</a:t>
            </a:r>
            <a:endParaRPr lang="en-US" altLang="en-US" sz="1600"/>
          </a:p>
        </p:txBody>
      </p:sp>
      <p:sp>
        <p:nvSpPr>
          <p:cNvPr id="11" name="Text Box 10"/>
          <p:cNvSpPr txBox="1"/>
          <p:nvPr/>
        </p:nvSpPr>
        <p:spPr>
          <a:xfrm>
            <a:off x="4085590" y="3282315"/>
            <a:ext cx="4130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对</a:t>
            </a:r>
            <a:r>
              <a:rPr lang="en-US" sz="1600">
                <a:sym typeface="+mn-ea"/>
              </a:rPr>
              <a:t>sServerSocket</a:t>
            </a:r>
            <a:r>
              <a:rPr lang="en-US" altLang="en-US" sz="1600">
                <a:sym typeface="+mn-ea"/>
              </a:rPr>
              <a:t>的fd进行poll, 有连接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请求时创建ZygoteConnection并把连接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fd加入poll, 有对应的消息时, 调用runOnce()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TextBox 3"/>
          <p:cNvSpPr txBox="1"/>
          <p:nvPr/>
        </p:nvSpPr>
        <p:spPr>
          <a:xfrm>
            <a:off x="135255" y="142240"/>
            <a:ext cx="106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dirty="0" smtClean="0">
                <a:solidFill>
                  <a:srgbClr val="C00000"/>
                </a:solidFill>
              </a:rPr>
              <a:t>Activity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45870" y="945515"/>
            <a:ext cx="18415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ProcessState::self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-&gt;startThreadPool()</a:t>
            </a:r>
            <a:endParaRPr lang="en-US" alt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1304925" y="2108200"/>
            <a:ext cx="21951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IPCThreadState::self()-&gt;</a:t>
            </a:r>
            <a:endParaRPr lang="en-US" sz="1600"/>
          </a:p>
          <a:p>
            <a:r>
              <a:rPr lang="en-US" sz="1600"/>
              <a:t>transact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1026795" y="3173730"/>
            <a:ext cx="3289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I</a:t>
            </a:r>
            <a:r>
              <a:rPr lang="en-US"/>
              <a:t>PCThreadState::talkWithDriver</a:t>
            </a:r>
            <a:r>
              <a:rPr lang="en-US" altLang="en-US"/>
              <a:t>()</a:t>
            </a:r>
            <a:endParaRPr lang="en-US" altLang="en-US">
              <a:latin typeface="+mn-ea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77595" y="3816985"/>
            <a:ext cx="37318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latin typeface="+mn-ea"/>
                <a:sym typeface="+mn-ea"/>
              </a:rPr>
              <a:t>将</a:t>
            </a:r>
            <a:r>
              <a:rPr lang="en-US" altLang="en-US">
                <a:sym typeface="+mn-ea"/>
              </a:rPr>
              <a:t>I</a:t>
            </a:r>
            <a:r>
              <a:rPr lang="en-US">
                <a:sym typeface="+mn-ea"/>
              </a:rPr>
              <a:t>PCThreadState</a:t>
            </a:r>
            <a:r>
              <a:rPr lang="en-US" altLang="en-US">
                <a:sym typeface="+mn-ea"/>
              </a:rPr>
              <a:t>.</a:t>
            </a:r>
            <a:r>
              <a:rPr lang="en-US" altLang="en-US">
                <a:latin typeface="+mn-ea"/>
                <a:sym typeface="+mn-ea"/>
              </a:rPr>
              <a:t>mOut发送给对端, </a:t>
            </a:r>
            <a:endParaRPr lang="en-US" altLang="en-US">
              <a:latin typeface="+mn-ea"/>
              <a:sym typeface="+mn-ea"/>
            </a:endParaRPr>
          </a:p>
          <a:p>
            <a:r>
              <a:rPr lang="en-US" altLang="en-US">
                <a:sym typeface="+mn-ea"/>
              </a:rPr>
              <a:t>I</a:t>
            </a:r>
            <a:r>
              <a:rPr lang="en-US">
                <a:sym typeface="+mn-ea"/>
              </a:rPr>
              <a:t>PCThreadState</a:t>
            </a:r>
            <a:r>
              <a:rPr lang="en-US" altLang="en-US">
                <a:sym typeface="+mn-ea"/>
              </a:rPr>
              <a:t>.</a:t>
            </a:r>
            <a:r>
              <a:rPr lang="en-US" altLang="en-US">
                <a:latin typeface="+mn-ea"/>
                <a:sym typeface="+mn-ea"/>
              </a:rPr>
              <a:t>mIn为收到的数据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456498"/>
            <a:ext cx="8229600" cy="1143000"/>
          </a:xfrm>
        </p:spPr>
        <p:txBody>
          <a:bodyPr/>
          <a:p>
            <a:r>
              <a:rPr lang="en-US" altLang="en-US">
                <a:solidFill>
                  <a:srgbClr val="00B0F0"/>
                </a:solidFill>
              </a:rPr>
              <a:t>input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36470" y="815340"/>
            <a:ext cx="4671060" cy="1322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InputManager</a:t>
            </a:r>
            <a:endParaRPr lang="en-US" sz="1600"/>
          </a:p>
          <a:p>
            <a:r>
              <a:rPr lang="en-US" sz="1600"/>
              <a:t>  sp&lt;InputReaderInterface&gt; mReader</a:t>
            </a:r>
            <a:endParaRPr lang="en-US" sz="1600"/>
          </a:p>
          <a:p>
            <a:r>
              <a:rPr lang="en-US" sz="1600"/>
              <a:t>  sp&lt;InputReaderThread&gt; mReaderThread</a:t>
            </a:r>
            <a:endParaRPr lang="en-US" sz="1600"/>
          </a:p>
          <a:p>
            <a:r>
              <a:rPr lang="en-US" sz="1600"/>
              <a:t>  sp&lt;InputDispatcherInterface&gt; mDispatcher</a:t>
            </a:r>
            <a:endParaRPr lang="en-US" sz="1600"/>
          </a:p>
          <a:p>
            <a:r>
              <a:rPr lang="en-US" sz="1600"/>
              <a:t>  sp&lt;InputDispatcherThread&gt; mDispatcherThread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4367530" y="5988685"/>
            <a:ext cx="366966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InputReader</a:t>
            </a:r>
            <a:endParaRPr lang="en-US" sz="1600"/>
          </a:p>
          <a:p>
            <a:r>
              <a:rPr lang="en-US" sz="1600"/>
              <a:t>  sp&lt;EventHubInterface&gt; mEventHub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4822190" y="5146675"/>
            <a:ext cx="230568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InputReaderInterface</a:t>
            </a:r>
            <a:endParaRPr lang="en-US" sz="160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75350" y="5574665"/>
            <a:ext cx="0" cy="32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3185" y="6142355"/>
            <a:ext cx="374523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InputDispatcher</a:t>
            </a:r>
            <a:endParaRPr lang="en-US" sz="1600"/>
          </a:p>
          <a:p>
            <a:r>
              <a:rPr lang="en-US" sz="1600"/>
              <a:t>  Queue&lt;EventEntry&gt; mInboundQueue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526415" y="5483860"/>
            <a:ext cx="2465070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InputDispatcherInterface</a:t>
            </a:r>
            <a:endParaRPr 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40840" y="5823585"/>
            <a:ext cx="0" cy="2247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729230" y="68580"/>
            <a:ext cx="349186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NativeInputManager</a:t>
            </a:r>
            <a:endParaRPr lang="en-US" sz="1600"/>
          </a:p>
          <a:p>
            <a:r>
              <a:rPr lang="en-US" sz="1600"/>
              <a:t>  sp&lt;InputManager&gt; mInputManager</a:t>
            </a:r>
            <a:endParaRPr lang="en-US" sz="1600"/>
          </a:p>
        </p:txBody>
      </p:sp>
      <p:sp>
        <p:nvSpPr>
          <p:cNvPr id="14" name="Text Box 13"/>
          <p:cNvSpPr txBox="1"/>
          <p:nvPr/>
        </p:nvSpPr>
        <p:spPr>
          <a:xfrm>
            <a:off x="2515235" y="2910205"/>
            <a:ext cx="4133850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EventHub </a:t>
            </a:r>
            <a:endParaRPr lang="en-US" sz="1600">
              <a:sym typeface="+mn-ea"/>
            </a:endParaRPr>
          </a:p>
          <a:p>
            <a:r>
              <a:rPr lang="en-US" sz="1600"/>
              <a:t>  KeyedVector&lt;int32_t, Device*&gt; mDevices</a:t>
            </a:r>
            <a:endParaRPr lang="en-US" sz="1600"/>
          </a:p>
          <a:p>
            <a:r>
              <a:rPr lang="en-US" sz="1600"/>
              <a:t>  int32_t mNextDeviceId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3350895" y="2299970"/>
            <a:ext cx="2098040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EventHubInterface</a:t>
            </a:r>
            <a:endParaRPr lang="en-US" sz="160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83710" y="2637155"/>
            <a:ext cx="0" cy="2222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630170" y="3833495"/>
            <a:ext cx="209804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Device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const String8 path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  int fd</a:t>
            </a:r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8180" y="4851400"/>
            <a:ext cx="216090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InputListenerInterface</a:t>
            </a:r>
            <a:endParaRPr 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40840" y="5188585"/>
            <a:ext cx="0" cy="2247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29375" y="4784725"/>
            <a:ext cx="807085" cy="1398270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966720" y="5275580"/>
            <a:ext cx="1398270" cy="806450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20850" y="767715"/>
            <a:ext cx="4671060" cy="2061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InputReader</a:t>
            </a:r>
            <a:endParaRPr lang="en-US" sz="1600"/>
          </a:p>
          <a:p>
            <a:r>
              <a:rPr lang="en-US" sz="1600"/>
              <a:t>  KeyedVector&lt;int32_t, InputDevice*&gt; mDevices</a:t>
            </a:r>
            <a:endParaRPr lang="en-US" sz="1600"/>
          </a:p>
          <a:p>
            <a:r>
              <a:rPr lang="en-US" sz="1600"/>
              <a:t>  ContextImpl mContext</a:t>
            </a:r>
            <a:endParaRPr lang="en-US" sz="1600"/>
          </a:p>
          <a:p>
            <a:r>
              <a:rPr lang="en-US" sz="1600"/>
              <a:t>  sp&lt;QueuedInputListener&gt; mQueuedListener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1877695" y="2082165"/>
            <a:ext cx="375158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InputDevice</a:t>
            </a:r>
            <a:endParaRPr lang="en-US"/>
          </a:p>
          <a:p>
            <a:r>
              <a:rPr lang="en-US"/>
              <a:t>  Vector&lt;InputMapper*&gt; mMappers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357120" y="5480050"/>
            <a:ext cx="3155315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InputMapper</a:t>
            </a:r>
            <a:endParaRPr lang="en-US" sz="1600"/>
          </a:p>
          <a:p>
            <a:r>
              <a:rPr lang="en-US" sz="1600"/>
              <a:t>  process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  InputDevice* mDevice</a:t>
            </a:r>
            <a:endParaRPr lang="en-US" altLang="en-US" sz="1600"/>
          </a:p>
          <a:p>
            <a:r>
              <a:rPr lang="en-US" altLang="en-US" sz="1600"/>
              <a:t>  InputReaderContext* mContext</a:t>
            </a:r>
            <a:endParaRPr lang="en-US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1994535" y="4645025"/>
            <a:ext cx="21024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TouchInputMapper</a:t>
            </a:r>
            <a:endParaRPr 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46705" y="4982210"/>
            <a:ext cx="0" cy="32004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562735" y="3634740"/>
            <a:ext cx="25673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SingleTouchInputMapper</a:t>
            </a:r>
            <a:r>
              <a:rPr lang="en-US" altLang="en-US" sz="1600"/>
              <a:t>/</a:t>
            </a:r>
            <a:endParaRPr lang="en-US" altLang="en-US" sz="1600"/>
          </a:p>
          <a:p>
            <a:r>
              <a:rPr lang="en-US" sz="1600">
                <a:sym typeface="+mn-ea"/>
              </a:rPr>
              <a:t>MultiTouchInputMapper</a:t>
            </a:r>
            <a:endParaRPr lang="en-US" alt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3995420" y="4588510"/>
            <a:ext cx="20091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CursorInputMapper</a:t>
            </a:r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15510" y="4982210"/>
            <a:ext cx="0" cy="32004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41600" y="4268470"/>
            <a:ext cx="0" cy="32004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81300" y="4268470"/>
            <a:ext cx="0" cy="32004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23970" y="2828925"/>
            <a:ext cx="695960" cy="26003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47970" y="1952625"/>
            <a:ext cx="0" cy="415290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489200" y="66675"/>
            <a:ext cx="266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在“InputReader”线程中调用InputReader::loopOnce()</a:t>
            </a:r>
            <a:endParaRPr lang="en-US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0400" y="1701800"/>
            <a:ext cx="4425950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InputDispatcher</a:t>
            </a:r>
            <a:endParaRPr lang="en-US" sz="1600"/>
          </a:p>
          <a:p>
            <a:r>
              <a:rPr lang="en-US" sz="1600"/>
              <a:t>  notifyKey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  notifyMotion()</a:t>
            </a:r>
            <a:endParaRPr lang="en-US" altLang="en-US" sz="1600"/>
          </a:p>
          <a:p>
            <a:r>
              <a:rPr lang="en-US" altLang="en-US" sz="1600"/>
              <a:t>  injectInputEvent()</a:t>
            </a:r>
            <a:endParaRPr lang="en-US" altLang="en-US" sz="1600"/>
          </a:p>
          <a:p>
            <a:r>
              <a:rPr lang="en-US" altLang="en-US" sz="1600"/>
              <a:t>  registerInputChannel()</a:t>
            </a:r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1930400" y="979805"/>
            <a:ext cx="314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在“</a:t>
            </a:r>
            <a:r>
              <a:rPr lang="en-US" sz="1600"/>
              <a:t>InputDispatcher</a:t>
            </a:r>
            <a:r>
              <a:rPr lang="en-US" altLang="en-US" sz="1600"/>
              <a:t>”线程中InputDispatcher::dispatchOnce()</a:t>
            </a:r>
            <a:endParaRPr lang="en-US" alt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2063750" y="3118485"/>
            <a:ext cx="394843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Connection</a:t>
            </a:r>
            <a:endParaRPr lang="en-US" sz="1600"/>
          </a:p>
          <a:p>
            <a:r>
              <a:rPr lang="en-US" sz="1600"/>
              <a:t>  sp&lt;InputChannel&gt; inputChannel</a:t>
            </a:r>
            <a:endParaRPr lang="en-US" sz="1600"/>
          </a:p>
          <a:p>
            <a:r>
              <a:rPr lang="en-US" sz="1600"/>
              <a:t>  Queue&lt;DispatchEntry&gt; outboundQueue</a:t>
            </a:r>
            <a:endParaRPr lang="en-US" sz="1600"/>
          </a:p>
        </p:txBody>
      </p:sp>
      <p:sp>
        <p:nvSpPr>
          <p:cNvPr id="2" name="Text Box 1"/>
          <p:cNvSpPr txBox="1"/>
          <p:nvPr/>
        </p:nvSpPr>
        <p:spPr>
          <a:xfrm>
            <a:off x="2063750" y="233045"/>
            <a:ext cx="26993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NativeInputWindowHandle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18640" y="325755"/>
            <a:ext cx="287718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ViewRootImpl</a:t>
            </a:r>
            <a:endParaRPr lang="en-US" sz="1600"/>
          </a:p>
          <a:p>
            <a:r>
              <a:rPr lang="en-US" sz="1600"/>
              <a:t>  WindowInputEventReceiver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1818640" y="1598295"/>
            <a:ext cx="2540000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WindowManagerService</a:t>
            </a:r>
            <a:endParaRPr lang="en-US" sz="16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07665" y="1026795"/>
            <a:ext cx="0" cy="4381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17850" y="1138555"/>
            <a:ext cx="1434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a</a:t>
            </a:r>
            <a:r>
              <a:rPr lang="en-US" sz="1600"/>
              <a:t>ddWindow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1818640" y="2637790"/>
            <a:ext cx="2540000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altLang="en-US" sz="1600"/>
              <a:t>I</a:t>
            </a:r>
            <a:r>
              <a:rPr lang="en-US" sz="1600"/>
              <a:t>nputManagerService</a:t>
            </a:r>
            <a:endParaRPr 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07665" y="2080895"/>
            <a:ext cx="0" cy="4381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108960" y="2080895"/>
            <a:ext cx="23526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registerInputChannel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5248275" y="325755"/>
            <a:ext cx="304609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WindowInputEventReceiver</a:t>
            </a:r>
            <a:endParaRPr lang="en-US" sz="1600"/>
          </a:p>
          <a:p>
            <a:r>
              <a:rPr lang="en-US" sz="1600"/>
              <a:t>  InputChannel mInputChannel</a:t>
            </a:r>
            <a:endParaRPr 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5517515" y="2752725"/>
            <a:ext cx="3329940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NativeInputEventReceiver</a:t>
            </a:r>
            <a:endParaRPr lang="en-US" sz="1600"/>
          </a:p>
          <a:p>
            <a:r>
              <a:rPr lang="en-US" sz="1600"/>
              <a:t>  handleEvent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  consumeEvents()</a:t>
            </a:r>
            <a:endParaRPr lang="en-US" altLang="en-US" sz="1600"/>
          </a:p>
          <a:p>
            <a:r>
              <a:rPr lang="en-US" altLang="en-US" sz="1600"/>
              <a:t>  InputConsumer mInputConsumer</a:t>
            </a:r>
            <a:endParaRPr lang="en-US" altLang="en-US" sz="1600"/>
          </a:p>
        </p:txBody>
      </p:sp>
      <p:sp>
        <p:nvSpPr>
          <p:cNvPr id="14" name="Text Box 13"/>
          <p:cNvSpPr txBox="1"/>
          <p:nvPr/>
        </p:nvSpPr>
        <p:spPr>
          <a:xfrm>
            <a:off x="7093585" y="2080895"/>
            <a:ext cx="1622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LooperCallback</a:t>
            </a:r>
            <a:endParaRPr 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223885" y="2451100"/>
            <a:ext cx="0" cy="2019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6021070" y="1394460"/>
            <a:ext cx="22028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dispatchInputEvent</a:t>
            </a:r>
            <a:r>
              <a:rPr lang="en-US" altLang="en-US" sz="1600"/>
              <a:t>()</a:t>
            </a:r>
            <a:endParaRPr lang="en-US" altLang="en-US" sz="160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796280" y="1196975"/>
            <a:ext cx="17780" cy="21304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87400" y="4101465"/>
            <a:ext cx="446087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/>
              <a:t>I</a:t>
            </a:r>
            <a:r>
              <a:rPr lang="en-US" sz="1600"/>
              <a:t>nputChannel::openInputChannelPai</a:t>
            </a:r>
            <a:r>
              <a:rPr lang="en-US" altLang="en-US" sz="1600"/>
              <a:t>()调用</a:t>
            </a:r>
            <a:r>
              <a:rPr lang="en-US" sz="1600">
                <a:sym typeface="+mn-ea"/>
              </a:rPr>
              <a:t>socketpair</a:t>
            </a:r>
            <a:r>
              <a:rPr lang="en-US" altLang="en-US" sz="1600">
                <a:sym typeface="+mn-ea"/>
              </a:rPr>
              <a:t>()返回读写fd分别给两个InputChannel持有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 读端的InputChannel被ViewRootImpl封装成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 </a:t>
            </a:r>
            <a:r>
              <a:rPr lang="en-US" sz="1600">
                <a:sym typeface="+mn-ea"/>
              </a:rPr>
              <a:t>WindowInputEventReceiver</a:t>
            </a:r>
            <a:r>
              <a:rPr lang="en-US" altLang="en-US" sz="1600">
                <a:sym typeface="+mn-ea"/>
              </a:rPr>
              <a:t>, 在Looper中poll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 数据给view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2 写端InputChannel通过registerInputChannel()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  在</a:t>
            </a:r>
            <a:r>
              <a:rPr lang="en-US" sz="1600">
                <a:sym typeface="+mn-ea"/>
              </a:rPr>
              <a:t>InputDispatcher</a:t>
            </a:r>
            <a:r>
              <a:rPr lang="en-US" altLang="en-US" sz="1600">
                <a:sym typeface="+mn-ea"/>
              </a:rPr>
              <a:t>种以</a:t>
            </a:r>
            <a:r>
              <a:rPr lang="en-US" sz="1600">
                <a:sym typeface="+mn-ea"/>
              </a:rPr>
              <a:t>Connection</a:t>
            </a:r>
            <a:r>
              <a:rPr lang="en-US" altLang="en-US" sz="1600">
                <a:sym typeface="+mn-ea"/>
              </a:rPr>
              <a:t>保存, 并在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  确认对应window状态后调用InputPublisher::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    publishKeyEvent()写入input数据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37410" y="337820"/>
            <a:ext cx="223520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abstract InputStage</a:t>
            </a:r>
            <a:endParaRPr lang="en-US" sz="1600"/>
          </a:p>
          <a:p>
            <a:r>
              <a:rPr lang="en-US" sz="1600"/>
              <a:t>  deliver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  forward()</a:t>
            </a:r>
            <a:endParaRPr lang="en-US" altLang="en-US" sz="1600"/>
          </a:p>
          <a:p>
            <a:r>
              <a:rPr lang="en-US" altLang="en-US" sz="1600"/>
              <a:t>  finish()</a:t>
            </a:r>
            <a:endParaRPr lang="en-US" altLang="en-US" sz="1600"/>
          </a:p>
          <a:p>
            <a:r>
              <a:rPr lang="en-US" altLang="en-US" sz="1600"/>
              <a:t>  apply()</a:t>
            </a:r>
            <a:endParaRPr lang="en-US" altLang="en-US" sz="1600"/>
          </a:p>
          <a:p>
            <a:r>
              <a:rPr lang="en-US" altLang="en-US" sz="1600"/>
              <a:t>  onProcess()</a:t>
            </a:r>
            <a:endParaRPr lang="en-US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2029460" y="2364740"/>
            <a:ext cx="25888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abstract AsyncInputStage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2054225" y="3186430"/>
            <a:ext cx="2540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NativePreImeInputStage</a:t>
            </a:r>
            <a:r>
              <a:rPr lang="en-US" altLang="en-US" sz="1600"/>
              <a:t>/</a:t>
            </a:r>
            <a:endParaRPr lang="en-US" altLang="en-US" sz="1600"/>
          </a:p>
          <a:p>
            <a:r>
              <a:rPr lang="en-US" sz="1600">
                <a:sym typeface="+mn-ea"/>
              </a:rPr>
              <a:t>ImeInputStage</a:t>
            </a:r>
            <a:r>
              <a:rPr lang="en-US" altLang="en-US" sz="1600">
                <a:sym typeface="+mn-ea"/>
              </a:rPr>
              <a:t>/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ViewPreImeInputStage</a:t>
            </a:r>
            <a:r>
              <a:rPr lang="en-US" altLang="en-US" sz="1600">
                <a:sym typeface="+mn-ea"/>
              </a:rPr>
              <a:t>/</a:t>
            </a:r>
            <a:endParaRPr lang="en-US" altLang="en-US" sz="1600">
              <a:sym typeface="+mn-ea"/>
            </a:endParaRPr>
          </a:p>
          <a:p>
            <a:r>
              <a:rPr lang="en-US" sz="1600">
                <a:sym typeface="+mn-ea"/>
              </a:rPr>
              <a:t>EarlyPostImeInputStage</a:t>
            </a:r>
            <a:r>
              <a:rPr lang="en-US" altLang="en-US" sz="1600">
                <a:sym typeface="+mn-ea"/>
              </a:rPr>
              <a:t>/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...</a:t>
            </a:r>
            <a:endParaRPr lang="en-US" altLang="en-US" sz="160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45155" y="2787015"/>
            <a:ext cx="0" cy="2527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95955" y="1988820"/>
            <a:ext cx="0" cy="2527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009650" y="5367655"/>
            <a:ext cx="254000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sz="1600"/>
              <a:t>ViewGroup</a:t>
            </a:r>
            <a:endParaRPr lang="en-US" sz="1600"/>
          </a:p>
          <a:p>
            <a:r>
              <a:rPr lang="en-US" sz="1600"/>
              <a:t>  dispatchTouchEvent</a:t>
            </a:r>
            <a:r>
              <a:rPr lang="en-US" altLang="en-US" sz="1600"/>
              <a:t>()</a:t>
            </a:r>
            <a:endParaRPr lang="en-US" altLang="en-US" sz="1600"/>
          </a:p>
          <a:p>
            <a:r>
              <a:rPr lang="en-US" altLang="en-US" sz="1600"/>
              <a:t>  dispatchKeyEvent()</a:t>
            </a: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5979</Words>
  <Application>WPS Presentation</Application>
  <PresentationFormat>全屏显示(4:3)</PresentationFormat>
  <Paragraphs>411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微软雅黑</vt:lpstr>
      <vt:lpstr>宋体</vt:lpstr>
      <vt:lpstr>Arial Unicode MS</vt:lpstr>
      <vt:lpstr>Calibri</vt:lpstr>
      <vt:lpstr>Default Design</vt:lpstr>
      <vt:lpstr>Binder</vt:lpstr>
      <vt:lpstr>PowerPoint 演示文稿</vt:lpstr>
      <vt:lpstr>PowerPoint 演示文稿</vt:lpstr>
      <vt:lpstr>input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display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START UP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richardshi</dc:creator>
  <cp:lastModifiedBy>石瑞伟</cp:lastModifiedBy>
  <cp:revision>1030</cp:revision>
  <dcterms:created xsi:type="dcterms:W3CDTF">2019-07-12T09:04:59Z</dcterms:created>
  <dcterms:modified xsi:type="dcterms:W3CDTF">2019-07-12T09:04:59Z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