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8" r:id="rId8"/>
    <p:sldId id="277" r:id="rId10"/>
    <p:sldId id="291" r:id="rId11"/>
    <p:sldId id="294" r:id="rId12"/>
    <p:sldId id="290" r:id="rId13"/>
    <p:sldId id="274" r:id="rId14"/>
    <p:sldId id="275" r:id="rId15"/>
    <p:sldId id="276" r:id="rId16"/>
    <p:sldId id="258" r:id="rId17"/>
    <p:sldId id="262" r:id="rId18"/>
    <p:sldId id="263" r:id="rId19"/>
    <p:sldId id="264" r:id="rId20"/>
    <p:sldId id="265" r:id="rId21"/>
    <p:sldId id="266" r:id="rId22"/>
    <p:sldId id="267" r:id="rId23"/>
    <p:sldId id="269" r:id="rId24"/>
    <p:sldId id="270" r:id="rId25"/>
    <p:sldId id="271" r:id="rId26"/>
    <p:sldId id="273" r:id="rId27"/>
    <p:sldId id="29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3541" autoAdjust="0"/>
  </p:normalViewPr>
  <p:slideViewPr>
    <p:cSldViewPr>
      <p:cViewPr>
        <p:scale>
          <a:sx n="66" d="100"/>
          <a:sy n="66" d="100"/>
        </p:scale>
        <p:origin x="-1464" y="7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https://source.android.com/devices/media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kMetadataBufferTypeANWBuffer</a:t>
            </a:r>
            <a:endParaRPr lang="en-US" altLang="zh-CN" dirty="0" smtClean="0"/>
          </a:p>
          <a:p>
            <a:r>
              <a:rPr lang="en-US" altLang="zh-CN" dirty="0" err="1" smtClean="0"/>
              <a:t>kMetadataBufferTypeNativeHandleSource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MediaRecorderTest.java</a:t>
            </a:r>
            <a:endParaRPr lang="en-US" altLang="zh-CN" dirty="0" smtClean="0"/>
          </a:p>
          <a:p>
            <a:r>
              <a:rPr lang="en-US" altLang="zh-CN" dirty="0" smtClean="0"/>
              <a:t>Camera2VideoFragment.java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18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包含功能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68760"/>
            <a:ext cx="202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kam_vid_jpegd_xxx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1958892"/>
            <a:ext cx="201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kam_vid_jpege_xxx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66944" y="1268760"/>
            <a:ext cx="1838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kam_vid_dec_xxx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66944" y="1958892"/>
            <a:ext cx="1838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kam_vid_enc_xxx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980" y="2852936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jpeg</a:t>
            </a:r>
            <a:r>
              <a:rPr lang="zh-CN" altLang="en-US" dirty="0" smtClean="0"/>
              <a:t>的编码和解码：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jpeg</a:t>
            </a:r>
            <a:r>
              <a:rPr lang="zh-CN" altLang="en-US" dirty="0" smtClean="0"/>
              <a:t>编码主要用于类似 拍照场景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jpeg</a:t>
            </a:r>
            <a:r>
              <a:rPr lang="zh-CN" altLang="en-US" dirty="0" smtClean="0"/>
              <a:t>解码场景目前使用于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摄像头采集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到的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数据先解码成</a:t>
            </a:r>
            <a:r>
              <a:rPr lang="en-US" altLang="zh-CN" dirty="0" smtClean="0"/>
              <a:t>YUV</a:t>
            </a:r>
            <a:r>
              <a:rPr lang="zh-CN" altLang="en-US" dirty="0" smtClean="0"/>
              <a:t>格式然后做</a:t>
            </a:r>
            <a:r>
              <a:rPr lang="en-US" altLang="zh-CN" dirty="0" err="1" smtClean="0"/>
              <a:t>avc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hevc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avc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hevc</a:t>
            </a:r>
            <a:r>
              <a:rPr lang="zh-CN" altLang="en-US" dirty="0" smtClean="0"/>
              <a:t>的编码和解码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3956" y="1267632"/>
            <a:ext cx="2685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ANativeWindowBuffer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native_handle_t</a:t>
            </a:r>
            <a:r>
              <a:rPr lang="en-US" altLang="zh-CN" dirty="0"/>
              <a:t>* handle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419717" y="1978775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03599" y="2203736"/>
            <a:ext cx="1486369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GraphicBuffer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49" y="256098"/>
            <a:ext cx="3009524" cy="139047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746783" y="2809596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07295" y="3313652"/>
            <a:ext cx="2323136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GraphicBufferMapper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err="1"/>
              <a:t>GraphicBufferMapper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702398" y="4249756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72647" y="4513203"/>
            <a:ext cx="1401409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gralloc_open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85917" y="5215281"/>
            <a:ext cx="2839816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gpu_context_t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IAllocController</a:t>
            </a:r>
            <a:r>
              <a:rPr lang="en-US" altLang="zh-CN" dirty="0"/>
              <a:t>* </a:t>
            </a:r>
            <a:r>
              <a:rPr lang="en-US" altLang="zh-CN" dirty="0" err="1"/>
              <a:t>mAllocCtrl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509756" y="4990431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74904" y="5580154"/>
            <a:ext cx="1427570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IonController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7482" y="4513214"/>
            <a:ext cx="1534844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alloc_device_t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15278" y="5861612"/>
            <a:ext cx="418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627" y="199341"/>
            <a:ext cx="200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Android媒体Buffer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2" name="直接连接符 7"/>
          <p:cNvCxnSpPr/>
          <p:nvPr/>
        </p:nvCxnSpPr>
        <p:spPr>
          <a:xfrm>
            <a:off x="3746783" y="4069436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627" y="19934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openMAX</a:t>
            </a:r>
            <a:r>
              <a:rPr lang="en-US" altLang="zh-CN" b="1" dirty="0" smtClean="0">
                <a:solidFill>
                  <a:schemeClr val="accent2"/>
                </a:solidFill>
              </a:rPr>
              <a:t> IL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820540"/>
            <a:ext cx="6160770" cy="258445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OMX_Core.h</a:t>
            </a:r>
            <a:endParaRPr lang="en-US" altLang="zh-CN" b="1" dirty="0" err="1" smtClean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OMX_API OMX_ERRORTYPE OMX_APIENTRY </a:t>
            </a:r>
            <a:r>
              <a:rPr lang="en-US" altLang="zh-CN" b="1" dirty="0" err="1">
                <a:solidFill>
                  <a:schemeClr val="bg1"/>
                </a:solidFill>
              </a:rPr>
              <a:t>OMX_Init</a:t>
            </a:r>
            <a:r>
              <a:rPr lang="en-US" altLang="zh-CN" dirty="0">
                <a:solidFill>
                  <a:schemeClr val="bg1"/>
                </a:solidFill>
              </a:rPr>
              <a:t>(void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OMX_API </a:t>
            </a:r>
            <a:r>
              <a:rPr lang="en-US" altLang="zh-CN" dirty="0">
                <a:solidFill>
                  <a:schemeClr val="bg1"/>
                </a:solidFill>
              </a:rPr>
              <a:t>OMX_ERRORTYPE OMX_APIENTRY </a:t>
            </a:r>
            <a:r>
              <a:rPr lang="en-US" altLang="zh-CN" b="1" dirty="0" err="1">
                <a:solidFill>
                  <a:schemeClr val="bg1"/>
                </a:solidFill>
              </a:rPr>
              <a:t>OMX_GetHandle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OMX_OUT </a:t>
            </a:r>
            <a:r>
              <a:rPr lang="en-US" altLang="zh-CN" dirty="0">
                <a:solidFill>
                  <a:schemeClr val="bg1"/>
                </a:solidFill>
              </a:rPr>
              <a:t>OMX_HANDLETYPE* </a:t>
            </a:r>
            <a:r>
              <a:rPr lang="en-US" altLang="zh-CN" dirty="0" err="1">
                <a:solidFill>
                  <a:schemeClr val="bg1"/>
                </a:solidFill>
              </a:rPr>
              <a:t>pHandle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OMX_IN  </a:t>
            </a:r>
            <a:r>
              <a:rPr lang="en-US" altLang="zh-CN" dirty="0">
                <a:solidFill>
                  <a:schemeClr val="bg1"/>
                </a:solidFill>
              </a:rPr>
              <a:t>OMX_STRING </a:t>
            </a:r>
            <a:r>
              <a:rPr lang="en-US" altLang="zh-CN" dirty="0" err="1">
                <a:solidFill>
                  <a:schemeClr val="bg1"/>
                </a:solidFill>
              </a:rPr>
              <a:t>cComponentName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OMX_IN  </a:t>
            </a:r>
            <a:r>
              <a:rPr lang="en-US" altLang="zh-CN" dirty="0">
                <a:solidFill>
                  <a:schemeClr val="bg1"/>
                </a:solidFill>
              </a:rPr>
              <a:t>OMX_PTR </a:t>
            </a:r>
            <a:r>
              <a:rPr lang="en-US" altLang="zh-CN" dirty="0" err="1">
                <a:solidFill>
                  <a:schemeClr val="bg1"/>
                </a:solidFill>
              </a:rPr>
              <a:t>pAppData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OMX_IN  </a:t>
            </a:r>
            <a:r>
              <a:rPr lang="en-US" altLang="zh-CN" dirty="0">
                <a:solidFill>
                  <a:schemeClr val="bg1"/>
                </a:solidFill>
              </a:rPr>
              <a:t>OMX_CALLBACKTYPE* </a:t>
            </a:r>
            <a:r>
              <a:rPr lang="en-US" altLang="zh-CN" dirty="0" err="1">
                <a:solidFill>
                  <a:schemeClr val="bg1"/>
                </a:solidFill>
              </a:rPr>
              <a:t>pCallBacks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…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20" y="3004185"/>
            <a:ext cx="4005580" cy="384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909" y="396320"/>
            <a:ext cx="4041171" cy="1200329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OMX_Component.h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typedef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struct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OMX_COMPONENTTYPE {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}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2" y="3327795"/>
            <a:ext cx="5016296" cy="3355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92" y="188640"/>
            <a:ext cx="4976752" cy="350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1418" y="692696"/>
            <a:ext cx="3901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GetParameter</a:t>
            </a:r>
            <a:r>
              <a:rPr lang="en-US" altLang="zh-CN" dirty="0"/>
              <a:t>/ </a:t>
            </a:r>
            <a:r>
              <a:rPr lang="en-US" altLang="zh-CN" dirty="0" err="1" smtClean="0"/>
              <a:t>SetParameter</a:t>
            </a:r>
            <a:r>
              <a:rPr lang="zh-CN" altLang="en-US" dirty="0" smtClean="0"/>
              <a:t>传参时的</a:t>
            </a:r>
            <a:endParaRPr lang="en-US" altLang="zh-CN" dirty="0" smtClean="0"/>
          </a:p>
          <a:p>
            <a:r>
              <a:rPr lang="en-US" altLang="zh-CN" dirty="0" smtClean="0"/>
              <a:t>OMX_INDEXTYPE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OMX_PTR</a:t>
            </a:r>
            <a:r>
              <a:rPr lang="zh-CN" altLang="en-US" dirty="0" smtClean="0"/>
              <a:t>分别位于</a:t>
            </a:r>
            <a:endParaRPr lang="en-US" altLang="zh-CN" dirty="0" smtClean="0"/>
          </a:p>
          <a:p>
            <a:r>
              <a:rPr lang="en-US" altLang="zh-CN" dirty="0" err="1" smtClean="0"/>
              <a:t>OMX_Index.h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OMX_Video.h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8" y="2768930"/>
            <a:ext cx="4422325" cy="1571428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6444208" y="2286164"/>
            <a:ext cx="0" cy="462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26267" y="1916832"/>
            <a:ext cx="362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OMX_IndexParamVideoQuantization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6232" y="1916832"/>
            <a:ext cx="304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OMX_IndexParamVideoBitrate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70" y="2768930"/>
            <a:ext cx="4495238" cy="140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95736" y="2289178"/>
            <a:ext cx="0" cy="462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3" y="2768930"/>
            <a:ext cx="4422325" cy="15714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184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jpeg</a:t>
            </a:r>
            <a:r>
              <a:rPr lang="zh-CN" altLang="en-US" b="1" dirty="0" smtClean="0">
                <a:solidFill>
                  <a:schemeClr val="accent2"/>
                </a:solidFill>
              </a:rPr>
              <a:t>功能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166" y="3217144"/>
            <a:ext cx="2314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kam_vid_jpegd_create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05246" y="249706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63768" y="2033078"/>
            <a:ext cx="133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eVidJpegSW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10614" y="379320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338632" y="4826730"/>
            <a:ext cx="20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VidJpegSWDecoder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96837" y="3217144"/>
            <a:ext cx="230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kam_vid_jpege_create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760934" y="249706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90020" y="1646720"/>
            <a:ext cx="133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eVidJpegSW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90020" y="2033078"/>
            <a:ext cx="149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eVidJpegKeda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47247" y="241767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eVidJpegHW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786830" y="379320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65486" y="4799822"/>
            <a:ext cx="20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VidJpegSWEncoder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33854" y="4799822"/>
            <a:ext cx="20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VidJpegHWEncoder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7" y="-15150"/>
            <a:ext cx="3679341" cy="1477328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VidJpegSWDecoder</a:t>
            </a:r>
            <a:endParaRPr lang="en-US" altLang="zh-CN" b="1" dirty="0" smtClean="0"/>
          </a:p>
          <a:p>
            <a:r>
              <a:rPr lang="en-US" altLang="zh-CN" dirty="0"/>
              <a:t>_</a:t>
            </a:r>
            <a:r>
              <a:rPr lang="en-US" altLang="zh-CN" dirty="0" err="1" smtClean="0"/>
              <a:t>write_idx</a:t>
            </a:r>
            <a:endParaRPr lang="en-US" altLang="zh-CN" dirty="0" smtClean="0"/>
          </a:p>
          <a:p>
            <a:r>
              <a:rPr lang="en-US" altLang="zh-CN" dirty="0" err="1"/>
              <a:t>scoped_array</a:t>
            </a:r>
            <a:r>
              <a:rPr lang="en-US" altLang="zh-CN" dirty="0"/>
              <a:t>&lt;</a:t>
            </a:r>
            <a:r>
              <a:rPr lang="en-US" altLang="zh-CN" dirty="0" err="1"/>
              <a:t>JDecMsg</a:t>
            </a:r>
            <a:r>
              <a:rPr lang="en-US" altLang="zh-CN" dirty="0"/>
              <a:t>&gt; _</a:t>
            </a:r>
            <a:r>
              <a:rPr lang="en-US" altLang="zh-CN" dirty="0" err="1"/>
              <a:t>data_done</a:t>
            </a:r>
            <a:endParaRPr lang="zh-CN" altLang="en-US" dirty="0"/>
          </a:p>
          <a:p>
            <a:r>
              <a:rPr lang="en-US" altLang="zh-CN" dirty="0"/>
              <a:t>_</a:t>
            </a:r>
            <a:r>
              <a:rPr lang="en-US" altLang="zh-CN" dirty="0" err="1" smtClean="0"/>
              <a:t>done_idx</a:t>
            </a:r>
            <a:endParaRPr lang="en-US" altLang="zh-CN" dirty="0" smtClean="0"/>
          </a:p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JDecMsg</a:t>
            </a:r>
            <a:r>
              <a:rPr lang="en-US" altLang="zh-CN" dirty="0"/>
              <a:t>&gt; _</a:t>
            </a:r>
            <a:r>
              <a:rPr lang="en-US" altLang="zh-CN" dirty="0" err="1" smtClean="0"/>
              <a:t>fillbuffer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98579" y="485943"/>
            <a:ext cx="103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Decode()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65655" y="1143306"/>
            <a:ext cx="263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JDecBuffer</a:t>
            </a:r>
            <a:r>
              <a:rPr lang="en-US" altLang="zh-CN" dirty="0"/>
              <a:t>&gt; _</a:t>
            </a:r>
            <a:r>
              <a:rPr lang="en-US" altLang="zh-CN" dirty="0" err="1"/>
              <a:t>jbuf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348718" y="14621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68278" y="1831510"/>
            <a:ext cx="381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write_idx</a:t>
            </a:r>
            <a:r>
              <a:rPr lang="zh-CN" altLang="en-US" dirty="0" smtClean="0"/>
              <a:t>循环计数找到</a:t>
            </a:r>
            <a:endParaRPr lang="en-US" altLang="zh-CN" dirty="0" smtClean="0"/>
          </a:p>
          <a:p>
            <a:r>
              <a:rPr lang="zh-CN" altLang="en-US" dirty="0"/>
              <a:t>下一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data_done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JDecMsg.status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err="1" smtClean="0"/>
              <a:t>kKeyEmpty</a:t>
            </a:r>
            <a:r>
              <a:rPr lang="zh-CN" altLang="en-US" dirty="0" smtClean="0"/>
              <a:t>位置，放置到</a:t>
            </a:r>
            <a:r>
              <a:rPr lang="en-US" altLang="zh-CN" dirty="0"/>
              <a:t>_</a:t>
            </a:r>
            <a:r>
              <a:rPr lang="en-US" altLang="zh-CN" dirty="0" err="1"/>
              <a:t>fillbuffer</a:t>
            </a:r>
            <a:endParaRPr lang="zh-CN" altLang="en-US" dirty="0"/>
          </a:p>
          <a:p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39823" y="5345698"/>
            <a:ext cx="1788647" cy="684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kam_jpg_dec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95735" y="4897353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回</a:t>
            </a:r>
            <a:r>
              <a:rPr lang="zh-CN" altLang="en-US" b="1" dirty="0" smtClean="0"/>
              <a:t>调线程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05093" y="2934507"/>
            <a:ext cx="13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多解码线程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4156553" y="3365413"/>
            <a:ext cx="1788647" cy="684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kam_jpg_dec_xx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09987" y="3864823"/>
            <a:ext cx="1788647" cy="684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kam_jpg_dec_xx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16200000" flipH="1">
            <a:off x="5427346" y="567243"/>
            <a:ext cx="576063" cy="5760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62675" y="641592"/>
            <a:ext cx="100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PopBuf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817952" y="1652877"/>
            <a:ext cx="0" cy="46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81044" y="2141246"/>
            <a:ext cx="145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GetNextSlot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6991" y="3600113"/>
            <a:ext cx="3478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fillbuffer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JDecMsg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解码并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JDecMsg.status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510154" y="4897353"/>
            <a:ext cx="34731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done_idx</a:t>
            </a:r>
            <a:r>
              <a:rPr lang="zh-CN" altLang="en-US" dirty="0" smtClean="0"/>
              <a:t>循环计数找到下一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en-US" altLang="zh-CN" dirty="0" err="1" smtClean="0"/>
              <a:t>JDecMsg.status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kKeyProcessed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然后回调上层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JDecMsg.status</a:t>
            </a:r>
            <a:endParaRPr lang="en-US" altLang="zh-CN" dirty="0" smtClean="0"/>
          </a:p>
          <a:p>
            <a:r>
              <a:rPr lang="en-US" altLang="zh-CN" dirty="0" err="1" smtClean="0"/>
              <a:t>PushBuf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56" y="56371"/>
            <a:ext cx="7075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VidJpegSWEncoder</a:t>
            </a:r>
            <a:r>
              <a:rPr lang="zh-CN" altLang="en-US" dirty="0" smtClean="0"/>
              <a:t>实现分为</a:t>
            </a:r>
            <a:r>
              <a:rPr lang="en-US" altLang="zh-CN" dirty="0" err="1" smtClean="0"/>
              <a:t>eVidJpegKeda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eVidJpegSW</a:t>
            </a:r>
            <a:endParaRPr lang="en-US" altLang="zh-CN" dirty="0" smtClean="0"/>
          </a:p>
          <a:p>
            <a:r>
              <a:rPr lang="zh-CN" altLang="en-US" dirty="0" smtClean="0"/>
              <a:t>分别调用</a:t>
            </a:r>
            <a:r>
              <a:rPr lang="zh-CN" altLang="en-US" dirty="0"/>
              <a:t>算法</a:t>
            </a:r>
            <a:r>
              <a:rPr lang="zh-CN" altLang="en-US" dirty="0" smtClean="0"/>
              <a:t>组的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库和</a:t>
            </a:r>
            <a:r>
              <a:rPr lang="en-US" altLang="zh-CN" dirty="0" err="1" smtClean="0"/>
              <a:t>libjpeg</a:t>
            </a:r>
            <a:r>
              <a:rPr lang="zh-CN" altLang="en-US" dirty="0" smtClean="0"/>
              <a:t>的开源实现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/>
              <a:t>VidJpegHWEncoder</a:t>
            </a:r>
            <a:r>
              <a:rPr lang="zh-CN" altLang="en-US" dirty="0"/>
              <a:t>通过</a:t>
            </a:r>
            <a:r>
              <a:rPr lang="en-US" altLang="zh-CN" dirty="0" err="1"/>
              <a:t>WebRTCAPI</a:t>
            </a:r>
            <a:r>
              <a:rPr lang="zh-CN" altLang="en-US" dirty="0"/>
              <a:t>返回的跨版本</a:t>
            </a:r>
            <a:r>
              <a:rPr lang="en-US" altLang="zh-CN" dirty="0" err="1"/>
              <a:t>RTCJpegCodec</a:t>
            </a:r>
            <a:r>
              <a:rPr lang="en-US" altLang="zh-CN" dirty="0"/>
              <a:t>_</a:t>
            </a:r>
            <a:r>
              <a:rPr lang="zh-CN" altLang="en-US" dirty="0"/>
              <a:t>调用</a:t>
            </a:r>
            <a:endParaRPr lang="en-US" altLang="zh-CN" dirty="0"/>
          </a:p>
          <a:p>
            <a:r>
              <a:rPr lang="zh-CN" altLang="en-US" dirty="0"/>
              <a:t>高通平台的硬件</a:t>
            </a:r>
            <a:r>
              <a:rPr lang="en-US" altLang="zh-CN" dirty="0"/>
              <a:t>jpeg</a:t>
            </a:r>
            <a:r>
              <a:rPr lang="zh-CN" altLang="en-US" dirty="0" smtClean="0"/>
              <a:t>编码器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3344" y="1717505"/>
            <a:ext cx="2129622" cy="64633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libmmjpeg_interface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mm_jpeg_xx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72307" y="2651016"/>
            <a:ext cx="0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09163" y="3173045"/>
            <a:ext cx="2126288" cy="64633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libqomx_core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OMX_GetHandle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8320" y="4547944"/>
            <a:ext cx="348687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libqomx_jpegenc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qomx_core_helper.a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create_component_fns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72307" y="3945592"/>
            <a:ext cx="0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6444" y="15328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原</a:t>
            </a:r>
            <a:r>
              <a:rPr lang="zh-CN" altLang="en-US" b="1" dirty="0" smtClean="0">
                <a:solidFill>
                  <a:srgbClr val="FF0000"/>
                </a:solidFill>
              </a:rPr>
              <a:t>生实现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721" y="238528"/>
            <a:ext cx="196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QOMXImageCodec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79698" y="2031064"/>
            <a:ext cx="3376886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OMXJpegEncoder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OMXJpegEncoder</a:t>
            </a:r>
            <a:r>
              <a:rPr lang="en-US" altLang="zh-CN" dirty="0"/>
              <a:t>::</a:t>
            </a:r>
            <a:r>
              <a:rPr lang="en-US" altLang="zh-CN" dirty="0" err="1" smtClean="0"/>
              <a:t>encodeImage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7845" y="1081312"/>
            <a:ext cx="1998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OMXImageEncoder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40361" y="607860"/>
            <a:ext cx="0" cy="45007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56642" y="4069498"/>
            <a:ext cx="3222998" cy="12003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QImageHW10Encoder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QImageHW10Encoder::</a:t>
            </a:r>
            <a:r>
              <a:rPr lang="en-US" altLang="zh-CN" dirty="0" smtClean="0"/>
              <a:t>Load()</a:t>
            </a:r>
            <a:endParaRPr lang="en-US" altLang="zh-CN" dirty="0"/>
          </a:p>
          <a:p>
            <a:r>
              <a:rPr lang="en-US" altLang="zh-CN" dirty="0" smtClean="0"/>
              <a:t>QImageHW10Encoder</a:t>
            </a:r>
            <a:r>
              <a:rPr lang="en-US" altLang="zh-CN" dirty="0"/>
              <a:t>::</a:t>
            </a:r>
            <a:r>
              <a:rPr lang="en-US" altLang="zh-CN" dirty="0" smtClean="0"/>
              <a:t>Encode()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3238" y="3146168"/>
            <a:ext cx="2281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QImageCodecFactory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err="1" smtClean="0"/>
              <a:t>CreateEncoder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247717" y="3792499"/>
            <a:ext cx="39604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77394" y="3198129"/>
            <a:ext cx="252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QImageEncoderInterface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60733" y="3146168"/>
            <a:ext cx="0" cy="8713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707217" y="1450644"/>
            <a:ext cx="0" cy="45007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07100" y="3567461"/>
            <a:ext cx="0" cy="45007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943879" y="5830125"/>
            <a:ext cx="206703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libjpegehw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jpege_lib_init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2187921" y="5450424"/>
            <a:ext cx="39604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08157" y="5265758"/>
            <a:ext cx="13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QJpegeLib_t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38252" y="6107124"/>
            <a:ext cx="249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/jpeg</a:t>
            </a:r>
            <a:r>
              <a:rPr lang="zh-CN" altLang="en-US" dirty="0" smtClean="0"/>
              <a:t>设备节点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740362" y="5352258"/>
            <a:ext cx="0" cy="477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92696"/>
            <a:ext cx="648271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hw_jpeg.cpp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r>
              <a:rPr lang="en-US" altLang="zh-CN" b="1" dirty="0" smtClean="0"/>
              <a:t>1 </a:t>
            </a:r>
            <a:r>
              <a:rPr lang="zh-CN" altLang="en-US" b="1" dirty="0" smtClean="0"/>
              <a:t>基于</a:t>
            </a:r>
            <a:r>
              <a:rPr lang="en-US" altLang="zh-CN" b="1" dirty="0" err="1" smtClean="0"/>
              <a:t>libqomx_core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OMX_GetHandle</a:t>
            </a:r>
            <a:r>
              <a:rPr lang="zh-CN" altLang="en-US" b="1" dirty="0" smtClean="0"/>
              <a:t>直接拿到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OMX_HANDLETYPE</a:t>
            </a:r>
            <a:endParaRPr lang="en-US" altLang="zh-CN" b="1" dirty="0" smtClean="0"/>
          </a:p>
          <a:p>
            <a:r>
              <a:rPr lang="en-US" altLang="zh-CN" b="1" dirty="0" smtClean="0"/>
              <a:t>   </a:t>
            </a:r>
            <a:r>
              <a:rPr lang="en-US" altLang="en-US" b="1" dirty="0" smtClean="0"/>
              <a:t>或</a:t>
            </a:r>
            <a:r>
              <a:rPr lang="zh-CN" altLang="en-US" b="1" dirty="0" smtClean="0"/>
              <a:t>基于</a:t>
            </a:r>
            <a:r>
              <a:rPr lang="en-US" altLang="zh-CN" b="1" dirty="0" err="1" smtClean="0"/>
              <a:t>libqomx_jpegenc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create_component_fns</a:t>
            </a:r>
            <a:r>
              <a:rPr lang="en-US" altLang="zh-CN" b="1" dirty="0" smtClean="0"/>
              <a:t>()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拿到</a:t>
            </a:r>
            <a:r>
              <a:rPr lang="en-US" altLang="zh-CN" b="1" dirty="0"/>
              <a:t>OMX_HANDLETYPE</a:t>
            </a:r>
            <a:endParaRPr lang="en-US" altLang="zh-CN" b="1" dirty="0"/>
          </a:p>
          <a:p>
            <a:r>
              <a:rPr lang="en-US" altLang="en-US" b="1" dirty="0" smtClean="0"/>
              <a:t>2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基于标准的</a:t>
            </a:r>
            <a:r>
              <a:rPr lang="en-US" altLang="zh-CN" b="1" dirty="0" smtClean="0"/>
              <a:t>OMX</a:t>
            </a:r>
            <a:r>
              <a:rPr lang="zh-CN" altLang="en-US" b="1" dirty="0" smtClean="0"/>
              <a:t>接口流程编程，同时参考</a:t>
            </a:r>
            <a:r>
              <a:rPr lang="en-US" altLang="zh-CN" b="1" dirty="0" err="1" smtClean="0"/>
              <a:t>libmmjpeg_interface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中的具体实现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18416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avc</a:t>
            </a:r>
            <a:r>
              <a:rPr lang="en-US" altLang="zh-CN" b="1" dirty="0" smtClean="0">
                <a:solidFill>
                  <a:schemeClr val="accent2"/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hevc</a:t>
            </a:r>
            <a:r>
              <a:rPr lang="zh-CN" altLang="en-US" b="1" dirty="0" smtClean="0">
                <a:solidFill>
                  <a:schemeClr val="accent2"/>
                </a:solidFill>
              </a:rPr>
              <a:t>编解码功能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166" y="3217144"/>
            <a:ext cx="212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kam_vid_enc_create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05246" y="249706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45286" y="1571413"/>
            <a:ext cx="22265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eVidCodecUsageNDK</a:t>
            </a:r>
            <a:endParaRPr lang="en-US" altLang="zh-CN" dirty="0" smtClean="0"/>
          </a:p>
          <a:p>
            <a:r>
              <a:rPr lang="en-US" altLang="zh-CN" dirty="0" err="1" smtClean="0"/>
              <a:t>eVidCodecUsageSDK</a:t>
            </a:r>
            <a:endParaRPr lang="en-US" altLang="zh-CN" dirty="0" smtClean="0"/>
          </a:p>
          <a:p>
            <a:r>
              <a:rPr lang="en-US" altLang="zh-CN" dirty="0" err="1"/>
              <a:t>eVidCodecUsageOMX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10614" y="379320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9552" y="4653136"/>
            <a:ext cx="4283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VidNdkEncoderH264/VidNdkEncoderH265</a:t>
            </a:r>
            <a:endParaRPr lang="en-US" altLang="zh-CN" dirty="0" smtClean="0"/>
          </a:p>
          <a:p>
            <a:r>
              <a:rPr lang="en-US" altLang="zh-CN" dirty="0" err="1" smtClean="0"/>
              <a:t>VidSdkEncoder</a:t>
            </a:r>
            <a:endParaRPr lang="en-US" altLang="zh-CN" dirty="0" smtClean="0"/>
          </a:p>
          <a:p>
            <a:r>
              <a:rPr lang="en-US" altLang="zh-CN" dirty="0" smtClean="0"/>
              <a:t>VidOmxEncoderH264/VidOmxEncoderH265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40152" y="3217144"/>
            <a:ext cx="212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kam_vid_dec_create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660232" y="2497064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5600" y="379320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1168" y="1516611"/>
            <a:ext cx="21688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eVidCodecUsageNDK</a:t>
            </a:r>
            <a:endParaRPr lang="en-US" altLang="zh-CN" dirty="0" smtClean="0"/>
          </a:p>
          <a:p>
            <a:r>
              <a:rPr lang="en-US" altLang="zh-CN" dirty="0" err="1" smtClean="0"/>
              <a:t>eVidCodecUsageSDK</a:t>
            </a:r>
            <a:endParaRPr lang="en-US" altLang="zh-CN" dirty="0" smtClean="0"/>
          </a:p>
          <a:p>
            <a:r>
              <a:rPr lang="en-US" altLang="zh-CN" dirty="0" err="1"/>
              <a:t>eVidCodecUsageSW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4048" y="4513288"/>
            <a:ext cx="42668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VidNdkDecoderH264/ VidNdkDecoderH265</a:t>
            </a:r>
            <a:endParaRPr lang="en-US" altLang="zh-CN" dirty="0" smtClean="0"/>
          </a:p>
          <a:p>
            <a:r>
              <a:rPr lang="en-US" altLang="zh-CN" dirty="0" err="1" smtClean="0"/>
              <a:t>VidSdkDecoder</a:t>
            </a:r>
            <a:endParaRPr lang="en-US" altLang="zh-CN" dirty="0" smtClean="0"/>
          </a:p>
          <a:p>
            <a:r>
              <a:rPr lang="en-US" altLang="zh-CN" dirty="0"/>
              <a:t>VidKdcDecoderH264/ VidKdcDecoderH265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9552" y="418416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内部</a:t>
            </a:r>
            <a:r>
              <a:rPr lang="en-US" altLang="zh-CN" b="1" dirty="0" smtClean="0">
                <a:solidFill>
                  <a:schemeClr val="accent2"/>
                </a:solidFill>
              </a:rPr>
              <a:t>buffer</a:t>
            </a:r>
            <a:r>
              <a:rPr lang="zh-CN" altLang="en-US" b="1" dirty="0" smtClean="0">
                <a:solidFill>
                  <a:schemeClr val="accent2"/>
                </a:solidFill>
              </a:rPr>
              <a:t>介绍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11" y="1078280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kam_vid_base_create_fq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16211" y="1447612"/>
            <a:ext cx="783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kam_vid_base_fq_acquire</a:t>
            </a:r>
            <a:r>
              <a:rPr lang="en-US" altLang="zh-CN" dirty="0"/>
              <a:t>(KVID_BASE_FQ_HANDLE </a:t>
            </a:r>
            <a:r>
              <a:rPr lang="en-US" altLang="zh-CN" dirty="0" err="1"/>
              <a:t>fq_hndl</a:t>
            </a:r>
            <a:r>
              <a:rPr lang="en-US" altLang="zh-CN" dirty="0"/>
              <a:t>, </a:t>
            </a:r>
            <a:r>
              <a:rPr lang="en-US" altLang="zh-CN" dirty="0" err="1"/>
              <a:t>KTVidFrame</a:t>
            </a:r>
            <a:r>
              <a:rPr lang="en-US" altLang="zh-CN" dirty="0"/>
              <a:t> *frame)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38" y="4058000"/>
            <a:ext cx="3704762" cy="280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944"/>
            <a:ext cx="5796136" cy="2597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4277" y="1189283"/>
            <a:ext cx="4266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VidNdkDecoderH264/</a:t>
            </a:r>
            <a:r>
              <a:rPr lang="en-US" altLang="zh-CN" dirty="0"/>
              <a:t> </a:t>
            </a:r>
            <a:r>
              <a:rPr lang="en-US" altLang="zh-CN" dirty="0" smtClean="0"/>
              <a:t>VidNdkDecoderH265</a:t>
            </a:r>
            <a:endParaRPr lang="en-US" altLang="zh-CN" dirty="0" smtClean="0"/>
          </a:p>
          <a:p>
            <a:r>
              <a:rPr lang="en-US" altLang="zh-CN" dirty="0"/>
              <a:t>VidNdkEncoderH264/VidNdkEncoderH265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7658" y="250635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NdkCodec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184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ndk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接口编解码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556445" y="205012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45465" y="3587506"/>
            <a:ext cx="37818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AMediaCodec_createDecoderByType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AMediaCodec_createEncoderByType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AMediaCodec_dequeueOutputBuffer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err="1"/>
              <a:t>AMediaCodec_dequeueInputBuffer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556445" y="298721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01813" y="5108242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92418" y="529466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libmediandk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58659" y="6374158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libstagefright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02692" y="6374158"/>
            <a:ext cx="1362874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MediaCodec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63838" y="5294668"/>
            <a:ext cx="149592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AMediaCodec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740722" y="5848666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1841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SDK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接口编解码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8418" y="1193463"/>
            <a:ext cx="313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VidSdkDecoder</a:t>
            </a:r>
            <a:r>
              <a:rPr lang="en-US" altLang="zh-CN" dirty="0"/>
              <a:t>/</a:t>
            </a:r>
            <a:r>
              <a:rPr lang="en-US" altLang="zh-CN" dirty="0" err="1"/>
              <a:t>VidSdkDecoder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43955" y="2167285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SdkCodec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392342" y="1686104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76184" y="3141305"/>
            <a:ext cx="4350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createEncoderByType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createDecoderByType</a:t>
            </a:r>
            <a:endParaRPr lang="en-US" altLang="zh-CN" dirty="0" smtClean="0"/>
          </a:p>
          <a:p>
            <a:r>
              <a:rPr lang="en-US" altLang="zh-CN" dirty="0" err="1"/>
              <a:t>queueInputBuffer</a:t>
            </a:r>
            <a:r>
              <a:rPr lang="en-US" altLang="zh-CN" dirty="0"/>
              <a:t>/</a:t>
            </a:r>
            <a:r>
              <a:rPr lang="en-US" altLang="zh-CN" dirty="0" err="1"/>
              <a:t>dequeueOutputBuffer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92342" y="2614191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67426" y="3279804"/>
            <a:ext cx="2790636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ndroid.media.MediaCodec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658983" y="4026158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48131" y="5184616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libstagefright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08178" y="5141386"/>
            <a:ext cx="1362874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MediaCodec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50673" y="4263954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libmedia_jni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08178" y="4263954"/>
            <a:ext cx="1436612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JMediaCodec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5034882" y="4731122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184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算法组解码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27380" y="1386483"/>
            <a:ext cx="21786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VidKdcDecoderH264/</a:t>
            </a:r>
            <a:endParaRPr lang="en-US" altLang="zh-CN" dirty="0"/>
          </a:p>
          <a:p>
            <a:r>
              <a:rPr lang="en-US" altLang="zh-CN" dirty="0"/>
              <a:t>VidKdcDecoderH264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17149" y="3067050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66622" y="2593360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KdcCodec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64754" y="3535556"/>
            <a:ext cx="263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VideoUnitDecoderProcess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3535675"/>
            <a:ext cx="2832314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ibh265dec_android_linux.a/</a:t>
            </a:r>
            <a:endParaRPr lang="en-US" altLang="zh-CN" dirty="0" smtClean="0"/>
          </a:p>
          <a:p>
            <a:r>
              <a:rPr lang="en-US" altLang="zh-CN" dirty="0"/>
              <a:t>libh264dec_android_linux.a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016653" y="2120280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6457" y="434947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公司算法提供的接口，接口使用、行为和问题都可以向算法组沟通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1841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OMX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接口编码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2732" y="1147366"/>
            <a:ext cx="428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VidOmxEncoderH264/VidOmxEncoderH265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876880" y="1516698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47377" y="2060848"/>
            <a:ext cx="3315844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OmxCodec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CCStone</a:t>
            </a:r>
            <a:r>
              <a:rPr lang="en-US" altLang="zh-CN" dirty="0"/>
              <a:t>::</a:t>
            </a:r>
            <a:r>
              <a:rPr lang="en-US" altLang="zh-CN" dirty="0" err="1"/>
              <a:t>OMXCore</a:t>
            </a:r>
            <a:r>
              <a:rPr lang="en-US" altLang="zh-CN" dirty="0"/>
              <a:t> *_</a:t>
            </a:r>
            <a:r>
              <a:rPr lang="en-US" altLang="zh-CN" dirty="0" err="1"/>
              <a:t>omx_core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973315" y="3068960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94459" y="3231564"/>
            <a:ext cx="3892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OMXCore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OMX_GetHandle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OMXAndroid_StoreMetaDataInBuffers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99026" y="4431893"/>
            <a:ext cx="343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OpenMAXLibs</a:t>
            </a:r>
            <a:r>
              <a:rPr lang="en-US" altLang="zh-CN" dirty="0"/>
              <a:t>. </a:t>
            </a:r>
            <a:r>
              <a:rPr lang="en-US" altLang="zh-CN" dirty="0" err="1" smtClean="0"/>
              <a:t>Dlopen</a:t>
            </a:r>
            <a:r>
              <a:rPr lang="en-US" altLang="zh-CN" dirty="0" smtClean="0"/>
              <a:t>()  &amp;  </a:t>
            </a:r>
            <a:r>
              <a:rPr lang="en-US" altLang="zh-CN" dirty="0" err="1" smtClean="0"/>
              <a:t>dlsym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848499" y="4941168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69690" y="511247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IOMX_Init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63210" y="5625217"/>
            <a:ext cx="234981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IOMXContext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sp</a:t>
            </a:r>
            <a:r>
              <a:rPr lang="en-US" altLang="zh-CN" dirty="0"/>
              <a:t>&lt;IOMX&gt; </a:t>
            </a:r>
            <a:r>
              <a:rPr lang="en-US" altLang="zh-CN" dirty="0" err="1" smtClean="0"/>
              <a:t>iomx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OMXPluginBase</a:t>
            </a:r>
            <a:r>
              <a:rPr lang="en-US" altLang="zh-CN" dirty="0"/>
              <a:t> *</a:t>
            </a:r>
            <a:r>
              <a:rPr lang="en-US" altLang="zh-CN" dirty="0" err="1"/>
              <a:t>omx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3170" y="5634990"/>
            <a:ext cx="3055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当有权限</a:t>
            </a:r>
            <a:r>
              <a:rPr lang="en-US" altLang="zh-CN" b="1" dirty="0" smtClean="0"/>
              <a:t>(system/root)</a:t>
            </a:r>
            <a:r>
              <a:rPr lang="zh-CN" altLang="en-US" b="1" dirty="0" smtClean="0"/>
              <a:t>时会直接拿到</a:t>
            </a:r>
            <a:r>
              <a:rPr lang="en-US" altLang="zh-CN" b="1" dirty="0" err="1"/>
              <a:t>OMXPluginBase</a:t>
            </a:r>
            <a:r>
              <a:rPr lang="en-US" altLang="zh-CN" b="1" dirty="0"/>
              <a:t> 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或者拿到</a:t>
            </a:r>
            <a:r>
              <a:rPr lang="en-US" altLang="zh-CN" b="1" dirty="0" smtClean="0"/>
              <a:t>IOMX</a:t>
            </a:r>
            <a:r>
              <a:rPr lang="zh-CN" altLang="en-US" b="1" dirty="0" smtClean="0"/>
              <a:t>来跨进程调用</a:t>
            </a:r>
            <a:endParaRPr lang="zh-CN" altLang="en-US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869632" y="2871524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5882362"/>
            <a:ext cx="16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libvendor_sdk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7" y="-15150"/>
            <a:ext cx="2586221" cy="1477328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OmxCodec</a:t>
            </a:r>
            <a:endParaRPr lang="en-US" altLang="zh-CN" b="1" dirty="0" smtClean="0"/>
          </a:p>
          <a:p>
            <a:r>
              <a:rPr lang="en-US" altLang="zh-CN" dirty="0" err="1" smtClean="0"/>
              <a:t>cirq_handle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cq_ebd</a:t>
            </a:r>
            <a:endParaRPr lang="en-US" altLang="zh-CN" dirty="0" smtClean="0"/>
          </a:p>
          <a:p>
            <a:r>
              <a:rPr lang="en-US" altLang="zh-CN" dirty="0" err="1" smtClean="0"/>
              <a:t>cirq_handle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cq_ebd</a:t>
            </a:r>
            <a:endParaRPr lang="en-US" altLang="zh-CN" dirty="0"/>
          </a:p>
          <a:p>
            <a:r>
              <a:rPr lang="en-US" altLang="zh-CN" dirty="0" err="1" smtClean="0"/>
              <a:t>cirq_handle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 smtClean="0"/>
              <a:t>cq_pre_ebd</a:t>
            </a:r>
            <a:endParaRPr lang="en-US" altLang="zh-CN" dirty="0" smtClean="0"/>
          </a:p>
          <a:p>
            <a:r>
              <a:rPr lang="en-US" altLang="zh-CN" dirty="0" err="1"/>
              <a:t>cirq_handle</a:t>
            </a:r>
            <a:r>
              <a:rPr lang="en-US" altLang="zh-CN" dirty="0"/>
              <a:t> _</a:t>
            </a:r>
            <a:r>
              <a:rPr lang="en-US" altLang="zh-CN" dirty="0" err="1"/>
              <a:t>cq_pre_fbd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9029" y="22876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enqueue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2348718" y="14621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9795" y="4777975"/>
            <a:ext cx="310560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调线程</a:t>
            </a:r>
            <a:r>
              <a:rPr lang="en-US" altLang="zh-CN" dirty="0" err="1"/>
              <a:t>kam_omx_cb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 from _</a:t>
            </a:r>
            <a:r>
              <a:rPr lang="en-US" altLang="zh-CN" dirty="0" err="1" smtClean="0"/>
              <a:t>cq_pre_fbd</a:t>
            </a:r>
            <a:r>
              <a:rPr lang="zh-CN" altLang="en-US" dirty="0" smtClean="0"/>
              <a:t>，回调后</a:t>
            </a:r>
            <a:r>
              <a:rPr lang="en-US" altLang="zh-CN" dirty="0"/>
              <a:t>queue _</a:t>
            </a:r>
            <a:r>
              <a:rPr lang="en-US" altLang="zh-CN" dirty="0" err="1" smtClean="0"/>
              <a:t>cq_fbd</a:t>
            </a:r>
            <a:endParaRPr lang="en-US" altLang="zh-CN" dirty="0" smtClean="0"/>
          </a:p>
          <a:p>
            <a:r>
              <a:rPr lang="en-US" altLang="zh-CN" dirty="0"/>
              <a:t>2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 from _</a:t>
            </a:r>
            <a:r>
              <a:rPr lang="en-US" altLang="zh-CN" dirty="0" err="1" smtClean="0"/>
              <a:t>cq_pre_ebd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有值则</a:t>
            </a:r>
            <a:r>
              <a:rPr lang="en-US" altLang="zh-CN" dirty="0"/>
              <a:t>queue _</a:t>
            </a:r>
            <a:r>
              <a:rPr lang="en-US" altLang="zh-CN" dirty="0" err="1"/>
              <a:t>cq_ebd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71737" y="746055"/>
            <a:ext cx="0" cy="462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89795" y="1357194"/>
            <a:ext cx="429366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dequeue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cq_ebd</a:t>
            </a:r>
            <a:endParaRPr lang="en-US" altLang="zh-CN" dirty="0" smtClean="0"/>
          </a:p>
          <a:p>
            <a:r>
              <a:rPr lang="en-US" altLang="zh-CN" dirty="0"/>
              <a:t>1 </a:t>
            </a:r>
            <a:r>
              <a:rPr lang="en-US" altLang="zh-CN" dirty="0" err="1" smtClean="0"/>
              <a:t>eOmxCodecMetaBuffer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Ion-</a:t>
            </a:r>
            <a:r>
              <a:rPr lang="en-US" altLang="zh-CN" dirty="0"/>
              <a:t>&gt;</a:t>
            </a:r>
            <a:r>
              <a:rPr lang="en-US" altLang="zh-CN" dirty="0" err="1" smtClean="0"/>
              <a:t>conf_media_buffer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meta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时，拷贝</a:t>
            </a:r>
            <a:endParaRPr lang="en-US" altLang="zh-CN" dirty="0" smtClean="0"/>
          </a:p>
          <a:p>
            <a:r>
              <a:rPr lang="en-US" altLang="zh-CN" dirty="0" err="1" smtClean="0"/>
              <a:t>OMX_EmptyThisBuffer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dequeue</a:t>
            </a:r>
            <a:r>
              <a:rPr lang="en-US" altLang="zh-CN" dirty="0"/>
              <a:t> from 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cq_fbd</a:t>
            </a:r>
            <a:endParaRPr lang="en-US" altLang="zh-CN" dirty="0" smtClean="0"/>
          </a:p>
          <a:p>
            <a:r>
              <a:rPr lang="en-US" altLang="zh-CN" dirty="0" err="1"/>
              <a:t>OMX_FillThisBuffer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224" y="1508344"/>
            <a:ext cx="307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alloc_buffer_on_port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cq_ebd</a:t>
            </a:r>
            <a:r>
              <a:rPr lang="en-US" altLang="zh-CN" dirty="0" smtClean="0"/>
              <a:t>/</a:t>
            </a:r>
            <a:r>
              <a:rPr lang="en-US" altLang="zh-CN" dirty="0"/>
              <a:t>_</a:t>
            </a:r>
            <a:r>
              <a:rPr lang="en-US" altLang="zh-CN" dirty="0" err="1" smtClean="0"/>
              <a:t>cq_ebd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189795" y="3859138"/>
            <a:ext cx="525201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OmxCodec</a:t>
            </a:r>
            <a:r>
              <a:rPr lang="en-US" altLang="zh-CN" dirty="0"/>
              <a:t>::</a:t>
            </a:r>
            <a:r>
              <a:rPr lang="en-US" altLang="zh-CN" dirty="0" err="1" smtClean="0"/>
              <a:t>FillBufferDone</a:t>
            </a:r>
            <a:r>
              <a:rPr lang="en-US" altLang="zh-CN" dirty="0"/>
              <a:t>() queue _</a:t>
            </a:r>
            <a:r>
              <a:rPr lang="en-US" altLang="zh-CN" dirty="0" err="1" smtClean="0"/>
              <a:t>cq_pre_fbd</a:t>
            </a:r>
            <a:endParaRPr lang="en-US" altLang="zh-CN" dirty="0" smtClean="0"/>
          </a:p>
          <a:p>
            <a:r>
              <a:rPr lang="en-US" altLang="zh-CN" dirty="0"/>
              <a:t>2 </a:t>
            </a:r>
            <a:r>
              <a:rPr lang="en-US" altLang="zh-CN" dirty="0" err="1"/>
              <a:t>OmxCodec</a:t>
            </a:r>
            <a:r>
              <a:rPr lang="en-US" altLang="zh-CN" dirty="0"/>
              <a:t>::</a:t>
            </a:r>
            <a:r>
              <a:rPr lang="en-US" altLang="zh-CN" dirty="0" err="1" smtClean="0"/>
              <a:t>EmptyBufferDone</a:t>
            </a:r>
            <a:r>
              <a:rPr lang="en-US" altLang="zh-CN" dirty="0"/>
              <a:t>() queue _</a:t>
            </a:r>
            <a:r>
              <a:rPr lang="en-US" altLang="zh-CN" dirty="0" err="1"/>
              <a:t>cq_pre_ebd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5159" y="2169730"/>
            <a:ext cx="4505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createInputSurface</a:t>
            </a:r>
            <a:r>
              <a:rPr lang="en-US" altLang="zh-CN" dirty="0"/>
              <a:t>(…, </a:t>
            </a:r>
            <a:endParaRPr lang="en-US" altLang="zh-CN" dirty="0" smtClean="0"/>
          </a:p>
          <a:p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IGraphicBufferProducer</a:t>
            </a:r>
            <a:r>
              <a:rPr lang="en-US" altLang="zh-CN" dirty="0"/>
              <a:t>&gt; *</a:t>
            </a:r>
            <a:r>
              <a:rPr lang="en-US" altLang="zh-CN" dirty="0" err="1"/>
              <a:t>bufferProducer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5552" y="2873645"/>
            <a:ext cx="5313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createPersistentInputSurface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IGraphicBufferProducer</a:t>
            </a:r>
            <a:r>
              <a:rPr lang="en-US" altLang="zh-CN" dirty="0"/>
              <a:t>&gt; *</a:t>
            </a:r>
            <a:r>
              <a:rPr lang="en-US" altLang="zh-CN" dirty="0" err="1" smtClean="0"/>
              <a:t>bufferProducer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IGraphicBufferConsumer</a:t>
            </a:r>
            <a:r>
              <a:rPr lang="en-US" altLang="zh-CN" dirty="0"/>
              <a:t>&gt; *</a:t>
            </a:r>
            <a:r>
              <a:rPr lang="en-US" altLang="zh-CN" dirty="0" err="1"/>
              <a:t>bufferConsumer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/>
              <a:t>setInputSurface</a:t>
            </a:r>
            <a:r>
              <a:rPr lang="en-US" altLang="zh-CN" dirty="0"/>
              <a:t>(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IGraphicBufferConsumer</a:t>
            </a:r>
            <a:r>
              <a:rPr lang="en-US" altLang="zh-CN" dirty="0"/>
              <a:t>&gt; &amp;</a:t>
            </a:r>
            <a:r>
              <a:rPr lang="en-US" altLang="zh-CN" dirty="0" err="1"/>
              <a:t>bufferConsumer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57860" y="5377281"/>
            <a:ext cx="212577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GraphicBufferSource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46249" y="6437156"/>
            <a:ext cx="194899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OMXNodeInstance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5265" y="203123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OMX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BufferQueue</a:t>
            </a:r>
            <a:r>
              <a:rPr lang="en-US" altLang="zh-CN" dirty="0" smtClean="0"/>
              <a:t>, </a:t>
            </a:r>
            <a:r>
              <a:rPr lang="zh-CN" altLang="en-US" dirty="0" smtClean="0"/>
              <a:t>拿到对应的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后送</a:t>
            </a:r>
            <a:r>
              <a:rPr lang="en-US" altLang="zh-CN" dirty="0" err="1" smtClean="0"/>
              <a:t>GraphicBuffer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072" y="312637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显示创建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再通过</a:t>
            </a:r>
            <a:r>
              <a:rPr lang="en-US" altLang="zh-CN" dirty="0" err="1" smtClean="0"/>
              <a:t>setInputSurface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47097" y="4487962"/>
            <a:ext cx="321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BufferQueue</a:t>
            </a:r>
            <a:r>
              <a:rPr lang="en-US" altLang="zh-CN" dirty="0"/>
              <a:t>::</a:t>
            </a:r>
            <a:r>
              <a:rPr lang="en-US" altLang="zh-CN" dirty="0" err="1"/>
              <a:t>ConsumerListener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10" y="4754498"/>
            <a:ext cx="257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861117" y="5874103"/>
            <a:ext cx="222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emptyGraphicBuffer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551901" y="5874103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236562" y="255805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36562" y="348540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63687" y="109071"/>
            <a:ext cx="549079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MediaRecorder</a:t>
            </a:r>
            <a:r>
              <a:rPr lang="en-US" altLang="zh-CN" dirty="0"/>
              <a:t>/</a:t>
            </a:r>
            <a:r>
              <a:rPr lang="en-US" altLang="zh-CN" dirty="0" err="1"/>
              <a:t>MediaCode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 smtClean="0"/>
              <a:t>createPersistentInputSurface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 smtClean="0"/>
              <a:t>setInputSurface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  </a:t>
            </a:r>
            <a:r>
              <a:rPr lang="en-US" altLang="zh-CN" dirty="0" err="1"/>
              <a:t>setVideoSource</a:t>
            </a:r>
            <a:r>
              <a:rPr lang="en-US" altLang="zh-CN" dirty="0"/>
              <a:t>(</a:t>
            </a:r>
            <a:r>
              <a:rPr lang="en-US" altLang="zh-CN" dirty="0" err="1"/>
              <a:t>MediaRecorder.VideoSource.SURFACE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 smtClean="0"/>
              <a:t>getSurface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12965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其他调用方式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43" y="362372"/>
            <a:ext cx="170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内部</a:t>
            </a:r>
            <a:r>
              <a:rPr lang="en-US" altLang="zh-CN" b="1" dirty="0" smtClean="0">
                <a:solidFill>
                  <a:schemeClr val="accent2"/>
                </a:solidFill>
              </a:rPr>
              <a:t>buffer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42102" y="436970"/>
            <a:ext cx="219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kam_vid_base_fq_xx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640159" y="92153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42102" y="1714530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TVidBaseFQInstance.slot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3664" y="3125376"/>
            <a:ext cx="554461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73664" y="2711788"/>
            <a:ext cx="1816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MemoryPoolImpl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63052" y="3125376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96544" y="3238034"/>
            <a:ext cx="390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::map&lt;int32_t, </a:t>
            </a:r>
            <a:r>
              <a:rPr lang="en-US" altLang="zh-CN" dirty="0" err="1"/>
              <a:t>MemorySlot</a:t>
            </a:r>
            <a:r>
              <a:rPr lang="en-US" altLang="zh-CN" dirty="0"/>
              <a:t>*&gt; _slots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1000" y="32679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47744" y="2083862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85967" y="92153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84904" y="2083862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81797" y="3968998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08600" y="5058410"/>
            <a:ext cx="13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MemorySlot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" y="3057848"/>
            <a:ext cx="3390562" cy="3675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8614" y="2847420"/>
            <a:ext cx="13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MemorySlot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0075" y="3342080"/>
            <a:ext cx="554461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206848" y="4230182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35976" y="5184126"/>
            <a:ext cx="13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MemorySlot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135194" y="252096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15328" y="252096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23218" y="1963132"/>
            <a:ext cx="62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get()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24128" y="19600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put()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0864" y="260648"/>
            <a:ext cx="2628585" cy="1702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5658" y="1316801"/>
            <a:ext cx="220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eMemoryTypeHeap</a:t>
            </a:r>
            <a:endParaRPr lang="en-US" altLang="zh-CN" dirty="0" smtClean="0"/>
          </a:p>
          <a:p>
            <a:r>
              <a:rPr lang="en-US" altLang="zh-CN" dirty="0" err="1"/>
              <a:t>eMemoryTypeGralloc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7044" y="260648"/>
            <a:ext cx="2133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eVidFrameTypeHeap</a:t>
            </a:r>
            <a:endParaRPr lang="en-US" altLang="zh-CN" dirty="0" smtClean="0"/>
          </a:p>
          <a:p>
            <a:r>
              <a:rPr lang="en-US" altLang="zh-CN" dirty="0" err="1" smtClean="0"/>
              <a:t>eVidFrameTypeION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78873" y="5553457"/>
            <a:ext cx="3172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IMemory</a:t>
            </a:r>
            <a:r>
              <a:rPr lang="en-US" altLang="zh-CN" dirty="0"/>
              <a:t>*&gt; </a:t>
            </a:r>
            <a:r>
              <a:rPr lang="en-US" altLang="zh-CN" dirty="0" err="1" smtClean="0"/>
              <a:t>mem_used</a:t>
            </a:r>
            <a:endParaRPr lang="en-US" altLang="zh-CN" dirty="0" smtClean="0"/>
          </a:p>
          <a:p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IMemory</a:t>
            </a:r>
            <a:r>
              <a:rPr lang="en-US" altLang="zh-CN" dirty="0"/>
              <a:t>*&gt; </a:t>
            </a:r>
            <a:r>
              <a:rPr lang="en-US" altLang="zh-CN" dirty="0" err="1"/>
              <a:t>mem_free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635896" y="252096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48736" y="1975246"/>
            <a:ext cx="1371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create_slot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637490" y="4230182"/>
            <a:ext cx="4742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usage</a:t>
            </a:r>
            <a:endParaRPr lang="en-US" altLang="zh-CN" dirty="0" smtClean="0"/>
          </a:p>
          <a:p>
            <a:r>
              <a:rPr lang="en-US" altLang="zh-CN" dirty="0" err="1" smtClean="0"/>
              <a:t>eMemoryUsageBuffer</a:t>
            </a:r>
            <a:r>
              <a:rPr lang="en-US" altLang="zh-CN" dirty="0"/>
              <a:t>             -&gt; </a:t>
            </a:r>
            <a:r>
              <a:rPr lang="en-US" altLang="zh-CN" dirty="0" err="1"/>
              <a:t>IMemory</a:t>
            </a:r>
            <a:endParaRPr lang="en-US" altLang="zh-CN" dirty="0" smtClean="0"/>
          </a:p>
          <a:p>
            <a:r>
              <a:rPr lang="en-US" altLang="zh-CN" dirty="0" err="1" smtClean="0"/>
              <a:t>eMemoryUsageVideoFrame</a:t>
            </a:r>
            <a:r>
              <a:rPr lang="en-US" altLang="zh-CN" dirty="0"/>
              <a:t>  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VideoMemory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3868" y="41385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 Heap</a:t>
            </a:r>
            <a:r>
              <a:rPr lang="zh-CN" altLang="en-US" b="1" dirty="0" smtClean="0"/>
              <a:t>类型时分配时为</a:t>
            </a:r>
            <a:r>
              <a:rPr lang="en-US" altLang="zh-CN" b="1" dirty="0" smtClean="0"/>
              <a:t>new []</a:t>
            </a:r>
            <a:r>
              <a:rPr lang="zh-CN" altLang="en-US" b="1" dirty="0" smtClean="0"/>
              <a:t>返回的堆上</a:t>
            </a:r>
            <a:r>
              <a:rPr lang="en-US" altLang="zh-CN" b="1" dirty="0" smtClean="0"/>
              <a:t>buffer</a:t>
            </a:r>
            <a:endParaRPr lang="en-US" altLang="zh-CN" b="1" dirty="0" smtClean="0"/>
          </a:p>
          <a:p>
            <a:r>
              <a:rPr lang="en-US" altLang="zh-CN" b="1" dirty="0" smtClean="0"/>
              <a:t>2 </a:t>
            </a:r>
            <a:r>
              <a:rPr lang="en-US" altLang="zh-CN" b="1" dirty="0" err="1" smtClean="0"/>
              <a:t>Gralloc</a:t>
            </a:r>
            <a:r>
              <a:rPr lang="zh-CN" altLang="en-US" b="1" dirty="0" smtClean="0"/>
              <a:t>时是调用</a:t>
            </a:r>
            <a:r>
              <a:rPr lang="en-US" altLang="zh-CN" b="1" dirty="0" smtClean="0"/>
              <a:t>ION</a:t>
            </a:r>
            <a:r>
              <a:rPr lang="zh-CN" altLang="en-US" b="1" dirty="0" smtClean="0"/>
              <a:t>的接口分配的可以各个模块共享</a:t>
            </a:r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64" y="5578394"/>
            <a:ext cx="5147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Imemory</a:t>
            </a:r>
            <a:r>
              <a:rPr lang="zh-CN" altLang="en-US" dirty="0" smtClean="0"/>
              <a:t>维护一个</a:t>
            </a:r>
            <a:r>
              <a:rPr lang="en-US" altLang="zh-CN" b="1" dirty="0" smtClean="0"/>
              <a:t>_refs,  </a:t>
            </a:r>
            <a:r>
              <a:rPr lang="zh-CN" altLang="en-US" dirty="0" smtClean="0"/>
              <a:t>用于确定是否放置到</a:t>
            </a:r>
            <a:endParaRPr lang="en-US" altLang="zh-CN" dirty="0" smtClean="0"/>
          </a:p>
          <a:p>
            <a:r>
              <a:rPr lang="en-US" altLang="zh-CN" dirty="0" err="1" smtClean="0"/>
              <a:t>MemorySlot.mem_free</a:t>
            </a:r>
            <a:r>
              <a:rPr lang="zh-CN" altLang="en-US" dirty="0" smtClean="0"/>
              <a:t>中循环使用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" y="0"/>
            <a:ext cx="6628572" cy="5333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744" y="603082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Android</a:t>
            </a:r>
            <a:r>
              <a:rPr lang="zh-CN" altLang="en-US" b="1" dirty="0" smtClean="0">
                <a:solidFill>
                  <a:schemeClr val="accent2"/>
                </a:solidFill>
              </a:rPr>
              <a:t>编解码框架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50" y="1114088"/>
            <a:ext cx="4800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939" y="418416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libstagefright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048" y="356244"/>
            <a:ext cx="2571538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MediaCodec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CodecBase</a:t>
            </a:r>
            <a:r>
              <a:rPr lang="en-US" altLang="zh-CN" dirty="0"/>
              <a:t>&gt; </a:t>
            </a:r>
            <a:r>
              <a:rPr lang="en-US" altLang="zh-CN" dirty="0" err="1" smtClean="0"/>
              <a:t>mCodec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68749" y="1738417"/>
            <a:ext cx="1967205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Acodec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err="1"/>
              <a:t>sp</a:t>
            </a:r>
            <a:r>
              <a:rPr lang="en-US" altLang="zh-CN" dirty="0"/>
              <a:t>&lt;IOMX&gt; </a:t>
            </a:r>
            <a:r>
              <a:rPr lang="en-US" altLang="zh-CN" dirty="0" err="1"/>
              <a:t>mOMX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35954" y="1490891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15140" y="1146967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CodecBase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040810" y="1193493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71516" y="2782451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63938" y="3248581"/>
            <a:ext cx="138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media.codec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75671" y="3210005"/>
            <a:ext cx="654346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OMX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912778" y="2602431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21850" y="2413119"/>
            <a:ext cx="162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CodecObserver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01173" y="3840559"/>
            <a:ext cx="2746265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OMXNodeInstance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MX_HANDLETYPE </a:t>
            </a:r>
            <a:r>
              <a:rPr lang="en-US" altLang="zh-CN" dirty="0" err="1">
                <a:solidFill>
                  <a:schemeClr val="bg1"/>
                </a:solidFill>
              </a:rPr>
              <a:t>mHandl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6714" y="4297103"/>
            <a:ext cx="2746265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OMXNodeInstance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MX_HANDLETYPE </a:t>
            </a:r>
            <a:r>
              <a:rPr lang="en-US" altLang="zh-CN" dirty="0" err="1">
                <a:solidFill>
                  <a:schemeClr val="bg1"/>
                </a:solidFill>
              </a:rPr>
              <a:t>mHandl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13954" y="5190073"/>
            <a:ext cx="1319336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OMXMaster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981550" y="5805264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9552" y="6078776"/>
            <a:ext cx="169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libstagefrighthw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36476" y="6010295"/>
            <a:ext cx="242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dlsym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createOMXPlugin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048428" y="5618775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7048" y="602849"/>
            <a:ext cx="1631088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MediaRecorder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871516" y="1268760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81271" y="1867242"/>
            <a:ext cx="4132285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MediaRecorder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IMediaRecorder</a:t>
            </a:r>
            <a:r>
              <a:rPr lang="en-US" altLang="zh-CN" dirty="0"/>
              <a:t>&gt;    </a:t>
            </a:r>
            <a:r>
              <a:rPr lang="en-US" altLang="zh-CN" dirty="0" err="1" smtClean="0"/>
              <a:t>mMediaRecorder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50223" y="2830731"/>
            <a:ext cx="1877950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BnMediaRecorder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268165" y="1665171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8533" y="1890209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libmedia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871516" y="2761726"/>
            <a:ext cx="47517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31526" y="3296057"/>
            <a:ext cx="3431773" cy="6463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MediaRecorderClient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MediaRecorderBase</a:t>
            </a:r>
            <a:r>
              <a:rPr lang="en-US" altLang="zh-CN" dirty="0"/>
              <a:t>   </a:t>
            </a:r>
            <a:r>
              <a:rPr lang="en-US" altLang="zh-CN" dirty="0" smtClean="0"/>
              <a:t>*</a:t>
            </a:r>
            <a:r>
              <a:rPr lang="en-US" altLang="zh-CN" dirty="0" err="1"/>
              <a:t>mRecorder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504" y="3626176"/>
            <a:ext cx="222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libmediaplayerservice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14762" y="3082074"/>
            <a:ext cx="0" cy="2250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34927" y="1318196"/>
            <a:ext cx="2419252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BnMediaRecorderClient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60411" y="4503814"/>
            <a:ext cx="2053383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StagefrightRecorder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20487" y="2640595"/>
            <a:ext cx="121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setListener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3802592" y="2581840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78242" y="4062626"/>
            <a:ext cx="0" cy="36004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35780" y="5229200"/>
            <a:ext cx="30232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MediaCodecSource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MediaCodec</a:t>
            </a:r>
            <a:r>
              <a:rPr lang="en-US" altLang="zh-CN" dirty="0"/>
              <a:t>&gt; </a:t>
            </a:r>
            <a:r>
              <a:rPr lang="en-US" altLang="zh-CN" dirty="0" err="1"/>
              <a:t>mEncoder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0847" y="5380855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libstagefright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6263" y="404664"/>
            <a:ext cx="528612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StagefrightRecorder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&lt;hardware::</a:t>
            </a:r>
            <a:r>
              <a:rPr lang="en-US" altLang="zh-CN" dirty="0" err="1" smtClean="0"/>
              <a:t>ICamera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mCamera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IGraphicBufferProducer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mPreviewSurface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IGraphicBufferConsumer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mPersistentSurface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CameraSource</a:t>
            </a:r>
            <a:r>
              <a:rPr lang="en-US" altLang="zh-CN" dirty="0"/>
              <a:t>&gt; </a:t>
            </a:r>
            <a:r>
              <a:rPr lang="en-US" altLang="zh-CN" dirty="0" err="1" smtClean="0"/>
              <a:t>mCameraSource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IGraphicBufferProducer</a:t>
            </a:r>
            <a:r>
              <a:rPr lang="en-US" altLang="zh-CN" dirty="0"/>
              <a:t>&gt; </a:t>
            </a:r>
            <a:r>
              <a:rPr lang="en-US" altLang="zh-CN" dirty="0" err="1"/>
              <a:t>mGraphicBufferProducer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704" y="4437112"/>
            <a:ext cx="30232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MediaCodecSource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MediaCodec</a:t>
            </a:r>
            <a:r>
              <a:rPr lang="en-US" altLang="zh-CN" dirty="0"/>
              <a:t>&gt; </a:t>
            </a:r>
            <a:r>
              <a:rPr lang="en-US" altLang="zh-CN" dirty="0" err="1"/>
              <a:t>mEncoder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572000" y="3356992"/>
            <a:ext cx="0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804526" y="3753646"/>
            <a:ext cx="281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MediaCodecSource</a:t>
            </a:r>
            <a:r>
              <a:rPr lang="en-US" altLang="zh-CN" dirty="0"/>
              <a:t>::</a:t>
            </a:r>
            <a:r>
              <a:rPr lang="en-US" altLang="zh-CN" dirty="0" smtClean="0"/>
              <a:t>Puller()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019459" y="5210716"/>
            <a:ext cx="0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11960" y="558459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queueInputBuffer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704" y="3836065"/>
            <a:ext cx="17900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setInputSurface</a:t>
            </a:r>
            <a:r>
              <a:rPr lang="" altLang="en-US" dirty="0" err="1" smtClean="0"/>
              <a:t>()</a:t>
            </a:r>
            <a:endParaRPr lang="" altLang="en-US" dirty="0" err="1" smtClean="0"/>
          </a:p>
        </p:txBody>
      </p:sp>
      <p:sp>
        <p:nvSpPr>
          <p:cNvPr id="10" name="矩形 9"/>
          <p:cNvSpPr/>
          <p:nvPr/>
        </p:nvSpPr>
        <p:spPr>
          <a:xfrm>
            <a:off x="240704" y="3449936"/>
            <a:ext cx="20999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createInputSurface</a:t>
            </a:r>
            <a:r>
              <a:rPr lang="" altLang="en-US" dirty="0" err="1"/>
              <a:t>()</a:t>
            </a:r>
            <a:endParaRPr lang="" altLang="en-US" dirty="0" err="1"/>
          </a:p>
        </p:txBody>
      </p:sp>
      <p:sp>
        <p:nvSpPr>
          <p:cNvPr id="11" name="矩形 10"/>
          <p:cNvSpPr/>
          <p:nvPr/>
        </p:nvSpPr>
        <p:spPr>
          <a:xfrm>
            <a:off x="2506452" y="6237312"/>
            <a:ext cx="13628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MediaCodec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11760" y="5210716"/>
            <a:ext cx="0" cy="93610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70606" y="3356992"/>
            <a:ext cx="0" cy="93610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5780</Words>
  <Application>WPS Presentation</Application>
  <PresentationFormat>全屏显示(4:3)</PresentationFormat>
  <Paragraphs>455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宋体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shiruiwei</cp:lastModifiedBy>
  <cp:revision>702</cp:revision>
  <dcterms:created xsi:type="dcterms:W3CDTF">2019-06-12T13:58:33Z</dcterms:created>
  <dcterms:modified xsi:type="dcterms:W3CDTF">2019-06-12T13:58:33Z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