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13"/>
  </p:handoutMasterIdLst>
  <p:sldIdLst>
    <p:sldId id="266" r:id="rId3"/>
    <p:sldId id="262" r:id="rId4"/>
    <p:sldId id="261" r:id="rId5"/>
    <p:sldId id="258" r:id="rId6"/>
    <p:sldId id="272" r:id="rId7"/>
    <p:sldId id="276" r:id="rId9"/>
    <p:sldId id="277" r:id="rId10"/>
    <p:sldId id="267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6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https://cf.qiniu.io/pages/viewpage.action?pageId=55705609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https://cf.qiniu.io/pages/viewpage.action?pageId=55705609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https://cf.qiniu.io/pages/viewpage.action?pageId=55705609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19150" y="448310"/>
            <a:ext cx="1322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olidFill>
                  <a:srgbClr val="00B050"/>
                </a:solidFill>
                <a:sym typeface="+mn-ea"/>
              </a:rPr>
              <a:t>webrtc class</a:t>
            </a:r>
            <a:endParaRPr lang="en-US" alt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044575" y="109728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318260" y="102679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C00000"/>
                </a:solidFill>
              </a:rPr>
              <a:t>继承</a:t>
            </a:r>
            <a:endParaRPr lang="en-US" altLang="en-US" b="1">
              <a:solidFill>
                <a:srgbClr val="C0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52830" y="1552575"/>
            <a:ext cx="0" cy="22733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1318260" y="1482090"/>
            <a:ext cx="6426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>
                <a:solidFill>
                  <a:srgbClr val="7030A0"/>
                </a:solidFill>
                <a:sym typeface="+mn-ea"/>
              </a:rPr>
              <a:t>实现</a:t>
            </a:r>
            <a:endParaRPr lang="en-US" altLang="en-US" b="1">
              <a:solidFill>
                <a:srgbClr val="7030A0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19150" y="2036445"/>
            <a:ext cx="622109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连麦历史进展情况:</a:t>
            </a:r>
            <a:endParaRPr lang="en-US"/>
          </a:p>
          <a:p>
            <a:r>
              <a:rPr lang="en-US"/>
              <a:t>https://cf.qiniu.io/pages/viewpage.action?pageId=23820576</a:t>
            </a:r>
            <a:endParaRPr lang="en-US"/>
          </a:p>
          <a:p>
            <a:endParaRPr lang="en-US"/>
          </a:p>
          <a:p>
            <a:r>
              <a:rPr lang="en-US" altLang="en-US"/>
              <a:t>测试web地址:</a:t>
            </a:r>
            <a:endParaRPr lang="en-US" altLang="en-US"/>
          </a:p>
          <a:p>
            <a:r>
              <a:rPr lang="en-US" altLang="en-US"/>
              <a:t>https://demo-rtc.qnsdk.com/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调试:</a:t>
            </a:r>
            <a:endParaRPr lang="en-US" altLang="en-US"/>
          </a:p>
          <a:p>
            <a:r>
              <a:rPr lang="en-US" altLang="en-US"/>
              <a:t>agrep QNRTCEngine RTCRoom RTCPubTransport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wen ti hui zong:</a:t>
            </a:r>
            <a:endParaRPr lang="en-US" altLang="en-US"/>
          </a:p>
          <a:p>
            <a:r>
              <a:rPr lang="en-US" altLang="en-US">
                <a:sym typeface="+mn-ea"/>
              </a:rPr>
              <a:t>https://cf.qiniu.io/pages/viewpage.action?pageId=3549959</a:t>
            </a:r>
            <a:endParaRPr lang="en-US" altLang="en-US">
              <a:sym typeface="+mn-ea"/>
            </a:endParaRPr>
          </a:p>
          <a:p>
            <a:endParaRPr lang="en-US" altLang="en-US"/>
          </a:p>
          <a:p>
            <a:r>
              <a:rPr lang="en-US" altLang="en-US"/>
              <a:t>ceshi:</a:t>
            </a:r>
            <a:endParaRPr lang="en-US" altLang="en-US"/>
          </a:p>
          <a:p>
            <a:r>
              <a:rPr lang="en-US" altLang="en-US"/>
              <a:t>https://cf.qiniu.io/pages/viewpage.action?pageId=21027560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3"/>
          <p:cNvSpPr txBox="1"/>
          <p:nvPr/>
        </p:nvSpPr>
        <p:spPr>
          <a:xfrm>
            <a:off x="370840" y="251460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QNRTCEngine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716405" y="1430020"/>
            <a:ext cx="246062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abstract QNRTCEngine</a:t>
            </a:r>
            <a:endParaRPr lang="en-US" sz="1600" dirty="0">
              <a:sym typeface="+mn-ea"/>
            </a:endParaRPr>
          </a:p>
          <a:p>
            <a:r>
              <a:rPr lang="en-US" altLang="en-US" sz="1600">
                <a:sym typeface="+mn-ea"/>
              </a:rPr>
              <a:t>  startCapture()</a:t>
            </a:r>
            <a:endParaRPr lang="en-US" altLang="en-US" sz="16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16405" y="2449195"/>
            <a:ext cx="4398010" cy="206121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RTCEngineImpl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PeerConnectionFactory mPeerConnectionFactory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RTCSignalClient mRtcSignalClient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RTCRoom mRtcRoom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</a:t>
            </a:r>
            <a:r>
              <a:rPr lang="en-US" altLang="en-US" sz="1600" dirty="0">
                <a:sym typeface="+mn-ea"/>
              </a:rPr>
              <a:t>R</a:t>
            </a:r>
            <a:r>
              <a:rPr lang="en-US" sz="1600" dirty="0">
                <a:sym typeface="+mn-ea"/>
              </a:rPr>
              <a:t>TCAudioManager mAudioManager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RTCMediaSourceManager mSourceManager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VideoTrackCamera mVideoSourceCamera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QNRTCEngineEventListener mEventListener</a:t>
            </a:r>
            <a:endParaRPr lang="en-US" sz="1600" dirty="0">
              <a:sym typeface="+mn-ea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847340" y="213423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892415" y="691515"/>
            <a:ext cx="3411855" cy="13220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interface QNRTCEngineEventListener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onRoomStateChanged</a:t>
            </a:r>
            <a:r>
              <a:rPr lang="en-US" altLang="en-US" sz="1600" dirty="0">
                <a:sym typeface="+mn-ea"/>
              </a:rPr>
              <a:t>()</a:t>
            </a:r>
            <a:endParaRPr lang="en-US" altLang="en-US" sz="1600" dirty="0">
              <a:sym typeface="+mn-ea"/>
            </a:endParaRPr>
          </a:p>
          <a:p>
            <a:r>
              <a:rPr lang="en-US" altLang="en-US" sz="1600" dirty="0">
                <a:sym typeface="+mn-ea"/>
              </a:rPr>
              <a:t>  onLocalPublished()</a:t>
            </a:r>
            <a:endParaRPr lang="en-US" altLang="en-US" sz="1600" dirty="0">
              <a:sym typeface="+mn-ea"/>
            </a:endParaRPr>
          </a:p>
          <a:p>
            <a:r>
              <a:rPr lang="en-US" altLang="en-US" sz="1600" dirty="0">
                <a:sym typeface="+mn-ea"/>
              </a:rPr>
              <a:t>  onRemotePublished()</a:t>
            </a:r>
            <a:endParaRPr lang="en-US" altLang="en-US" sz="1600" dirty="0">
              <a:sym typeface="+mn-ea"/>
            </a:endParaRPr>
          </a:p>
          <a:p>
            <a:r>
              <a:rPr lang="en-US" altLang="en-US" sz="1600" dirty="0">
                <a:sym typeface="+mn-ea"/>
              </a:rPr>
              <a:t>  onSubscribed()</a:t>
            </a:r>
            <a:endParaRPr lang="en-US" altLang="en-US" sz="1600" dirty="0">
              <a:sym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263640" y="2181225"/>
            <a:ext cx="2089785" cy="2089785"/>
          </a:xfrm>
          <a:prstGeom prst="line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3"/>
          <p:cNvSpPr txBox="1"/>
          <p:nvPr/>
        </p:nvSpPr>
        <p:spPr>
          <a:xfrm>
            <a:off x="370840" y="251460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Track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533015" y="1699895"/>
            <a:ext cx="4820285" cy="13220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RTCTrackInfo</a:t>
            </a:r>
            <a:endParaRPr 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RTCVideoSink mRTCVideoSink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RTCAudioSink mRTCAudioSink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RTCStatistics mLastStatistics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setRenderTarget(QNSurfaceView remoteSurfaceView)</a:t>
            </a:r>
            <a:endParaRPr lang="en-US" altLang="en-US" sz="160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85415" y="876935"/>
            <a:ext cx="246062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QNTrackInfo</a:t>
            </a:r>
            <a:endParaRPr lang="en-US" altLang="en-US" sz="1600">
              <a:sym typeface="+mn-ea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799840" y="133413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018780" y="3277870"/>
            <a:ext cx="150050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RTCVideoSink</a:t>
            </a:r>
            <a:endParaRPr lang="en-US" sz="1600"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543290" y="285877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8044180" y="2426970"/>
            <a:ext cx="114617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olidFill>
                  <a:srgbClr val="00B050"/>
                </a:solidFill>
                <a:sym typeface="+mn-ea"/>
              </a:rPr>
              <a:t>VideoSink</a:t>
            </a:r>
            <a:endParaRPr lang="en-US" sz="1600">
              <a:solidFill>
                <a:srgbClr val="00B050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822180" y="3277870"/>
            <a:ext cx="150050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RTCAudioSink</a:t>
            </a:r>
            <a:endParaRPr lang="en-US" sz="1600"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346690" y="285877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9847580" y="2426970"/>
            <a:ext cx="114617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olidFill>
                  <a:srgbClr val="00B050"/>
                </a:solidFill>
                <a:sym typeface="+mn-ea"/>
              </a:rPr>
              <a:t>AudioSink</a:t>
            </a:r>
            <a:endParaRPr lang="en-US" sz="1600">
              <a:solidFill>
                <a:srgbClr val="00B050"/>
              </a:solidFill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518660" y="3543300"/>
            <a:ext cx="283464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Producer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RTCTrackSource mTrackSource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MediaStreamTrack mTrack</a:t>
            </a:r>
            <a:endParaRPr lang="en-US" sz="1600">
              <a:sym typeface="+mn-ea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07665" y="319849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490345" y="3615055"/>
            <a:ext cx="283464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Consumer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MediaStreamTrack mTrack</a:t>
            </a:r>
            <a:endParaRPr lang="en-US" sz="1600">
              <a:sym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510530" y="319849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79825" y="869315"/>
            <a:ext cx="444500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RTCTrackSource</a:t>
            </a:r>
            <a:endParaRPr lang="en-US" sz="1600"/>
          </a:p>
          <a:p>
            <a:r>
              <a:rPr lang="en-US" sz="1600"/>
              <a:t>  </a:t>
            </a:r>
            <a:r>
              <a:rPr lang="en-US" sz="1600">
                <a:solidFill>
                  <a:srgbClr val="00B050"/>
                </a:solidFill>
              </a:rPr>
              <a:t>MediaStreamTrack</a:t>
            </a:r>
            <a:r>
              <a:rPr lang="en-US" sz="1600"/>
              <a:t> createMediaStreamTrack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2256790" y="2163445"/>
            <a:ext cx="3517265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RTCVideoTrackSource</a:t>
            </a:r>
            <a:endParaRPr lang="en-US" sz="1600"/>
          </a:p>
          <a:p>
            <a:r>
              <a:rPr lang="en-US" sz="1600"/>
              <a:t>  </a:t>
            </a:r>
            <a:r>
              <a:rPr lang="en-US" sz="1600">
                <a:solidFill>
                  <a:srgbClr val="00B050"/>
                </a:solidFill>
              </a:rPr>
              <a:t>VideoSource </a:t>
            </a:r>
            <a:r>
              <a:rPr lang="en-US" sz="1600"/>
              <a:t>mVideoSource</a:t>
            </a:r>
            <a:endParaRPr lang="en-US" sz="1600"/>
          </a:p>
          <a:p>
            <a:r>
              <a:rPr lang="en-US" sz="1600"/>
              <a:t>  </a:t>
            </a:r>
            <a:r>
              <a:rPr lang="en-US" sz="1600">
                <a:solidFill>
                  <a:srgbClr val="00B050"/>
                </a:solidFill>
              </a:rPr>
              <a:t>VideoCapturer </a:t>
            </a:r>
            <a:r>
              <a:rPr lang="en-US" sz="1600"/>
              <a:t>mVideoCapturer</a:t>
            </a:r>
            <a:endParaRPr lang="en-US" sz="160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04055" y="1597025"/>
            <a:ext cx="0" cy="381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2012315" y="3575685"/>
            <a:ext cx="4359275" cy="2061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VideoTrackCamera</a:t>
            </a:r>
            <a:endParaRPr lang="en-US" sz="1600"/>
          </a:p>
          <a:p>
            <a:r>
              <a:rPr lang="en-US" sz="1600"/>
              <a:t>  VideoCapturerProxy mVideoCapturerProxy</a:t>
            </a:r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22395" y="3027045"/>
            <a:ext cx="0" cy="381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022340" y="2112645"/>
            <a:ext cx="299466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RTCAudioTrackSource</a:t>
            </a:r>
            <a:endParaRPr lang="en-US" sz="1600"/>
          </a:p>
          <a:p>
            <a:r>
              <a:rPr lang="en-US" sz="1600"/>
              <a:t>  </a:t>
            </a:r>
            <a:r>
              <a:rPr lang="en-US" sz="1600">
                <a:solidFill>
                  <a:srgbClr val="00B050"/>
                </a:solidFill>
              </a:rPr>
              <a:t>AudioSource </a:t>
            </a:r>
            <a:r>
              <a:rPr lang="en-US" sz="1600"/>
              <a:t>mAudioSource</a:t>
            </a:r>
            <a:endParaRPr lang="en-US" sz="160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484620" y="1597025"/>
            <a:ext cx="0" cy="381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101215" y="4982210"/>
            <a:ext cx="418211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VideoCapturerProxy</a:t>
            </a:r>
            <a:endParaRPr lang="en-US" sz="1600">
              <a:sym typeface="+mn-ea"/>
            </a:endParaRPr>
          </a:p>
          <a:p>
            <a:r>
              <a:rPr lang="en-US" sz="1600"/>
              <a:t>  </a:t>
            </a:r>
            <a:r>
              <a:rPr lang="en-US" sz="1600">
                <a:solidFill>
                  <a:srgbClr val="00B050"/>
                </a:solidFill>
              </a:rPr>
              <a:t>CameraVideoCapturer </a:t>
            </a:r>
            <a:r>
              <a:rPr lang="en-US" sz="1600"/>
              <a:t>mCameraVideoCapturer</a:t>
            </a:r>
            <a:endParaRPr lang="en-US" sz="160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616575" y="4607560"/>
            <a:ext cx="0" cy="30543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800600" y="4195445"/>
            <a:ext cx="14446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rgbClr val="00B050"/>
                </a:solidFill>
              </a:rPr>
              <a:t>VideoCapturer</a:t>
            </a:r>
            <a:endParaRPr lang="en-US" sz="16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3"/>
          <p:cNvSpPr txBox="1"/>
          <p:nvPr/>
        </p:nvSpPr>
        <p:spPr>
          <a:xfrm>
            <a:off x="370840" y="251460"/>
            <a:ext cx="83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signal(信令)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408680" y="3279775"/>
            <a:ext cx="3771900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RTCSignalClient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WebSocketChannel mWebSocketChannel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String mSignalUrl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MessageProcessor mMessageProcessor</a:t>
            </a:r>
            <a:endParaRPr lang="en-US" sz="1600" dirty="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08680" y="594995"/>
            <a:ext cx="248348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WebSocketChannelListener</a:t>
            </a:r>
            <a:endParaRPr lang="en-US" sz="1600">
              <a:sym typeface="+mn-ea"/>
            </a:endParaRPr>
          </a:p>
          <a:p>
            <a:r>
              <a:rPr lang="en-US" sz="1600" dirty="0">
                <a:sym typeface="+mn-ea"/>
              </a:rPr>
              <a:t>  onWebSocketOpen</a:t>
            </a:r>
            <a:r>
              <a:rPr lang="en-US" altLang="en-US" sz="1600" dirty="0">
                <a:sym typeface="+mn-ea"/>
              </a:rPr>
              <a:t>()</a:t>
            </a:r>
            <a:endParaRPr lang="en-US" altLang="en-US" sz="1600" dirty="0">
              <a:sym typeface="+mn-ea"/>
            </a:endParaRPr>
          </a:p>
          <a:p>
            <a:r>
              <a:rPr lang="en-US" altLang="en-US" sz="1600" dirty="0">
                <a:sym typeface="+mn-ea"/>
              </a:rPr>
              <a:t>  onWebSocketMessage()</a:t>
            </a:r>
            <a:endParaRPr lang="en-US" altLang="en-US" sz="1600" dirty="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08680" y="1576070"/>
            <a:ext cx="3827145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ISignalClient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connect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sendMessage(RTCProtoMethod method,..)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sendNotify(RTCProtoMethod method,...)</a:t>
            </a:r>
            <a:endParaRPr lang="en-US" altLang="en-US" sz="1600">
              <a:sym typeface="+mn-e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56150" y="2790190"/>
            <a:ext cx="0" cy="38100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8234680" y="3061970"/>
            <a:ext cx="289687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WebSocketChannel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connect(final String wsUrl)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sendMessage(String message)</a:t>
            </a:r>
            <a:endParaRPr lang="en-US" sz="1600" dirty="0">
              <a:sym typeface="+mn-e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250430" y="3689985"/>
            <a:ext cx="84264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43775" y="2294890"/>
            <a:ext cx="74930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8234680" y="1576070"/>
            <a:ext cx="2896870" cy="13220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RTCProtoMethod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AUTH("auth")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ON_PLAYER_IN("on-player-in")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PUB_PC("pubpc")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PUB_TRACKS("pub-tracks")</a:t>
            </a:r>
            <a:endParaRPr lang="en-US" sz="1600" dirty="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34680" y="4025265"/>
            <a:ext cx="3877945" cy="13220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MessageProcessor 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Map&lt;RTCProtoMethod, NotifyListenerSet&gt;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  </a:t>
            </a:r>
            <a:r>
              <a:rPr lang="en-US" altLang="en-US" sz="1600" dirty="0">
                <a:sym typeface="+mn-ea"/>
              </a:rPr>
              <a:t>	</a:t>
            </a:r>
            <a:r>
              <a:rPr lang="en-US" sz="1600" dirty="0">
                <a:sym typeface="+mn-ea"/>
              </a:rPr>
              <a:t>mNotifyListenerMap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Map&lt;String, ResponseProcessor&gt; 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  </a:t>
            </a:r>
            <a:r>
              <a:rPr lang="en-US" altLang="en-US" sz="1600" dirty="0">
                <a:sym typeface="+mn-ea"/>
              </a:rPr>
              <a:t>	</a:t>
            </a:r>
            <a:r>
              <a:rPr lang="en-US" sz="1600" dirty="0">
                <a:sym typeface="+mn-ea"/>
              </a:rPr>
              <a:t>mResponseProcessorMap</a:t>
            </a:r>
            <a:endParaRPr lang="en-US" sz="1600" dirty="0">
              <a:sym typeface="+mn-e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63765" y="4252595"/>
            <a:ext cx="87630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752080" y="5516245"/>
            <a:ext cx="194564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ISignalNotifyListener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onNotify</a:t>
            </a:r>
            <a:r>
              <a:rPr lang="en-US" altLang="en-US" sz="1600" dirty="0">
                <a:sym typeface="+mn-ea"/>
              </a:rPr>
              <a:t>()</a:t>
            </a:r>
            <a:endParaRPr lang="en-US" altLang="en-US" sz="1600" dirty="0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860280" y="5516245"/>
            <a:ext cx="225234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ISignalResponseCallBack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onResponse</a:t>
            </a:r>
            <a:r>
              <a:rPr lang="en-US" altLang="en-US" sz="1600" dirty="0">
                <a:sym typeface="+mn-ea"/>
              </a:rPr>
              <a:t>()</a:t>
            </a:r>
            <a:endParaRPr lang="en-US" altLang="en-US" sz="1600" dirty="0">
              <a:sym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0840" y="4252595"/>
            <a:ext cx="290131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161290" y="2790190"/>
            <a:ext cx="32670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sendMessage(RTCProtoMethod</a:t>
            </a:r>
            <a:r>
              <a:rPr lang="en-US" altLang="en-US" sz="1600"/>
              <a:t>, ...,</a:t>
            </a:r>
            <a:endParaRPr lang="en-US" altLang="en-US" sz="1600"/>
          </a:p>
          <a:p>
            <a:r>
              <a:rPr lang="en-US" altLang="en-US" sz="1600"/>
              <a:t>	</a:t>
            </a:r>
            <a:r>
              <a:rPr lang="en-US" sz="1600"/>
              <a:t>ISignalResponseCallBack</a:t>
            </a:r>
            <a:endParaRPr lang="en-US" sz="1600"/>
          </a:p>
        </p:txBody>
      </p:sp>
      <p:sp>
        <p:nvSpPr>
          <p:cNvPr id="16" name="Text Box 15"/>
          <p:cNvSpPr txBox="1"/>
          <p:nvPr/>
        </p:nvSpPr>
        <p:spPr>
          <a:xfrm>
            <a:off x="214630" y="3402965"/>
            <a:ext cx="32137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registerNotifyListener(</a:t>
            </a:r>
            <a:endParaRPr lang="en-US" sz="1600"/>
          </a:p>
          <a:p>
            <a:r>
              <a:rPr lang="en-US" altLang="en-US" sz="1600"/>
              <a:t>	</a:t>
            </a:r>
            <a:r>
              <a:rPr lang="en-US" sz="1600"/>
              <a:t>Set&lt;RTCProtoMethod&gt;</a:t>
            </a:r>
            <a:endParaRPr lang="en-US" sz="1600"/>
          </a:p>
          <a:p>
            <a:r>
              <a:rPr lang="en-US" altLang="en-US" sz="1600"/>
              <a:t>	</a:t>
            </a:r>
            <a:r>
              <a:rPr lang="en-US" sz="1600"/>
              <a:t>,ISignalNotifyListener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3"/>
          <p:cNvSpPr txBox="1"/>
          <p:nvPr/>
        </p:nvSpPr>
        <p:spPr>
          <a:xfrm>
            <a:off x="370840" y="251460"/>
            <a:ext cx="83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ROOM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68745" y="2031365"/>
            <a:ext cx="266509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RTCRoom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ISignalClient mSignalClient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</a:t>
            </a:r>
            <a:r>
              <a:rPr lang="en-US" altLang="en-US" sz="1600" dirty="0">
                <a:sym typeface="+mn-ea"/>
              </a:rPr>
              <a:t>R</a:t>
            </a:r>
            <a:r>
              <a:rPr lang="en-US" sz="1600" dirty="0">
                <a:sym typeface="+mn-ea"/>
              </a:rPr>
              <a:t>TCDevice mRTCDevice</a:t>
            </a:r>
            <a:endParaRPr lang="en-US" sz="1600" dirty="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864995" y="1877695"/>
            <a:ext cx="2974340" cy="9836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RTCEngineImpl</a:t>
            </a:r>
            <a:endParaRPr lang="en-US" sz="1400" dirty="0">
              <a:sym typeface="+mn-ea"/>
            </a:endParaRPr>
          </a:p>
          <a:p>
            <a:endParaRPr lang="en-US" sz="1400" dirty="0">
              <a:sym typeface="+mn-ea"/>
            </a:endParaRPr>
          </a:p>
          <a:p>
            <a:endParaRPr lang="en-US" sz="1400" dirty="0">
              <a:sym typeface="+mn-ea"/>
            </a:endParaRPr>
          </a:p>
          <a:p>
            <a:endParaRPr lang="en-US" sz="1400" dirty="0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864995" y="553085"/>
            <a:ext cx="32054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RTCRoomEventListenerWrapper </a:t>
            </a:r>
            <a:endParaRPr lang="en-US" sz="1600"/>
          </a:p>
          <a:p>
            <a:r>
              <a:rPr lang="en-US" sz="1600">
                <a:sym typeface="+mn-ea"/>
              </a:rPr>
              <a:t>implements RTCRoomEventListener</a:t>
            </a:r>
            <a:endParaRPr lang="en-US" sz="1600"/>
          </a:p>
        </p:txBody>
      </p:sp>
      <p:sp>
        <p:nvSpPr>
          <p:cNvPr id="25" name="Text Box 24"/>
          <p:cNvSpPr txBox="1"/>
          <p:nvPr/>
        </p:nvSpPr>
        <p:spPr>
          <a:xfrm>
            <a:off x="6051550" y="307975"/>
            <a:ext cx="41262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RTCDeviceEventListenerWrapper</a:t>
            </a:r>
            <a:endParaRPr lang="en-US" sz="1600"/>
          </a:p>
          <a:p>
            <a:r>
              <a:rPr lang="en-US" sz="1600">
                <a:sym typeface="+mn-ea"/>
              </a:rPr>
              <a:t>implements RTCDevice.RTCDeviceEventListener</a:t>
            </a:r>
            <a:endParaRPr lang="en-US" sz="1600"/>
          </a:p>
        </p:txBody>
      </p:sp>
      <p:sp>
        <p:nvSpPr>
          <p:cNvPr id="28" name="Text Box 27"/>
          <p:cNvSpPr txBox="1"/>
          <p:nvPr/>
        </p:nvSpPr>
        <p:spPr>
          <a:xfrm>
            <a:off x="6379210" y="4842510"/>
            <a:ext cx="319595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RTCDevice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PeerConnection mPeerConnection</a:t>
            </a:r>
            <a:endParaRPr lang="en-US" sz="1600" dirty="0">
              <a:sym typeface="+mn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6717665" y="3847465"/>
            <a:ext cx="239204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 dirty="0">
                <a:sym typeface="+mn-ea"/>
              </a:rPr>
              <a:t>PeerConnection.Observer</a:t>
            </a:r>
            <a:r>
              <a:rPr lang="en-US" altLang="en-US" sz="1600" dirty="0">
                <a:sym typeface="+mn-ea"/>
              </a:rPr>
              <a:t>/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SdpObserver</a:t>
            </a:r>
            <a:endParaRPr lang="en-US" sz="160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781925" y="4431030"/>
            <a:ext cx="0" cy="3276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9290" y="2431415"/>
            <a:ext cx="9493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514985" y="2005965"/>
            <a:ext cx="11036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joinRoom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763000" y="1589405"/>
            <a:ext cx="0" cy="3276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8245475" y="89154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ISignalNotifyListener</a:t>
            </a:r>
            <a:r>
              <a:rPr lang="en-US" altLang="en-US" sz="1600"/>
              <a:t>/</a:t>
            </a:r>
            <a:endParaRPr lang="en-US" altLang="en-US" sz="1600"/>
          </a:p>
          <a:p>
            <a:r>
              <a:rPr lang="en-US" sz="1600"/>
              <a:t>ISignalResponseCallBack</a:t>
            </a:r>
            <a:endParaRPr lang="en-US" sz="16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95265" y="2431415"/>
            <a:ext cx="9493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5194300" y="2005965"/>
            <a:ext cx="1184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joinRoom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311005" y="2517140"/>
            <a:ext cx="113411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1864995" y="1136650"/>
            <a:ext cx="28886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RTCSignalEventListenerWrapper</a:t>
            </a:r>
            <a:endParaRPr lang="en-US" sz="1600"/>
          </a:p>
          <a:p>
            <a:r>
              <a:rPr lang="en-US" sz="1600"/>
              <a:t>implements ISignalEventListener</a:t>
            </a:r>
            <a:endParaRPr lang="en-US" sz="1600"/>
          </a:p>
        </p:txBody>
      </p:sp>
      <p:sp>
        <p:nvSpPr>
          <p:cNvPr id="39" name="Text Box 38"/>
          <p:cNvSpPr txBox="1"/>
          <p:nvPr/>
        </p:nvSpPr>
        <p:spPr>
          <a:xfrm>
            <a:off x="9238615" y="2031365"/>
            <a:ext cx="20929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ISignalClient </a:t>
            </a:r>
            <a:r>
              <a:rPr lang="en-US" altLang="en-US" sz="1600" dirty="0">
                <a:sym typeface="+mn-ea"/>
              </a:rPr>
              <a:t>.</a:t>
            </a:r>
            <a:r>
              <a:rPr lang="en-US" sz="1600"/>
              <a:t>connect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265" y="2911475"/>
            <a:ext cx="9493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5350510" y="2524125"/>
            <a:ext cx="8388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auth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468745" y="3185795"/>
            <a:ext cx="31064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7033895" y="2848610"/>
            <a:ext cx="21609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RTCProtoMethod.AUTH</a:t>
            </a:r>
            <a:endParaRPr lang="en-US" sz="16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666865" y="3555365"/>
            <a:ext cx="31064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7319645" y="3185795"/>
            <a:ext cx="21113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handleAuthResponse</a:t>
            </a:r>
            <a:r>
              <a:rPr lang="en-US" altLang="en-US" sz="1600"/>
              <a:t>()</a:t>
            </a:r>
            <a:endParaRPr lang="en-US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3"/>
          <p:cNvSpPr txBox="1"/>
          <p:nvPr/>
        </p:nvSpPr>
        <p:spPr>
          <a:xfrm>
            <a:off x="370840" y="25146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RTCTransport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61125" y="3864610"/>
            <a:ext cx="2974340" cy="9836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RTCTransport</a:t>
            </a:r>
            <a:endParaRPr lang="en-US" sz="1600" dirty="0">
              <a:sym typeface="+mn-ea"/>
            </a:endParaRPr>
          </a:p>
          <a:p>
            <a:endParaRPr lang="en-US" sz="1400" dirty="0">
              <a:sym typeface="+mn-ea"/>
            </a:endParaRPr>
          </a:p>
          <a:p>
            <a:endParaRPr lang="en-US" sz="1400" dirty="0">
              <a:sym typeface="+mn-ea"/>
            </a:endParaRPr>
          </a:p>
          <a:p>
            <a:endParaRPr lang="en-US" sz="1400" dirty="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728460" y="2683510"/>
            <a:ext cx="2439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PeerConnection.Observer</a:t>
            </a:r>
            <a:r>
              <a:rPr lang="en-US" altLang="en-US" sz="1600"/>
              <a:t>/</a:t>
            </a:r>
            <a:endParaRPr lang="en-US" altLang="en-US" sz="1600"/>
          </a:p>
          <a:p>
            <a:r>
              <a:rPr lang="en-US" sz="1600"/>
              <a:t>ISignalNotifyListener</a:t>
            </a:r>
            <a:endParaRPr lang="en-US" sz="160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827645" y="3452495"/>
            <a:ext cx="0" cy="3276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279265" y="5499100"/>
            <a:ext cx="333946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RTCPubTransport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Map&lt;String, Producer&gt; mProducers</a:t>
            </a:r>
            <a:endParaRPr lang="en-US" sz="1600" dirty="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934960" y="5499100"/>
            <a:ext cx="343662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RTCSubTransport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Map&lt;String, Consumer&gt; mConsumers</a:t>
            </a:r>
            <a:endParaRPr lang="en-US" sz="1600" dirty="0"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373620" y="4991735"/>
            <a:ext cx="0" cy="381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387080" y="4991735"/>
            <a:ext cx="0" cy="381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477135" y="1045210"/>
            <a:ext cx="315976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RTCEngineImpl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RTCPubTransport mPubTransport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RTCSubTransport mSubTransport</a:t>
            </a:r>
            <a:endParaRPr lang="en-US" sz="1600" dirty="0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481570" y="1045210"/>
            <a:ext cx="215646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 dirty="0">
                <a:sym typeface="+mn-ea"/>
              </a:rPr>
              <a:t>RTCRoom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  createPubTransport</a:t>
            </a:r>
            <a:r>
              <a:rPr lang="en-US" altLang="en-US" sz="1600" dirty="0">
                <a:sym typeface="+mn-ea"/>
              </a:rPr>
              <a:t>()</a:t>
            </a:r>
            <a:endParaRPr lang="en-US" altLang="en-US" sz="1600" dirty="0">
              <a:sym typeface="+mn-ea"/>
            </a:endParaRPr>
          </a:p>
          <a:p>
            <a:r>
              <a:rPr lang="en-US" altLang="en-US" sz="1600" dirty="0">
                <a:sym typeface="+mn-ea"/>
              </a:rPr>
              <a:t>  createSubTransport</a:t>
            </a:r>
            <a:endParaRPr lang="en-US" altLang="en-US" sz="1600" dirty="0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70840" y="934085"/>
            <a:ext cx="16891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publishTracks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14" name="Text Box 13"/>
          <p:cNvSpPr txBox="1"/>
          <p:nvPr/>
        </p:nvSpPr>
        <p:spPr>
          <a:xfrm>
            <a:off x="370840" y="1302385"/>
            <a:ext cx="1651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subscribeTracks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8950" y="1757045"/>
            <a:ext cx="12014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3"/>
          <p:cNvSpPr txBox="1"/>
          <p:nvPr/>
        </p:nvSpPr>
        <p:spPr>
          <a:xfrm>
            <a:off x="370840" y="251460"/>
            <a:ext cx="66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QOS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55695" y="3745230"/>
            <a:ext cx="39878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https://pili-rtc-qos.qiniuapi.com/v1/rtcevent</a:t>
            </a:r>
            <a:endParaRPr lang="en-US" sz="1600"/>
          </a:p>
          <a:p>
            <a:r>
              <a:rPr lang="en-US" altLang="en-US" sz="1600"/>
              <a:t>		                  /v1/rtctask</a:t>
            </a:r>
            <a:endParaRPr lang="en-US" altLang="en-US" sz="1600"/>
          </a:p>
        </p:txBody>
      </p:sp>
      <p:sp>
        <p:nvSpPr>
          <p:cNvPr id="23" name="Text Box 22"/>
          <p:cNvSpPr txBox="1"/>
          <p:nvPr/>
        </p:nvSpPr>
        <p:spPr>
          <a:xfrm>
            <a:off x="4000500" y="619760"/>
            <a:ext cx="2473325" cy="737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400" dirty="0">
                <a:sym typeface="+mn-ea"/>
              </a:rPr>
              <a:t>QosManagerV2</a:t>
            </a:r>
            <a:endParaRPr lang="en-US" sz="1400" dirty="0">
              <a:sym typeface="+mn-ea"/>
            </a:endParaRPr>
          </a:p>
          <a:p>
            <a:r>
              <a:rPr lang="en-US" sz="1400"/>
              <a:t>  recordPublishPC</a:t>
            </a:r>
            <a:r>
              <a:rPr lang="en-US" altLang="en-US" sz="1400"/>
              <a:t>()</a:t>
            </a:r>
            <a:endParaRPr lang="en-US" altLang="en-US" sz="1400"/>
          </a:p>
          <a:p>
            <a:r>
              <a:rPr lang="en-US" altLang="en-US" sz="1400"/>
              <a:t>  recordJoinRoom()</a:t>
            </a:r>
            <a:endParaRPr lang="en-US" alt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4257040" y="2159000"/>
            <a:ext cx="1842135" cy="5219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400" dirty="0">
                <a:sym typeface="+mn-ea"/>
              </a:rPr>
              <a:t>QosSerManager</a:t>
            </a:r>
            <a:endParaRPr lang="en-US" sz="1400" dirty="0">
              <a:sym typeface="+mn-ea"/>
            </a:endParaRPr>
          </a:p>
          <a:p>
            <a:r>
              <a:rPr lang="en-US" altLang="en-US" sz="1400"/>
              <a:t>  report()</a:t>
            </a:r>
            <a:endParaRPr lang="en-US" altLang="en-US" sz="140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86045" y="3082925"/>
            <a:ext cx="0" cy="5727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77790" y="1491615"/>
            <a:ext cx="0" cy="4368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99820" y="1311275"/>
            <a:ext cx="492188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RTCEngineImpl</a:t>
            </a:r>
            <a:endParaRPr lang="en-US"/>
          </a:p>
          <a:p>
            <a:r>
              <a:rPr lang="en-US"/>
              <a:t>  RTCMediaSourceManager mSourceManager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99820" y="2178685"/>
            <a:ext cx="492188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RTCMediaSourceManager</a:t>
            </a:r>
            <a:endParaRPr lang="en-US"/>
          </a:p>
          <a:p>
            <a:r>
              <a:rPr lang="en-US"/>
              <a:t>  createTrackSource()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3152</Words>
  <Application>WPS Presentation</Application>
  <PresentationFormat>Widescreen</PresentationFormat>
  <Paragraphs>222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DejaVu Sans</vt:lpstr>
      <vt:lpstr>Calibri</vt:lpstr>
      <vt:lpstr>宋体</vt:lpstr>
      <vt:lpstr>Droid Sans Fallback</vt:lpstr>
      <vt:lpstr>微软雅黑</vt:lpstr>
      <vt:lpstr>Arial Unicode MS</vt:lpstr>
      <vt:lpstr>Calibri Light</vt:lpstr>
      <vt:lpstr>Abyssinica SIL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富媒体 A</dc:creator>
  <cp:lastModifiedBy>shiruiwei</cp:lastModifiedBy>
  <cp:revision>179</cp:revision>
  <dcterms:created xsi:type="dcterms:W3CDTF">2019-08-19T02:24:18Z</dcterms:created>
  <dcterms:modified xsi:type="dcterms:W3CDTF">2019-08-19T02:24:18Z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