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8" r:id="rId3"/>
    <p:sldId id="296" r:id="rId4"/>
    <p:sldId id="297" r:id="rId5"/>
    <p:sldId id="310" r:id="rId6"/>
    <p:sldId id="311" r:id="rId7"/>
    <p:sldId id="299" r:id="rId8"/>
    <p:sldId id="300" r:id="rId9"/>
    <p:sldId id="301" r:id="rId10"/>
    <p:sldId id="298" r:id="rId11"/>
    <p:sldId id="280" r:id="rId12"/>
    <p:sldId id="281" r:id="rId13"/>
    <p:sldId id="283" r:id="rId14"/>
    <p:sldId id="282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6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3E07-E3C4-274A-9153-E7D290C115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F1AE-D470-474F-86B7-FC0741B1F47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TextBox 3"/>
          <p:cNvSpPr txBox="1"/>
          <p:nvPr/>
        </p:nvSpPr>
        <p:spPr>
          <a:xfrm>
            <a:off x="146050" y="116205"/>
            <a:ext cx="112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基本类型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81685" y="831850"/>
            <a:ext cx="272986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CBaseObject</a:t>
            </a:r>
            <a:endParaRPr 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CBaseInst *     m_pBaseInst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char            m_szObjName[64]</a:t>
            </a:r>
            <a:endParaRPr lang="en-US" altLang="en-US" sz="16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312285" y="831850"/>
            <a:ext cx="272986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CBaseInst</a:t>
            </a:r>
            <a:endParaRPr 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81685" y="4912995"/>
            <a:ext cx="537527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CBuffMng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QC_DATA_BUFF *  GetEmpty (QCMediaType nType, int nSize)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int   Send (QC_DATA_BUFF * pBuff)</a:t>
            </a:r>
            <a:endParaRPr lang="en-US" sz="160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1685" y="2283460"/>
            <a:ext cx="473392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CBaseSource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ReadBuff (QC_DATA_BUFF * pBuffInfo,</a:t>
            </a:r>
            <a:endParaRPr 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	</a:t>
            </a:r>
            <a:r>
              <a:rPr lang="en-US" sz="1600">
                <a:sym typeface="+mn-ea"/>
              </a:rPr>
              <a:t>QC_DATA_BUFF ** ppBuffData, bool bWait)</a:t>
            </a:r>
            <a:endParaRPr lang="en-US" sz="16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81685" y="3632835"/>
            <a:ext cx="473392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CBoxBase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ReadBuff (QC_DATA_BUFF * pBuffInfo,</a:t>
            </a:r>
            <a:endParaRPr 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	</a:t>
            </a:r>
            <a:r>
              <a:rPr lang="en-US" sz="1600">
                <a:sym typeface="+mn-ea"/>
              </a:rPr>
              <a:t>QC_DATA_BUFF ** ppBuffData, bool bWait)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857250" y="1353820"/>
            <a:ext cx="3749040" cy="304609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CNDKPlayer</a:t>
            </a:r>
            <a:endParaRPr 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Init()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Open()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Play()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SetParam()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QCM_Player          m_Player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CBaseAudioRnd *     m_pRndAudio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CNDKVideoRnd *      m_pRndVideo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CNDKVDecRnd *       m_pRndVidDec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QC_DATA_BUFF        m_buffAudio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QC_DATA_BUFF        m_buffVideo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QC_DATA_BUFF        m_buffSource</a:t>
            </a:r>
            <a:endParaRPr lang="en-US" altLang="en-US" sz="16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22630" y="561975"/>
            <a:ext cx="128968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CBaseObject</a:t>
            </a:r>
            <a:endParaRPr lang="en-US" altLang="en-US" sz="160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112645" y="315595"/>
            <a:ext cx="300863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CMsgReceive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 ReceiveMsg (CMsgItem * pItem)</a:t>
            </a:r>
            <a:endParaRPr lang="en-US" sz="1600"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24635" y="103886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18080" y="103886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898005" y="1353820"/>
            <a:ext cx="292417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CNDKAudioRnd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jmethodID           m_fPushAudio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jbyteArray          m_pDataBuff</a:t>
            </a:r>
            <a:endParaRPr lang="en-US" sz="1600">
              <a:sym typeface="+mn-ea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481570" y="364236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400290" y="612775"/>
            <a:ext cx="168465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CBaseAudioRnd</a:t>
            </a:r>
            <a:endParaRPr lang="en-US" altLang="en-US" sz="1600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264150" y="4069080"/>
            <a:ext cx="270637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CNDKVDecRnd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CMediaCodecDec*    m_pDec</a:t>
            </a:r>
            <a:endParaRPr lang="en-US" sz="1600"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232650" y="3118485"/>
            <a:ext cx="168465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CBaseVideoRnd</a:t>
            </a:r>
            <a:endParaRPr lang="en-US" sz="1600"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221345" y="4069080"/>
            <a:ext cx="363093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CNDKVideoRnd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ANativeWindow *           m_pNativeWnd</a:t>
            </a:r>
            <a:endParaRPr lang="en-US" sz="1600">
              <a:sym typeface="+mn-ea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660765" y="364236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075295" y="103886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54505" y="111760"/>
            <a:ext cx="1622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qcCreatePlayer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20" name="Text Box 19"/>
          <p:cNvSpPr txBox="1"/>
          <p:nvPr/>
        </p:nvSpPr>
        <p:spPr>
          <a:xfrm>
            <a:off x="1076960" y="1398270"/>
            <a:ext cx="3254375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QCM_Player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void *          hPlayer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int (* SetNotify) </a:t>
            </a:r>
            <a:r>
              <a:rPr lang="en-US" altLang="en-US" sz="1600">
                <a:sym typeface="+mn-ea"/>
              </a:rPr>
              <a:t>(void * hPlayer, ...)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int (* Open) (void * hPlayer)</a:t>
            </a:r>
            <a:endParaRPr lang="en-US" altLang="en-US" sz="1600"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58340" y="2560320"/>
            <a:ext cx="0" cy="69913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236980" y="3411220"/>
            <a:ext cx="19380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qcPlayer_Open</a:t>
            </a:r>
            <a:r>
              <a:rPr lang="en-US" altLang="en-US" sz="1600"/>
              <a:t>()</a:t>
            </a:r>
            <a:endParaRPr lang="en-US" altLang="en-US" sz="1600"/>
          </a:p>
          <a:p>
            <a:r>
              <a:rPr lang="en-US" altLang="en-US" sz="1600"/>
              <a:t>qcPlayer_SetNotify()</a:t>
            </a:r>
            <a:endParaRPr lang="en-US" altLang="en-US" sz="16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85340" y="2560320"/>
            <a:ext cx="0" cy="69913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80945" y="565150"/>
            <a:ext cx="0" cy="5981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658110" y="565150"/>
            <a:ext cx="1217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返回</a:t>
            </a:r>
            <a:endParaRPr lang="en-US" altLang="en-US" sz="1600"/>
          </a:p>
          <a:p>
            <a:r>
              <a:rPr lang="en-US" sz="1600">
                <a:sym typeface="+mn-ea"/>
              </a:rPr>
              <a:t>QCM_Player</a:t>
            </a:r>
            <a:endParaRPr lang="en-US" altLang="en-US" sz="1600"/>
          </a:p>
        </p:txBody>
      </p:sp>
      <p:sp>
        <p:nvSpPr>
          <p:cNvPr id="15" name="Text Box 14"/>
          <p:cNvSpPr txBox="1"/>
          <p:nvPr/>
        </p:nvSpPr>
        <p:spPr>
          <a:xfrm>
            <a:off x="1419225" y="4609465"/>
            <a:ext cx="3442970" cy="15684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COMBoxMng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CBoxSource *                m_pBoxSource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</a:t>
            </a:r>
            <a:r>
              <a:rPr lang="en-US" sz="1600">
                <a:sym typeface="+mn-ea"/>
                <a:hlinkClick r:id="rId1" action="ppaction://hlinksldjump"/>
              </a:rPr>
              <a:t>CBoxRender </a:t>
            </a:r>
            <a:r>
              <a:rPr lang="en-US" sz="1600">
                <a:sym typeface="+mn-ea"/>
              </a:rPr>
              <a:t>*                m_pRndAudio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</a:t>
            </a:r>
            <a:r>
              <a:rPr lang="en-US" sz="1600">
                <a:sym typeface="+mn-ea"/>
                <a:hlinkClick r:id="rId1" action="ppaction://hlinksldjump"/>
              </a:rPr>
              <a:t>CBoxRender </a:t>
            </a:r>
            <a:r>
              <a:rPr lang="en-US" sz="1600">
                <a:sym typeface="+mn-ea"/>
              </a:rPr>
              <a:t>*                m_pRndVideo</a:t>
            </a:r>
            <a:endParaRPr 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CThreadWork *       m_pThreadWork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CBoxMonitor *        m_pBoxMonitor</a:t>
            </a:r>
            <a:endParaRPr lang="en-US" altLang="en-US" sz="1600">
              <a:sym typeface="+mn-ea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50590" y="2560320"/>
            <a:ext cx="0" cy="18281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93515" y="429069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3769360" y="2973070"/>
            <a:ext cx="124142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CBaseObject</a:t>
            </a:r>
            <a:endParaRPr lang="en-US" altLang="en-US" sz="1600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69360" y="3371215"/>
            <a:ext cx="134239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CThreadFunc</a:t>
            </a:r>
            <a:endParaRPr lang="en-US" sz="1600"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3769360" y="3776980"/>
            <a:ext cx="138493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CMsgReceiver</a:t>
            </a:r>
            <a:endParaRPr lang="en-US" sz="1600">
              <a:sym typeface="+mn-ea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137025" y="429069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145780" y="5251450"/>
            <a:ext cx="344297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CBoxSource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</a:t>
            </a:r>
            <a:r>
              <a:rPr lang="en-US" sz="1600">
                <a:sym typeface="+mn-ea"/>
                <a:hlinkClick r:id="rId2" action="ppaction://hlinksldjump"/>
              </a:rPr>
              <a:t> QC_IO_Func</a:t>
            </a:r>
            <a:r>
              <a:rPr lang="en-US" sz="1600">
                <a:sym typeface="+mn-ea"/>
              </a:rPr>
              <a:t>          m_fIO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</a:t>
            </a:r>
            <a:r>
              <a:rPr lang="en-US" sz="1600">
                <a:sym typeface="+mn-ea"/>
                <a:hlinkClick r:id="rId3" action="ppaction://hlinksldjump"/>
              </a:rPr>
              <a:t>CBaseSource</a:t>
            </a:r>
            <a:r>
              <a:rPr lang="en-US" sz="1600">
                <a:sym typeface="+mn-ea"/>
              </a:rPr>
              <a:t> *       m_pMediaSource</a:t>
            </a:r>
            <a:endParaRPr lang="en-US" sz="1600">
              <a:sym typeface="+mn-ea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495030" y="4295775"/>
            <a:ext cx="0" cy="84582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6703695" y="3371215"/>
            <a:ext cx="302831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CBo</a:t>
            </a:r>
            <a:r>
              <a:rPr lang="en-US" altLang="en-US" sz="1600">
                <a:sym typeface="+mn-ea"/>
              </a:rPr>
              <a:t>x</a:t>
            </a:r>
            <a:r>
              <a:rPr lang="en-US" sz="1600">
                <a:sym typeface="+mn-ea"/>
              </a:rPr>
              <a:t>Base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int  SetSource (CBoxBase *)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CBoxBase *          m_pBoxSource</a:t>
            </a:r>
            <a:endParaRPr 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14315" y="5744210"/>
            <a:ext cx="255016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1600">
                <a:sym typeface="+mn-ea"/>
              </a:rPr>
              <a:t>C</a:t>
            </a:r>
            <a:r>
              <a:rPr lang="en-US" sz="1600">
                <a:sym typeface="+mn-ea"/>
              </a:rPr>
              <a:t>BoxRender </a:t>
            </a:r>
            <a:endParaRPr lang="en-US" sz="160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761990" y="4914265"/>
            <a:ext cx="130111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CThreadFunc</a:t>
            </a:r>
            <a:endParaRPr lang="en-US" sz="1600">
              <a:sym typeface="+mn-e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151245" y="541845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728585" y="4295775"/>
            <a:ext cx="0" cy="119824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Text Box 23"/>
          <p:cNvSpPr txBox="1"/>
          <p:nvPr/>
        </p:nvSpPr>
        <p:spPr>
          <a:xfrm>
            <a:off x="3280410" y="3744595"/>
            <a:ext cx="398272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CQCSource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</a:t>
            </a:r>
            <a:r>
              <a:rPr lang="en-US" sz="1600">
                <a:sym typeface="+mn-ea"/>
                <a:hlinkClick r:id="rId1" action="ppaction://hlinksldjump"/>
              </a:rPr>
              <a:t>QC_Parser_Func</a:t>
            </a:r>
            <a:r>
              <a:rPr lang="en-US" sz="1600">
                <a:sym typeface="+mn-ea"/>
              </a:rPr>
              <a:t>      m_fParser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 ReadBuff (QC_DATA_BUFF * pBuffInfo</a:t>
            </a:r>
            <a:r>
              <a:rPr lang="en-US" altLang="en-US" sz="1600">
                <a:sym typeface="+mn-ea"/>
              </a:rPr>
              <a:t>, ...)</a:t>
            </a:r>
            <a:endParaRPr lang="en-US" altLang="en-US" sz="1600">
              <a:sym typeface="+mn-ea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10760" y="340360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3806825" y="2459990"/>
            <a:ext cx="292989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CBaseSource</a:t>
            </a:r>
            <a:endParaRPr 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QC_IO_Func          m_fIO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CBuffMng *          m_pBuffMng</a:t>
            </a:r>
            <a:endParaRPr lang="en-US" altLang="en-US" sz="16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52315" y="211010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04715" y="211010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201795" y="1672590"/>
            <a:ext cx="124142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CBaseObject</a:t>
            </a:r>
            <a:endParaRPr lang="en-US" altLang="en-US" sz="16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201795" y="1212215"/>
            <a:ext cx="13335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CThreadFunc</a:t>
            </a:r>
            <a:endParaRPr lang="en-US" altLang="en-US" sz="160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91120" y="2977515"/>
            <a:ext cx="292989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CBuffMng</a:t>
            </a:r>
            <a:endParaRPr lang="en-US" sz="1600"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856345" y="266128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8151495" y="2190750"/>
            <a:ext cx="124142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CBaseObject</a:t>
            </a:r>
            <a:endParaRPr lang="en-US" sz="1600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280410" y="4676140"/>
            <a:ext cx="15284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CExtAVSource</a:t>
            </a:r>
            <a:endParaRPr 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Text Box 23"/>
          <p:cNvSpPr txBox="1"/>
          <p:nvPr/>
        </p:nvSpPr>
        <p:spPr>
          <a:xfrm>
            <a:off x="3054350" y="1784350"/>
            <a:ext cx="4580255" cy="1322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QC_IO_Func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void *          hIO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</a:t>
            </a:r>
            <a:r>
              <a:rPr lang="en-US" altLang="en-US" sz="1600">
                <a:sym typeface="+mn-ea"/>
              </a:rPr>
              <a:t>i</a:t>
            </a:r>
            <a:r>
              <a:rPr lang="en-US" sz="1600">
                <a:sym typeface="+mn-ea"/>
              </a:rPr>
              <a:t>nt   (* Open)   (void * hIO, const char * pURL</a:t>
            </a:r>
            <a:r>
              <a:rPr lang="en-US" altLang="en-US" sz="1600">
                <a:sym typeface="+mn-ea"/>
              </a:rPr>
              <a:t>, ...)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int   (* Run)     (void * hIO)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int   (* Read)   (void * hIO, unsigned char * pBuff, ...)</a:t>
            </a:r>
            <a:endParaRPr lang="en-US" alt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91610" y="473075"/>
            <a:ext cx="12763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qcCreateIO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29785" y="976630"/>
            <a:ext cx="0" cy="5981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815205" y="918845"/>
            <a:ext cx="1217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返回</a:t>
            </a:r>
            <a:endParaRPr lang="en-US" altLang="en-US" sz="1600"/>
          </a:p>
          <a:p>
            <a:r>
              <a:rPr lang="en-US" sz="1600">
                <a:sym typeface="+mn-ea"/>
              </a:rPr>
              <a:t>QC_IO_Func</a:t>
            </a:r>
            <a:endParaRPr lang="en-US" alt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3107690" y="3961130"/>
            <a:ext cx="15220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qcIO_Open</a:t>
            </a:r>
            <a:r>
              <a:rPr lang="en-US" altLang="en-US" sz="1600"/>
              <a:t>()</a:t>
            </a:r>
            <a:endParaRPr lang="en-US" altLang="en-US" sz="1600"/>
          </a:p>
          <a:p>
            <a:r>
              <a:rPr lang="en-US" altLang="en-US" sz="1600"/>
              <a:t>qcIO_Read()</a:t>
            </a:r>
            <a:endParaRPr lang="en-US" altLang="en-US" sz="16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3650" y="3192780"/>
            <a:ext cx="0" cy="69913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94100" y="3192780"/>
            <a:ext cx="0" cy="69913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67960" y="3338830"/>
            <a:ext cx="0" cy="18281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629785" y="5335270"/>
            <a:ext cx="336486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CHTTPIO2</a:t>
            </a:r>
            <a:endParaRPr 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CHTTPClient *         m_pHttpData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 CMemFile *            m_pMemData</a:t>
            </a:r>
            <a:endParaRPr lang="en-US" altLang="en-US" sz="1600">
              <a:sym typeface="+mn-ea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512560" y="500697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664960" y="500697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6162040" y="4544695"/>
            <a:ext cx="124142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CBaseIO</a:t>
            </a:r>
            <a:endParaRPr lang="en-US" altLang="en-US" sz="1600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162040" y="4084320"/>
            <a:ext cx="13335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CThreadFunc</a:t>
            </a:r>
            <a:endParaRPr lang="en-US" altLang="en-US" sz="160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642485" y="6226175"/>
            <a:ext cx="12515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CRTMPIO</a:t>
            </a:r>
            <a:r>
              <a:rPr lang="en-US" altLang="en-US" sz="1600"/>
              <a:t>/</a:t>
            </a:r>
            <a:endParaRPr lang="en-US" altLang="en-US" sz="1600"/>
          </a:p>
          <a:p>
            <a:r>
              <a:rPr lang="en-US" sz="1600">
                <a:sym typeface="+mn-ea"/>
              </a:rPr>
              <a:t>CFileIO</a:t>
            </a:r>
            <a:endParaRPr lang="en-US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2987040" y="1935480"/>
            <a:ext cx="5032375" cy="1322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QC_Parser_Func</a:t>
            </a:r>
            <a:endParaRPr 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void *          hParser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void *          pBuffMng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int  (* Open)   (void * hParser, QC_IO_Func * pIO, ...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int   (* Process)  (void * hParser, unsigned char * pBuff, ...</a:t>
            </a:r>
            <a:endParaRPr lang="en-US" alt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427730" y="32956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qcCreateParser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41470" y="1002030"/>
            <a:ext cx="0" cy="5981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4326890" y="944245"/>
            <a:ext cx="1565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填充</a:t>
            </a:r>
            <a:endParaRPr lang="en-US" altLang="en-US" sz="1600"/>
          </a:p>
          <a:p>
            <a:r>
              <a:rPr lang="en-US" sz="1600">
                <a:sym typeface="+mn-ea"/>
              </a:rPr>
              <a:t>QC_Parser_Func</a:t>
            </a:r>
            <a:endParaRPr lang="en-US" alt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3352800" y="4302125"/>
            <a:ext cx="18161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qcParser_Open</a:t>
            </a:r>
            <a:r>
              <a:rPr lang="en-US" altLang="en-US" sz="1600">
                <a:sym typeface="+mn-ea"/>
              </a:rPr>
              <a:t>()</a:t>
            </a:r>
            <a:endParaRPr lang="en-US" sz="1600"/>
          </a:p>
          <a:p>
            <a:r>
              <a:rPr lang="en-US" sz="1600"/>
              <a:t>qcParser_Process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95725" y="3449955"/>
            <a:ext cx="0" cy="69913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22725" y="3449955"/>
            <a:ext cx="0" cy="69913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09870" y="3330575"/>
            <a:ext cx="0" cy="18281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194175" y="5471160"/>
            <a:ext cx="313372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CMP4Parser</a:t>
            </a:r>
            <a:endParaRPr lang="en-US" altLang="en-US" sz="1600">
              <a:sym typeface="+mn-ea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790690" y="508254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943090" y="508254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6440170" y="4620260"/>
            <a:ext cx="150431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CMP4IOReader</a:t>
            </a:r>
            <a:endParaRPr lang="en-US" altLang="en-US" sz="1600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440170" y="4159885"/>
            <a:ext cx="13335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CBaseParser</a:t>
            </a:r>
            <a:endParaRPr lang="en-US" altLang="en-US" sz="1600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141470" y="5981700"/>
            <a:ext cx="12515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CFLVParser</a:t>
            </a:r>
            <a:r>
              <a:rPr lang="en-US" altLang="en-US" sz="1600"/>
              <a:t>/</a:t>
            </a:r>
            <a:endParaRPr lang="en-US" altLang="en-US" sz="1600"/>
          </a:p>
          <a:p>
            <a:r>
              <a:rPr lang="en-US" sz="1600">
                <a:sym typeface="+mn-ea"/>
              </a:rPr>
              <a:t>CTSParser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 Box 13"/>
          <p:cNvSpPr txBox="1"/>
          <p:nvPr/>
        </p:nvSpPr>
        <p:spPr>
          <a:xfrm>
            <a:off x="3114675" y="4689475"/>
            <a:ext cx="15208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CBoxVDecRnd</a:t>
            </a:r>
            <a:r>
              <a:rPr lang="en-US" altLang="en-US" sz="1600"/>
              <a:t>/</a:t>
            </a:r>
            <a:endParaRPr lang="en-US" altLang="en-US" sz="1600"/>
          </a:p>
          <a:p>
            <a:r>
              <a:rPr lang="en-US" altLang="en-US" sz="1600"/>
              <a:t>CBoxVideoRnd/</a:t>
            </a:r>
            <a:endParaRPr lang="en-US" altLang="en-US" sz="1600"/>
          </a:p>
        </p:txBody>
      </p:sp>
      <p:sp>
        <p:nvSpPr>
          <p:cNvPr id="15" name="Text Box 14"/>
          <p:cNvSpPr txBox="1"/>
          <p:nvPr/>
        </p:nvSpPr>
        <p:spPr>
          <a:xfrm>
            <a:off x="2988310" y="2941955"/>
            <a:ext cx="384048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CBoxRender</a:t>
            </a:r>
            <a:endParaRPr 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CQCVideoEnc *       m_pVideoEnc ?</a:t>
            </a:r>
            <a:endParaRPr lang="en-US" altLang="en-US" sz="1600">
              <a:sym typeface="+mn-ea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635500" y="257810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5213985" y="858520"/>
            <a:ext cx="13335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CThreadFunc</a:t>
            </a:r>
            <a:endParaRPr lang="en-US" altLang="en-US" sz="16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114675" y="4105910"/>
            <a:ext cx="313372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1600">
                <a:sym typeface="+mn-ea"/>
              </a:rPr>
              <a:t>CBoxAudioRnd</a:t>
            </a:r>
            <a:endParaRPr lang="en-US" altLang="en-US" sz="1600">
              <a:sym typeface="+mn-ea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81855" y="368236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2988310" y="1368425"/>
            <a:ext cx="3559175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CBo</a:t>
            </a:r>
            <a:r>
              <a:rPr lang="en-US" altLang="en-US" sz="1600">
                <a:sym typeface="+mn-ea"/>
              </a:rPr>
              <a:t>x</a:t>
            </a:r>
            <a:r>
              <a:rPr lang="en-US" sz="1600">
                <a:sym typeface="+mn-ea"/>
              </a:rPr>
              <a:t>Base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int  SetSource (CBoxBase *)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int  ReadBuff (QC_DATA_BUFF *</a:t>
            </a:r>
            <a:r>
              <a:rPr lang="en-US" altLang="en-US" sz="1600">
                <a:sym typeface="+mn-ea"/>
              </a:rPr>
              <a:t>, ...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CBoxBase *          m_pBoxSource</a:t>
            </a:r>
            <a:endParaRPr lang="en-US" sz="1600"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87900" y="257810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6492875" y="592455"/>
            <a:ext cx="3133725" cy="1322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CThreadFunc</a:t>
            </a:r>
            <a:endParaRPr 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OnHandleEvent()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OnWorkItem()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OnStartFunc()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OnStopFunc()</a:t>
            </a:r>
            <a:endParaRPr lang="en-US" altLang="en-US" sz="16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10640" y="838200"/>
            <a:ext cx="313372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CThreadEvent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Fire</a:t>
            </a:r>
            <a:r>
              <a:rPr lang="en-US" altLang="en-US" sz="1600">
                <a:sym typeface="+mn-ea"/>
              </a:rPr>
              <a:t>()</a:t>
            </a:r>
            <a:endParaRPr 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SetEventFunc ()</a:t>
            </a:r>
            <a:endParaRPr lang="en-US" altLang="en-US" sz="160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769995" y="3261995"/>
            <a:ext cx="3681730" cy="230695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CThreadWork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Start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SetWorkProc()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SetStartStopFunc()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PostEvent(CThreadEvent * pEvent, ...)</a:t>
            </a:r>
            <a:r>
              <a:rPr lang="en-US" sz="1600">
                <a:sym typeface="+mn-ea"/>
              </a:rPr>
              <a:t> 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CThreadFunc *       m_pThreadFunc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int (CThreadFunc::* m_fOnWork) (void)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CObjectList&lt;CThreadEvent&gt;   m_lstFree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CObjectList&lt;CThreadEvent&gt;   m_lstFull</a:t>
            </a:r>
            <a:endParaRPr lang="en-US" altLang="en-US" sz="1600"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02225" y="293243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4307840" y="2517140"/>
            <a:ext cx="13335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CBaseObject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TextBox 3"/>
          <p:cNvSpPr txBox="1"/>
          <p:nvPr/>
        </p:nvSpPr>
        <p:spPr>
          <a:xfrm>
            <a:off x="146050" y="116205"/>
            <a:ext cx="125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流程概览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613785" y="686435"/>
            <a:ext cx="161036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jniPlayer.cpp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nativeOpen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nativePlay()</a:t>
            </a:r>
            <a:endParaRPr lang="en-US" altLang="en-US" sz="16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91840" y="2305050"/>
            <a:ext cx="260413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CNDKPlayer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QCM_Player          m_Player</a:t>
            </a:r>
            <a:endParaRPr 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96235" y="3631565"/>
            <a:ext cx="339534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qcPlayerEng.cpp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qcCreatePlayer</a:t>
            </a:r>
            <a:r>
              <a:rPr lang="en-US" altLang="en-US" sz="1600">
                <a:sym typeface="+mn-ea"/>
              </a:rPr>
              <a:t>(QCM_Player * , ...)</a:t>
            </a:r>
            <a:endParaRPr lang="en-US" alt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91840" y="4958715"/>
            <a:ext cx="260413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COMBoxMng</a:t>
            </a:r>
            <a:endParaRPr lang="en-US" sz="16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18000" y="1687195"/>
            <a:ext cx="0" cy="4464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18000" y="3010535"/>
            <a:ext cx="0" cy="4464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18000" y="4318635"/>
            <a:ext cx="0" cy="4464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6214745" y="4958715"/>
            <a:ext cx="276288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altLang="en-US" sz="1600">
                <a:sym typeface="+mn-ea"/>
              </a:rPr>
              <a:t>m_pBaseInst = new CBaseInst()</a:t>
            </a:r>
            <a:endParaRPr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TextBox 3"/>
          <p:cNvSpPr txBox="1"/>
          <p:nvPr/>
        </p:nvSpPr>
        <p:spPr>
          <a:xfrm>
            <a:off x="146050" y="116205"/>
            <a:ext cx="112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IO+Parser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881120" y="231140"/>
            <a:ext cx="279844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COMBoxMng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CBoxSource *  m_pBoxSource</a:t>
            </a:r>
            <a:endParaRPr lang="en-US" sz="16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02990" y="1419860"/>
            <a:ext cx="358965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CBoxSource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QC_IO_Func          m_fIO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CBaseSource *  m_pMediaSource</a:t>
            </a:r>
            <a:endParaRPr 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33270" y="2507615"/>
            <a:ext cx="29451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nFlag</a:t>
            </a:r>
            <a:endParaRPr lang="en-US" altLang="en-US" sz="1600"/>
          </a:p>
          <a:p>
            <a:r>
              <a:rPr lang="en-US" sz="1600"/>
              <a:t>QCPLAY_OPEN_EXT_SOURCE_AV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2128520" y="3154680"/>
            <a:ext cx="17526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CExtAVSource</a:t>
            </a:r>
            <a:endParaRPr lang="en-US" sz="160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795645" y="2507615"/>
            <a:ext cx="22199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nProtocol</a:t>
            </a:r>
            <a:endParaRPr lang="en-US" sz="1600"/>
          </a:p>
          <a:p>
            <a:r>
              <a:rPr lang="en-US" sz="1600"/>
              <a:t>QC_IOPROTOCOL_RTMP</a:t>
            </a:r>
            <a:endParaRPr 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5795645" y="3170555"/>
            <a:ext cx="17526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CQCSource</a:t>
            </a:r>
            <a:endParaRPr lang="en-US" sz="16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454390" y="3154680"/>
            <a:ext cx="117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  <p:sp>
        <p:nvSpPr>
          <p:cNvPr id="12" name="矩形 4"/>
          <p:cNvSpPr/>
          <p:nvPr/>
        </p:nvSpPr>
        <p:spPr>
          <a:xfrm>
            <a:off x="365125" y="2874645"/>
            <a:ext cx="1439545" cy="64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CBaseSource </a:t>
            </a:r>
            <a:r>
              <a:rPr lang="en-US" altLang="zh-CN" sz="1600" dirty="0"/>
              <a:t> </a:t>
            </a:r>
            <a:endParaRPr lang="en-US" altLang="zh-CN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01590" y="906780"/>
            <a:ext cx="0" cy="4464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634105" y="3877945"/>
            <a:ext cx="309118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qcIO.cpp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qcCreateIO</a:t>
            </a:r>
            <a:r>
              <a:rPr lang="" altLang="en-US" sz="1600">
                <a:sym typeface="+mn-ea"/>
              </a:rPr>
              <a:t>(QC_IO_Func * pIO, ...)</a:t>
            </a:r>
            <a:endParaRPr lang="" altLang="en-US" sz="16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550795" y="6293485"/>
            <a:ext cx="17526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CFileIO</a:t>
            </a:r>
            <a:endParaRPr lang="en-US" sz="1600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483485" y="5956300"/>
            <a:ext cx="21272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QC_IOPROTOCOL_FILE</a:t>
            </a:r>
            <a:endParaRPr lang="en-US" sz="1600"/>
          </a:p>
        </p:txBody>
      </p:sp>
      <p:sp>
        <p:nvSpPr>
          <p:cNvPr id="15" name="Text Box 14"/>
          <p:cNvSpPr txBox="1"/>
          <p:nvPr/>
        </p:nvSpPr>
        <p:spPr>
          <a:xfrm>
            <a:off x="4794250" y="6293485"/>
            <a:ext cx="17526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CHTTPIO2</a:t>
            </a:r>
            <a:endParaRPr lang="en-US" sz="1600"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610735" y="5956300"/>
            <a:ext cx="23037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QC_IOPROTOCOL_HTTP</a:t>
            </a:r>
            <a:endParaRPr lang="en-US" sz="1600"/>
          </a:p>
        </p:txBody>
      </p:sp>
      <p:sp>
        <p:nvSpPr>
          <p:cNvPr id="17" name="Text Box 16"/>
          <p:cNvSpPr txBox="1"/>
          <p:nvPr/>
        </p:nvSpPr>
        <p:spPr>
          <a:xfrm>
            <a:off x="6989445" y="6293485"/>
            <a:ext cx="17526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CRTMPIO</a:t>
            </a:r>
            <a:endParaRPr lang="en-US" sz="1600"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914515" y="5956300"/>
            <a:ext cx="23037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QC_IOPROTOCOL_RTMP</a:t>
            </a:r>
            <a:endParaRPr lang="en-US" sz="160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72355" y="560070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4610735" y="5135245"/>
            <a:ext cx="1229995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CBaseIO</a:t>
            </a:r>
            <a:endParaRPr lang="en-US" sz="1600">
              <a:sym typeface="+mn-ea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01590" y="4575175"/>
            <a:ext cx="0" cy="4464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179695" y="560070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75605" y="560070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998595" y="966470"/>
            <a:ext cx="279654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CQCSource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QC_Parser_Func      m_fParser</a:t>
            </a:r>
            <a:endParaRPr lang="en-US" sz="16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26790" y="2399665"/>
            <a:ext cx="4107815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qcParser.cpp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qcCreateParser (QC_Parser_Func * pParser</a:t>
            </a:r>
            <a:r>
              <a:rPr lang="" altLang="en-US" sz="1600">
                <a:sym typeface="+mn-ea"/>
              </a:rPr>
              <a:t>,...)</a:t>
            </a:r>
            <a:endParaRPr lang="" altLang="en-US" sz="1600">
              <a:sym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27320" y="1741170"/>
            <a:ext cx="0" cy="4464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2633980" y="5028565"/>
            <a:ext cx="211201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CAdaptiveStreamHLS</a:t>
            </a:r>
            <a:endParaRPr lang="en-US" altLang="en-US" sz="160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904740" y="5019675"/>
            <a:ext cx="211201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CFLVParser</a:t>
            </a:r>
            <a:endParaRPr lang="en-US" sz="1600"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213600" y="5019675"/>
            <a:ext cx="211201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CMP4Parser</a:t>
            </a:r>
            <a:endParaRPr lang="en-US" sz="1600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2633980" y="4691380"/>
            <a:ext cx="18415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QC_PARSER_M3U8</a:t>
            </a:r>
            <a:endParaRPr 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7134225" y="4649470"/>
            <a:ext cx="18415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QC_PARSER_MP4</a:t>
            </a:r>
            <a:endParaRPr lang="en-US" sz="1600"/>
          </a:p>
        </p:txBody>
      </p:sp>
      <p:sp>
        <p:nvSpPr>
          <p:cNvPr id="22" name="Text Box 21"/>
          <p:cNvSpPr txBox="1"/>
          <p:nvPr/>
        </p:nvSpPr>
        <p:spPr>
          <a:xfrm>
            <a:off x="4904740" y="4649470"/>
            <a:ext cx="18415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QC_PARSER_TS</a:t>
            </a:r>
            <a:endParaRPr lang="en-US" sz="160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465570" y="63373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5796915" y="168275"/>
            <a:ext cx="133731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CBaseSource</a:t>
            </a:r>
            <a:endParaRPr lang="en-US" sz="1600">
              <a:sym typeface="+mn-ea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658995" y="446405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4603115" y="3925570"/>
            <a:ext cx="141224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CBaseParser</a:t>
            </a:r>
            <a:endParaRPr lang="en-US" sz="1600">
              <a:sym typeface="+mn-ea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27320" y="3140710"/>
            <a:ext cx="0" cy="4464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309235" y="442214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25490" y="442214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11375" y="2359025"/>
            <a:ext cx="211455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CRTMPIO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qcRTMP* m_hHandle</a:t>
            </a:r>
            <a:endParaRPr lang="en-US" sz="1600">
              <a:sym typeface="+mn-ea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95925" y="161544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4225925" y="627380"/>
            <a:ext cx="395033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CBaseIO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Open (const char * pURL, </a:t>
            </a:r>
            <a:r>
              <a:rPr lang="" altLang="en-US" sz="1600">
                <a:sym typeface="+mn-ea"/>
              </a:rPr>
              <a:t>...)</a:t>
            </a:r>
            <a:endParaRPr lang="" altLang="en-US" sz="1600">
              <a:sym typeface="+mn-ea"/>
            </a:endParaRPr>
          </a:p>
          <a:p>
            <a:r>
              <a:rPr lang="" altLang="en-US" sz="1600">
                <a:sym typeface="+mn-ea"/>
              </a:rPr>
              <a:t>  Read (unsigned char * pBuff, int &amp; nSize, ...)</a:t>
            </a:r>
            <a:endParaRPr lang="" altLang="en-US" sz="160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001520" y="3614420"/>
            <a:ext cx="211455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rtmp.c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qcRTMP_Read</a:t>
            </a:r>
            <a:r>
              <a:rPr lang="" altLang="en-US" sz="1600">
                <a:sym typeface="+mn-ea"/>
              </a:rPr>
              <a:t>()</a:t>
            </a:r>
            <a:endParaRPr lang="" altLang="en-US" sz="1600">
              <a:sym typeface="+mn-ea"/>
            </a:endParaRPr>
          </a:p>
          <a:p>
            <a:r>
              <a:rPr lang="" altLang="en-US" sz="1600">
                <a:sym typeface="+mn-ea"/>
              </a:rPr>
              <a:t>  qcRTMP_Connect()</a:t>
            </a:r>
            <a:endParaRPr lang="" altLang="en-US" sz="1600">
              <a:sym typeface="+mn-ea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00680" y="3088640"/>
            <a:ext cx="0" cy="4464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681220" y="2249170"/>
            <a:ext cx="2796540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CHTTPIO2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CHTTPClient *  m_pHttpData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CMemFile *      m_pMemData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 char *                 m_pBuffData</a:t>
            </a:r>
            <a:endParaRPr lang="en-US" sz="1600"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820" y="3427095"/>
            <a:ext cx="0" cy="4464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792470" y="161544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922520" y="4052570"/>
            <a:ext cx="211455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CHTTPClient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Connect(</a:t>
            </a:r>
            <a:r>
              <a:rPr lang="" altLang="en-US" sz="1600">
                <a:sym typeface="+mn-ea"/>
              </a:rPr>
              <a:t>)</a:t>
            </a:r>
            <a:endParaRPr lang="" altLang="en-US" sz="1600">
              <a:sym typeface="+mn-ea"/>
            </a:endParaRPr>
          </a:p>
          <a:p>
            <a:r>
              <a:rPr lang="" altLang="en-US" sz="1600">
                <a:sym typeface="+mn-ea"/>
              </a:rPr>
              <a:t>  Read()</a:t>
            </a:r>
            <a:endParaRPr lang="" altLang="en-US" sz="1600">
              <a:sym typeface="+mn-ea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747635" y="2372360"/>
            <a:ext cx="211264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CFileIO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ReadInFile</a:t>
            </a:r>
            <a:r>
              <a:rPr lang="en-US" altLang="en-US" sz="1600">
                <a:sym typeface="+mn-ea"/>
              </a:rPr>
              <a:t>()</a:t>
            </a:r>
            <a:endParaRPr lang="en-US" sz="1600"/>
          </a:p>
          <a:p>
            <a:r>
              <a:rPr lang="en-US" sz="1600">
                <a:sym typeface="+mn-ea"/>
              </a:rPr>
              <a:t>  FILE *              m_hFile</a:t>
            </a:r>
            <a:endParaRPr lang="en-US" sz="1600">
              <a:sym typeface="+mn-e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079490" y="1615440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TextBox 3"/>
          <p:cNvSpPr txBox="1"/>
          <p:nvPr/>
        </p:nvSpPr>
        <p:spPr>
          <a:xfrm>
            <a:off x="146050" y="116205"/>
            <a:ext cx="1748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Video</a:t>
            </a:r>
            <a:endParaRPr lang="en-US" altLang="en-US" b="1" dirty="0" smtClean="0">
              <a:solidFill>
                <a:srgbClr val="C00000"/>
              </a:solidFill>
            </a:endParaRPr>
          </a:p>
          <a:p>
            <a:r>
              <a:rPr lang="en-US" altLang="en-US" b="1" dirty="0" smtClean="0">
                <a:solidFill>
                  <a:srgbClr val="C00000"/>
                </a:solidFill>
              </a:rPr>
              <a:t>Decode+Render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611245" y="761365"/>
            <a:ext cx="378333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COMBoxMng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CBoxRender *          m_pRndVideo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CBaseVideoRnd *    m_pExtRndVideo</a:t>
            </a:r>
            <a:endParaRPr lang="en-US" sz="1600">
              <a:sym typeface="+mn-ea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27955" y="1850390"/>
            <a:ext cx="0" cy="7524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611245" y="2982595"/>
            <a:ext cx="17526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CBoxVDecRnd</a:t>
            </a:r>
            <a:endParaRPr 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91210" y="2982595"/>
            <a:ext cx="26403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/>
              <a:t>QCPLAY_OPEN_VIDDEC_HW</a:t>
            </a:r>
            <a:endParaRPr 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5766435" y="2982595"/>
            <a:ext cx="17526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CNDKVDecRnd</a:t>
            </a:r>
            <a:endParaRPr lang="en-US" sz="1600"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91755" y="1920240"/>
            <a:ext cx="0" cy="21158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7799705" y="217043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QCPLAY_PID_EXT_VideoRnd</a:t>
            </a:r>
            <a:endParaRPr 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5766435" y="4367530"/>
            <a:ext cx="17526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CNDKVideoRnd</a:t>
            </a:r>
            <a:endParaRPr lang="en-US" sz="16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558540" y="4367530"/>
            <a:ext cx="17526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CBoxVideoDec</a:t>
            </a:r>
            <a:endParaRPr lang="en-US" sz="1600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14830" y="4367530"/>
            <a:ext cx="5930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 b="1"/>
              <a:t>SW</a:t>
            </a:r>
            <a:endParaRPr lang="en-US" altLang="en-US" sz="1600" b="1"/>
          </a:p>
        </p:txBody>
      </p:sp>
      <p:sp>
        <p:nvSpPr>
          <p:cNvPr id="14" name="矩形 4"/>
          <p:cNvSpPr/>
          <p:nvPr/>
        </p:nvSpPr>
        <p:spPr>
          <a:xfrm>
            <a:off x="3558540" y="5097145"/>
            <a:ext cx="1439545" cy="639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CBoxRender </a:t>
            </a:r>
            <a:endParaRPr lang="en-US" altLang="zh-CN" sz="1600" dirty="0">
              <a:sym typeface="+mn-ea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5766435" y="5097145"/>
            <a:ext cx="1752600" cy="655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CBaseVideoRnd </a:t>
            </a:r>
            <a:endParaRPr lang="en-US" altLang="zh-CN" sz="1600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74440" y="2359660"/>
            <a:ext cx="17526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CBoxVDecRnd</a:t>
            </a:r>
            <a:endParaRPr lang="en-US" sz="16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953125" y="2359660"/>
            <a:ext cx="175260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CBoxVideoDec</a:t>
            </a:r>
            <a:endParaRPr lang="en-US" sz="1600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052570" y="361950"/>
            <a:ext cx="3395345" cy="1322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CBoxRender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int     SetExtRnd (void * pExtRnd)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int     OnWorkItem (void)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void *  m_pExtRnd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CThreadWork *       m_pThreadWork</a:t>
            </a:r>
            <a:endParaRPr lang="en-US" sz="1600">
              <a:sym typeface="+mn-ea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954270" y="192341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17920" y="192341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ext Box 16"/>
          <p:cNvSpPr txBox="1"/>
          <p:nvPr/>
        </p:nvSpPr>
        <p:spPr>
          <a:xfrm>
            <a:off x="2966720" y="2172970"/>
            <a:ext cx="2806065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CNDKVDecRnd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CMediaCodecDec *    m_pDec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jobject             m_pSurface</a:t>
            </a:r>
            <a:endParaRPr lang="en-US" sz="1600"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381750" y="2172970"/>
            <a:ext cx="3122930" cy="5835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CNDKVideoRnd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ANativeWindow * m_pNativeWnd</a:t>
            </a:r>
            <a:endParaRPr lang="en-US" sz="1600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220845" y="490855"/>
            <a:ext cx="3489325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CBaseVideoRnd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SetView (void * hView, RECT * pRect)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int     Render (QC_DATA_BUFF * pBuff)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void *     m_hView</a:t>
            </a:r>
            <a:endParaRPr lang="en-US" sz="1600">
              <a:sym typeface="+mn-ea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987925" y="176212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564120" y="1685925"/>
            <a:ext cx="0" cy="2273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6447155" y="2889885"/>
            <a:ext cx="29025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ANativeWindow_lock</a:t>
            </a:r>
            <a:endParaRPr lang="en-US" sz="1600"/>
          </a:p>
          <a:p>
            <a:r>
              <a:rPr lang="en-US" sz="1600">
                <a:sym typeface="+mn-ea"/>
              </a:rPr>
              <a:t>ANativeWindow_unlockAndPost</a:t>
            </a:r>
            <a:endParaRPr lang="en-US" sz="1600"/>
          </a:p>
        </p:txBody>
      </p:sp>
      <p:sp>
        <p:nvSpPr>
          <p:cNvPr id="26" name="Text Box 25"/>
          <p:cNvSpPr txBox="1"/>
          <p:nvPr/>
        </p:nvSpPr>
        <p:spPr>
          <a:xfrm>
            <a:off x="1760220" y="3811270"/>
            <a:ext cx="4686935" cy="10763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CMediaCodecDec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RenderOutput (long long * pOutTime, bool bRender)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SetInputBuff (QC_DATA_BUFF * pBuff)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jobject     m_objSurface</a:t>
            </a:r>
            <a:endParaRPr lang="en-US" sz="1600">
              <a:sym typeface="+mn-ea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63340" y="3212465"/>
            <a:ext cx="0" cy="4464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1760220" y="5097145"/>
            <a:ext cx="20180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MediaCodec</a:t>
            </a:r>
            <a:endParaRPr lang="en-US" sz="1600"/>
          </a:p>
          <a:p>
            <a:r>
              <a:rPr lang="en-US" sz="1600"/>
              <a:t>dequeueInputBuffer</a:t>
            </a:r>
            <a:endParaRPr lang="en-US" sz="1600"/>
          </a:p>
          <a:p>
            <a:r>
              <a:rPr lang="en-US" sz="1600"/>
              <a:t>queueInputBuffer</a:t>
            </a: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TextBox 3"/>
          <p:cNvSpPr txBox="1"/>
          <p:nvPr/>
        </p:nvSpPr>
        <p:spPr>
          <a:xfrm>
            <a:off x="146050" y="116205"/>
            <a:ext cx="1748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Audio Decode+Render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4731</Words>
  <Application>WPS Presentation</Application>
  <PresentationFormat>Widescreen</PresentationFormat>
  <Paragraphs>356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宋体</vt:lpstr>
      <vt:lpstr>Abyssinica SIL</vt:lpstr>
      <vt:lpstr>微软雅黑</vt:lpstr>
      <vt:lpstr>Arial Unicode MS</vt:lpstr>
      <vt:lpstr>Calibri Light</vt:lpstr>
      <vt:lpstr>Arial Rounded MT 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富媒体 A</dc:creator>
  <cp:lastModifiedBy>石瑞伟</cp:lastModifiedBy>
  <cp:revision>512</cp:revision>
  <dcterms:created xsi:type="dcterms:W3CDTF">2019-09-15T15:08:53Z</dcterms:created>
  <dcterms:modified xsi:type="dcterms:W3CDTF">2019-09-15T15:08:53Z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