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8" r:id="rId4"/>
    <p:sldId id="289" r:id="rId6"/>
    <p:sldId id="292" r:id="rId7"/>
    <p:sldId id="294" r:id="rId8"/>
    <p:sldId id="314" r:id="rId9"/>
    <p:sldId id="304" r:id="rId10"/>
    <p:sldId id="296" r:id="rId11"/>
    <p:sldId id="290" r:id="rId12"/>
    <p:sldId id="291" r:id="rId13"/>
    <p:sldId id="293" r:id="rId14"/>
    <p:sldId id="295" r:id="rId15"/>
    <p:sldId id="297" r:id="rId16"/>
    <p:sldId id="298" r:id="rId17"/>
    <p:sldId id="303" r:id="rId18"/>
    <p:sldId id="31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8664" autoAdjust="0"/>
  </p:normalViewPr>
  <p:slideViewPr>
    <p:cSldViewPr>
      <p:cViewPr>
        <p:scale>
          <a:sx n="66" d="100"/>
          <a:sy n="66" d="100"/>
        </p:scale>
        <p:origin x="-1464" y="-36"/>
      </p:cViewPr>
      <p:guideLst>
        <p:guide orient="horz" pos="2085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https://source.android.com/devices/graphics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https://source.android.com/devices/graphics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https://source.android.com/devices/graphics/arch-st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https://blog.linuxplumbersconf.org/2014/ocw/system/presentations/2355/original/03%20-%20sync%20&amp;%20dma-fence.pdf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89890" y="241935"/>
            <a:ext cx="1378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组件内实现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1" name="矩形 4"/>
          <p:cNvSpPr/>
          <p:nvPr/>
        </p:nvSpPr>
        <p:spPr>
          <a:xfrm>
            <a:off x="2565559" y="2168416"/>
            <a:ext cx="2669287" cy="714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kam_vid_render</a:t>
            </a:r>
            <a:r>
              <a:rPr lang="en-US" altLang="en-US" dirty="0" err="1" smtClean="0"/>
              <a:t>_</a:t>
            </a:r>
            <a:r>
              <a:rPr lang="en-US" altLang="zh-CN" dirty="0" err="1" smtClean="0"/>
              <a:t>xxx</a:t>
            </a:r>
            <a:endParaRPr lang="zh-CN" altLang="en-US" dirty="0"/>
          </a:p>
        </p:txBody>
      </p:sp>
      <p:sp>
        <p:nvSpPr>
          <p:cNvPr id="12" name="矩形 5"/>
          <p:cNvSpPr/>
          <p:nvPr/>
        </p:nvSpPr>
        <p:spPr>
          <a:xfrm>
            <a:off x="2565659" y="1107275"/>
            <a:ext cx="3535045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err="1" smtClean="0"/>
              <a:t>eVidRenderTypeSurfaceView</a:t>
            </a:r>
            <a:r>
              <a:rPr lang="en-US" altLang="zh-CN" dirty="0" smtClean="0"/>
              <a:t>/ 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eVidRenderTypeNativeWinow/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eVidRenderTypeNativeWinowQcom</a:t>
            </a:r>
            <a:endParaRPr lang="en-US" altLang="zh-CN" dirty="0" err="1" smtClean="0"/>
          </a:p>
        </p:txBody>
      </p:sp>
      <p:cxnSp>
        <p:nvCxnSpPr>
          <p:cNvPr id="13" name="直接连接符 9"/>
          <p:cNvCxnSpPr/>
          <p:nvPr/>
        </p:nvCxnSpPr>
        <p:spPr>
          <a:xfrm>
            <a:off x="1671955" y="3313430"/>
            <a:ext cx="52031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1"/>
          <p:cNvCxnSpPr/>
          <p:nvPr/>
        </p:nvCxnSpPr>
        <p:spPr>
          <a:xfrm>
            <a:off x="3658394" y="3107060"/>
            <a:ext cx="0" cy="11521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2"/>
          <p:cNvCxnSpPr/>
          <p:nvPr/>
        </p:nvCxnSpPr>
        <p:spPr>
          <a:xfrm>
            <a:off x="4063251" y="3107060"/>
            <a:ext cx="0" cy="11521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4"/>
          <p:cNvSpPr/>
          <p:nvPr/>
        </p:nvSpPr>
        <p:spPr>
          <a:xfrm>
            <a:off x="2565703" y="4430839"/>
            <a:ext cx="3093085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VidRenderJava</a:t>
            </a:r>
            <a:endParaRPr lang="en-US" altLang="zh-CN" dirty="0" smtClean="0"/>
          </a:p>
          <a:p>
            <a:pPr algn="l"/>
            <a:r>
              <a:rPr lang="en-US" altLang="zh-CN" dirty="0" err="1" smtClean="0">
                <a:sym typeface="+mn-ea"/>
              </a:rPr>
              <a:t>VidRenderNativeWindowNDK</a:t>
            </a:r>
            <a:endParaRPr lang="en-US" altLang="zh-CN" dirty="0" err="1" smtClean="0">
              <a:sym typeface="+mn-ea"/>
            </a:endParaRPr>
          </a:p>
          <a:p>
            <a:pPr algn="l"/>
            <a:r>
              <a:rPr lang="en-US" altLang="zh-CN" dirty="0" err="1" smtClean="0">
                <a:sym typeface="+mn-ea"/>
              </a:rPr>
              <a:t>VidRenderNativeWindowQcom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355" y="310515"/>
            <a:ext cx="3348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>
                <a:solidFill>
                  <a:schemeClr val="accent2"/>
                </a:solidFill>
                <a:sym typeface="+mn-ea"/>
              </a:rPr>
              <a:t>VidRenderNativeWindowNDK</a:t>
            </a:r>
            <a:endParaRPr lang="zh-CN" altLang="en-US" b="1" dirty="0" smtClean="0">
              <a:solidFill>
                <a:schemeClr val="accent2"/>
              </a:solidFill>
              <a:sym typeface="+mn-ea"/>
            </a:endParaRPr>
          </a:p>
          <a:p>
            <a:pPr algn="l"/>
            <a:r>
              <a:rPr lang="zh-CN" altLang="en-US" b="1" dirty="0" smtClean="0">
                <a:solidFill>
                  <a:schemeClr val="accent2"/>
                </a:solidFill>
                <a:sym typeface="+mn-ea"/>
              </a:rPr>
              <a:t>VidRenderNativeWindowQcom</a:t>
            </a:r>
            <a:endParaRPr lang="zh-CN" altLang="en-US" b="1" dirty="0" smtClean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94055" y="1391920"/>
            <a:ext cx="30822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VidRenderNativeWindowNDK::RenderFrame</a:t>
            </a:r>
            <a:r>
              <a:rPr lang="en-US" altLang="en-US"/>
              <a:t>()</a:t>
            </a:r>
            <a:endParaRPr lang="en-US" altLang="en-US"/>
          </a:p>
        </p:txBody>
      </p:sp>
      <p:cxnSp>
        <p:nvCxnSpPr>
          <p:cNvPr id="7" name="直接连接符 4"/>
          <p:cNvCxnSpPr/>
          <p:nvPr/>
        </p:nvCxnSpPr>
        <p:spPr>
          <a:xfrm>
            <a:off x="2881440" y="4985092"/>
            <a:ext cx="0" cy="36004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321175" y="1391920"/>
            <a:ext cx="32423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VidRenderNativeWindowQco</a:t>
            </a:r>
            <a:r>
              <a:rPr lang="en-US">
                <a:sym typeface="+mn-ea"/>
              </a:rPr>
              <a:t>m::</a:t>
            </a:r>
            <a:endParaRPr lang="en-US"/>
          </a:p>
          <a:p>
            <a:r>
              <a:rPr lang="en-US"/>
              <a:t>RenderFrame</a:t>
            </a:r>
            <a:r>
              <a:rPr lang="en-US" altLang="en-US"/>
              <a:t>()</a:t>
            </a:r>
            <a:endParaRPr lang="en-US" altLang="en-US"/>
          </a:p>
        </p:txBody>
      </p:sp>
      <p:cxnSp>
        <p:nvCxnSpPr>
          <p:cNvPr id="9" name="直接连接符 4"/>
          <p:cNvCxnSpPr/>
          <p:nvPr/>
        </p:nvCxnSpPr>
        <p:spPr>
          <a:xfrm>
            <a:off x="5743385" y="2103462"/>
            <a:ext cx="0" cy="36004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2795905" y="2714625"/>
            <a:ext cx="23050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std::list&lt;KTVidFrame&gt; _render_frames</a:t>
            </a:r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881630" y="4004945"/>
            <a:ext cx="2219325" cy="693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>
                <a:sym typeface="+mn-ea"/>
              </a:rPr>
              <a:t>kam_render_nw</a:t>
            </a:r>
            <a:r>
              <a:rPr lang="en-US" altLang="en-US" b="1">
                <a:sym typeface="+mn-ea"/>
              </a:rPr>
              <a:t>/</a:t>
            </a:r>
            <a:endParaRPr lang="en-US" altLang="en-US" b="1">
              <a:sym typeface="+mn-ea"/>
            </a:endParaRPr>
          </a:p>
          <a:p>
            <a:pPr algn="l"/>
            <a:r>
              <a:rPr lang="en-US" altLang="en-US" b="1">
                <a:sym typeface="+mn-ea"/>
              </a:rPr>
              <a:t>kam_render_nw_ndk</a:t>
            </a:r>
            <a:endParaRPr lang="en-US" altLang="en-US" b="1">
              <a:sym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1630" y="3636645"/>
            <a:ext cx="1699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异步处理</a:t>
            </a:r>
            <a:r>
              <a:rPr lang="zh-CN" altLang="en-US" b="1" dirty="0" smtClean="0"/>
              <a:t>线程</a:t>
            </a:r>
            <a:endParaRPr lang="zh-CN" altLang="en-US" b="1" dirty="0"/>
          </a:p>
        </p:txBody>
      </p:sp>
      <p:sp>
        <p:nvSpPr>
          <p:cNvPr id="11" name="Text Box 10"/>
          <p:cNvSpPr txBox="1"/>
          <p:nvPr/>
        </p:nvSpPr>
        <p:spPr>
          <a:xfrm>
            <a:off x="526415" y="5387975"/>
            <a:ext cx="36728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/>
              <a:t>1 </a:t>
            </a:r>
            <a:r>
              <a:rPr lang="en-US"/>
              <a:t>ANativeWindow_lock</a:t>
            </a:r>
            <a:r>
              <a:rPr lang="en-US" altLang="en-US"/>
              <a:t>()</a:t>
            </a:r>
            <a:endParaRPr lang="en-US" altLang="en-US"/>
          </a:p>
          <a:p>
            <a:r>
              <a:rPr lang="en-US" altLang="en-US"/>
              <a:t>2 copy to ANativeWindow_Buffer</a:t>
            </a:r>
            <a:endParaRPr lang="en-US" altLang="en-US"/>
          </a:p>
          <a:p>
            <a:r>
              <a:rPr lang="en-US" altLang="en-US"/>
              <a:t>3 ANativeWindow_unlockAndPost()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4580890" y="5387975"/>
            <a:ext cx="43211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/>
              <a:t>1 </a:t>
            </a:r>
            <a:r>
              <a:rPr lang="en-US"/>
              <a:t>RTCRenderHandle_t</a:t>
            </a:r>
            <a:r>
              <a:rPr lang="en-US" altLang="en-US"/>
              <a:t>拿到ANativeWindow*</a:t>
            </a:r>
            <a:endParaRPr lang="en-US" altLang="en-US"/>
          </a:p>
          <a:p>
            <a:r>
              <a:rPr lang="en-US" altLang="en-US"/>
              <a:t>2 </a:t>
            </a:r>
            <a:r>
              <a:rPr lang="en-US" altLang="en-US">
                <a:sym typeface="+mn-ea"/>
              </a:rPr>
              <a:t>ANativeWindow-&gt;dequeue()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3 use c2d convert to GraphicBuffer</a:t>
            </a:r>
            <a:endParaRPr lang="en-US" altLang="en-US"/>
          </a:p>
          <a:p>
            <a:r>
              <a:rPr lang="en-US" altLang="en-US"/>
              <a:t>4 ANativeWindow-&gt;queueBuffer()</a:t>
            </a:r>
            <a:endParaRPr lang="en-US" altLang="en-US"/>
          </a:p>
        </p:txBody>
      </p:sp>
      <p:cxnSp>
        <p:nvCxnSpPr>
          <p:cNvPr id="13" name="直接连接符 4"/>
          <p:cNvCxnSpPr/>
          <p:nvPr/>
        </p:nvCxnSpPr>
        <p:spPr>
          <a:xfrm>
            <a:off x="1526985" y="2103462"/>
            <a:ext cx="0" cy="36004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4"/>
          <p:cNvCxnSpPr/>
          <p:nvPr/>
        </p:nvCxnSpPr>
        <p:spPr>
          <a:xfrm>
            <a:off x="5100765" y="4985092"/>
            <a:ext cx="0" cy="36004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355" y="310515"/>
            <a:ext cx="123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2"/>
                </a:solidFill>
                <a:sym typeface="+mn-ea"/>
              </a:rPr>
              <a:t>其他方案</a:t>
            </a:r>
            <a:endParaRPr lang="en-US" altLang="zh-CN" b="1" dirty="0" smtClean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3625" y="1368425"/>
            <a:ext cx="1673225" cy="11988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r>
              <a:rPr lang="en-US"/>
              <a:t>GLSurfaceView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211580" y="2054225"/>
            <a:ext cx="137795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r>
              <a:rPr lang="en-US"/>
              <a:t>EGLContext</a:t>
            </a:r>
            <a:endParaRPr lang="en-US"/>
          </a:p>
        </p:txBody>
      </p:sp>
      <p:cxnSp>
        <p:nvCxnSpPr>
          <p:cNvPr id="13" name="直接连接符 4"/>
          <p:cNvCxnSpPr/>
          <p:nvPr/>
        </p:nvCxnSpPr>
        <p:spPr>
          <a:xfrm>
            <a:off x="1831975" y="2351405"/>
            <a:ext cx="0" cy="734695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135380" y="3235325"/>
            <a:ext cx="16827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onDrawFrame</a:t>
            </a:r>
            <a:r>
              <a:rPr lang="en-US" altLang="en-US"/>
              <a:t>()</a:t>
            </a:r>
            <a:endParaRPr lang="en-US" altLang="en-US"/>
          </a:p>
        </p:txBody>
      </p:sp>
      <p:cxnSp>
        <p:nvCxnSpPr>
          <p:cNvPr id="7" name="直接连接符 4"/>
          <p:cNvCxnSpPr/>
          <p:nvPr/>
        </p:nvCxnSpPr>
        <p:spPr>
          <a:xfrm>
            <a:off x="1831785" y="3722712"/>
            <a:ext cx="0" cy="36004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1063625" y="4292600"/>
            <a:ext cx="18834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glDrawElements</a:t>
            </a:r>
            <a:r>
              <a:rPr lang="en-US" altLang="en-US"/>
              <a:t>()</a:t>
            </a:r>
            <a:endParaRPr lang="en-US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5193665" y="2322830"/>
            <a:ext cx="167322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en-US"/>
              <a:t>SurfaceTexture</a:t>
            </a:r>
            <a:endParaRPr lang="en-US"/>
          </a:p>
        </p:txBody>
      </p:sp>
      <p:cxnSp>
        <p:nvCxnSpPr>
          <p:cNvPr id="10" name="直接连接符 4"/>
          <p:cNvCxnSpPr/>
          <p:nvPr/>
        </p:nvCxnSpPr>
        <p:spPr>
          <a:xfrm>
            <a:off x="5935155" y="1885022"/>
            <a:ext cx="0" cy="36004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5418455" y="1368425"/>
            <a:ext cx="103378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en-US"/>
              <a:t>camera</a:t>
            </a:r>
            <a:endParaRPr lang="en-US"/>
          </a:p>
        </p:txBody>
      </p:sp>
      <p:cxnSp>
        <p:nvCxnSpPr>
          <p:cNvPr id="12" name="直接连接符 4"/>
          <p:cNvCxnSpPr/>
          <p:nvPr/>
        </p:nvCxnSpPr>
        <p:spPr>
          <a:xfrm>
            <a:off x="5934520" y="2924517"/>
            <a:ext cx="0" cy="36004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5256530" y="3443605"/>
            <a:ext cx="135826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en-US"/>
              <a:t>SurfaceView</a:t>
            </a:r>
            <a:endParaRPr lang="en-US" altLang="en-US"/>
          </a:p>
        </p:txBody>
      </p:sp>
      <p:sp>
        <p:nvSpPr>
          <p:cNvPr id="15" name="矩形 12"/>
          <p:cNvSpPr/>
          <p:nvPr/>
        </p:nvSpPr>
        <p:spPr>
          <a:xfrm>
            <a:off x="4878070" y="4292600"/>
            <a:ext cx="3503930" cy="11988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US"/>
              <a:t>在SurfaceTexutre收到回调后,</a:t>
            </a:r>
            <a:endParaRPr lang="en-US" altLang="en-US"/>
          </a:p>
          <a:p>
            <a:r>
              <a:rPr lang="en-US" altLang="en-US"/>
              <a:t>把SurfaceTexture作为一个texture通过GLES画到SurfaceView对应的EGLSurface上, 参考grafika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354" y="310515"/>
            <a:ext cx="169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>
                <a:solidFill>
                  <a:schemeClr val="accent2"/>
                </a:solidFill>
                <a:sym typeface="+mn-ea"/>
              </a:rPr>
              <a:t>常用显示控件</a:t>
            </a:r>
            <a:endParaRPr lang="en-US" altLang="zh-CN" b="1" dirty="0" smtClean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512" y="1171186"/>
            <a:ext cx="1609090" cy="36830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GLSurfaceView</a:t>
            </a:r>
            <a:endParaRPr lang="en-US" altLang="zh-CN" b="1" dirty="0" err="1">
              <a:solidFill>
                <a:schemeClr val="bg1"/>
              </a:solidFill>
            </a:endParaRPr>
          </a:p>
        </p:txBody>
      </p:sp>
      <p:cxnSp>
        <p:nvCxnSpPr>
          <p:cNvPr id="8" name="直接连接符 4"/>
          <p:cNvCxnSpPr/>
          <p:nvPr/>
        </p:nvCxnSpPr>
        <p:spPr>
          <a:xfrm>
            <a:off x="5929457" y="1680973"/>
            <a:ext cx="0" cy="734695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849337" y="2632390"/>
            <a:ext cx="2489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WindowManagerService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73474" y="1725153"/>
            <a:ext cx="20332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relayoutWindow</a:t>
            </a:r>
            <a:r>
              <a:rPr lang="en-US" altLang="zh-CN" dirty="0" smtClean="0"/>
              <a:t>(…,</a:t>
            </a:r>
            <a:endParaRPr lang="en-US" altLang="zh-CN" dirty="0" smtClean="0"/>
          </a:p>
          <a:p>
            <a:r>
              <a:rPr lang="en-US" altLang="zh-CN" dirty="0" smtClean="0"/>
              <a:t>Surface </a:t>
            </a:r>
            <a:r>
              <a:rPr lang="en-US" altLang="zh-CN" dirty="0" err="1"/>
              <a:t>outSurface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141773" y="3436590"/>
            <a:ext cx="1575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SurfaceControl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847371" y="3949938"/>
            <a:ext cx="52031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548150" y="4647712"/>
            <a:ext cx="72596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89685" y="3990578"/>
            <a:ext cx="2629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BnSurfaceComposerClient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6289497" y="4346192"/>
            <a:ext cx="0" cy="22503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4"/>
          <p:cNvCxnSpPr/>
          <p:nvPr/>
        </p:nvCxnSpPr>
        <p:spPr>
          <a:xfrm>
            <a:off x="5911134" y="3827727"/>
            <a:ext cx="0" cy="486788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4"/>
          <p:cNvCxnSpPr/>
          <p:nvPr/>
        </p:nvCxnSpPr>
        <p:spPr>
          <a:xfrm>
            <a:off x="5911134" y="3001722"/>
            <a:ext cx="0" cy="486788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725609" y="3990588"/>
            <a:ext cx="30263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createSurface</a:t>
            </a:r>
            <a:r>
              <a:rPr lang="en-US" altLang="zh-CN" dirty="0" smtClean="0"/>
              <a:t>(…, </a:t>
            </a:r>
            <a:endParaRPr lang="en-US" altLang="zh-CN" dirty="0" smtClean="0"/>
          </a:p>
          <a:p>
            <a:r>
              <a:rPr lang="en-US" altLang="zh-CN" dirty="0" err="1"/>
              <a:t>sp</a:t>
            </a:r>
            <a:r>
              <a:rPr lang="en-US" altLang="zh-CN" dirty="0"/>
              <a:t>&lt;</a:t>
            </a:r>
            <a:r>
              <a:rPr lang="en-US" altLang="zh-CN" dirty="0" err="1"/>
              <a:t>IGraphicBufferProducer</a:t>
            </a:r>
            <a:r>
              <a:rPr lang="en-US" altLang="zh-CN" dirty="0" smtClean="0"/>
              <a:t>&gt;*)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0640" y="1725295"/>
            <a:ext cx="425640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/>
              <a:t>1 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eglCreateWindowSurface</a:t>
            </a:r>
            <a:r>
              <a:rPr lang="en-US" altLang="zh-CN" dirty="0" smtClean="0"/>
              <a:t>()</a:t>
            </a:r>
            <a:r>
              <a:rPr lang="zh-CN" altLang="en-US" dirty="0" smtClean="0"/>
              <a:t>从</a:t>
            </a:r>
            <a:r>
              <a:rPr lang="en-US" altLang="zh-CN" dirty="0" smtClean="0"/>
              <a:t>Surface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EGLSurface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 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glMakeCurrent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将所有</a:t>
            </a:r>
            <a:r>
              <a:rPr lang="en-US" altLang="zh-CN" dirty="0" err="1" smtClean="0"/>
              <a:t>gl</a:t>
            </a:r>
            <a:r>
              <a:rPr lang="zh-CN" altLang="en-US" dirty="0" smtClean="0"/>
              <a:t>动作渲染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目的绑定为</a:t>
            </a:r>
            <a:r>
              <a:rPr lang="en-US" altLang="zh-CN" dirty="0" err="1"/>
              <a:t>EGLSurface</a:t>
            </a:r>
            <a:endParaRPr lang="en-US" altLang="zh-CN" dirty="0" err="1"/>
          </a:p>
          <a:p>
            <a:pPr algn="l"/>
            <a:r>
              <a:rPr lang="en-US" altLang="zh-CN" dirty="0"/>
              <a:t>3 在GL的上下文回调onDrawFrame()</a:t>
            </a:r>
            <a:endParaRPr lang="en-US" altLang="zh-CN" dirty="0"/>
          </a:p>
          <a:p>
            <a:pPr algn="l"/>
            <a:r>
              <a:rPr lang="en-US" altLang="zh-CN" dirty="0"/>
              <a:t>    </a:t>
            </a:r>
            <a:r>
              <a:rPr lang="en-US" altLang="zh-CN" dirty="0">
                <a:sym typeface="+mn-ea"/>
              </a:rPr>
              <a:t>中</a:t>
            </a:r>
            <a:r>
              <a:rPr lang="en-US" altLang="zh-CN" dirty="0"/>
              <a:t>操作</a:t>
            </a:r>
            <a:endParaRPr lang="en-US" altLang="zh-CN" dirty="0"/>
          </a:p>
        </p:txBody>
      </p:sp>
      <p:sp>
        <p:nvSpPr>
          <p:cNvPr id="4" name="矩形 6"/>
          <p:cNvSpPr/>
          <p:nvPr/>
        </p:nvSpPr>
        <p:spPr>
          <a:xfrm>
            <a:off x="5289357" y="1171186"/>
            <a:ext cx="1367155" cy="36830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p>
            <a:r>
              <a:rPr lang="en-US" altLang="zh-CN" b="1" dirty="0" err="1">
                <a:solidFill>
                  <a:schemeClr val="bg1"/>
                </a:solidFill>
              </a:rPr>
              <a:t>SurfaceView</a:t>
            </a:r>
            <a:endParaRPr lang="en-US" altLang="zh-CN" b="1" dirty="0" err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ontinuous_capture_activit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3375" y="2785140"/>
            <a:ext cx="5581650" cy="3105150"/>
          </a:xfrm>
          <a:prstGeom prst="rect">
            <a:avLst/>
          </a:prstGeom>
        </p:spPr>
      </p:pic>
      <p:sp>
        <p:nvSpPr>
          <p:cNvPr id="4" name="矩形 6"/>
          <p:cNvSpPr/>
          <p:nvPr/>
        </p:nvSpPr>
        <p:spPr>
          <a:xfrm>
            <a:off x="3185602" y="193921"/>
            <a:ext cx="1797050" cy="64516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p>
            <a:pPr algn="l"/>
            <a:r>
              <a:rPr lang="en-US" altLang="zh-CN" b="1" dirty="0" err="1">
                <a:solidFill>
                  <a:schemeClr val="bg1"/>
                </a:solidFill>
              </a:rPr>
              <a:t>SurfaceTexture</a:t>
            </a:r>
            <a:endParaRPr lang="en-US" altLang="zh-CN" b="1" dirty="0" err="1">
              <a:solidFill>
                <a:schemeClr val="bg1"/>
              </a:solidFill>
            </a:endParaRPr>
          </a:p>
          <a:p>
            <a:pPr algn="l"/>
            <a:r>
              <a:rPr lang="en-US" altLang="zh-CN" b="1" dirty="0" err="1">
                <a:solidFill>
                  <a:schemeClr val="bg1"/>
                </a:solidFill>
              </a:rPr>
              <a:t>  long mProducer</a:t>
            </a:r>
            <a:endParaRPr lang="en-US" altLang="zh-CN" b="1" dirty="0" err="1">
              <a:solidFill>
                <a:schemeClr val="bg1"/>
              </a:solidFill>
            </a:endParaRPr>
          </a:p>
        </p:txBody>
      </p:sp>
      <p:cxnSp>
        <p:nvCxnSpPr>
          <p:cNvPr id="8" name="直接连接符 4"/>
          <p:cNvCxnSpPr/>
          <p:nvPr/>
        </p:nvCxnSpPr>
        <p:spPr>
          <a:xfrm>
            <a:off x="3968750" y="939800"/>
            <a:ext cx="0" cy="45847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1894840" y="1511935"/>
            <a:ext cx="48647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1 </a:t>
            </a:r>
            <a:r>
              <a:rPr lang="en-US"/>
              <a:t>BufferQueue::createBufferQueue</a:t>
            </a:r>
            <a:r>
              <a:rPr lang="en-US" altLang="en-US"/>
              <a:t>()</a:t>
            </a:r>
            <a:endParaRPr lang="en-US" altLang="en-US"/>
          </a:p>
          <a:p>
            <a:r>
              <a:rPr lang="en-US" altLang="en-US"/>
              <a:t>2 构造GLConsumer</a:t>
            </a:r>
            <a:endParaRPr lang="en-US" altLang="en-US"/>
          </a:p>
          <a:p>
            <a:r>
              <a:rPr lang="en-US" altLang="en-US"/>
              <a:t>3 设置producer到mProducer，设置 </a:t>
            </a:r>
            <a:r>
              <a:rPr lang="en-US" altLang="en-US">
                <a:sym typeface="+mn-ea"/>
              </a:rPr>
              <a:t>GLConsumer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   的回调为JNISurfaceTextureContext</a:t>
            </a:r>
            <a:endParaRPr lang="en-US" altLang="en-US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51635" y="6111875"/>
            <a:ext cx="48647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根据SurfaceTexture构造的</a:t>
            </a:r>
            <a:r>
              <a:rPr lang="en-US"/>
              <a:t>int texName</a:t>
            </a:r>
            <a:r>
              <a:rPr lang="en-US" altLang="en-US"/>
              <a:t>, 后续可以作为GLES的texture画到其他的EGLSurface上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/>
          <p:nvPr/>
        </p:nvSpPr>
        <p:spPr>
          <a:xfrm>
            <a:off x="683568" y="332656"/>
            <a:ext cx="16357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 err="1"/>
              <a:t>TextureView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27355" y="310515"/>
            <a:ext cx="114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b="1" dirty="0" smtClean="0">
                <a:solidFill>
                  <a:schemeClr val="accent2"/>
                </a:solidFill>
                <a:sym typeface="+mn-ea"/>
              </a:rPr>
              <a:t>同步方案</a:t>
            </a:r>
            <a:endParaRPr lang="en-US" altLang="en-US" b="1" dirty="0" smtClean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273300" y="310515"/>
            <a:ext cx="1015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libsync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764665" y="1076960"/>
            <a:ext cx="13360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sync_wait</a:t>
            </a:r>
            <a:r>
              <a:rPr lang="en-US" altLang="en-US"/>
              <a:t>()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100705" y="2443480"/>
            <a:ext cx="19145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SYNC_IOC_MERGE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039995" y="2443480"/>
            <a:ext cx="2447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SYNC_IOC_FENCE_INFO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862455" y="1680845"/>
            <a:ext cx="505523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6024880" y="310515"/>
            <a:ext cx="713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00B0F0"/>
                </a:solidFill>
              </a:rPr>
              <a:t>USER</a:t>
            </a:r>
            <a:endParaRPr lang="en-US" altLang="en-US" b="1">
              <a:solidFill>
                <a:srgbClr val="00B0F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789930" y="1780540"/>
            <a:ext cx="948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00B0F0"/>
                </a:solidFill>
              </a:rPr>
              <a:t>KERNEL</a:t>
            </a:r>
            <a:endParaRPr lang="en-US" altLang="en-US" b="1">
              <a:solidFill>
                <a:srgbClr val="00B0F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195705" y="2443480"/>
            <a:ext cx="173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SYNC_IOC_WAIT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235325" y="1076960"/>
            <a:ext cx="14420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sync_merge</a:t>
            </a:r>
            <a:r>
              <a:rPr lang="en-US" altLang="en-US">
                <a:sym typeface="+mn-ea"/>
              </a:rPr>
              <a:t>()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015230" y="1076960"/>
            <a:ext cx="23641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sync_fence_info_data</a:t>
            </a:r>
            <a:r>
              <a:rPr lang="en-US" altLang="en-US">
                <a:sym typeface="+mn-ea"/>
              </a:rPr>
              <a:t>()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66950" y="1496060"/>
            <a:ext cx="0" cy="7073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93820" y="1496060"/>
            <a:ext cx="0" cy="7073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86400" y="1496060"/>
            <a:ext cx="0" cy="7073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creenshot_2019-06-30 03 - sync dma-fence 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975" y="2811780"/>
            <a:ext cx="5694680" cy="36836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03860" y="363220"/>
            <a:ext cx="1816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b="1" dirty="0" smtClean="0">
                <a:solidFill>
                  <a:schemeClr val="accent2"/>
                </a:solidFill>
              </a:rPr>
              <a:t>从libagl看gl接口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045210" y="1139190"/>
            <a:ext cx="346837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dirty="0"/>
              <a:t>EGL10</a:t>
            </a:r>
            <a:r>
              <a:rPr lang="en-US" altLang="en-US" dirty="0"/>
              <a:t>.</a:t>
            </a:r>
            <a:r>
              <a:rPr lang="en-US" dirty="0" err="1"/>
              <a:t>eglCreateWindowSurface</a:t>
            </a:r>
            <a:r>
              <a:rPr lang="en-US" altLang="en-US" dirty="0"/>
              <a:t>()</a:t>
            </a:r>
            <a:endParaRPr lang="en-US" altLang="en-US" dirty="0"/>
          </a:p>
          <a:p>
            <a:r>
              <a:rPr lang="en-US" altLang="en-US" dirty="0"/>
              <a:t>            .eglCreateContext()</a:t>
            </a:r>
            <a:endParaRPr lang="en-US" altLang="en-US" dirty="0"/>
          </a:p>
          <a:p>
            <a:r>
              <a:rPr lang="en-US" altLang="en-US" dirty="0"/>
              <a:t>            .eglMakeCurrent()</a:t>
            </a:r>
            <a:endParaRPr lang="en-US" altLang="en-US" dirty="0"/>
          </a:p>
          <a:p>
            <a:r>
              <a:rPr lang="en-US" altLang="en-US" dirty="0"/>
              <a:t>            .eglSwapBuffers()</a:t>
            </a:r>
            <a:endParaRPr lang="en-US" altLang="en-US" dirty="0"/>
          </a:p>
          <a:p>
            <a:r>
              <a:rPr lang="en-US" altLang="en-US" dirty="0"/>
              <a:t>            .eglCreateWindowSurface()</a:t>
            </a:r>
            <a:endParaRPr lang="en-US" altLang="en-US" dirty="0"/>
          </a:p>
          <a:p>
            <a:r>
              <a:rPr lang="en-US" altLang="en-US" dirty="0"/>
              <a:t>            ...</a:t>
            </a:r>
            <a:endParaRPr lang="en-US" alt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1045210" y="3385820"/>
            <a:ext cx="42075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SurfaceFlinger::renderScreenImplLocked</a:t>
            </a:r>
            <a:r>
              <a:rPr lang="en-US" altLang="en-US"/>
              <a:t>()</a:t>
            </a:r>
            <a:endParaRPr lang="en-US" altLang="en-US"/>
          </a:p>
          <a:p>
            <a:r>
              <a:rPr lang="en-US" altLang="en-US"/>
              <a:t>SurfaceFlinger::captureScreenImplLocked()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pe_fwk_graphi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0" y="781050"/>
            <a:ext cx="5410200" cy="4819650"/>
          </a:xfrm>
          <a:prstGeom prst="rect">
            <a:avLst/>
          </a:prstGeom>
        </p:spPr>
      </p:pic>
      <p:sp>
        <p:nvSpPr>
          <p:cNvPr id="5" name="TextBox 3"/>
          <p:cNvSpPr txBox="1"/>
          <p:nvPr/>
        </p:nvSpPr>
        <p:spPr>
          <a:xfrm>
            <a:off x="389890" y="241935"/>
            <a:ext cx="1961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Android图形框架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fferqueu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270" y="4233545"/>
            <a:ext cx="4581525" cy="1419225"/>
          </a:xfrm>
          <a:prstGeom prst="rect">
            <a:avLst/>
          </a:prstGeom>
        </p:spPr>
      </p:pic>
      <p:pic>
        <p:nvPicPr>
          <p:cNvPr id="5" name="Picture 4" descr="graphics_pipe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270" y="480695"/>
            <a:ext cx="5114925" cy="2495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61011" y="1482262"/>
            <a:ext cx="4415155" cy="11988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 err="1" smtClean="0"/>
              <a:t>ANativeWindow</a:t>
            </a:r>
            <a:endParaRPr lang="en-US" altLang="zh-CN" dirty="0" err="1" smtClean="0"/>
          </a:p>
          <a:p>
            <a:pPr algn="l"/>
            <a:r>
              <a:rPr lang="en-US" altLang="zh-CN" dirty="0" err="1" smtClean="0"/>
              <a:t>     int     (*perform)(struct ANativeWindow* , </a:t>
            </a:r>
            <a:endParaRPr lang="en-US" altLang="zh-CN" dirty="0" err="1" smtClean="0"/>
          </a:p>
          <a:p>
            <a:pPr algn="l"/>
            <a:r>
              <a:rPr lang="en-US" altLang="zh-CN" dirty="0" err="1" smtClean="0"/>
              <a:t>                int operation, ... );</a:t>
            </a:r>
            <a:endParaRPr lang="en-US" altLang="zh-CN" dirty="0" err="1" smtClean="0"/>
          </a:p>
          <a:p>
            <a:pPr algn="l"/>
            <a:r>
              <a:rPr lang="en-US" altLang="zh-CN" dirty="0" err="1" smtClean="0"/>
              <a:t>     </a:t>
            </a:r>
            <a:r>
              <a:rPr lang="en-US" altLang="en-US" dirty="0" err="1" smtClean="0"/>
              <a:t>...</a:t>
            </a:r>
            <a:endParaRPr lang="en-US" altLang="en-US" dirty="0" err="1" smtClean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5510530" y="2712085"/>
            <a:ext cx="0" cy="35369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547664" y="3140968"/>
            <a:ext cx="5473482" cy="646331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 err="1"/>
              <a:t>Surface</a:t>
            </a:r>
            <a:endParaRPr lang="en-US" altLang="zh-CN" dirty="0" err="1"/>
          </a:p>
          <a:p>
            <a:pPr algn="l"/>
            <a:r>
              <a:rPr lang="en-US" altLang="zh-CN" dirty="0"/>
              <a:t>  </a:t>
            </a:r>
            <a:r>
              <a:rPr lang="en-US" altLang="zh-CN" dirty="0" err="1"/>
              <a:t>sp</a:t>
            </a:r>
            <a:r>
              <a:rPr lang="en-US" altLang="zh-CN" dirty="0"/>
              <a:t>&lt;</a:t>
            </a:r>
            <a:r>
              <a:rPr lang="en-US" altLang="zh-CN" dirty="0" err="1"/>
              <a:t>IGraphicBufferProducer</a:t>
            </a:r>
            <a:r>
              <a:rPr lang="en-US" altLang="zh-CN" dirty="0"/>
              <a:t>&gt;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mGraphicBufferProducer</a:t>
            </a: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613433" y="4083406"/>
            <a:ext cx="0" cy="36004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498050" y="4579207"/>
            <a:ext cx="2230755" cy="36830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US" altLang="zh-CN" smtClean="0"/>
              <a:t>BufferQueueProducer</a:t>
            </a:r>
            <a:endParaRPr lang="en-US" altLang="en-US" smtClean="0"/>
          </a:p>
        </p:txBody>
      </p:sp>
      <p:sp>
        <p:nvSpPr>
          <p:cNvPr id="23" name="TextBox 22"/>
          <p:cNvSpPr txBox="1"/>
          <p:nvPr/>
        </p:nvSpPr>
        <p:spPr>
          <a:xfrm>
            <a:off x="377627" y="199341"/>
            <a:ext cx="1350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>
                <a:solidFill>
                  <a:schemeClr val="accent2"/>
                </a:solidFill>
              </a:rPr>
              <a:t>Surface对象</a:t>
            </a:r>
            <a:endParaRPr lang="en-US" altLang="en-US" b="1" dirty="0">
              <a:solidFill>
                <a:schemeClr val="accent2"/>
              </a:solidFill>
            </a:endParaRPr>
          </a:p>
        </p:txBody>
      </p:sp>
      <p:pic>
        <p:nvPicPr>
          <p:cNvPr id="12" name="Picture 11" descr="Selection_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" y="854710"/>
            <a:ext cx="4297045" cy="18262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627" y="199341"/>
            <a:ext cx="141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 smtClean="0">
                <a:solidFill>
                  <a:schemeClr val="accent2"/>
                </a:solidFill>
              </a:rPr>
              <a:t>BufferQueue</a:t>
            </a:r>
            <a:endParaRPr lang="en-US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1433" y="4365104"/>
            <a:ext cx="305122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BufferQueueConsumer</a:t>
            </a:r>
            <a:endParaRPr lang="en-US" altLang="zh-CN" dirty="0" smtClean="0"/>
          </a:p>
          <a:p>
            <a:r>
              <a:rPr lang="en-US" altLang="zh-CN" dirty="0"/>
              <a:t>  </a:t>
            </a:r>
            <a:r>
              <a:rPr lang="en-US" altLang="zh-CN" dirty="0" smtClean="0"/>
              <a:t>connect()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/>
              <a:t>sp</a:t>
            </a:r>
            <a:r>
              <a:rPr lang="en-US" altLang="zh-CN" dirty="0"/>
              <a:t>&lt;</a:t>
            </a:r>
            <a:r>
              <a:rPr lang="en-US" altLang="zh-CN" dirty="0" err="1"/>
              <a:t>BufferQueueCore</a:t>
            </a:r>
            <a:r>
              <a:rPr lang="en-US" altLang="zh-CN" dirty="0"/>
              <a:t>&gt; </a:t>
            </a:r>
            <a:r>
              <a:rPr lang="en-US" altLang="zh-CN" dirty="0" err="1" smtClean="0"/>
              <a:t>mCore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7177" y="3672431"/>
            <a:ext cx="2691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BnGraphicBufferConsumer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476655" y="4139920"/>
            <a:ext cx="0" cy="22503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33367" y="4365104"/>
            <a:ext cx="305122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BufferQueueProducer</a:t>
            </a:r>
            <a:endParaRPr lang="en-US" altLang="zh-CN" dirty="0" smtClean="0"/>
          </a:p>
          <a:p>
            <a:r>
              <a:rPr lang="en-US" altLang="zh-CN" dirty="0"/>
              <a:t>   </a:t>
            </a:r>
            <a:r>
              <a:rPr lang="en-US" altLang="zh-CN" dirty="0" smtClean="0"/>
              <a:t>connect()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/>
              <a:t>sp</a:t>
            </a:r>
            <a:r>
              <a:rPr lang="en-US" altLang="zh-CN" dirty="0"/>
              <a:t>&lt;</a:t>
            </a:r>
            <a:r>
              <a:rPr lang="en-US" altLang="zh-CN" dirty="0" err="1"/>
              <a:t>BufferQueueCore</a:t>
            </a:r>
            <a:r>
              <a:rPr lang="en-US" altLang="zh-CN" dirty="0"/>
              <a:t>&gt; </a:t>
            </a:r>
            <a:r>
              <a:rPr lang="en-US" altLang="zh-CN" dirty="0" err="1" smtClean="0"/>
              <a:t>mCore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6598618" y="4139920"/>
            <a:ext cx="0" cy="22503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625119" y="3681724"/>
            <a:ext cx="2587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BnGraphicBufferProducer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71161" y="3078252"/>
            <a:ext cx="139012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BufferQueue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4090697" y="1196752"/>
            <a:ext cx="0" cy="1377844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105650" y="466041"/>
            <a:ext cx="2119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createBufferQueue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490237" y="5902937"/>
            <a:ext cx="362971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BufferQueueCore</a:t>
            </a:r>
            <a:endParaRPr lang="en-US" altLang="zh-CN" dirty="0" smtClean="0"/>
          </a:p>
          <a:p>
            <a:r>
              <a:rPr lang="en-US" altLang="zh-CN" dirty="0"/>
              <a:t>  </a:t>
            </a:r>
            <a:r>
              <a:rPr lang="en-US" altLang="zh-CN" dirty="0" err="1"/>
              <a:t>sp</a:t>
            </a:r>
            <a:r>
              <a:rPr lang="en-US" altLang="zh-CN" dirty="0"/>
              <a:t>&lt;</a:t>
            </a:r>
            <a:r>
              <a:rPr lang="en-US" altLang="zh-CN" dirty="0" err="1"/>
              <a:t>IGraphicBufferAlloc</a:t>
            </a:r>
            <a:r>
              <a:rPr lang="en-US" altLang="zh-CN" dirty="0"/>
              <a:t>&gt; </a:t>
            </a:r>
            <a:r>
              <a:rPr lang="en-US" altLang="zh-CN" dirty="0" err="1" smtClean="0"/>
              <a:t>mAllocator</a:t>
            </a:r>
            <a:endParaRPr lang="en-US" altLang="zh-CN" dirty="0" smtClean="0"/>
          </a:p>
          <a:p>
            <a:r>
              <a:rPr lang="en-US" altLang="zh-CN" dirty="0"/>
              <a:t>  </a:t>
            </a:r>
            <a:r>
              <a:rPr lang="en-US" altLang="zh-CN" dirty="0" err="1"/>
              <a:t>BufferQueueDefs</a:t>
            </a:r>
            <a:r>
              <a:rPr lang="en-US" altLang="zh-CN" dirty="0"/>
              <a:t>::</a:t>
            </a:r>
            <a:r>
              <a:rPr lang="en-US" altLang="zh-CN" dirty="0" err="1"/>
              <a:t>SlotsType</a:t>
            </a:r>
            <a:r>
              <a:rPr lang="en-US" altLang="zh-CN" dirty="0"/>
              <a:t> </a:t>
            </a:r>
            <a:r>
              <a:rPr lang="en-US" altLang="zh-CN" dirty="0" err="1"/>
              <a:t>mSlots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03456" y="948337"/>
            <a:ext cx="42310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native_window_api_connect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err="1"/>
              <a:t>requestBuffer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slot, </a:t>
            </a:r>
            <a:r>
              <a:rPr lang="en-US" altLang="zh-CN" dirty="0" err="1"/>
              <a:t>sp</a:t>
            </a:r>
            <a:r>
              <a:rPr lang="en-US" altLang="zh-CN" dirty="0"/>
              <a:t>&lt;</a:t>
            </a:r>
            <a:r>
              <a:rPr lang="en-US" altLang="zh-CN" dirty="0" err="1"/>
              <a:t>GraphicBuffer</a:t>
            </a:r>
            <a:r>
              <a:rPr lang="en-US" altLang="zh-CN" dirty="0"/>
              <a:t>&gt;*)</a:t>
            </a:r>
            <a:endParaRPr lang="zh-CN" altLang="en-US" dirty="0"/>
          </a:p>
          <a:p>
            <a:r>
              <a:rPr lang="en-US" altLang="zh-CN" dirty="0" err="1"/>
              <a:t>dequeueBuffer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</a:t>
            </a:r>
            <a:r>
              <a:rPr lang="en-US" altLang="zh-CN" dirty="0" err="1"/>
              <a:t>outSlot</a:t>
            </a:r>
            <a:r>
              <a:rPr lang="en-US" altLang="zh-CN" dirty="0"/>
              <a:t>, …)</a:t>
            </a:r>
            <a:endParaRPr lang="zh-CN" altLang="en-US" dirty="0"/>
          </a:p>
          <a:p>
            <a:r>
              <a:rPr lang="en-US" altLang="zh-CN" dirty="0" err="1" smtClean="0"/>
              <a:t>queueBuffer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slot</a:t>
            </a:r>
            <a:r>
              <a:rPr lang="en-US" altLang="zh-CN" dirty="0" smtClean="0"/>
              <a:t>,…)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5446" y="1036291"/>
            <a:ext cx="38912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err="1" smtClean="0"/>
              <a:t>consumerConnect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algn="l"/>
            <a:r>
              <a:rPr lang="en-US">
                <a:sym typeface="+mn-ea"/>
              </a:rPr>
              <a:t>acquireBuffer</a:t>
            </a:r>
            <a:r>
              <a:rPr lang="en-US" altLang="en-US">
                <a:sym typeface="+mn-ea"/>
              </a:rPr>
              <a:t>(BufferItem* outBuffer,...)</a:t>
            </a:r>
            <a:endParaRPr lang="en-US" altLang="en-US">
              <a:sym typeface="+mn-ea"/>
            </a:endParaRPr>
          </a:p>
          <a:p>
            <a:pPr algn="l"/>
            <a:r>
              <a:rPr lang="zh-CN" altLang="en-US" dirty="0"/>
              <a:t>releaseBuffer</a:t>
            </a:r>
            <a:r>
              <a:rPr lang="en-US" altLang="zh-CN" dirty="0"/>
              <a:t>(...,EGLSyncKHR fence)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75635" y="2005593"/>
            <a:ext cx="2562048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ConsumerListener</a:t>
            </a:r>
            <a:endParaRPr lang="en-US" altLang="zh-CN" dirty="0" smtClean="0"/>
          </a:p>
          <a:p>
            <a:r>
              <a:rPr lang="en-US" altLang="zh-CN" dirty="0"/>
              <a:t>  </a:t>
            </a:r>
            <a:r>
              <a:rPr lang="en-US" altLang="zh-CN" dirty="0" err="1"/>
              <a:t>onFrameAvailable</a:t>
            </a:r>
            <a:r>
              <a:rPr lang="en-US" altLang="zh-CN" dirty="0" smtClean="0"/>
              <a:t>(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/>
              <a:t>BufferItem</a:t>
            </a:r>
            <a:r>
              <a:rPr lang="en-US" altLang="zh-CN" dirty="0"/>
              <a:t>&amp; item)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3535352" y="5458909"/>
            <a:ext cx="0" cy="36004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602992" y="5458909"/>
            <a:ext cx="0" cy="36004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146874" y="3681729"/>
            <a:ext cx="0" cy="36004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9"/>
          <p:cNvCxnSpPr/>
          <p:nvPr/>
        </p:nvCxnSpPr>
        <p:spPr>
          <a:xfrm>
            <a:off x="883831" y="2395715"/>
            <a:ext cx="78392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525616" y="2148516"/>
            <a:ext cx="0" cy="570215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725381" y="2148031"/>
            <a:ext cx="0" cy="57021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042353" y="1988299"/>
            <a:ext cx="3212465" cy="132207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none">
            <a:spAutoFit/>
          </a:bodyPr>
          <a:p>
            <a:pPr algn="l"/>
            <a:r>
              <a:rPr lang="en-US" sz="1600">
                <a:sym typeface="+mn-ea"/>
              </a:rPr>
              <a:t>BufferQueueCore</a:t>
            </a:r>
            <a:endParaRPr lang="en-US" sz="1600">
              <a:sym typeface="+mn-ea"/>
            </a:endParaRPr>
          </a:p>
          <a:p>
            <a:pPr algn="l"/>
            <a:r>
              <a:rPr lang="en-US" altLang="en-US" sz="1600" dirty="0">
                <a:sym typeface="+mn-ea"/>
              </a:rPr>
              <a:t>  Fifo mQueue</a:t>
            </a:r>
            <a:endParaRPr lang="en-US" altLang="en-US" sz="1600" dirty="0">
              <a:sym typeface="+mn-ea"/>
            </a:endParaRPr>
          </a:p>
          <a:p>
            <a:pPr algn="l"/>
            <a:r>
              <a:rPr lang="en-US" altLang="en-US" sz="1600" dirty="0">
                <a:sym typeface="+mn-ea"/>
              </a:rPr>
              <a:t>  BufferQueueDefs::SlotsType mSlots</a:t>
            </a:r>
            <a:endParaRPr lang="en-US" altLang="en-US" sz="1600" dirty="0">
              <a:sym typeface="+mn-ea"/>
            </a:endParaRPr>
          </a:p>
          <a:p>
            <a:pPr algn="l"/>
            <a:r>
              <a:rPr lang="en-US" altLang="en-US" sz="1600" dirty="0">
                <a:sym typeface="+mn-ea"/>
              </a:rPr>
              <a:t>  std::list&lt;int&gt; mFreeBuffers</a:t>
            </a:r>
            <a:endParaRPr lang="en-US" altLang="en-US" sz="1600" dirty="0">
              <a:sym typeface="+mn-ea"/>
            </a:endParaRPr>
          </a:p>
          <a:p>
            <a:pPr algn="l"/>
            <a:r>
              <a:rPr lang="en-US" altLang="en-US" sz="1600" dirty="0">
                <a:sym typeface="+mn-ea"/>
              </a:rPr>
              <a:t>  std::set&lt;int&gt; mActiveBuffers</a:t>
            </a:r>
            <a:endParaRPr lang="en-US" altLang="en-US" sz="1600" dirty="0">
              <a:sym typeface="+mn-ea"/>
            </a:endParaRPr>
          </a:p>
        </p:txBody>
      </p:sp>
      <p:cxnSp>
        <p:nvCxnSpPr>
          <p:cNvPr id="4" name="Straight Connector 3"/>
          <p:cNvCxnSpPr>
            <a:stCxn id="5" idx="3"/>
          </p:cNvCxnSpPr>
          <p:nvPr/>
        </p:nvCxnSpPr>
        <p:spPr>
          <a:xfrm flipH="1">
            <a:off x="2004695" y="2508250"/>
            <a:ext cx="805180" cy="83693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94640" y="2216150"/>
            <a:ext cx="25152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typedef Vector&lt;BufferItem&gt;</a:t>
            </a:r>
            <a:endParaRPr lang="en-US" sz="1600"/>
          </a:p>
          <a:p>
            <a:r>
              <a:rPr lang="en-US" sz="1600"/>
              <a:t>Fifo</a:t>
            </a:r>
            <a:endParaRPr lang="en-US" sz="1600"/>
          </a:p>
        </p:txBody>
      </p:sp>
      <p:sp>
        <p:nvSpPr>
          <p:cNvPr id="7" name="矩形 2"/>
          <p:cNvSpPr/>
          <p:nvPr/>
        </p:nvSpPr>
        <p:spPr>
          <a:xfrm>
            <a:off x="211523" y="3724389"/>
            <a:ext cx="3181985" cy="132207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none">
            <a:spAutoFit/>
          </a:bodyPr>
          <a:p>
            <a:pPr algn="l"/>
            <a:r>
              <a:rPr lang="en-US" sz="1600">
                <a:sym typeface="+mn-ea"/>
              </a:rPr>
              <a:t>BufferItem</a:t>
            </a:r>
            <a:endParaRPr lang="en-US" sz="1600">
              <a:sym typeface="+mn-ea"/>
            </a:endParaRPr>
          </a:p>
          <a:p>
            <a:pPr algn="l"/>
            <a:r>
              <a:rPr lang="en-US" altLang="en-US" sz="1600" dirty="0">
                <a:sym typeface="+mn-ea"/>
              </a:rPr>
              <a:t>  sp&lt;GraphicBuffer&gt; mGraphicBuffer</a:t>
            </a:r>
            <a:endParaRPr lang="en-US" altLang="en-US" sz="1600" dirty="0">
              <a:sym typeface="+mn-ea"/>
            </a:endParaRPr>
          </a:p>
          <a:p>
            <a:pPr algn="l"/>
            <a:r>
              <a:rPr lang="en-US" altLang="en-US" sz="1600" dirty="0">
                <a:sym typeface="+mn-ea"/>
              </a:rPr>
              <a:t>  sp&lt;Fence&gt; mFence</a:t>
            </a:r>
            <a:endParaRPr lang="en-US" altLang="en-US" sz="1600" dirty="0">
              <a:sym typeface="+mn-ea"/>
            </a:endParaRPr>
          </a:p>
          <a:p>
            <a:pPr algn="l"/>
            <a:r>
              <a:rPr lang="en-US" altLang="en-US" sz="1600" dirty="0">
                <a:sym typeface="+mn-ea"/>
              </a:rPr>
              <a:t>  bool mAcquireCalled</a:t>
            </a:r>
            <a:endParaRPr lang="en-US" altLang="en-US" sz="1600" dirty="0">
              <a:sym typeface="+mn-ea"/>
            </a:endParaRPr>
          </a:p>
          <a:p>
            <a:pPr algn="l"/>
            <a:r>
              <a:rPr lang="en-US" altLang="en-US" sz="1600" dirty="0">
                <a:sym typeface="+mn-ea"/>
              </a:rPr>
              <a:t>  bool mQueuedBuffer</a:t>
            </a:r>
            <a:endParaRPr lang="en-US" altLang="en-US" sz="1600" dirty="0">
              <a:sym typeface="+mn-ea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6591935" y="2740660"/>
            <a:ext cx="830580" cy="5695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6385560" y="2074545"/>
            <a:ext cx="29076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typedef BufferSlot SlotsType[NUM_BUFFER_SLOTS]</a:t>
            </a:r>
            <a:endParaRPr lang="en-US" sz="1600"/>
          </a:p>
        </p:txBody>
      </p:sp>
      <p:sp>
        <p:nvSpPr>
          <p:cNvPr id="10" name="矩形 2"/>
          <p:cNvSpPr/>
          <p:nvPr/>
        </p:nvSpPr>
        <p:spPr>
          <a:xfrm>
            <a:off x="5889693" y="3724389"/>
            <a:ext cx="3181985" cy="829945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none">
            <a:spAutoFit/>
          </a:bodyPr>
          <a:p>
            <a:pPr algn="l"/>
            <a:r>
              <a:rPr lang="en-US" sz="1600">
                <a:sym typeface="+mn-ea"/>
              </a:rPr>
              <a:t>BufferSlot</a:t>
            </a:r>
            <a:endParaRPr lang="en-US" sz="1600">
              <a:sym typeface="+mn-ea"/>
            </a:endParaRPr>
          </a:p>
          <a:p>
            <a:pPr algn="l"/>
            <a:r>
              <a:rPr lang="en-US" sz="1600">
                <a:sym typeface="+mn-ea"/>
              </a:rPr>
              <a:t>  sp&lt;GraphicBuffer&gt; mGraphicBuffer</a:t>
            </a:r>
            <a:endParaRPr lang="en-US" sz="1600">
              <a:sym typeface="+mn-ea"/>
            </a:endParaRPr>
          </a:p>
          <a:p>
            <a:pPr algn="l"/>
            <a:r>
              <a:rPr lang="en-US" sz="1600">
                <a:sym typeface="+mn-ea"/>
              </a:rPr>
              <a:t>  BufferState mBufferState</a:t>
            </a:r>
            <a:endParaRPr lang="en-US" sz="1600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573010" y="4636770"/>
            <a:ext cx="14986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/>
              <a:t>FREE    </a:t>
            </a:r>
            <a:endParaRPr lang="en-US" sz="1600" b="1"/>
          </a:p>
          <a:p>
            <a:r>
              <a:rPr lang="en-US" sz="1600" b="1"/>
              <a:t>DEQUEUED</a:t>
            </a:r>
            <a:endParaRPr lang="en-US" sz="1600" b="1"/>
          </a:p>
          <a:p>
            <a:r>
              <a:rPr lang="en-US" sz="1600" b="1"/>
              <a:t>QUEUED</a:t>
            </a:r>
            <a:endParaRPr lang="en-US" sz="1600" b="1"/>
          </a:p>
          <a:p>
            <a:r>
              <a:rPr lang="en-US" sz="1600" b="1"/>
              <a:t>ACQUIRED</a:t>
            </a:r>
            <a:endParaRPr lang="en-US" sz="1600" b="1"/>
          </a:p>
          <a:p>
            <a:r>
              <a:rPr lang="en-US" sz="1600" b="1"/>
              <a:t>SHARED  </a:t>
            </a:r>
            <a:endParaRPr lang="en-US" sz="1600" b="1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15585" y="313690"/>
            <a:ext cx="0" cy="14408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386070" y="563880"/>
            <a:ext cx="32423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600"/>
              <a:t>queue()</a:t>
            </a:r>
            <a:endParaRPr lang="" altLang="en-US" sz="1600"/>
          </a:p>
          <a:p>
            <a:r>
              <a:rPr lang="" altLang="en-US" sz="1600"/>
              <a:t>1 update mSlots[] state</a:t>
            </a:r>
            <a:endParaRPr lang="" altLang="en-US" sz="1600"/>
          </a:p>
          <a:p>
            <a:r>
              <a:rPr lang="" altLang="en-US" sz="1600"/>
              <a:t>2 push back a BufferItem to </a:t>
            </a:r>
            <a:r>
              <a:rPr lang="en-US" altLang="en-US" sz="1600" dirty="0">
                <a:sym typeface="+mn-ea"/>
              </a:rPr>
              <a:t>mQueue</a:t>
            </a:r>
            <a:endParaRPr lang="" altLang="en-US" sz="160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723640" y="313690"/>
            <a:ext cx="0" cy="14408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294640" y="619125"/>
            <a:ext cx="3242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600"/>
              <a:t>de</a:t>
            </a:r>
            <a:r>
              <a:rPr lang="en-US" altLang="en-US" sz="1600"/>
              <a:t>queue()</a:t>
            </a:r>
            <a:endParaRPr lang="en-US" altLang="en-US" sz="1600"/>
          </a:p>
          <a:p>
            <a:endParaRPr lang="en-US" altLang="en-US" sz="160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766185" y="3489960"/>
            <a:ext cx="0" cy="14408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86070" y="3418840"/>
            <a:ext cx="0" cy="14408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5021580" y="5046345"/>
            <a:ext cx="3242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600"/>
              <a:t>acquire</a:t>
            </a:r>
            <a:r>
              <a:rPr lang="en-US" altLang="en-US" sz="1600"/>
              <a:t>()</a:t>
            </a:r>
            <a:endParaRPr lang="en-US" altLang="en-US" sz="1600"/>
          </a:p>
          <a:p>
            <a:endParaRPr lang="en-US" altLang="en-US" sz="1600"/>
          </a:p>
        </p:txBody>
      </p:sp>
      <p:sp>
        <p:nvSpPr>
          <p:cNvPr id="19" name="Text Box 18"/>
          <p:cNvSpPr txBox="1"/>
          <p:nvPr/>
        </p:nvSpPr>
        <p:spPr>
          <a:xfrm>
            <a:off x="1686560" y="5113655"/>
            <a:ext cx="3242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600"/>
              <a:t>release</a:t>
            </a:r>
            <a:r>
              <a:rPr lang="en-US" altLang="en-US" sz="1600"/>
              <a:t>()</a:t>
            </a:r>
            <a:endParaRPr lang="en-US" altLang="en-US" sz="1600"/>
          </a:p>
          <a:p>
            <a:endParaRPr lang="en-US" alt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786255" y="902970"/>
            <a:ext cx="4340225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/>
              <a:t>ConsumerBase</a:t>
            </a:r>
            <a:endParaRPr lang="en-US" sz="1600"/>
          </a:p>
          <a:p>
            <a:r>
              <a:rPr lang="en-US" sz="1600"/>
              <a:t>  sp&lt;IGraphicBufferConsumer&gt; mConsumer</a:t>
            </a:r>
            <a:endParaRPr lang="en-US" sz="1600"/>
          </a:p>
        </p:txBody>
      </p:sp>
      <p:sp>
        <p:nvSpPr>
          <p:cNvPr id="3" name="Text Box 2"/>
          <p:cNvSpPr txBox="1"/>
          <p:nvPr/>
        </p:nvSpPr>
        <p:spPr>
          <a:xfrm>
            <a:off x="5102860" y="290195"/>
            <a:ext cx="19170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ConsumerListener</a:t>
            </a:r>
            <a:endParaRPr lang="en-US" sz="160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5916575" y="627100"/>
            <a:ext cx="0" cy="22503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4950460" y="1942465"/>
            <a:ext cx="3448685" cy="206121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/>
              <a:t>GLConsumer</a:t>
            </a:r>
            <a:endParaRPr lang="en-US" sz="1600"/>
          </a:p>
          <a:p>
            <a:r>
              <a:rPr lang="en-US" sz="1600"/>
              <a:t>  sp&lt;EglImage&gt; mCurrentTextureImage</a:t>
            </a:r>
            <a:endParaRPr lang="en-US" sz="1600"/>
          </a:p>
          <a:p>
            <a:r>
              <a:rPr lang="en-US" sz="1600"/>
              <a:t>  uint32_t mTexTarget</a:t>
            </a:r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</p:txBody>
      </p:sp>
      <p:sp>
        <p:nvSpPr>
          <p:cNvPr id="6" name="Text Box 5"/>
          <p:cNvSpPr txBox="1"/>
          <p:nvPr/>
        </p:nvSpPr>
        <p:spPr>
          <a:xfrm>
            <a:off x="1407160" y="1942465"/>
            <a:ext cx="155575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/>
              <a:t>CpuConsumer</a:t>
            </a:r>
            <a:endParaRPr lang="en-US" sz="1600"/>
          </a:p>
        </p:txBody>
      </p:sp>
      <p:cxnSp>
        <p:nvCxnSpPr>
          <p:cNvPr id="7" name="直接箭头连接符 4"/>
          <p:cNvCxnSpPr/>
          <p:nvPr/>
        </p:nvCxnSpPr>
        <p:spPr>
          <a:xfrm flipV="1">
            <a:off x="2100860" y="1639290"/>
            <a:ext cx="0" cy="22503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4"/>
          <p:cNvCxnSpPr/>
          <p:nvPr/>
        </p:nvCxnSpPr>
        <p:spPr>
          <a:xfrm flipV="1">
            <a:off x="5668925" y="1639290"/>
            <a:ext cx="0" cy="22503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567690" y="2644775"/>
            <a:ext cx="3498850" cy="10763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US" sz="1600">
                <a:sym typeface="+mn-ea"/>
              </a:rPr>
              <a:t>提供</a:t>
            </a:r>
            <a:r>
              <a:rPr lang="en-US" sz="1600">
                <a:sym typeface="+mn-ea"/>
              </a:rPr>
              <a:t> </a:t>
            </a:r>
            <a:r>
              <a:rPr lang="en-US" altLang="en-US" sz="1600">
                <a:sym typeface="+mn-ea"/>
              </a:rPr>
              <a:t>l</a:t>
            </a:r>
            <a:r>
              <a:rPr lang="en-US" sz="1600">
                <a:sym typeface="+mn-ea"/>
              </a:rPr>
              <a:t>ockNextBuffer(LockedBuffer *)</a:t>
            </a:r>
            <a:endParaRPr lang="en-US" sz="1600">
              <a:sym typeface="+mn-ea"/>
            </a:endParaRPr>
          </a:p>
          <a:p>
            <a:pPr algn="l"/>
            <a:r>
              <a:rPr lang="en-US" altLang="en-US" sz="1600"/>
              <a:t>从</a:t>
            </a:r>
            <a:r>
              <a:rPr lang="en-US" sz="1600">
                <a:sym typeface="+mn-ea"/>
              </a:rPr>
              <a:t>mConsumer</a:t>
            </a:r>
            <a:r>
              <a:rPr lang="en-US" altLang="en-US" sz="1600"/>
              <a:t>中acquire出buffer,</a:t>
            </a:r>
            <a:r>
              <a:rPr lang="en-US" altLang="en-US" sz="1600">
                <a:sym typeface="+mn-ea"/>
              </a:rPr>
              <a:t>并对</a:t>
            </a:r>
            <a:endParaRPr lang="en-US" altLang="en-US" sz="1600"/>
          </a:p>
          <a:p>
            <a:pPr algn="l"/>
            <a:r>
              <a:rPr lang="en-US" altLang="en-US" sz="1600"/>
              <a:t>对应的GraphicBuffer进行lock拿到</a:t>
            </a:r>
            <a:r>
              <a:rPr lang="en-US" altLang="en-US" sz="1600">
                <a:sym typeface="+mn-ea"/>
              </a:rPr>
              <a:t>虚拟</a:t>
            </a:r>
            <a:endParaRPr lang="en-US" altLang="en-US" sz="1600"/>
          </a:p>
          <a:p>
            <a:pPr algn="l"/>
            <a:r>
              <a:rPr lang="en-US" altLang="en-US" sz="1600"/>
              <a:t>地址至</a:t>
            </a:r>
            <a:r>
              <a:rPr lang="en-US" sz="1600">
                <a:sym typeface="+mn-ea"/>
              </a:rPr>
              <a:t>LockedBuffer</a:t>
            </a:r>
            <a:r>
              <a:rPr lang="en-US" altLang="en-US" sz="1600">
                <a:sym typeface="+mn-ea"/>
              </a:rPr>
              <a:t>.data</a:t>
            </a:r>
            <a:endParaRPr lang="en-US" altLang="en-US" sz="1600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102860" y="2920365"/>
            <a:ext cx="3231515" cy="1076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EglImage</a:t>
            </a:r>
            <a:endParaRPr lang="en-US" sz="1600"/>
          </a:p>
          <a:p>
            <a:r>
              <a:rPr lang="en-US" sz="1600"/>
              <a:t>  GLImageKHR mEglImage</a:t>
            </a:r>
            <a:endParaRPr lang="en-US" sz="1600"/>
          </a:p>
          <a:p>
            <a:r>
              <a:rPr lang="en-US" sz="1600"/>
              <a:t>  sp&lt;GraphicBuffer&gt; mGraphicBuffer</a:t>
            </a:r>
            <a:endParaRPr lang="en-US" sz="1600"/>
          </a:p>
          <a:p>
            <a:r>
              <a:rPr lang="en-US" sz="1600"/>
              <a:t>  bindToTextureTarget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sp>
        <p:nvSpPr>
          <p:cNvPr id="12" name="Text Box 11"/>
          <p:cNvSpPr txBox="1"/>
          <p:nvPr/>
        </p:nvSpPr>
        <p:spPr>
          <a:xfrm>
            <a:off x="4950460" y="4432935"/>
            <a:ext cx="31432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libGLESv2_adreno.so</a:t>
            </a:r>
            <a:endParaRPr lang="en-US" sz="1600"/>
          </a:p>
          <a:p>
            <a:r>
              <a:rPr lang="en-US" sz="1600"/>
              <a:t>  </a:t>
            </a:r>
            <a:r>
              <a:rPr lang="en-US" sz="1600">
                <a:sym typeface="+mn-ea"/>
              </a:rPr>
              <a:t>glEGLImageTargetTexture2DOES</a:t>
            </a:r>
            <a:r>
              <a:rPr lang="en-US" altLang="en-US" sz="1600">
                <a:sym typeface="+mn-ea"/>
              </a:rPr>
              <a:t>()</a:t>
            </a:r>
            <a:endParaRPr lang="en-US" sz="160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884035" y="3934460"/>
            <a:ext cx="151765" cy="5664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4050665" y="5016500"/>
            <a:ext cx="49428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1600">
                <a:sym typeface="+mn-ea"/>
              </a:rPr>
              <a:t>GLConsumer</a:t>
            </a:r>
            <a:r>
              <a:rPr lang="en-US" altLang="en-US" sz="1600">
                <a:sym typeface="+mn-ea"/>
              </a:rPr>
              <a:t>在收到onFrameAvailable()后，使用者</a:t>
            </a:r>
            <a:endParaRPr lang="en-US" altLang="en-US" sz="1600">
              <a:sym typeface="+mn-ea"/>
            </a:endParaRPr>
          </a:p>
          <a:p>
            <a:pPr algn="l"/>
            <a:r>
              <a:rPr lang="en-US" altLang="en-US" sz="1600">
                <a:sym typeface="+mn-ea"/>
              </a:rPr>
              <a:t>updateTexImage()将会让</a:t>
            </a:r>
            <a:r>
              <a:rPr lang="en-US" sz="1600">
                <a:sym typeface="+mn-ea"/>
              </a:rPr>
              <a:t>GLConsumer</a:t>
            </a:r>
            <a:r>
              <a:rPr lang="en-US" altLang="en-US" sz="1600">
                <a:sym typeface="+mn-ea"/>
              </a:rPr>
              <a:t>从bufferqueue</a:t>
            </a:r>
            <a:endParaRPr lang="en-US" altLang="en-US" sz="1600">
              <a:sym typeface="+mn-ea"/>
            </a:endParaRPr>
          </a:p>
          <a:p>
            <a:pPr algn="l"/>
            <a:r>
              <a:rPr lang="en-US" altLang="en-US" sz="1600">
                <a:sym typeface="+mn-ea"/>
              </a:rPr>
              <a:t>获取到对应的buffer, 并创建eglimage, 用glBindTexture()</a:t>
            </a:r>
            <a:endParaRPr lang="en-US" altLang="en-US" sz="1600">
              <a:sym typeface="+mn-ea"/>
            </a:endParaRPr>
          </a:p>
          <a:p>
            <a:pPr algn="l"/>
            <a:r>
              <a:rPr lang="en-US" altLang="en-US" sz="1600">
                <a:sym typeface="+mn-ea"/>
              </a:rPr>
              <a:t>来对</a:t>
            </a:r>
            <a:r>
              <a:rPr lang="en-US" sz="1600">
                <a:sym typeface="+mn-ea"/>
              </a:rPr>
              <a:t>mTexTarget</a:t>
            </a:r>
            <a:r>
              <a:rPr lang="en-US" altLang="en-US" sz="1600">
                <a:sym typeface="+mn-ea"/>
              </a:rPr>
              <a:t>操作, </a:t>
            </a:r>
            <a:r>
              <a:rPr lang="en-US" sz="1600">
                <a:sym typeface="+mn-ea"/>
              </a:rPr>
              <a:t>bindToTextureTarget</a:t>
            </a:r>
            <a:r>
              <a:rPr lang="en-US" altLang="en-US" sz="1600">
                <a:sym typeface="+mn-ea"/>
              </a:rPr>
              <a:t>()更新</a:t>
            </a:r>
            <a:endParaRPr lang="en-US" altLang="en-US" sz="1600">
              <a:sym typeface="+mn-ea"/>
            </a:endParaRPr>
          </a:p>
          <a:p>
            <a:pPr algn="l"/>
            <a:r>
              <a:rPr lang="en-US" altLang="en-US" sz="1600">
                <a:sym typeface="+mn-ea"/>
              </a:rPr>
              <a:t>eglimage到该texture上面，其他使用gles编程则可以使</a:t>
            </a:r>
            <a:endParaRPr lang="en-US" altLang="en-US" sz="1600">
              <a:sym typeface="+mn-ea"/>
            </a:endParaRPr>
          </a:p>
          <a:p>
            <a:pPr algn="l"/>
            <a:r>
              <a:rPr lang="en-US" altLang="en-US" sz="1600">
                <a:sym typeface="+mn-ea"/>
              </a:rPr>
              <a:t>用更新的texture</a:t>
            </a:r>
            <a:endParaRPr lang="en-US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017" y="64721"/>
            <a:ext cx="23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常见</a:t>
            </a:r>
            <a:r>
              <a:rPr lang="en-US" altLang="en-US" b="1" dirty="0" smtClean="0">
                <a:solidFill>
                  <a:schemeClr val="accent2"/>
                </a:solidFill>
              </a:rPr>
              <a:t>BufferQueue</a:t>
            </a:r>
            <a:r>
              <a:rPr lang="zh-CN" altLang="en-US" b="1" dirty="0" smtClean="0">
                <a:solidFill>
                  <a:schemeClr val="accent2"/>
                </a:solidFill>
              </a:rPr>
              <a:t>场景</a:t>
            </a:r>
            <a:endParaRPr lang="en-US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9215" y="1568450"/>
            <a:ext cx="3626485" cy="829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JNIImageReaderContext</a:t>
            </a:r>
            <a:endParaRPr lang="en-US" sz="1600"/>
          </a:p>
          <a:p>
            <a:r>
              <a:rPr lang="en-US" sz="1600"/>
              <a:t>  sp&lt;IGraphicBufferProducer&gt; mProducer</a:t>
            </a:r>
            <a:endParaRPr lang="en-US" sz="1600"/>
          </a:p>
          <a:p>
            <a:r>
              <a:rPr lang="en-US" sz="1600"/>
              <a:t>  sp&lt;CpuConsumer&gt; mConsumer</a:t>
            </a:r>
            <a:endParaRPr lang="en-US" sz="1600"/>
          </a:p>
        </p:txBody>
      </p:sp>
      <p:sp>
        <p:nvSpPr>
          <p:cNvPr id="4" name="Text Box 3"/>
          <p:cNvSpPr txBox="1"/>
          <p:nvPr/>
        </p:nvSpPr>
        <p:spPr>
          <a:xfrm>
            <a:off x="428625" y="568960"/>
            <a:ext cx="2540000" cy="829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ImageReader</a:t>
            </a:r>
            <a:endParaRPr lang="en-US" sz="1600"/>
          </a:p>
          <a:p>
            <a:r>
              <a:rPr lang="en-US" sz="1600"/>
              <a:t>  Surface mSurface</a:t>
            </a:r>
            <a:endParaRPr lang="en-US" sz="1600"/>
          </a:p>
          <a:p>
            <a:r>
              <a:rPr lang="en-US" sz="1600"/>
              <a:t>  acquireLatestImage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sp>
        <p:nvSpPr>
          <p:cNvPr id="5" name="Text Box 4"/>
          <p:cNvSpPr txBox="1"/>
          <p:nvPr/>
        </p:nvSpPr>
        <p:spPr>
          <a:xfrm>
            <a:off x="184150" y="2500630"/>
            <a:ext cx="33966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创建BufferQueue, procuder送给生产者, consumer为</a:t>
            </a:r>
            <a:r>
              <a:rPr lang="en-US" sz="1600">
                <a:sym typeface="+mn-ea"/>
              </a:rPr>
              <a:t>ImageReader</a:t>
            </a:r>
            <a:r>
              <a:rPr lang="en-US" altLang="en-US" sz="1600">
                <a:sym typeface="+mn-ea"/>
              </a:rPr>
              <a:t>持有者</a:t>
            </a:r>
            <a:endParaRPr lang="en-US" altLang="en-US" sz="1600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733925" y="1317625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JNISurfaceTextureContext</a:t>
            </a:r>
            <a:endParaRPr 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4733925" y="199390"/>
            <a:ext cx="2540000" cy="829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SurfaceTexture</a:t>
            </a:r>
            <a:endParaRPr lang="en-US" sz="1600"/>
          </a:p>
          <a:p>
            <a:r>
              <a:rPr lang="en-US" sz="1600"/>
              <a:t>  long mProducer</a:t>
            </a:r>
            <a:endParaRPr lang="en-US" sz="1600"/>
          </a:p>
          <a:p>
            <a:r>
              <a:rPr lang="en-US" sz="1600"/>
              <a:t>  long mSurfaceTexture</a:t>
            </a:r>
            <a:endParaRPr lang="en-US" sz="1600"/>
          </a:p>
        </p:txBody>
      </p:sp>
      <p:sp>
        <p:nvSpPr>
          <p:cNvPr id="8" name="Text Box 7"/>
          <p:cNvSpPr txBox="1"/>
          <p:nvPr/>
        </p:nvSpPr>
        <p:spPr>
          <a:xfrm>
            <a:off x="4538345" y="1737360"/>
            <a:ext cx="33966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创建BufferQueue, procuder送给生产者, consumer为GLConsumer, update后可以作为其他gl surface的</a:t>
            </a:r>
            <a:r>
              <a:rPr lang="en-US" altLang="en-US" sz="1600">
                <a:sym typeface="+mn-ea"/>
              </a:rPr>
              <a:t>texture</a:t>
            </a:r>
            <a:endParaRPr lang="en-US" altLang="en-US" sz="1600"/>
          </a:p>
        </p:txBody>
      </p:sp>
      <p:sp>
        <p:nvSpPr>
          <p:cNvPr id="9" name="Text Box 8"/>
          <p:cNvSpPr txBox="1"/>
          <p:nvPr/>
        </p:nvSpPr>
        <p:spPr>
          <a:xfrm>
            <a:off x="184150" y="3370580"/>
            <a:ext cx="3769360" cy="829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GraphicBufferSource</a:t>
            </a:r>
            <a:endParaRPr lang="en-US" sz="1600"/>
          </a:p>
          <a:p>
            <a:r>
              <a:rPr lang="en-US" sz="1600"/>
              <a:t>  sp&lt;IGraphicBufferProducer&gt; mProducer</a:t>
            </a:r>
            <a:endParaRPr lang="en-US" sz="1600"/>
          </a:p>
          <a:p>
            <a:r>
              <a:rPr lang="en-US" sz="1600"/>
              <a:t>  sp&lt;IGraphicBufferConsumer&gt; mConsumer</a:t>
            </a:r>
            <a:endParaRPr lang="en-US" sz="1600"/>
          </a:p>
        </p:txBody>
      </p:sp>
      <p:sp>
        <p:nvSpPr>
          <p:cNvPr id="10" name="Text Box 9"/>
          <p:cNvSpPr txBox="1"/>
          <p:nvPr/>
        </p:nvSpPr>
        <p:spPr>
          <a:xfrm>
            <a:off x="184150" y="4333240"/>
            <a:ext cx="33966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创建BufferQueue, procuder送给生产者, consumer为编码器</a:t>
            </a:r>
            <a:endParaRPr lang="en-US" altLang="en-US" sz="1600">
              <a:sym typeface="+mn-ea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9215" y="3208655"/>
            <a:ext cx="855154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63060" y="151130"/>
            <a:ext cx="0" cy="63525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184150" y="5085080"/>
            <a:ext cx="3743325" cy="829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Layer</a:t>
            </a:r>
            <a:endParaRPr lang="en-US" sz="1600"/>
          </a:p>
          <a:p>
            <a:r>
              <a:rPr lang="en-US" sz="1600"/>
              <a:t>  sp&lt;SurfaceFlingerConsumer&gt; mConsumer</a:t>
            </a:r>
            <a:endParaRPr lang="en-US" sz="1600"/>
          </a:p>
          <a:p>
            <a:r>
              <a:rPr lang="en-US" sz="1600"/>
              <a:t>  sp&lt;IGraphicBufferProducer&gt; mProducer</a:t>
            </a:r>
            <a:endParaRPr lang="en-US" sz="1600"/>
          </a:p>
        </p:txBody>
      </p:sp>
      <p:sp>
        <p:nvSpPr>
          <p:cNvPr id="14" name="Text Box 13"/>
          <p:cNvSpPr txBox="1"/>
          <p:nvPr/>
        </p:nvSpPr>
        <p:spPr>
          <a:xfrm>
            <a:off x="197485" y="6073775"/>
            <a:ext cx="37433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创建BufferQueue, procuder返回给SurfaceView等, consumer为SurfaceFlinger</a:t>
            </a:r>
            <a:endParaRPr lang="en-US" altLang="en-US" sz="1600"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4392930" y="3370580"/>
            <a:ext cx="3475355" cy="583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DisplayDevice</a:t>
            </a:r>
            <a:endParaRPr lang="en-US" sz="1600"/>
          </a:p>
          <a:p>
            <a:r>
              <a:rPr lang="en-US" sz="1600"/>
              <a:t>  sp&lt;ANativeWindow&gt; mNativeWindow</a:t>
            </a:r>
            <a:endParaRPr lang="en-US" sz="1600"/>
          </a:p>
        </p:txBody>
      </p:sp>
      <p:sp>
        <p:nvSpPr>
          <p:cNvPr id="16" name="Text Box 15"/>
          <p:cNvSpPr txBox="1"/>
          <p:nvPr/>
        </p:nvSpPr>
        <p:spPr>
          <a:xfrm>
            <a:off x="4392930" y="4200525"/>
            <a:ext cx="200152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FramebufferSurface</a:t>
            </a:r>
            <a:endParaRPr lang="en-US" sz="16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2235" y="4936490"/>
            <a:ext cx="40525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89890" y="241935"/>
            <a:ext cx="1597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  <a:sym typeface="+mn-ea"/>
              </a:rPr>
              <a:t>VidRenderJava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143250" y="456565"/>
            <a:ext cx="17989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VidRenderJava::</a:t>
            </a:r>
            <a:endParaRPr lang="en-US"/>
          </a:p>
          <a:p>
            <a:r>
              <a:rPr lang="en-US"/>
              <a:t>RenderFrame</a:t>
            </a:r>
            <a:r>
              <a:rPr lang="en-US" altLang="en-US"/>
              <a:t>()</a:t>
            </a:r>
            <a:endParaRPr lang="en-US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3994595" y="1211287"/>
            <a:ext cx="0" cy="36004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242945" y="2995295"/>
            <a:ext cx="1999615" cy="6838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ym typeface="+mn-ea"/>
              </a:rPr>
              <a:t>kam_render_java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42945" y="2572385"/>
            <a:ext cx="1699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异步处理</a:t>
            </a:r>
            <a:r>
              <a:rPr lang="zh-CN" altLang="en-US" b="1" dirty="0" smtClean="0"/>
              <a:t>线程</a:t>
            </a:r>
            <a:endParaRPr lang="zh-CN" altLang="en-US" b="1" dirty="0"/>
          </a:p>
        </p:txBody>
      </p:sp>
      <p:sp>
        <p:nvSpPr>
          <p:cNvPr id="7" name="Text Box 6"/>
          <p:cNvSpPr txBox="1"/>
          <p:nvPr/>
        </p:nvSpPr>
        <p:spPr>
          <a:xfrm>
            <a:off x="3091180" y="1714500"/>
            <a:ext cx="23050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std::list&lt;KTVidFrame&gt; _render_frames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007995" y="4558665"/>
            <a:ext cx="2606675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/>
              <a:t>ViESurfaceRenderer</a:t>
            </a:r>
            <a:endParaRPr lang="en-US"/>
          </a:p>
          <a:p>
            <a:r>
              <a:rPr lang="en-US"/>
              <a:t>    </a:t>
            </a:r>
            <a:r>
              <a:rPr lang="en-US">
                <a:sym typeface="+mn-ea"/>
              </a:rPr>
              <a:t>ByteBuffer byteBuffer</a:t>
            </a:r>
            <a:endParaRPr lang="en-US"/>
          </a:p>
          <a:p>
            <a:r>
              <a:rPr lang="en-US"/>
              <a:t>    Bitmap bitmap</a:t>
            </a:r>
            <a:endParaRPr 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1710055" y="4055110"/>
            <a:ext cx="52031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4"/>
          <p:cNvCxnSpPr/>
          <p:nvPr/>
        </p:nvCxnSpPr>
        <p:spPr>
          <a:xfrm>
            <a:off x="4092385" y="3941152"/>
            <a:ext cx="0" cy="36004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2"/>
          <p:cNvSpPr/>
          <p:nvPr/>
        </p:nvSpPr>
        <p:spPr>
          <a:xfrm>
            <a:off x="5316220" y="2995295"/>
            <a:ext cx="326771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DoRender</a:t>
            </a:r>
            <a:r>
              <a:rPr lang="en-US"/>
              <a:t>()拿出</a:t>
            </a:r>
            <a:r>
              <a:rPr lang="en-US">
                <a:sym typeface="+mn-ea"/>
              </a:rPr>
              <a:t>_render_frames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数据拷</a:t>
            </a:r>
            <a:r>
              <a:rPr lang="en-US"/>
              <a:t>贝到java层</a:t>
            </a:r>
            <a:r>
              <a:rPr lang="en-US">
                <a:sym typeface="+mn-ea"/>
              </a:rPr>
              <a:t>byteBuffer</a:t>
            </a:r>
            <a:endParaRPr lang="en-US"/>
          </a:p>
        </p:txBody>
      </p:sp>
      <p:sp>
        <p:nvSpPr>
          <p:cNvPr id="14" name="矩形 12"/>
          <p:cNvSpPr/>
          <p:nvPr/>
        </p:nvSpPr>
        <p:spPr>
          <a:xfrm>
            <a:off x="2583815" y="5632450"/>
            <a:ext cx="410083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/>
              <a:t>1. 先将</a:t>
            </a:r>
            <a:r>
              <a:rPr lang="en-US">
                <a:sym typeface="+mn-ea"/>
              </a:rPr>
              <a:t>byteBuffer</a:t>
            </a:r>
            <a:r>
              <a:rPr lang="en-US" altLang="en-US">
                <a:sym typeface="+mn-ea"/>
              </a:rPr>
              <a:t>拷贝到</a:t>
            </a:r>
            <a:r>
              <a:rPr lang="en-US">
                <a:sym typeface="+mn-ea"/>
              </a:rPr>
              <a:t>bitmap</a:t>
            </a:r>
            <a:endParaRPr lang="en-US">
              <a:sym typeface="+mn-ea"/>
            </a:endParaRPr>
          </a:p>
          <a:p>
            <a:r>
              <a:rPr lang="en-US" altLang="en-US">
                <a:sym typeface="+mn-ea"/>
              </a:rPr>
              <a:t>2. 再通过Canvas.drawBitmap()把bitmap中数据拷贝到Surace对应的buffer queue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4511</Words>
  <Application>WPS Presentation</Application>
  <PresentationFormat>全屏显示(4:3)</PresentationFormat>
  <Paragraphs>312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宋体</vt:lpstr>
      <vt:lpstr>Calibri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richardshi</dc:creator>
  <cp:lastModifiedBy>石瑞伟</cp:lastModifiedBy>
  <cp:revision>873</cp:revision>
  <dcterms:created xsi:type="dcterms:W3CDTF">2019-07-19T03:00:33Z</dcterms:created>
  <dcterms:modified xsi:type="dcterms:W3CDTF">2019-07-19T03:00:33Z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