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291" r:id="rId3"/>
    <p:sldId id="257" r:id="rId4"/>
    <p:sldId id="259" r:id="rId6"/>
    <p:sldId id="260" r:id="rId7"/>
    <p:sldId id="261" r:id="rId8"/>
    <p:sldId id="258" r:id="rId9"/>
    <p:sldId id="265" r:id="rId10"/>
    <p:sldId id="268" r:id="rId11"/>
    <p:sldId id="266" r:id="rId12"/>
    <p:sldId id="269" r:id="rId13"/>
    <p:sldId id="263" r:id="rId14"/>
    <p:sldId id="267" r:id="rId15"/>
    <p:sldId id="276" r:id="rId16"/>
    <p:sldId id="283" r:id="rId17"/>
    <p:sldId id="275" r:id="rId18"/>
    <p:sldId id="284" r:id="rId19"/>
    <p:sldId id="281" r:id="rId20"/>
    <p:sldId id="282" r:id="rId21"/>
    <p:sldId id="280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g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 flipV="1">
            <a:off x="3834130" y="1920875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16245" y="1920875"/>
            <a:ext cx="0" cy="393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433445" y="2543810"/>
            <a:ext cx="133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implements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085080" y="2552700"/>
            <a:ext cx="1532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extends/</a:t>
            </a:r>
            <a:endParaRPr lang="en-US" altLang="en-US" b="1"/>
          </a:p>
          <a:p>
            <a:r>
              <a:rPr lang="en-US" altLang="en-US" b="1"/>
              <a:t>native inherit</a:t>
            </a:r>
            <a:endParaRPr lang="en-US" altLang="en-US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7287895" y="1920875"/>
            <a:ext cx="0" cy="45529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837045" y="2691130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composition</a:t>
            </a:r>
            <a:endParaRPr lang="en-US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525145" y="6184900"/>
            <a:ext cx="1753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MediaStream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8440" y="186690"/>
            <a:ext cx="3869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RtpSender PeerConnection</a:t>
            </a:r>
            <a:r>
              <a:rPr lang="en-US" altLang="en-US" b="1"/>
              <a:t>.addTrack()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172845" y="1071245"/>
            <a:ext cx="12007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addTrack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1059180" y="2326640"/>
            <a:ext cx="174879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</a:t>
            </a:r>
            <a:endParaRPr lang="en-US" sz="1600"/>
          </a:p>
          <a:p>
            <a:r>
              <a:rPr lang="en-US" sz="1600"/>
              <a:t>  AddTrack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1059180" y="1518920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9100" y="1408430"/>
            <a:ext cx="0" cy="682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056130" y="1428750"/>
            <a:ext cx="517779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PeerConnectionFactory</a:t>
            </a:r>
            <a:endParaRPr lang="en-US" sz="1600"/>
          </a:p>
          <a:p>
            <a:r>
              <a:rPr lang="en-US" sz="1600"/>
              <a:t> unique_ptr&lt;cricket::ChannelManager&gt;  channel_manager_</a:t>
            </a:r>
            <a:endParaRPr lang="en-US" sz="1600"/>
          </a:p>
          <a:p>
            <a:r>
              <a:rPr lang="en-US" sz="1600"/>
              <a:t> unique_ptr&lt;cricket::MediaEngineInterface&gt; media_engine_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620395" y="4282440"/>
            <a:ext cx="509333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WebRtcVideoEngine</a:t>
            </a:r>
            <a:endParaRPr lang="en-US" sz="1600"/>
          </a:p>
          <a:p>
            <a:r>
              <a:rPr lang="en-US" sz="1600"/>
              <a:t>  std::unique_ptr&lt;VideoDecoderFactory&gt; decoder_factory_</a:t>
            </a:r>
            <a:endParaRPr lang="en-US" sz="1600"/>
          </a:p>
          <a:p>
            <a:r>
              <a:rPr lang="en-US" sz="1600"/>
              <a:t>  </a:t>
            </a:r>
            <a:r>
              <a:rPr lang="en-US" altLang="en-US" sz="1600"/>
              <a:t>s</a:t>
            </a:r>
            <a:r>
              <a:rPr lang="en-US" sz="1600"/>
              <a:t>td::unique_ptr&lt;VideoEncoderFactory&gt; encoder_factory_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038215" y="3913505"/>
            <a:ext cx="532892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WebRtcVoiceEngine</a:t>
            </a:r>
            <a:endParaRPr lang="en-US" sz="1600"/>
          </a:p>
          <a:p>
            <a:r>
              <a:rPr lang="en-US" sz="1600"/>
              <a:t>  rtc::scoped_refptr&lt;:AudioDeviceModule&gt; adm_</a:t>
            </a:r>
            <a:endParaRPr lang="en-US" sz="1600"/>
          </a:p>
          <a:p>
            <a:r>
              <a:rPr lang="en-US" sz="1600"/>
              <a:t>  rtc::scoped_refptr&lt;:AudioEncoderFactory&gt; encoder_factory_</a:t>
            </a:r>
            <a:endParaRPr lang="en-US" sz="1600"/>
          </a:p>
          <a:p>
            <a:r>
              <a:rPr lang="en-US" sz="1600"/>
              <a:t>  rtc::scoped_refptr&lt;AudioDecoderFactory&gt; decoder_factory_</a:t>
            </a:r>
            <a:endParaRPr lang="en-US" sz="1600"/>
          </a:p>
          <a:p>
            <a:r>
              <a:rPr lang="en-US" sz="1600"/>
              <a:t>  rtc::scoped_refptr&lt;AudioMixer&gt; audio_mixer_</a:t>
            </a:r>
            <a:endParaRPr lang="en-US" sz="1600"/>
          </a:p>
          <a:p>
            <a:r>
              <a:rPr lang="en-US" sz="1600"/>
              <a:t>  rtc::scoped_refptr&lt;AudioProcessing&gt; apm_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2511425" y="2745105"/>
            <a:ext cx="446913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CompositeMediaEngine</a:t>
            </a:r>
            <a:endParaRPr lang="en-US" sz="1600"/>
          </a:p>
          <a:p>
            <a:r>
              <a:rPr lang="en-US" sz="1600"/>
              <a:t>  unique_ptr&lt;VoiceEngineInterface&gt; voice_engine_</a:t>
            </a:r>
            <a:endParaRPr lang="en-US" sz="1600"/>
          </a:p>
          <a:p>
            <a:r>
              <a:rPr lang="en-US" sz="1600"/>
              <a:t>  unique_ptr&lt;VideoEngineInterface&gt; video_engine_</a:t>
            </a:r>
            <a:endParaRPr lang="en-US" sz="16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774950" y="3681095"/>
            <a:ext cx="742950" cy="4292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40575" y="3310255"/>
            <a:ext cx="463550" cy="463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6275" y="238379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617720" y="812165"/>
            <a:ext cx="39389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NativeToScopedJavaPeerConnectionFactory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3406140" y="140335"/>
            <a:ext cx="216090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PeerConnectionFactory</a:t>
            </a:r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86275" y="639445"/>
            <a:ext cx="0" cy="682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79520" y="812165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620" y="2192020"/>
            <a:ext cx="9009380" cy="1318260"/>
          </a:xfrm>
        </p:spPr>
        <p:txBody>
          <a:bodyPr/>
          <a:p>
            <a:pPr algn="ctr"/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PeerConnection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926840" y="1318260"/>
            <a:ext cx="16510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ChannelInterface</a:t>
            </a:r>
            <a:endParaRPr 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17720" y="177990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949575" y="2038985"/>
            <a:ext cx="439737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BaseChannel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SetLocalContent(</a:t>
            </a:r>
            <a:r>
              <a:rPr lang="en-US" altLang="en-US" sz="1600">
                <a:sym typeface="+mn-ea"/>
              </a:rPr>
              <a:t>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std::unique_ptr&lt;MediaChannel&gt; media_channel_</a:t>
            </a:r>
            <a:endParaRPr 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26205" y="865505"/>
            <a:ext cx="297243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MediaChannel::NetworkInterface</a:t>
            </a:r>
            <a:endParaRPr lang="en-US" sz="1600">
              <a:sym typeface="+mn-e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52340" y="177990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26205" y="402590"/>
            <a:ext cx="280416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webrtc::RtpPacketSinkInterface</a:t>
            </a:r>
            <a:endParaRPr 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78705" y="17710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018020" y="3679190"/>
            <a:ext cx="14154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VoiceChannel</a:t>
            </a:r>
            <a:endParaRPr lang="en-US" sz="1600"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383270" y="336931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7788910" y="2868930"/>
            <a:ext cx="34613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webrtc::AudioPacketReceivedObserver</a:t>
            </a:r>
            <a:endParaRPr lang="en-US" sz="16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114550" y="3679190"/>
            <a:ext cx="14154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VideoChannel</a:t>
            </a:r>
            <a:endParaRPr lang="en-US" sz="160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73245" y="3679190"/>
            <a:ext cx="155003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RtpDataChannel</a:t>
            </a:r>
            <a:endParaRPr lang="en-US" sz="1600">
              <a:sym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7760" y="3033395"/>
            <a:ext cx="0" cy="56324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1670" y="3033395"/>
            <a:ext cx="0" cy="56324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70420" y="3033395"/>
            <a:ext cx="0" cy="56324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Text Box 29"/>
          <p:cNvSpPr txBox="1"/>
          <p:nvPr/>
        </p:nvSpPr>
        <p:spPr>
          <a:xfrm>
            <a:off x="2519045" y="756285"/>
            <a:ext cx="532447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PeerConnection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OnTransportControllerConnectionState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OnTransportControllerGatheringState()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OnTransportControllerCandidatesGathered()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unique_ptr&lt;JsepTransportController&gt; transport_controller_</a:t>
            </a:r>
            <a:endParaRPr 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19045" y="2760980"/>
            <a:ext cx="548513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JsepTransportController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signal1&lt;cricket::IceConnectionState&gt; SignalIceConnectionState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signal1&lt;cricket::IceGatheringState&gt; SignalIceGatheringState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58098"/>
            <a:ext cx="8229600" cy="1143000"/>
          </a:xfrm>
        </p:spPr>
        <p:txBody>
          <a:bodyPr/>
          <a:p>
            <a:pPr algn="ctr"/>
            <a:r>
              <a:rPr lang="en-US" altLang="en-US" sz="60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en-US" altLang="en-US" sz="6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900680" y="1747520"/>
            <a:ext cx="4647565" cy="23069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VideoFrame</a:t>
            </a:r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final Buffer buffer</a:t>
            </a:r>
            <a:endParaRPr lang="en-US" sz="1600">
              <a:sym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48480" y="1263650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910330" y="341630"/>
            <a:ext cx="167576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RefCounted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release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retain()</a:t>
            </a:r>
            <a:endParaRPr lang="en-US" alt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04945" y="2038350"/>
            <a:ext cx="198564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interface Buffer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retain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release()</a:t>
            </a:r>
            <a:endParaRPr lang="en-US" altLang="en-US" sz="1600">
              <a:sym typeface="+mn-e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998085" y="1263650"/>
            <a:ext cx="0" cy="6737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009900" y="3288665"/>
            <a:ext cx="198564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interface I420Buffer</a:t>
            </a:r>
            <a:endParaRPr 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133975" y="3288665"/>
            <a:ext cx="22548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 interface TextureBuffer</a:t>
            </a:r>
            <a:endParaRPr 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10760" y="29845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24780" y="29845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24780" y="4798695"/>
            <a:ext cx="189484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TextureBufferImpl</a:t>
            </a:r>
            <a:endParaRPr lang="en-US" altLang="en-US" sz="1600"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434965" y="3773170"/>
            <a:ext cx="0" cy="765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009900" y="4823460"/>
            <a:ext cx="189484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NV21Buffer</a:t>
            </a:r>
            <a:endParaRPr lang="en-US" altLang="en-US" sz="1600">
              <a:sym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47895" y="3773170"/>
            <a:ext cx="0" cy="765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/>
        </p:nvSpPr>
        <p:spPr>
          <a:xfrm>
            <a:off x="370840" y="251460"/>
            <a:ext cx="130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 dirty="0" smtClean="0">
                <a:solidFill>
                  <a:srgbClr val="C00000"/>
                </a:solidFill>
              </a:rPr>
              <a:t>Frame对象</a:t>
            </a:r>
            <a:endParaRPr lang="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0045" y="553085"/>
            <a:ext cx="236283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WebRtcVideoChannel::</a:t>
            </a:r>
            <a:endParaRPr lang="en-US" sz="1600"/>
          </a:p>
          <a:p>
            <a:r>
              <a:rPr lang="en-US" sz="1600"/>
              <a:t>WebRtcVideoSendStream</a:t>
            </a:r>
            <a:endParaRPr lang="en-US" sz="1600"/>
          </a:p>
          <a:p>
            <a:endParaRPr lang="en-US" sz="1600"/>
          </a:p>
          <a:p>
            <a:r>
              <a:rPr lang="en-US" sz="1600">
                <a:sym typeface="+mn-ea"/>
              </a:rPr>
              <a:t>VideoSendStream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>
                <a:sym typeface="+mn-ea"/>
              </a:rPr>
              <a:t>VideoStreamEncoder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>
                <a:sym typeface="+mn-ea"/>
              </a:rPr>
              <a:t>VideoSender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>
                <a:sym typeface="+mn-ea"/>
              </a:rPr>
              <a:t>VCMEncoderDataBase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>
                <a:sym typeface="+mn-ea"/>
              </a:rPr>
              <a:t>VCMGenericEncoder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/>
              <a:t>H264EncoderImpl</a:t>
            </a:r>
            <a:endParaRPr lang="en-US" sz="1600"/>
          </a:p>
        </p:txBody>
      </p:sp>
      <p:sp>
        <p:nvSpPr>
          <p:cNvPr id="11" name="Text Box 10"/>
          <p:cNvSpPr txBox="1"/>
          <p:nvPr/>
        </p:nvSpPr>
        <p:spPr>
          <a:xfrm>
            <a:off x="3435350" y="553085"/>
            <a:ext cx="38373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VideoStreamEncoder::OnEncodedImage</a:t>
            </a:r>
            <a:r>
              <a:rPr lang="en-US" altLang="en-US" sz="1600"/>
              <a:t>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VideoSendStreamImpl::OnEncodedImage()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PayloadRouter::OnEncodedImage()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ModuleRtpRtcpImpl::SendOutgoingData()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RTPSender::SendOutgoingData()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RTPSenderVideo::SendVideo()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RTPSender::SendToNetwork()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webRtcVideoChannel : </a:t>
            </a:r>
            <a:endParaRPr lang="en-US" altLang="en-US" sz="1600"/>
          </a:p>
          <a:p>
            <a:r>
              <a:rPr lang="en-US" altLang="en-US" sz="1600"/>
              <a:t>public VideoMediaChannel, </a:t>
            </a:r>
            <a:endParaRPr lang="en-US" altLang="en-US" sz="1600"/>
          </a:p>
          <a:p>
            <a:r>
              <a:rPr lang="en-US" altLang="en-US" sz="1600"/>
              <a:t>public webrtc::Transport</a:t>
            </a:r>
            <a:endParaRPr lang="en-US" altLang="en-US" sz="1600"/>
          </a:p>
          <a:p>
            <a:r>
              <a:rPr lang="en-US" altLang="en-US" sz="1600"/>
              <a:t>  WebRtcVideoChannel::SendRtp()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BaseChannel::SendPacket()</a:t>
            </a:r>
            <a:endParaRPr lang="en-US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7639050" y="443865"/>
            <a:ext cx="43002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PeerConnectionFactory::CreatePeerConnection</a:t>
            </a:r>
            <a:r>
              <a:rPr lang="en-US" altLang="en-US" sz="1600"/>
              <a:t>()</a:t>
            </a:r>
            <a:endParaRPr lang="en-US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19475" y="6126480"/>
            <a:ext cx="38201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RtpRtcp::Configuration</a:t>
            </a:r>
            <a:r>
              <a:rPr lang="en-US" altLang="en-US" sz="1600"/>
              <a:t>.outgoing_transport</a:t>
            </a:r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646170" y="5259070"/>
            <a:ext cx="23126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RtpRtcp::CreateRtpRtcp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3532505" y="3943985"/>
            <a:ext cx="37071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CreateRtpRtcpModules</a:t>
            </a:r>
            <a:endParaRPr lang="en-US" sz="1600"/>
          </a:p>
          <a:p>
            <a:r>
              <a:rPr lang="en-US" sz="1600"/>
              <a:t>  VideoSendStream::Config</a:t>
            </a:r>
            <a:r>
              <a:rPr lang="en-US" altLang="en-US" sz="1600"/>
              <a:t>.send_transport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3418840" y="30930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VideoSendStreamImpl</a:t>
            </a:r>
            <a:r>
              <a:rPr lang="en-US"/>
              <a:t>(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183890" y="2609215"/>
            <a:ext cx="33978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VideoSendStream::VideoSendStream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3081655" y="1952625"/>
            <a:ext cx="28771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Call::CreateVideoSendStream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2921635" y="377825"/>
            <a:ext cx="43783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WebRtcVideoChannel::WebRtcVideoSendStream::</a:t>
            </a:r>
            <a:endParaRPr lang="en-US" sz="1600"/>
          </a:p>
          <a:p>
            <a:r>
              <a:rPr lang="en-US" sz="1600"/>
              <a:t>RecreateWebRtcStream()</a:t>
            </a:r>
            <a:endParaRPr lang="en-US" sz="1600"/>
          </a:p>
          <a:p>
            <a:r>
              <a:rPr lang="en-US" sz="1600"/>
              <a:t>  VideoSendStreamParameters parameters_</a:t>
            </a:r>
            <a:endParaRPr lang="en-US" sz="1600"/>
          </a:p>
          <a:p>
            <a:r>
              <a:rPr lang="en-US" sz="1600"/>
              <a:t>    webrtc::VideoSendStream::Config config</a:t>
            </a:r>
            <a:endParaRPr lang="en-US" sz="1600"/>
          </a:p>
          <a:p>
            <a:r>
              <a:rPr lang="en-US" sz="1600"/>
              <a:t>    webrtc::VideoEncoderConfig encoder_config</a:t>
            </a:r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58098"/>
            <a:ext cx="8229600" cy="1143000"/>
          </a:xfrm>
        </p:spPr>
        <p:txBody>
          <a:bodyPr/>
          <a:p>
            <a:pPr algn="ctr"/>
            <a:r>
              <a:rPr lang="en-US" altLang="en-US" sz="60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endParaRPr lang="en-US" altLang="en-US" sz="6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22"/>
          <p:cNvSpPr txBox="1"/>
          <p:nvPr/>
        </p:nvSpPr>
        <p:spPr>
          <a:xfrm>
            <a:off x="489585" y="209550"/>
            <a:ext cx="357441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interface CameraEnumerator</a:t>
            </a:r>
            <a:endParaRPr lang="en-US" sz="1600"/>
          </a:p>
          <a:p>
            <a:r>
              <a:rPr lang="en-US" sz="1600">
                <a:sym typeface="+mn-ea"/>
              </a:rPr>
              <a:t>  isFrontFacing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CameraVideoCapturer createCapturer()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2720" y="1649095"/>
            <a:ext cx="22256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Camera2Enumerator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2522855" y="1649095"/>
            <a:ext cx="22256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Camera1Enumerator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65200" y="1255395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907665" y="1255395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989695" y="495935"/>
            <a:ext cx="23044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interface CameraSession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8587105" y="1423035"/>
            <a:ext cx="19227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Camera2Session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10335895" y="1423035"/>
            <a:ext cx="17938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Camera1Session</a:t>
            </a:r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277985" y="946785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950575" y="946785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335780" y="2017395"/>
            <a:ext cx="2733675" cy="1383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400"/>
              <a:t>interface VideoCapturer</a:t>
            </a:r>
            <a:endParaRPr lang="en-US" sz="1400"/>
          </a:p>
          <a:p>
            <a:r>
              <a:rPr lang="en-US" sz="1400"/>
              <a:t> initialize</a:t>
            </a:r>
            <a:r>
              <a:rPr lang="en-US" altLang="en-US" sz="1400"/>
              <a:t>(SurfaceTextureHelper , </a:t>
            </a:r>
            <a:endParaRPr lang="en-US" altLang="en-US" sz="1400"/>
          </a:p>
          <a:p>
            <a:r>
              <a:rPr lang="en-US" altLang="en-US" sz="1400"/>
              <a:t>    Context , CapturerObserver )</a:t>
            </a:r>
            <a:endParaRPr lang="en-US" sz="1400"/>
          </a:p>
          <a:p>
            <a:r>
              <a:rPr lang="en-US" sz="1400"/>
              <a:t>  startCapture</a:t>
            </a:r>
            <a:r>
              <a:rPr lang="en-US" altLang="en-US" sz="1400"/>
              <a:t>(int width,</a:t>
            </a:r>
            <a:endParaRPr lang="en-US" altLang="en-US" sz="1400"/>
          </a:p>
          <a:p>
            <a:r>
              <a:rPr lang="en-US" altLang="en-US" sz="1400"/>
              <a:t>      int height, int framerate)</a:t>
            </a:r>
            <a:endParaRPr lang="en-US" altLang="en-US" sz="1400"/>
          </a:p>
          <a:p>
            <a:r>
              <a:rPr lang="en-US" altLang="en-US" sz="1400"/>
              <a:t>  stopCapture()</a:t>
            </a:r>
            <a:endParaRPr lang="en-US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4443095" y="3827145"/>
            <a:ext cx="23495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interface </a:t>
            </a:r>
            <a:r>
              <a:rPr lang="en-US" sz="1600"/>
              <a:t>CameraVideoCapturer</a:t>
            </a:r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89880" y="3433445"/>
            <a:ext cx="0" cy="393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81955" y="4504055"/>
            <a:ext cx="0" cy="393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86555" y="4897755"/>
            <a:ext cx="32956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abstract </a:t>
            </a:r>
            <a:r>
              <a:rPr lang="en-US" sz="1600"/>
              <a:t>CameraCapturer</a:t>
            </a:r>
            <a:endParaRPr lang="en-US" sz="1600"/>
          </a:p>
          <a:p>
            <a:r>
              <a:rPr lang="en-US" sz="1600"/>
              <a:t>  </a:t>
            </a:r>
            <a:r>
              <a:rPr lang="en-US" altLang="en-US" sz="1600">
                <a:sym typeface="+mn-ea"/>
              </a:rPr>
              <a:t>abstract </a:t>
            </a:r>
            <a:r>
              <a:rPr lang="en-US" sz="1600"/>
              <a:t>createCameraSession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3728085" y="6050915"/>
            <a:ext cx="24314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Camera1Capturer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ym typeface="+mn-ea"/>
              </a:rPr>
              <a:t>createCameraSession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159500" y="6050915"/>
            <a:ext cx="24269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Camera2Capturer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ym typeface="+mn-ea"/>
              </a:rPr>
              <a:t>createCameraSession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677410" y="5542915"/>
            <a:ext cx="0" cy="393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25565" y="5542915"/>
            <a:ext cx="0" cy="393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4010" y="1118870"/>
            <a:ext cx="2708275" cy="270827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983220" y="2535555"/>
            <a:ext cx="2588895" cy="373316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98210" y="2143760"/>
            <a:ext cx="2761615" cy="3982720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 smtClean="0">
                <a:solidFill>
                  <a:srgbClr val="C00000"/>
                </a:solidFill>
              </a:rPr>
              <a:t>voice engine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46050" y="2272665"/>
            <a:ext cx="5779135" cy="37846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WebRtcVoiceMediaChannel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AddSendStream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AddRecvStream()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std::map&lt;uint32_t, WebRtcAudioSendStream*&gt; send_streams_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altLang="en-US" sz="1600">
                <a:sym typeface="+mn-ea"/>
              </a:rPr>
              <a:t>s</a:t>
            </a:r>
            <a:r>
              <a:rPr lang="en-US" sz="1600">
                <a:sym typeface="+mn-ea"/>
              </a:rPr>
              <a:t>td::map&lt;uint32_t, WebRtcAudioReceiveStream*&gt; recv_streams_</a:t>
            </a:r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626870" y="192214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792480" y="1530350"/>
            <a:ext cx="183705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VoiceMediaChannel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07030" y="1283970"/>
            <a:ext cx="183705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webrtc::Transport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SendRtp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68650" y="192214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18845" y="687705"/>
            <a:ext cx="14154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MediaChannel</a:t>
            </a:r>
            <a:endParaRPr 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00505" y="113855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985000" y="3381375"/>
            <a:ext cx="471741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WebRtcVoiceEngine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std::vector&lt;AudioCodec&gt; send_codecs_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std::vector&lt;AudioCodec&gt; recv_codecs_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std::vector&lt;WebRtcVoiceMediaChannel*&gt; channels_</a:t>
            </a:r>
            <a:endParaRPr 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119870" y="30607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8251825" y="2560320"/>
            <a:ext cx="193865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VoiceEngineInterface</a:t>
            </a:r>
            <a:endParaRPr lang="en-US" sz="16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20675" y="3627755"/>
            <a:ext cx="367284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WebRtcAudioReceiveStream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webrtc::AudioReceiveStream* stream_</a:t>
            </a:r>
            <a:endParaRPr lang="en-US" sz="16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20675" y="5346065"/>
            <a:ext cx="333629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WebRtcAudioSendStream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webrtc::AudioSendStream* stream_</a:t>
            </a:r>
            <a:endParaRPr lang="en-US" sz="1600"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84880" y="50095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583180" y="4358005"/>
            <a:ext cx="180340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AudioSource::Sink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OnData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编码发送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815965" y="5434330"/>
            <a:ext cx="192278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WebRtcAudioRecord</a:t>
            </a:r>
            <a:endParaRPr lang="en-US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04510" y="3861435"/>
            <a:ext cx="266509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AudioRecordJni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AudioDeviceBuffer* buffer_</a:t>
            </a:r>
            <a:endParaRPr 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80955" y="939165"/>
            <a:ext cx="90106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10063480" y="533400"/>
            <a:ext cx="1318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record audio</a:t>
            </a:r>
            <a:endParaRPr lang="en-US" altLang="en-US" sz="16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958705" y="403860"/>
            <a:ext cx="0" cy="10699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183880" y="4523740"/>
            <a:ext cx="0" cy="133159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269605" y="5020945"/>
            <a:ext cx="16891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DataIsRecorded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5047615" y="1064260"/>
            <a:ext cx="346011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AudioDeviceBuffer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SetRecordedBuffer()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DeliverRecordedData()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AudioTransport* audio_transport_cb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rtc::BufferT&lt;int16_t&gt; rec_buffer_</a:t>
            </a:r>
            <a:endParaRPr lang="en-US" sz="16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604760" y="4989830"/>
            <a:ext cx="52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83880" y="2523490"/>
            <a:ext cx="0" cy="11493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269605" y="2871470"/>
            <a:ext cx="21113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SetRecordedBuffer</a:t>
            </a:r>
            <a:r>
              <a:rPr lang="en-US" altLang="en-US" sz="1600"/>
              <a:t>()</a:t>
            </a:r>
            <a:endParaRPr lang="en-US" sz="1600"/>
          </a:p>
          <a:p>
            <a:r>
              <a:rPr lang="en-US" sz="1600"/>
              <a:t>DeliverRecordedData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30" name="Text Box 29"/>
          <p:cNvSpPr txBox="1"/>
          <p:nvPr/>
        </p:nvSpPr>
        <p:spPr>
          <a:xfrm>
            <a:off x="343535" y="2167890"/>
            <a:ext cx="335280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AudioTransportImpl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AudioProcessing* audio_processing_</a:t>
            </a:r>
            <a:endParaRPr 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94840" y="184023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664845" y="1182370"/>
            <a:ext cx="246062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AudioTransport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RecordedDataIsAvailable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35045" y="1633855"/>
            <a:ext cx="140716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96900" y="467995"/>
            <a:ext cx="2625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peer_connection_interface.h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178300" y="46799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PeerConnectionInterface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673100" y="1520825"/>
            <a:ext cx="23596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pc/peer_connection.h</a:t>
            </a:r>
            <a:endParaRPr lang="en-US" sz="1600"/>
          </a:p>
          <a:p>
            <a:r>
              <a:rPr lang="en-US" sz="1600"/>
              <a:t>pc/peer_connection.cc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4445000" y="1659255"/>
            <a:ext cx="1589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PeerConnection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86985" y="974725"/>
            <a:ext cx="0" cy="546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96900" y="2829560"/>
            <a:ext cx="3216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api/peer_connection_proxy.h</a:t>
            </a:r>
            <a:endParaRPr lang="en-US" sz="1600"/>
          </a:p>
          <a:p>
            <a:r>
              <a:rPr lang="en-US" sz="1600"/>
              <a:t>BEGIN_SIGNALING_PROXY_MAP</a:t>
            </a:r>
            <a:endParaRPr lang="en-US" sz="1600"/>
          </a:p>
          <a:p>
            <a:r>
              <a:rPr lang="en-US" sz="1600"/>
              <a:t>PROXY_METHOD0</a:t>
            </a:r>
            <a:endParaRPr lang="en-US" sz="1600"/>
          </a:p>
          <a:p>
            <a:r>
              <a:rPr lang="en-US" sz="1600"/>
              <a:t>END_PROXY_MAP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787400" y="4959350"/>
            <a:ext cx="16452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./api/proxy.h</a:t>
            </a:r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57325" y="4257675"/>
            <a:ext cx="0" cy="63817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944620" y="2829560"/>
            <a:ext cx="514604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PeerConnection</a:t>
            </a:r>
            <a:r>
              <a:rPr lang="en-US" sz="1600"/>
              <a:t>ProxyWithInternal</a:t>
            </a:r>
            <a:endParaRPr lang="en-US" sz="1600"/>
          </a:p>
          <a:p>
            <a:r>
              <a:rPr lang="en-US" sz="1600">
                <a:sym typeface="+mn-ea"/>
              </a:rPr>
              <a:t>typedef c##ProxyWithInternal&lt;c##Interface&gt; c##Proxy</a:t>
            </a:r>
            <a:endParaRPr lang="en-US" sz="1600"/>
          </a:p>
          <a:p>
            <a:endParaRPr lang="en-US" sz="1600"/>
          </a:p>
          <a:p>
            <a:r>
              <a:rPr lang="en-US" sz="1600"/>
              <a:t>  mutable rtc::Thread* signaling_thread_</a:t>
            </a:r>
            <a:endParaRPr lang="en-US" sz="1600"/>
          </a:p>
          <a:p>
            <a:r>
              <a:rPr lang="en-US" sz="1600"/>
              <a:t>  </a:t>
            </a:r>
            <a:r>
              <a:rPr lang="en-US" altLang="en-US" sz="1600"/>
              <a:t>r</a:t>
            </a:r>
            <a:r>
              <a:rPr lang="en-US" sz="1600"/>
              <a:t>tc::scoped_refptr&lt;INTERNAL_CLASS&gt; c_</a:t>
            </a:r>
            <a:endParaRPr lang="en-US" sz="1600"/>
          </a:p>
          <a:p>
            <a:endParaRPr lang="en-US" sz="1600"/>
          </a:p>
          <a:p>
            <a:r>
              <a:rPr lang="en-US" sz="1600">
                <a:sym typeface="+mn-ea"/>
              </a:rPr>
              <a:t>static rtc::scoped_refptr&lt;c##ProxyWithInternal&gt; Create(                    </a:t>
            </a:r>
            <a:endParaRPr lang="en-US" sz="1600"/>
          </a:p>
          <a:p>
            <a:r>
              <a:rPr lang="en-US" sz="1600">
                <a:sym typeface="+mn-ea"/>
              </a:rPr>
              <a:t>rtc::Thread* signaling_thread, INTERNAL_CLASS* c) {                    </a:t>
            </a:r>
            <a:endParaRPr lang="en-US" sz="1600"/>
          </a:p>
          <a:p>
            <a:r>
              <a:rPr lang="en-US" sz="1600">
                <a:sym typeface="+mn-ea"/>
              </a:rPr>
              <a:t>return new rtc::RefCountedObject&lt;c##ProxyWithInternal&gt;(</a:t>
            </a:r>
            <a:endParaRPr lang="en-US" sz="1600"/>
          </a:p>
          <a:p>
            <a:r>
              <a:rPr lang="en-US" sz="1600">
                <a:sym typeface="+mn-ea"/>
              </a:rPr>
              <a:t>                                                         signaling_thread, c);               </a:t>
            </a:r>
            <a:endParaRPr lang="en-US" sz="1600"/>
          </a:p>
          <a:p>
            <a:r>
              <a:rPr lang="en-US" sz="1600">
                <a:sym typeface="+mn-ea"/>
              </a:rPr>
              <a:t>}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05220" y="1111885"/>
            <a:ext cx="0" cy="15741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9324975" y="3427730"/>
            <a:ext cx="2571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这里c就是PeerConnection;</a:t>
            </a:r>
            <a:endParaRPr lang="en-US" altLang="en-US" sz="1600"/>
          </a:p>
          <a:p>
            <a:r>
              <a:rPr lang="en-US" altLang="en-US" sz="1600"/>
              <a:t>c_成员为调用Create()传入的真正</a:t>
            </a:r>
            <a:r>
              <a:rPr lang="en-US" sz="1600">
                <a:sym typeface="+mn-ea"/>
              </a:rPr>
              <a:t>PeerConnection</a:t>
            </a:r>
            <a:r>
              <a:rPr lang="en-US" altLang="en-US" sz="1600">
                <a:sym typeface="+mn-ea"/>
              </a:rPr>
              <a:t>指针</a:t>
            </a:r>
            <a:endParaRPr lang="en-US" altLang="en-US" sz="1600"/>
          </a:p>
        </p:txBody>
      </p:sp>
      <p:sp>
        <p:nvSpPr>
          <p:cNvPr id="18" name="Text Box 17"/>
          <p:cNvSpPr txBox="1"/>
          <p:nvPr/>
        </p:nvSpPr>
        <p:spPr>
          <a:xfrm>
            <a:off x="340360" y="6240145"/>
            <a:ext cx="28822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pc/peer_connection_factory.cc</a:t>
            </a:r>
            <a:endParaRPr 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3944620" y="6148070"/>
            <a:ext cx="45504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PeerConnectionProxy::Create(signaling_thread(), pc)</a:t>
            </a:r>
            <a:endParaRPr lang="en-US" sz="1600"/>
          </a:p>
        </p:txBody>
      </p:sp>
      <p:sp>
        <p:nvSpPr>
          <p:cNvPr id="20" name="Text Box 19"/>
          <p:cNvSpPr txBox="1"/>
          <p:nvPr/>
        </p:nvSpPr>
        <p:spPr>
          <a:xfrm>
            <a:off x="9324975" y="5747385"/>
            <a:ext cx="2571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调用proxy, 后续的方法在特定线程运行, proxy作为实现特定接口的代理类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076325" y="1428750"/>
          <a:ext cx="939165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75"/>
                <a:gridCol w="2828925"/>
                <a:gridCol w="3371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interface/</a:t>
                      </a:r>
                      <a:r>
                        <a:rPr lang="en-US" altLang="en-US" sz="1800">
                          <a:sym typeface="+mn-ea"/>
                        </a:rPr>
                        <a:t>path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impl/path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proxy/path</a:t>
                      </a:r>
                      <a:endParaRPr lang="en-US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JitterBufferDelayInterface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pc/jitter_buffer_delay_interface.h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JitterBufferDelay/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pc/jitter_buffer_delay.cc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JitterBufferDelayProxy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./pc/jitter_buffer_delay_proxy.h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PeerConnectionFactoryInterface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api/peer_connection_interface.h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PeerConnectionFactory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pc/peer_connection_factory.cc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PeerConnectionFactoryProxy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api/peer_connection_factory_proxy.h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VideoTrackSourceInterface/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api/media_stream_interface.h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VideoTrack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pc/video_track.cc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VideoTrackSourceProxy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api/video_track_source_proxy.h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PeerConnectionInterface/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api/peer_connection_interface.h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PeerConnection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pc/peer_connection.cc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PeerConnectionProxy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api/peer_connection_proxy.h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MediaStreamInterface/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api/media_stream_interface.h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MediaStream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pc/media_stream.cc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MediaStreamProxy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api/media_stream_proxy.h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AudioTrackInterface/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altLang="en-US" sz="1600"/>
                        <a:t>api/media_stream_interface.h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AudioTrack</a:t>
                      </a:r>
                      <a:r>
                        <a:rPr lang="en-US" altLang="en-US" sz="1600">
                          <a:sym typeface="+mn-ea"/>
                        </a:rPr>
                        <a:t>/</a:t>
                      </a:r>
                      <a:endParaRPr lang="en-US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sym typeface="+mn-ea"/>
                        </a:rPr>
                        <a:t>pc/audio_track.cc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AudioTrackProxy</a:t>
                      </a:r>
                      <a:r>
                        <a:rPr lang="en-US" altLang="en-US" sz="1600"/>
                        <a:t>/</a:t>
                      </a:r>
                      <a:endParaRPr lang="en-US" alt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api/media_stream_track_proxy.h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87420" y="1358900"/>
            <a:ext cx="35026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PeerConnectionFactory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ym typeface="+mn-ea"/>
              </a:rPr>
              <a:t>nativeCreatePeerConnectionFactory</a:t>
            </a:r>
            <a:r>
              <a:rPr lang="en-US" altLang="en-US" sz="1600">
                <a:sym typeface="+mn-ea"/>
              </a:rPr>
              <a:t>()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2689860" y="2876550"/>
            <a:ext cx="68618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package + func name:</a:t>
            </a:r>
            <a:endParaRPr lang="en-US" sz="1600"/>
          </a:p>
          <a:p>
            <a:r>
              <a:rPr lang="en-US" sz="1600"/>
              <a:t>Java_org_webrtc_PeerConnectionFactory_nativeCreatePeerConnectionFactory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38750" y="2152650"/>
            <a:ext cx="0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340350" y="2346325"/>
            <a:ext cx="11214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generated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38750" y="3562350"/>
            <a:ext cx="0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625725" y="4396740"/>
            <a:ext cx="53867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JNI_ + class name + func name without 'native'</a:t>
            </a:r>
            <a:endParaRPr lang="en-US" sz="1600"/>
          </a:p>
          <a:p>
            <a:r>
              <a:rPr lang="en-US" sz="1600"/>
              <a:t>JNI_PeerConnectionFactory_CreatePeerConnectionFactory</a:t>
            </a:r>
            <a:r>
              <a:rPr lang="en-US" altLang="en-US" sz="1600"/>
              <a:t>()</a:t>
            </a: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58590" y="1214755"/>
            <a:ext cx="28752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sym typeface="+mn-ea"/>
              </a:rPr>
              <a:t>PeerConnectionClient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  PeerConnectionClient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/>
          </a:p>
          <a:p>
            <a:pPr algn="l"/>
            <a:r>
              <a:rPr lang="en-US" sz="1600">
                <a:sym typeface="+mn-ea"/>
              </a:rPr>
              <a:t>  createPeerConnectionFactory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0490" y="1630045"/>
            <a:ext cx="11372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904480" y="1149985"/>
            <a:ext cx="357759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PeerConnectionFactory</a:t>
            </a:r>
            <a:endParaRPr lang="en-US" sz="1600"/>
          </a:p>
          <a:p>
            <a:r>
              <a:rPr lang="en-US" sz="1600"/>
              <a:t>  </a:t>
            </a:r>
            <a:r>
              <a:rPr lang="en-US" altLang="en-US" sz="1600"/>
              <a:t>static initialize()</a:t>
            </a:r>
            <a:endParaRPr lang="en-US" altLang="en-US" sz="1600"/>
          </a:p>
          <a:p>
            <a:r>
              <a:rPr lang="en-US" altLang="en-US" sz="1600"/>
              <a:t>  Builder.createPeerConnectionFactory()</a:t>
            </a:r>
            <a:endParaRPr lang="en-US" altLang="en-US" sz="1600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6979920" y="1630045"/>
            <a:ext cx="8242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045200" y="134620"/>
            <a:ext cx="265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DefaultVideoEncoderFactory</a:t>
            </a:r>
            <a:endParaRPr lang="en-US" sz="1600"/>
          </a:p>
          <a:p>
            <a:r>
              <a:rPr lang="en-US" sz="1600"/>
              <a:t>DefaultVideoDecoderFactory</a:t>
            </a:r>
            <a:endParaRPr lang="en-US" sz="1600"/>
          </a:p>
          <a:p>
            <a:r>
              <a:rPr lang="en-US" sz="1600"/>
              <a:t>AudioDeviceModule</a:t>
            </a:r>
            <a:endParaRPr lang="en-US" sz="16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145655" y="1049655"/>
            <a:ext cx="200025" cy="346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30250" y="1396365"/>
            <a:ext cx="116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CallActivity</a:t>
            </a:r>
            <a:r>
              <a:rPr lang="en-US" altLang="en-US" sz="1600"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r>
              <a:rPr lang="en-US" altLang="en-US" sz="1600"/>
              <a:t>onCreate()</a:t>
            </a:r>
            <a:endParaRPr lang="en-US" alt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673100" y="3254375"/>
            <a:ext cx="2140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CallActivity</a:t>
            </a:r>
            <a:r>
              <a:rPr lang="en-US" altLang="en-US" sz="1600"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r>
              <a:rPr lang="en-US" sz="1600"/>
              <a:t>onConnectedToRoom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21305" y="3754120"/>
            <a:ext cx="11372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136390" y="3376295"/>
            <a:ext cx="22625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PeerConnectionClient</a:t>
            </a:r>
            <a:endParaRPr lang="en-US" sz="1600"/>
          </a:p>
          <a:p>
            <a:r>
              <a:rPr lang="en-US" sz="1600"/>
              <a:t>  createPeerConnection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148330" y="3254375"/>
            <a:ext cx="200025" cy="346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473960" y="2424430"/>
            <a:ext cx="17494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VideoSink</a:t>
            </a:r>
            <a:r>
              <a:rPr lang="en-US" altLang="en-US" sz="1600"/>
              <a:t>(render)</a:t>
            </a:r>
            <a:r>
              <a:rPr lang="en-US" sz="1600"/>
              <a:t> </a:t>
            </a:r>
            <a:endParaRPr lang="en-US" sz="1600"/>
          </a:p>
          <a:p>
            <a:r>
              <a:rPr lang="en-US" sz="1600"/>
              <a:t>VideoSink</a:t>
            </a:r>
            <a:r>
              <a:rPr lang="en-US" altLang="en-US" sz="1600"/>
              <a:t>(remote)</a:t>
            </a:r>
            <a:endParaRPr lang="en-US" sz="1600"/>
          </a:p>
          <a:p>
            <a:r>
              <a:rPr lang="en-US" sz="1600"/>
              <a:t>VideoCapturer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7904480" y="3376295"/>
            <a:ext cx="254000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PeerConnectionFactory</a:t>
            </a:r>
            <a:endParaRPr lang="en-US" sz="1600"/>
          </a:p>
          <a:p>
            <a:r>
              <a:rPr lang="en-US" sz="1600"/>
              <a:t>  createPeerConnection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60235" y="3668395"/>
            <a:ext cx="8242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60235" y="4545330"/>
            <a:ext cx="8242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989570" y="4253230"/>
            <a:ext cx="254000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</a:t>
            </a:r>
            <a:endParaRPr lang="en-US" sz="1600"/>
          </a:p>
          <a:p>
            <a:r>
              <a:rPr lang="en-US" sz="1600"/>
              <a:t>  addTrack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4499610" y="4703445"/>
            <a:ext cx="24803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VideoTrack localVideoTrack</a:t>
            </a:r>
            <a:endParaRPr lang="en-US" sz="1600"/>
          </a:p>
          <a:p>
            <a:r>
              <a:rPr lang="en-US" sz="1600"/>
              <a:t>AudioTrack localAudioTrack</a:t>
            </a:r>
            <a:endParaRPr lang="en-US" sz="160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145655" y="4653280"/>
            <a:ext cx="200025" cy="346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989570" y="5287010"/>
            <a:ext cx="216154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PeerConnection</a:t>
            </a:r>
            <a:endParaRPr lang="en-US" sz="1600"/>
          </a:p>
          <a:p>
            <a:r>
              <a:rPr lang="en-US" sz="1600"/>
              <a:t>  </a:t>
            </a:r>
            <a:r>
              <a:rPr lang="en-US" altLang="en-US" sz="1600">
                <a:sym typeface="+mn-ea"/>
              </a:rPr>
              <a:t>getTransceivers()</a:t>
            </a:r>
            <a:endParaRPr lang="en-US" altLang="en-US" sz="16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79920" y="5594985"/>
            <a:ext cx="824230" cy="0"/>
          </a:xfrm>
          <a:prstGeom prst="straightConnector1">
            <a:avLst/>
          </a:prstGeom>
          <a:ln w="25400"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585970" y="6148705"/>
            <a:ext cx="2687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VideoTrack remoteVideoTrack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145655" y="5681345"/>
            <a:ext cx="200025" cy="346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2895" y="179070"/>
            <a:ext cx="34918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PeerConnectionClient</a:t>
            </a:r>
            <a:r>
              <a:rPr lang="en-US" altLang="en-US" sz="1600" b="1"/>
              <a:t>.</a:t>
            </a:r>
            <a:r>
              <a:rPr lang="en-US" sz="1600" b="1">
                <a:sym typeface="+mn-ea"/>
              </a:rPr>
              <a:t>localVideoTrack</a:t>
            </a:r>
            <a:endParaRPr lang="en-US" sz="1600" b="1"/>
          </a:p>
        </p:txBody>
      </p:sp>
      <p:sp>
        <p:nvSpPr>
          <p:cNvPr id="4" name="Text Box 3"/>
          <p:cNvSpPr txBox="1"/>
          <p:nvPr/>
        </p:nvSpPr>
        <p:spPr>
          <a:xfrm>
            <a:off x="645795" y="1060450"/>
            <a:ext cx="211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createVideoSource</a:t>
            </a:r>
            <a:r>
              <a:rPr lang="en-US" altLang="en-US">
                <a:sym typeface="+mn-ea"/>
              </a:rPr>
              <a:t>()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34305" y="106045"/>
            <a:ext cx="32823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VideoCapturer</a:t>
            </a:r>
            <a:r>
              <a:rPr lang="en-US" altLang="en-US" sz="1600"/>
              <a:t>.initialize(...,</a:t>
            </a:r>
            <a:endParaRPr lang="en-US" altLang="en-US" sz="1600"/>
          </a:p>
          <a:p>
            <a:r>
              <a:rPr lang="en-US" altLang="en-US" sz="1600"/>
              <a:t>  videoSource.getCapturerObserver())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234430" y="1091565"/>
            <a:ext cx="28257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createVideoTrack</a:t>
            </a:r>
            <a:r>
              <a:rPr lang="en-US" altLang="en-US" sz="1600"/>
              <a:t>(</a:t>
            </a:r>
            <a:r>
              <a:rPr lang="en-US" altLang="en-US" sz="1600">
                <a:sym typeface="+mn-ea"/>
              </a:rPr>
              <a:t>videoSource</a:t>
            </a:r>
            <a:r>
              <a:rPr lang="en-US" altLang="en-US" sz="1600"/>
              <a:t>)</a:t>
            </a:r>
            <a:endParaRPr lang="en-US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8872220" y="2856230"/>
            <a:ext cx="20015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addSink</a:t>
            </a:r>
            <a:r>
              <a:rPr lang="en-US" altLang="en-US" sz="1600"/>
              <a:t>(localRender)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713105" y="1671955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0985" y="3642360"/>
            <a:ext cx="238760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AndroidVideoTrackSource</a:t>
            </a:r>
            <a:endParaRPr lang="en-US" sz="1600"/>
          </a:p>
          <a:p>
            <a:r>
              <a:rPr lang="en-US" sz="1600"/>
              <a:t>  OnFrameCaptured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61510" y="3495675"/>
            <a:ext cx="1751965" cy="46355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77620" y="1671955"/>
            <a:ext cx="0" cy="682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565910" y="1671955"/>
            <a:ext cx="327152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en-US" sz="1600">
                <a:sym typeface="+mn-ea"/>
              </a:rPr>
              <a:t>VideoSource</a:t>
            </a:r>
            <a:endParaRPr lang="en-US" sz="1600">
              <a:sym typeface="+mn-ea"/>
            </a:endParaRPr>
          </a:p>
          <a:p>
            <a:pPr algn="l"/>
            <a:r>
              <a:rPr lang="en-US" sz="1600"/>
              <a:t>  CapturerObserver capturerObserver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3587115" y="1060450"/>
            <a:ext cx="13773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MediaSource</a:t>
            </a:r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01185" y="1402080"/>
            <a:ext cx="0" cy="177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538730" y="3390265"/>
            <a:ext cx="0" cy="177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2538730" y="2526665"/>
            <a:ext cx="291211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AdaptedVideoTrackSource</a:t>
            </a:r>
            <a:endParaRPr lang="en-US" sz="1600"/>
          </a:p>
          <a:p>
            <a:r>
              <a:rPr lang="en-US" sz="1600"/>
              <a:t>  VideoBroadcaster broadcaster_</a:t>
            </a:r>
            <a:endParaRPr lang="en-US" sz="1600"/>
          </a:p>
          <a:p>
            <a:r>
              <a:rPr lang="en-US" altLang="en-US" sz="1600">
                <a:sym typeface="+mn-ea"/>
              </a:rPr>
              <a:t>  AddOrUpdateSink()</a:t>
            </a:r>
            <a:endParaRPr lang="en-US" sz="160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980305" y="755015"/>
            <a:ext cx="765810" cy="12852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0100" y="2464435"/>
            <a:ext cx="0" cy="11214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365365" y="1579245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929245" y="1579245"/>
            <a:ext cx="0" cy="682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8207375" y="2040255"/>
            <a:ext cx="133604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VideoTrack</a:t>
            </a:r>
            <a:endParaRPr lang="en-US" sz="1600"/>
          </a:p>
        </p:txBody>
      </p:sp>
      <p:sp>
        <p:nvSpPr>
          <p:cNvPr id="30" name="Text Box 29"/>
          <p:cNvSpPr txBox="1"/>
          <p:nvPr/>
        </p:nvSpPr>
        <p:spPr>
          <a:xfrm>
            <a:off x="8516620" y="1440180"/>
            <a:ext cx="17500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MediaStreamTrack</a:t>
            </a:r>
            <a:endParaRPr 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543415" y="1777365"/>
            <a:ext cx="0" cy="177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6377305" y="3519170"/>
            <a:ext cx="387540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VideoTrack</a:t>
            </a:r>
            <a:endParaRPr lang="en-US" sz="1600"/>
          </a:p>
          <a:p>
            <a:r>
              <a:rPr lang="en-US" sz="1600"/>
              <a:t>  AddOrUpdateSink</a:t>
            </a:r>
            <a:r>
              <a:rPr lang="en-US" altLang="en-US" sz="1600"/>
              <a:t>()</a:t>
            </a:r>
            <a:endParaRPr lang="en-US" sz="1600"/>
          </a:p>
          <a:p>
            <a:r>
              <a:rPr lang="en-US" sz="1600"/>
              <a:t>  scoped_refptr&lt;VideoTrackSourceInterface&gt; </a:t>
            </a:r>
            <a:endParaRPr lang="en-US" sz="1600"/>
          </a:p>
          <a:p>
            <a:r>
              <a:rPr lang="en-US" sz="1600"/>
              <a:t>    video_source_</a:t>
            </a:r>
            <a:endParaRPr lang="en-US" sz="1600"/>
          </a:p>
        </p:txBody>
      </p:sp>
      <p:sp>
        <p:nvSpPr>
          <p:cNvPr id="34" name="Text Box 33"/>
          <p:cNvSpPr txBox="1"/>
          <p:nvPr/>
        </p:nvSpPr>
        <p:spPr>
          <a:xfrm>
            <a:off x="9884410" y="645160"/>
            <a:ext cx="209042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SurfaceViewRenderer</a:t>
            </a:r>
            <a:endParaRPr lang="en-US" sz="1600"/>
          </a:p>
          <a:p>
            <a:r>
              <a:rPr lang="en-US" sz="1600"/>
              <a:t>  onFrame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76970" y="2526665"/>
            <a:ext cx="0" cy="949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9884410" y="106045"/>
            <a:ext cx="22015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VideoSink</a:t>
            </a:r>
            <a:r>
              <a:rPr lang="en-US" altLang="en-US" sz="1600"/>
              <a:t>/SurfaceView</a:t>
            </a:r>
            <a:endParaRPr lang="en-US" altLang="en-US" sz="160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873740" y="443230"/>
            <a:ext cx="0" cy="177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035540" y="1440180"/>
            <a:ext cx="777240" cy="13074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8872220" y="4925060"/>
            <a:ext cx="27559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VideoSinkWrapper::OnFrame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1209655" y="1861185"/>
            <a:ext cx="0" cy="2957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1325860" y="3295015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02895" y="179070"/>
            <a:ext cx="41656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PeerConnectionClient</a:t>
            </a:r>
            <a:r>
              <a:rPr lang="en-US" altLang="en-US" sz="1600" b="1"/>
              <a:t>.</a:t>
            </a:r>
            <a:r>
              <a:rPr lang="en-US" sz="1600" b="1">
                <a:sym typeface="+mn-ea"/>
              </a:rPr>
              <a:t>createJavaAudioDevice</a:t>
            </a:r>
            <a:r>
              <a:rPr lang="en-US" altLang="en-US" sz="1600" b="1">
                <a:sym typeface="+mn-ea"/>
              </a:rPr>
              <a:t>()</a:t>
            </a:r>
            <a:endParaRPr lang="en-US" altLang="en-US" sz="1600" b="1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56025" y="1947545"/>
            <a:ext cx="3061970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JavaAudioDeviceModule</a:t>
            </a:r>
            <a:endParaRPr lang="en-US" sz="1600"/>
          </a:p>
          <a:p>
            <a:r>
              <a:rPr lang="en-US" sz="1600"/>
              <a:t>  AudioManager audioManager</a:t>
            </a:r>
            <a:endParaRPr lang="en-US" sz="1600"/>
          </a:p>
          <a:p>
            <a:r>
              <a:rPr lang="en-US" sz="1600"/>
              <a:t>  WebRtcAudioRecord audioInput</a:t>
            </a:r>
            <a:endParaRPr lang="en-US" sz="1600"/>
          </a:p>
          <a:p>
            <a:r>
              <a:rPr lang="en-US" sz="1600"/>
              <a:t>  WebRtcAudioTrack audioOutput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168775" y="953770"/>
            <a:ext cx="19291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AudioDeviceModule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949825" y="1366520"/>
            <a:ext cx="0" cy="4044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314315" y="1366520"/>
            <a:ext cx="13182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implements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3385185" y="3540125"/>
            <a:ext cx="253555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WebRtcAudioRecord</a:t>
            </a:r>
            <a:endParaRPr lang="en-US" sz="1600"/>
          </a:p>
          <a:p>
            <a:r>
              <a:rPr lang="en-US" sz="1600"/>
              <a:t>  AudioRecord audioRecord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6280150" y="3540125"/>
            <a:ext cx="226187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WebRtcAudioTrack</a:t>
            </a:r>
            <a:endParaRPr lang="en-US" sz="1600"/>
          </a:p>
          <a:p>
            <a:r>
              <a:rPr lang="en-US" sz="1600"/>
              <a:t>  AudioTrack audioTrack</a:t>
            </a:r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26155" y="2754630"/>
            <a:ext cx="362585" cy="6318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53225" y="2922905"/>
            <a:ext cx="690880" cy="4806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2895" y="179070"/>
            <a:ext cx="34918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PeerConnectionClient</a:t>
            </a:r>
            <a:r>
              <a:rPr lang="en-US" altLang="en-US" sz="1600" b="1"/>
              <a:t>.</a:t>
            </a:r>
            <a:r>
              <a:rPr lang="en-US" sz="1600" b="1">
                <a:sym typeface="+mn-ea"/>
              </a:rPr>
              <a:t>localAudioTrack</a:t>
            </a:r>
            <a:endParaRPr lang="en-US" sz="16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63600" y="1252855"/>
            <a:ext cx="19246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createAudioSource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1320165" y="1676400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84680" y="1676400"/>
            <a:ext cx="0" cy="682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139315" y="1949450"/>
            <a:ext cx="13017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AudioSource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3006725" y="1435100"/>
            <a:ext cx="13773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MediaSource</a:t>
            </a:r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39770" y="1772285"/>
            <a:ext cx="0" cy="177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059815" y="2660015"/>
            <a:ext cx="18821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LocalAudioSource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5959475" y="1097915"/>
            <a:ext cx="28448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createAudioTrack</a:t>
            </a:r>
            <a:r>
              <a:rPr lang="en-US" altLang="en-US" sz="1600"/>
              <a:t>(audioSource)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931025" y="1521460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95540" y="1521460"/>
            <a:ext cx="0" cy="682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628255" y="1866900"/>
            <a:ext cx="11760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AudioTrack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8391525" y="1375410"/>
            <a:ext cx="1815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MediaStreamTrack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543290" y="1712595"/>
            <a:ext cx="0" cy="177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959475" y="2378710"/>
            <a:ext cx="346710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AudioTrack</a:t>
            </a:r>
            <a:endParaRPr lang="en-US" sz="1600"/>
          </a:p>
          <a:p>
            <a:r>
              <a:rPr lang="en-US" sz="1600"/>
              <a:t>  scoped_refptr&lt;AudioSourceInterface&gt; </a:t>
            </a:r>
            <a:endParaRPr lang="en-US" sz="1600"/>
          </a:p>
          <a:p>
            <a:r>
              <a:rPr lang="en-US" sz="1600"/>
              <a:t>       audio_source_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7477</Words>
  <Application>WPS Presentation</Application>
  <PresentationFormat>Widescreen</PresentationFormat>
  <Paragraphs>496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微软雅黑</vt:lpstr>
      <vt:lpstr>宋体</vt:lpstr>
      <vt:lpstr>Arial Unicode MS</vt:lpstr>
      <vt:lpstr>Calibri Light</vt:lpstr>
      <vt:lpstr>Arial Rounded MT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PeerConnection</vt:lpstr>
      <vt:lpstr>PowerPoint 演示文稿</vt:lpstr>
      <vt:lpstr>PowerPoint 演示文稿</vt:lpstr>
      <vt:lpstr>Video</vt:lpstr>
      <vt:lpstr>PowerPoint 演示文稿</vt:lpstr>
      <vt:lpstr>PowerPoint 演示文稿</vt:lpstr>
      <vt:lpstr>PowerPoint 演示文稿</vt:lpstr>
      <vt:lpstr>Audio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shiruiwei</dc:creator>
  <cp:lastModifiedBy>石瑞伟</cp:lastModifiedBy>
  <cp:revision>433</cp:revision>
  <dcterms:created xsi:type="dcterms:W3CDTF">2019-10-09T16:37:47Z</dcterms:created>
  <dcterms:modified xsi:type="dcterms:W3CDTF">2019-10-09T16:37:47Z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